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4F321-B00B-442D-B9EB-391C213FC56D}" type="datetimeFigureOut">
              <a:rPr lang="de-DE" smtClean="0"/>
              <a:t>20.12.2024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077E2-006C-42F0-8EEA-C41D19FD8814}" type="slidenum">
              <a:rPr lang="de-DE" smtClean="0"/>
              <a:t>‹Nr.›</a:t>
            </a:fld>
            <a:endParaRPr lang="de-DE"/>
          </a:p>
        </p:txBody>
      </p:sp>
    </p:spTree>
    <p:extLst>
      <p:ext uri="{BB962C8B-B14F-4D97-AF65-F5344CB8AC3E}">
        <p14:creationId xmlns:p14="http://schemas.microsoft.com/office/powerpoint/2010/main" val="3273380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0139A8-B39A-0054-51A8-FC1E503440B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5FC2684-2610-6510-CFBA-66B35F9AA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9C118943-F633-168A-7503-55F5FAC783C9}"/>
              </a:ext>
            </a:extLst>
          </p:cNvPr>
          <p:cNvSpPr>
            <a:spLocks noGrp="1"/>
          </p:cNvSpPr>
          <p:nvPr>
            <p:ph type="dt" sz="half" idx="10"/>
          </p:nvPr>
        </p:nvSpPr>
        <p:spPr/>
        <p:txBody>
          <a:bodyPr/>
          <a:lstStyle/>
          <a:p>
            <a:fld id="{A60742D2-EACF-40A0-A638-707B160F1713}" type="datetimeFigureOut">
              <a:rPr lang="de-DE" smtClean="0"/>
              <a:t>20.12.2024</a:t>
            </a:fld>
            <a:endParaRPr lang="de-DE"/>
          </a:p>
        </p:txBody>
      </p:sp>
      <p:sp>
        <p:nvSpPr>
          <p:cNvPr id="5" name="Fußzeilenplatzhalter 4">
            <a:extLst>
              <a:ext uri="{FF2B5EF4-FFF2-40B4-BE49-F238E27FC236}">
                <a16:creationId xmlns:a16="http://schemas.microsoft.com/office/drawing/2014/main" id="{639E5356-4ADD-174B-944B-930D17D3DDE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0799080-FD79-43F8-BBDA-26F04CE203DC}"/>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56898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027092-7220-94C7-4FE9-20DF0C32ABD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A1E409F-234F-8D12-291D-2031F014346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606CBDA-405E-2098-0835-1F4DB3EB005F}"/>
              </a:ext>
            </a:extLst>
          </p:cNvPr>
          <p:cNvSpPr>
            <a:spLocks noGrp="1"/>
          </p:cNvSpPr>
          <p:nvPr>
            <p:ph type="dt" sz="half" idx="10"/>
          </p:nvPr>
        </p:nvSpPr>
        <p:spPr/>
        <p:txBody>
          <a:bodyPr/>
          <a:lstStyle/>
          <a:p>
            <a:fld id="{A60742D2-EACF-40A0-A638-707B160F1713}" type="datetimeFigureOut">
              <a:rPr lang="de-DE" smtClean="0"/>
              <a:t>20.12.2024</a:t>
            </a:fld>
            <a:endParaRPr lang="de-DE"/>
          </a:p>
        </p:txBody>
      </p:sp>
      <p:sp>
        <p:nvSpPr>
          <p:cNvPr id="5" name="Fußzeilenplatzhalter 4">
            <a:extLst>
              <a:ext uri="{FF2B5EF4-FFF2-40B4-BE49-F238E27FC236}">
                <a16:creationId xmlns:a16="http://schemas.microsoft.com/office/drawing/2014/main" id="{ACFE3B35-0FB9-7E39-3602-AF616B8FAFE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A0A6C09-0BC5-D0F3-CB6C-AF8314262664}"/>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34987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19E696B-484C-A305-D5FF-4C5344FE85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7D3C534-2316-C10F-5234-52726704CBD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E8CCD8-9DEF-E7C0-7DC9-9C0D487F7D1B}"/>
              </a:ext>
            </a:extLst>
          </p:cNvPr>
          <p:cNvSpPr>
            <a:spLocks noGrp="1"/>
          </p:cNvSpPr>
          <p:nvPr>
            <p:ph type="dt" sz="half" idx="10"/>
          </p:nvPr>
        </p:nvSpPr>
        <p:spPr/>
        <p:txBody>
          <a:bodyPr/>
          <a:lstStyle/>
          <a:p>
            <a:fld id="{A60742D2-EACF-40A0-A638-707B160F1713}" type="datetimeFigureOut">
              <a:rPr lang="de-DE" smtClean="0"/>
              <a:t>20.12.2024</a:t>
            </a:fld>
            <a:endParaRPr lang="de-DE"/>
          </a:p>
        </p:txBody>
      </p:sp>
      <p:sp>
        <p:nvSpPr>
          <p:cNvPr id="5" name="Fußzeilenplatzhalter 4">
            <a:extLst>
              <a:ext uri="{FF2B5EF4-FFF2-40B4-BE49-F238E27FC236}">
                <a16:creationId xmlns:a16="http://schemas.microsoft.com/office/drawing/2014/main" id="{ABD814AE-3DD3-9061-7334-1218D01534D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6B13102-84F2-5F69-B70C-E73797C6E039}"/>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236613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647E19-5DFC-8D80-FEB9-05F304D506D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571FC1F-AE26-F85F-3307-EA3DC301304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039E1C1-C994-370D-7912-1E4606F8E4EE}"/>
              </a:ext>
            </a:extLst>
          </p:cNvPr>
          <p:cNvSpPr>
            <a:spLocks noGrp="1"/>
          </p:cNvSpPr>
          <p:nvPr>
            <p:ph type="dt" sz="half" idx="10"/>
          </p:nvPr>
        </p:nvSpPr>
        <p:spPr/>
        <p:txBody>
          <a:bodyPr/>
          <a:lstStyle/>
          <a:p>
            <a:fld id="{A60742D2-EACF-40A0-A638-707B160F1713}" type="datetimeFigureOut">
              <a:rPr lang="de-DE" smtClean="0"/>
              <a:t>20.12.2024</a:t>
            </a:fld>
            <a:endParaRPr lang="de-DE"/>
          </a:p>
        </p:txBody>
      </p:sp>
      <p:sp>
        <p:nvSpPr>
          <p:cNvPr id="5" name="Fußzeilenplatzhalter 4">
            <a:extLst>
              <a:ext uri="{FF2B5EF4-FFF2-40B4-BE49-F238E27FC236}">
                <a16:creationId xmlns:a16="http://schemas.microsoft.com/office/drawing/2014/main" id="{62FC5978-1339-13A7-93F5-3580653F13F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B1A9604-120B-8D2D-74E3-808C4FEE379E}"/>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321635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9CF670-9474-1598-0B10-587BBE62542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B69FD17-D082-DA31-8481-BC88F5EF6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BE23494-BC23-3836-75B0-BCB32399CDE6}"/>
              </a:ext>
            </a:extLst>
          </p:cNvPr>
          <p:cNvSpPr>
            <a:spLocks noGrp="1"/>
          </p:cNvSpPr>
          <p:nvPr>
            <p:ph type="dt" sz="half" idx="10"/>
          </p:nvPr>
        </p:nvSpPr>
        <p:spPr/>
        <p:txBody>
          <a:bodyPr/>
          <a:lstStyle/>
          <a:p>
            <a:fld id="{A60742D2-EACF-40A0-A638-707B160F1713}" type="datetimeFigureOut">
              <a:rPr lang="de-DE" smtClean="0"/>
              <a:t>20.12.2024</a:t>
            </a:fld>
            <a:endParaRPr lang="de-DE"/>
          </a:p>
        </p:txBody>
      </p:sp>
      <p:sp>
        <p:nvSpPr>
          <p:cNvPr id="5" name="Fußzeilenplatzhalter 4">
            <a:extLst>
              <a:ext uri="{FF2B5EF4-FFF2-40B4-BE49-F238E27FC236}">
                <a16:creationId xmlns:a16="http://schemas.microsoft.com/office/drawing/2014/main" id="{E8A6CE88-72CB-0D4C-8F9D-A8D7B42308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66D7B50-C1DA-1649-600E-C7CB341E9145}"/>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77727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5BB04E-63B9-1B5A-F83B-30CCECC0476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B7F6C6B-B151-17AB-3881-8A82A8259B9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C678165-00A7-E354-3FD2-61A6784FC1A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25A9F0A-DC1E-3704-5DC2-2D8B91C20FA6}"/>
              </a:ext>
            </a:extLst>
          </p:cNvPr>
          <p:cNvSpPr>
            <a:spLocks noGrp="1"/>
          </p:cNvSpPr>
          <p:nvPr>
            <p:ph type="dt" sz="half" idx="10"/>
          </p:nvPr>
        </p:nvSpPr>
        <p:spPr/>
        <p:txBody>
          <a:bodyPr/>
          <a:lstStyle/>
          <a:p>
            <a:fld id="{A60742D2-EACF-40A0-A638-707B160F1713}" type="datetimeFigureOut">
              <a:rPr lang="de-DE" smtClean="0"/>
              <a:t>20.12.2024</a:t>
            </a:fld>
            <a:endParaRPr lang="de-DE"/>
          </a:p>
        </p:txBody>
      </p:sp>
      <p:sp>
        <p:nvSpPr>
          <p:cNvPr id="6" name="Fußzeilenplatzhalter 5">
            <a:extLst>
              <a:ext uri="{FF2B5EF4-FFF2-40B4-BE49-F238E27FC236}">
                <a16:creationId xmlns:a16="http://schemas.microsoft.com/office/drawing/2014/main" id="{7BCEF6F7-E04A-15EA-CCD8-57CF59D96FE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92CF2B3-99AA-B988-EC3F-1ADCA8CDE2E6}"/>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156028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F51461-6374-17C7-3DB6-C7BF1C52BC9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6217FF7B-C877-726A-AA3C-458343583D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D757D60-58DF-494F-A787-04C0844EED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7549157-7604-6C9D-E524-4B02CFB427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FF29C70-43F9-082D-BC2D-4596E06E5D3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0E223F43-F082-9822-658F-0C5810DB7BF7}"/>
              </a:ext>
            </a:extLst>
          </p:cNvPr>
          <p:cNvSpPr>
            <a:spLocks noGrp="1"/>
          </p:cNvSpPr>
          <p:nvPr>
            <p:ph type="dt" sz="half" idx="10"/>
          </p:nvPr>
        </p:nvSpPr>
        <p:spPr/>
        <p:txBody>
          <a:bodyPr/>
          <a:lstStyle/>
          <a:p>
            <a:fld id="{A60742D2-EACF-40A0-A638-707B160F1713}" type="datetimeFigureOut">
              <a:rPr lang="de-DE" smtClean="0"/>
              <a:t>20.12.2024</a:t>
            </a:fld>
            <a:endParaRPr lang="de-DE"/>
          </a:p>
        </p:txBody>
      </p:sp>
      <p:sp>
        <p:nvSpPr>
          <p:cNvPr id="8" name="Fußzeilenplatzhalter 7">
            <a:extLst>
              <a:ext uri="{FF2B5EF4-FFF2-40B4-BE49-F238E27FC236}">
                <a16:creationId xmlns:a16="http://schemas.microsoft.com/office/drawing/2014/main" id="{9CDB8DD0-3784-808D-C077-F76BCAE2E1C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1697E72-DF3D-973C-4709-F2FAA1EA58E4}"/>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1693067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6D99BA-21E5-11D4-C6BF-36AA3F47D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F7A70F5-8492-AB9D-C89D-8235550CBB86}"/>
              </a:ext>
            </a:extLst>
          </p:cNvPr>
          <p:cNvSpPr>
            <a:spLocks noGrp="1"/>
          </p:cNvSpPr>
          <p:nvPr>
            <p:ph type="dt" sz="half" idx="10"/>
          </p:nvPr>
        </p:nvSpPr>
        <p:spPr/>
        <p:txBody>
          <a:bodyPr/>
          <a:lstStyle/>
          <a:p>
            <a:fld id="{A60742D2-EACF-40A0-A638-707B160F1713}" type="datetimeFigureOut">
              <a:rPr lang="de-DE" smtClean="0"/>
              <a:t>20.12.2024</a:t>
            </a:fld>
            <a:endParaRPr lang="de-DE"/>
          </a:p>
        </p:txBody>
      </p:sp>
      <p:sp>
        <p:nvSpPr>
          <p:cNvPr id="4" name="Fußzeilenplatzhalter 3">
            <a:extLst>
              <a:ext uri="{FF2B5EF4-FFF2-40B4-BE49-F238E27FC236}">
                <a16:creationId xmlns:a16="http://schemas.microsoft.com/office/drawing/2014/main" id="{83ECAF0E-3104-D25D-1BFC-820C950C9CF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F2F083D-291A-397B-88F1-C1E1EBDFE1FD}"/>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362525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334C6CA-7A96-77CF-7C2E-2F610A48FC0E}"/>
              </a:ext>
            </a:extLst>
          </p:cNvPr>
          <p:cNvSpPr>
            <a:spLocks noGrp="1"/>
          </p:cNvSpPr>
          <p:nvPr>
            <p:ph type="dt" sz="half" idx="10"/>
          </p:nvPr>
        </p:nvSpPr>
        <p:spPr/>
        <p:txBody>
          <a:bodyPr/>
          <a:lstStyle/>
          <a:p>
            <a:fld id="{A60742D2-EACF-40A0-A638-707B160F1713}" type="datetimeFigureOut">
              <a:rPr lang="de-DE" smtClean="0"/>
              <a:t>20.12.2024</a:t>
            </a:fld>
            <a:endParaRPr lang="de-DE"/>
          </a:p>
        </p:txBody>
      </p:sp>
      <p:sp>
        <p:nvSpPr>
          <p:cNvPr id="3" name="Fußzeilenplatzhalter 2">
            <a:extLst>
              <a:ext uri="{FF2B5EF4-FFF2-40B4-BE49-F238E27FC236}">
                <a16:creationId xmlns:a16="http://schemas.microsoft.com/office/drawing/2014/main" id="{9B3F4D2A-DBAC-C4A8-7233-EF0204A0D984}"/>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E830D67-75D5-A043-42B5-BDC59F63A8EA}"/>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480847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B20C7-7A41-57DE-0DA9-24982E9A382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D31105F-826B-EC61-E6BC-49378D1A75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ADAEE61-FAB3-5556-694C-D17D934B3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8CB6636-7D6C-5738-8178-913DB952A899}"/>
              </a:ext>
            </a:extLst>
          </p:cNvPr>
          <p:cNvSpPr>
            <a:spLocks noGrp="1"/>
          </p:cNvSpPr>
          <p:nvPr>
            <p:ph type="dt" sz="half" idx="10"/>
          </p:nvPr>
        </p:nvSpPr>
        <p:spPr/>
        <p:txBody>
          <a:bodyPr/>
          <a:lstStyle/>
          <a:p>
            <a:fld id="{A60742D2-EACF-40A0-A638-707B160F1713}" type="datetimeFigureOut">
              <a:rPr lang="de-DE" smtClean="0"/>
              <a:t>20.12.2024</a:t>
            </a:fld>
            <a:endParaRPr lang="de-DE"/>
          </a:p>
        </p:txBody>
      </p:sp>
      <p:sp>
        <p:nvSpPr>
          <p:cNvPr id="6" name="Fußzeilenplatzhalter 5">
            <a:extLst>
              <a:ext uri="{FF2B5EF4-FFF2-40B4-BE49-F238E27FC236}">
                <a16:creationId xmlns:a16="http://schemas.microsoft.com/office/drawing/2014/main" id="{10B87C50-3111-7A90-8971-90F1D89706B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DE3A030-DA47-586C-3EC3-B6832F13802F}"/>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172082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056F52-63B1-FCA0-FE5A-5F61B380416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3D2EFE5-26DE-7FFA-25C7-1D6C13354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BBBDC5B-5B18-44BF-D6C9-8B75EB07E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A15BACB-8656-4D6D-52CE-5DA3BCC4C674}"/>
              </a:ext>
            </a:extLst>
          </p:cNvPr>
          <p:cNvSpPr>
            <a:spLocks noGrp="1"/>
          </p:cNvSpPr>
          <p:nvPr>
            <p:ph type="dt" sz="half" idx="10"/>
          </p:nvPr>
        </p:nvSpPr>
        <p:spPr/>
        <p:txBody>
          <a:bodyPr/>
          <a:lstStyle/>
          <a:p>
            <a:fld id="{A60742D2-EACF-40A0-A638-707B160F1713}" type="datetimeFigureOut">
              <a:rPr lang="de-DE" smtClean="0"/>
              <a:t>20.12.2024</a:t>
            </a:fld>
            <a:endParaRPr lang="de-DE"/>
          </a:p>
        </p:txBody>
      </p:sp>
      <p:sp>
        <p:nvSpPr>
          <p:cNvPr id="6" name="Fußzeilenplatzhalter 5">
            <a:extLst>
              <a:ext uri="{FF2B5EF4-FFF2-40B4-BE49-F238E27FC236}">
                <a16:creationId xmlns:a16="http://schemas.microsoft.com/office/drawing/2014/main" id="{EBDFD943-EF86-638A-E562-507770F0EF3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E1502C9-E799-0A9B-9E78-72F25B570CEF}"/>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9842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1FF1103-DDFB-A000-AEB6-16A592AECA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8029638-3055-5546-6650-AF6F723789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41E6395-AABE-875B-96B9-7BEBEBD244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742D2-EACF-40A0-A638-707B160F1713}" type="datetimeFigureOut">
              <a:rPr lang="de-DE" smtClean="0"/>
              <a:t>20.12.2024</a:t>
            </a:fld>
            <a:endParaRPr lang="de-DE"/>
          </a:p>
        </p:txBody>
      </p:sp>
      <p:sp>
        <p:nvSpPr>
          <p:cNvPr id="5" name="Fußzeilenplatzhalter 4">
            <a:extLst>
              <a:ext uri="{FF2B5EF4-FFF2-40B4-BE49-F238E27FC236}">
                <a16:creationId xmlns:a16="http://schemas.microsoft.com/office/drawing/2014/main" id="{04B98F56-0F08-180E-0657-CC110914F7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21B23673-C2CE-AB7C-56C6-BA24EB661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EAD33-BA61-46B8-B4FA-DEED65821B1D}" type="slidenum">
              <a:rPr lang="de-DE" smtClean="0"/>
              <a:t>‹Nr.›</a:t>
            </a:fld>
            <a:endParaRPr lang="de-DE"/>
          </a:p>
        </p:txBody>
      </p:sp>
    </p:spTree>
    <p:extLst>
      <p:ext uri="{BB962C8B-B14F-4D97-AF65-F5344CB8AC3E}">
        <p14:creationId xmlns:p14="http://schemas.microsoft.com/office/powerpoint/2010/main" val="960168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BA1D522B-D573-C84D-7525-D04C0473A970}"/>
              </a:ext>
            </a:extLst>
          </p:cNvPr>
          <p:cNvSpPr>
            <a:spLocks noGrp="1"/>
          </p:cNvSpPr>
          <p:nvPr>
            <p:ph type="ftr" sz="quarter" idx="11"/>
          </p:nvPr>
        </p:nvSpPr>
        <p:spPr>
          <a:xfrm>
            <a:off x="461638" y="5850384"/>
            <a:ext cx="4078549" cy="720171"/>
          </a:xfrm>
        </p:spPr>
        <p:txBody>
          <a:bodyPr/>
          <a:lstStyle/>
          <a:p>
            <a:pPr algn="l"/>
            <a:r>
              <a:rPr lang="de-DE" dirty="0">
                <a:solidFill>
                  <a:schemeClr val="tx1"/>
                </a:solidFill>
                <a:latin typeface="Arial" panose="020B0604020202020204" pitchFamily="34" charset="0"/>
                <a:cs typeface="Arial" panose="020B0604020202020204" pitchFamily="34" charset="0"/>
              </a:rPr>
              <a:t>Name: Constantin Wolff</a:t>
            </a:r>
          </a:p>
          <a:p>
            <a:pPr algn="l"/>
            <a:r>
              <a:rPr lang="de-DE" dirty="0">
                <a:solidFill>
                  <a:schemeClr val="tx1"/>
                </a:solidFill>
                <a:latin typeface="Arial" panose="020B0604020202020204" pitchFamily="34" charset="0"/>
                <a:cs typeface="Arial" panose="020B0604020202020204" pitchFamily="34" charset="0"/>
              </a:rPr>
              <a:t>Mat. Num.: 22442020</a:t>
            </a:r>
          </a:p>
          <a:p>
            <a:pPr algn="l"/>
            <a:r>
              <a:rPr lang="de-DE" dirty="0" err="1">
                <a:solidFill>
                  <a:schemeClr val="tx1"/>
                </a:solidFill>
                <a:latin typeface="Arial" panose="020B0604020202020204" pitchFamily="34" charset="0"/>
                <a:cs typeface="Arial" panose="020B0604020202020204" pitchFamily="34" charset="0"/>
              </a:rPr>
              <a:t>IdM</a:t>
            </a:r>
            <a:r>
              <a:rPr lang="de-DE" dirty="0">
                <a:solidFill>
                  <a:schemeClr val="tx1"/>
                </a:solidFill>
                <a:latin typeface="Arial" panose="020B0604020202020204" pitchFamily="34" charset="0"/>
                <a:cs typeface="Arial" panose="020B0604020202020204" pitchFamily="34" charset="0"/>
              </a:rPr>
              <a:t>: lu11synu</a:t>
            </a:r>
          </a:p>
        </p:txBody>
      </p:sp>
      <p:sp>
        <p:nvSpPr>
          <p:cNvPr id="7" name="Foliennummernplatzhalter 6">
            <a:extLst>
              <a:ext uri="{FF2B5EF4-FFF2-40B4-BE49-F238E27FC236}">
                <a16:creationId xmlns:a16="http://schemas.microsoft.com/office/drawing/2014/main" id="{D2ECBC69-75A5-DFE1-C7B2-3D40D4E9E091}"/>
              </a:ext>
            </a:extLst>
          </p:cNvPr>
          <p:cNvSpPr>
            <a:spLocks noGrp="1"/>
          </p:cNvSpPr>
          <p:nvPr>
            <p:ph type="sldNum" sz="quarter" idx="12"/>
          </p:nvPr>
        </p:nvSpPr>
        <p:spPr/>
        <p:txBody>
          <a:bodyPr/>
          <a:lstStyle/>
          <a:p>
            <a:fld id="{C9CEAD33-BA61-46B8-B4FA-DEED65821B1D}" type="slidenum">
              <a:rPr lang="de-DE" smtClean="0"/>
              <a:t>1</a:t>
            </a:fld>
            <a:endParaRPr lang="de-DE"/>
          </a:p>
        </p:txBody>
      </p:sp>
      <p:pic>
        <p:nvPicPr>
          <p:cNvPr id="1026" name="Picture 2">
            <a:extLst>
              <a:ext uri="{FF2B5EF4-FFF2-40B4-BE49-F238E27FC236}">
                <a16:creationId xmlns:a16="http://schemas.microsoft.com/office/drawing/2014/main" id="{6C450453-DDE5-7160-3A22-98B51996E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38" y="526388"/>
            <a:ext cx="2752817" cy="2878547"/>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5ECE1821-7DAF-2F7B-E38C-4D83EEB12D99}"/>
              </a:ext>
            </a:extLst>
          </p:cNvPr>
          <p:cNvPicPr>
            <a:picLocks noChangeAspect="1"/>
          </p:cNvPicPr>
          <p:nvPr/>
        </p:nvPicPr>
        <p:blipFill>
          <a:blip r:embed="rId3"/>
          <a:stretch>
            <a:fillRect/>
          </a:stretch>
        </p:blipFill>
        <p:spPr>
          <a:xfrm>
            <a:off x="3328290" y="526388"/>
            <a:ext cx="4886931" cy="4647122"/>
          </a:xfrm>
          <a:prstGeom prst="rect">
            <a:avLst/>
          </a:prstGeom>
        </p:spPr>
      </p:pic>
      <p:pic>
        <p:nvPicPr>
          <p:cNvPr id="8" name="Grafik 7">
            <a:extLst>
              <a:ext uri="{FF2B5EF4-FFF2-40B4-BE49-F238E27FC236}">
                <a16:creationId xmlns:a16="http://schemas.microsoft.com/office/drawing/2014/main" id="{3D47485E-B8FD-35B1-1F4E-09E9C232CF11}"/>
              </a:ext>
            </a:extLst>
          </p:cNvPr>
          <p:cNvPicPr>
            <a:picLocks noChangeAspect="1"/>
          </p:cNvPicPr>
          <p:nvPr/>
        </p:nvPicPr>
        <p:blipFill>
          <a:blip r:embed="rId4"/>
          <a:stretch>
            <a:fillRect/>
          </a:stretch>
        </p:blipFill>
        <p:spPr>
          <a:xfrm>
            <a:off x="2849732" y="5635054"/>
            <a:ext cx="5172075" cy="428625"/>
          </a:xfrm>
          <a:prstGeom prst="rect">
            <a:avLst/>
          </a:prstGeom>
        </p:spPr>
      </p:pic>
      <p:sp>
        <p:nvSpPr>
          <p:cNvPr id="9" name="Textfeld 8">
            <a:extLst>
              <a:ext uri="{FF2B5EF4-FFF2-40B4-BE49-F238E27FC236}">
                <a16:creationId xmlns:a16="http://schemas.microsoft.com/office/drawing/2014/main" id="{17702C2E-64C0-4358-94C8-528FC28DAAF4}"/>
              </a:ext>
            </a:extLst>
          </p:cNvPr>
          <p:cNvSpPr txBox="1"/>
          <p:nvPr/>
        </p:nvSpPr>
        <p:spPr>
          <a:xfrm>
            <a:off x="345490" y="3532752"/>
            <a:ext cx="2504242" cy="1200329"/>
          </a:xfrm>
          <a:prstGeom prst="rect">
            <a:avLst/>
          </a:prstGeom>
          <a:noFill/>
        </p:spPr>
        <p:txBody>
          <a:bodyPr wrap="square" rtlCol="0">
            <a:spAutoFit/>
          </a:bodyPr>
          <a:lstStyle/>
          <a:p>
            <a:r>
              <a:rPr lang="de-DE" sz="1200" b="1" dirty="0">
                <a:latin typeface="Arial" panose="020B0604020202020204" pitchFamily="34" charset="0"/>
                <a:cs typeface="Arial" panose="020B0604020202020204" pitchFamily="34" charset="0"/>
              </a:rPr>
              <a:t>Name </a:t>
            </a:r>
            <a:r>
              <a:rPr lang="de-DE" sz="1200" b="1" dirty="0" err="1">
                <a:latin typeface="Arial" panose="020B0604020202020204" pitchFamily="34" charset="0"/>
                <a:cs typeface="Arial" panose="020B0604020202020204" pitchFamily="34" charset="0"/>
              </a:rPr>
              <a:t>five</a:t>
            </a:r>
            <a:r>
              <a:rPr lang="de-DE" sz="1200" b="1" dirty="0">
                <a:latin typeface="Arial" panose="020B0604020202020204" pitchFamily="34" charset="0"/>
                <a:cs typeface="Arial" panose="020B0604020202020204" pitchFamily="34" charset="0"/>
              </a:rPr>
              <a:t> </a:t>
            </a:r>
            <a:r>
              <a:rPr lang="de-DE" sz="1200" b="1" dirty="0" err="1">
                <a:latin typeface="Arial" panose="020B0604020202020204" pitchFamily="34" charset="0"/>
                <a:cs typeface="Arial" panose="020B0604020202020204" pitchFamily="34" charset="0"/>
              </a:rPr>
              <a:t>activation</a:t>
            </a:r>
            <a:r>
              <a:rPr lang="de-DE" sz="1200" b="1" dirty="0">
                <a:latin typeface="Arial" panose="020B0604020202020204" pitchFamily="34" charset="0"/>
                <a:cs typeface="Arial" panose="020B0604020202020204" pitchFamily="34" charset="0"/>
              </a:rPr>
              <a:t> </a:t>
            </a:r>
            <a:r>
              <a:rPr lang="de-DE" sz="1200" b="1" dirty="0" err="1">
                <a:latin typeface="Arial" panose="020B0604020202020204" pitchFamily="34" charset="0"/>
                <a:cs typeface="Arial" panose="020B0604020202020204" pitchFamily="34" charset="0"/>
              </a:rPr>
              <a:t>functions</a:t>
            </a:r>
            <a:r>
              <a:rPr lang="de-DE" sz="12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de-DE" sz="1200" dirty="0" err="1">
                <a:latin typeface="Arial" panose="020B0604020202020204" pitchFamily="34" charset="0"/>
                <a:cs typeface="Arial" panose="020B0604020202020204" pitchFamily="34" charset="0"/>
              </a:rPr>
              <a:t>ReLu</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Rectified</a:t>
            </a:r>
            <a:r>
              <a:rPr lang="de-DE" sz="1200" dirty="0">
                <a:latin typeface="Arial" panose="020B0604020202020204" pitchFamily="34" charset="0"/>
                <a:cs typeface="Arial" panose="020B0604020202020204" pitchFamily="34" charset="0"/>
              </a:rPr>
              <a:t> Linear Unit)</a:t>
            </a:r>
          </a:p>
          <a:p>
            <a:pPr marL="285750" indent="-285750">
              <a:buFont typeface="Arial" panose="020B0604020202020204" pitchFamily="34" charset="0"/>
              <a:buChar char="•"/>
            </a:pPr>
            <a:r>
              <a:rPr lang="de-DE" sz="1200" dirty="0">
                <a:latin typeface="Arial" panose="020B0604020202020204" pitchFamily="34" charset="0"/>
                <a:cs typeface="Arial" panose="020B0604020202020204" pitchFamily="34" charset="0"/>
              </a:rPr>
              <a:t>Linear</a:t>
            </a:r>
          </a:p>
          <a:p>
            <a:pPr marL="285750" indent="-285750">
              <a:buFont typeface="Arial" panose="020B0604020202020204" pitchFamily="34" charset="0"/>
              <a:buChar char="•"/>
            </a:pPr>
            <a:r>
              <a:rPr lang="de-DE" sz="1200" dirty="0" err="1">
                <a:latin typeface="Arial" panose="020B0604020202020204" pitchFamily="34" charset="0"/>
                <a:cs typeface="Arial" panose="020B0604020202020204" pitchFamily="34" charset="0"/>
              </a:rPr>
              <a:t>Leaky</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ReLu</a:t>
            </a:r>
            <a:endParaRPr lang="de-DE"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de-DE" sz="1200" dirty="0">
                <a:latin typeface="Arial" panose="020B0604020202020204" pitchFamily="34" charset="0"/>
                <a:cs typeface="Arial" panose="020B0604020202020204" pitchFamily="34" charset="0"/>
              </a:rPr>
              <a:t>Sigmoid / </a:t>
            </a:r>
            <a:r>
              <a:rPr lang="de-DE" sz="1200" dirty="0" err="1">
                <a:latin typeface="Arial" panose="020B0604020202020204" pitchFamily="34" charset="0"/>
                <a:cs typeface="Arial" panose="020B0604020202020204" pitchFamily="34" charset="0"/>
              </a:rPr>
              <a:t>Logistic</a:t>
            </a:r>
            <a:endParaRPr lang="de-DE"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de-DE" sz="1200" dirty="0">
                <a:latin typeface="Arial" panose="020B0604020202020204" pitchFamily="34" charset="0"/>
                <a:cs typeface="Arial" panose="020B0604020202020204" pitchFamily="34" charset="0"/>
              </a:rPr>
              <a:t>Binary </a:t>
            </a:r>
            <a:r>
              <a:rPr lang="de-DE" sz="1200" dirty="0" err="1">
                <a:latin typeface="Arial" panose="020B0604020202020204" pitchFamily="34" charset="0"/>
                <a:cs typeface="Arial" panose="020B0604020202020204" pitchFamily="34" charset="0"/>
              </a:rPr>
              <a:t>Step</a:t>
            </a:r>
            <a:endParaRPr lang="de-DE" sz="1200" dirty="0">
              <a:latin typeface="Arial" panose="020B0604020202020204" pitchFamily="34" charset="0"/>
              <a:cs typeface="Arial" panose="020B0604020202020204" pitchFamily="34" charset="0"/>
            </a:endParaRPr>
          </a:p>
        </p:txBody>
      </p:sp>
      <p:sp>
        <p:nvSpPr>
          <p:cNvPr id="10" name="Textfeld 9">
            <a:extLst>
              <a:ext uri="{FF2B5EF4-FFF2-40B4-BE49-F238E27FC236}">
                <a16:creationId xmlns:a16="http://schemas.microsoft.com/office/drawing/2014/main" id="{695AC5DC-3BFF-AA88-D88D-8148DDE7A8D0}"/>
              </a:ext>
            </a:extLst>
          </p:cNvPr>
          <p:cNvSpPr txBox="1"/>
          <p:nvPr/>
        </p:nvSpPr>
        <p:spPr>
          <a:xfrm>
            <a:off x="2772952" y="5327277"/>
            <a:ext cx="3719744" cy="307777"/>
          </a:xfrm>
          <a:prstGeom prst="rect">
            <a:avLst/>
          </a:prstGeom>
          <a:noFill/>
        </p:spPr>
        <p:txBody>
          <a:bodyPr wrap="square" rtlCol="0">
            <a:spAutoFit/>
          </a:bodyPr>
          <a:lstStyle/>
          <a:p>
            <a:r>
              <a:rPr lang="de-DE" sz="1400" b="1" dirty="0">
                <a:latin typeface="Arial" panose="020B0604020202020204" pitchFamily="34" charset="0"/>
                <a:cs typeface="Arial" panose="020B0604020202020204" pitchFamily="34" charset="0"/>
              </a:rPr>
              <a:t>Final </a:t>
            </a:r>
            <a:r>
              <a:rPr lang="de-DE" sz="1400" b="1" dirty="0" err="1">
                <a:latin typeface="Arial" panose="020B0604020202020204" pitchFamily="34" charset="0"/>
                <a:cs typeface="Arial" panose="020B0604020202020204" pitchFamily="34" charset="0"/>
              </a:rPr>
              <a:t>test</a:t>
            </a:r>
            <a:r>
              <a:rPr lang="de-DE" sz="1400" b="1" dirty="0">
                <a:latin typeface="Arial" panose="020B0604020202020204" pitchFamily="34" charset="0"/>
                <a:cs typeface="Arial" panose="020B0604020202020204" pitchFamily="34" charset="0"/>
              </a:rPr>
              <a:t> </a:t>
            </a:r>
            <a:r>
              <a:rPr lang="de-DE" sz="1400" b="1" dirty="0" err="1">
                <a:latin typeface="Arial" panose="020B0604020202020204" pitchFamily="34" charset="0"/>
                <a:cs typeface="Arial" panose="020B0604020202020204" pitchFamily="34" charset="0"/>
              </a:rPr>
              <a:t>accuracy</a:t>
            </a:r>
            <a:r>
              <a:rPr lang="de-DE" sz="1400" b="1" dirty="0">
                <a:latin typeface="Arial" panose="020B0604020202020204" pitchFamily="34" charset="0"/>
                <a:cs typeface="Arial" panose="020B0604020202020204" pitchFamily="34" charset="0"/>
              </a:rPr>
              <a:t>:</a:t>
            </a:r>
          </a:p>
        </p:txBody>
      </p:sp>
      <p:sp>
        <p:nvSpPr>
          <p:cNvPr id="11" name="Textfeld 10">
            <a:extLst>
              <a:ext uri="{FF2B5EF4-FFF2-40B4-BE49-F238E27FC236}">
                <a16:creationId xmlns:a16="http://schemas.microsoft.com/office/drawing/2014/main" id="{3E0F64DB-DD79-1E1F-7313-47E6EF1EB90C}"/>
              </a:ext>
            </a:extLst>
          </p:cNvPr>
          <p:cNvSpPr txBox="1"/>
          <p:nvPr/>
        </p:nvSpPr>
        <p:spPr>
          <a:xfrm>
            <a:off x="179148" y="176401"/>
            <a:ext cx="3558684" cy="307777"/>
          </a:xfrm>
          <a:prstGeom prst="rect">
            <a:avLst/>
          </a:prstGeom>
          <a:noFill/>
        </p:spPr>
        <p:txBody>
          <a:bodyPr wrap="square" rtlCol="0">
            <a:spAutoFit/>
          </a:bodyPr>
          <a:lstStyle/>
          <a:p>
            <a:r>
              <a:rPr lang="de-DE" sz="1400" b="1" dirty="0">
                <a:latin typeface="Arial" panose="020B0604020202020204" pitchFamily="34" charset="0"/>
                <a:cs typeface="Arial" panose="020B0604020202020204" pitchFamily="34" charset="0"/>
              </a:rPr>
              <a:t>Random sample:</a:t>
            </a:r>
          </a:p>
        </p:txBody>
      </p:sp>
      <p:sp>
        <p:nvSpPr>
          <p:cNvPr id="12" name="Textfeld 11">
            <a:extLst>
              <a:ext uri="{FF2B5EF4-FFF2-40B4-BE49-F238E27FC236}">
                <a16:creationId xmlns:a16="http://schemas.microsoft.com/office/drawing/2014/main" id="{04F3EC3E-7A98-17CD-A816-579DCF00EF7D}"/>
              </a:ext>
            </a:extLst>
          </p:cNvPr>
          <p:cNvSpPr txBox="1"/>
          <p:nvPr/>
        </p:nvSpPr>
        <p:spPr>
          <a:xfrm>
            <a:off x="3328290" y="125160"/>
            <a:ext cx="3558684" cy="307777"/>
          </a:xfrm>
          <a:prstGeom prst="rect">
            <a:avLst/>
          </a:prstGeom>
          <a:noFill/>
        </p:spPr>
        <p:txBody>
          <a:bodyPr wrap="square" rtlCol="0">
            <a:spAutoFit/>
          </a:bodyPr>
          <a:lstStyle/>
          <a:p>
            <a:r>
              <a:rPr lang="de-DE" sz="1400" b="1" dirty="0">
                <a:latin typeface="Arial" panose="020B0604020202020204" pitchFamily="34" charset="0"/>
                <a:cs typeface="Arial" panose="020B0604020202020204" pitchFamily="34" charset="0"/>
              </a:rPr>
              <a:t>Screenshot </a:t>
            </a:r>
            <a:r>
              <a:rPr lang="de-DE" sz="1400" b="1" dirty="0" err="1">
                <a:latin typeface="Arial" panose="020B0604020202020204" pitchFamily="34" charset="0"/>
                <a:cs typeface="Arial" panose="020B0604020202020204" pitchFamily="34" charset="0"/>
              </a:rPr>
              <a:t>of</a:t>
            </a:r>
            <a:r>
              <a:rPr lang="de-DE" sz="1400" b="1" dirty="0">
                <a:latin typeface="Arial" panose="020B0604020202020204" pitchFamily="34" charset="0"/>
                <a:cs typeface="Arial" panose="020B0604020202020204" pitchFamily="34" charset="0"/>
              </a:rPr>
              <a:t> </a:t>
            </a:r>
            <a:r>
              <a:rPr lang="de-DE" sz="1400" b="1" dirty="0" err="1">
                <a:latin typeface="Arial" panose="020B0604020202020204" pitchFamily="34" charset="0"/>
                <a:cs typeface="Arial" panose="020B0604020202020204" pitchFamily="34" charset="0"/>
              </a:rPr>
              <a:t>the</a:t>
            </a:r>
            <a:r>
              <a:rPr lang="de-DE" sz="1400" b="1" dirty="0">
                <a:latin typeface="Arial" panose="020B0604020202020204" pitchFamily="34" charset="0"/>
                <a:cs typeface="Arial" panose="020B0604020202020204" pitchFamily="34" charset="0"/>
              </a:rPr>
              <a:t> </a:t>
            </a:r>
            <a:r>
              <a:rPr lang="de-DE" sz="1400" b="1" dirty="0" err="1">
                <a:latin typeface="Arial" panose="020B0604020202020204" pitchFamily="34" charset="0"/>
                <a:cs typeface="Arial" panose="020B0604020202020204" pitchFamily="34" charset="0"/>
              </a:rPr>
              <a:t>model</a:t>
            </a:r>
            <a:r>
              <a:rPr lang="de-DE" sz="1400" b="1" dirty="0">
                <a:latin typeface="Arial" panose="020B0604020202020204" pitchFamily="34" charset="0"/>
                <a:cs typeface="Arial" panose="020B0604020202020204" pitchFamily="34" charset="0"/>
              </a:rPr>
              <a:t>:</a:t>
            </a:r>
          </a:p>
        </p:txBody>
      </p:sp>
      <p:sp>
        <p:nvSpPr>
          <p:cNvPr id="13" name="Textfeld 12">
            <a:extLst>
              <a:ext uri="{FF2B5EF4-FFF2-40B4-BE49-F238E27FC236}">
                <a16:creationId xmlns:a16="http://schemas.microsoft.com/office/drawing/2014/main" id="{7D2F33F8-209E-925D-4D85-F700A6ECFAE2}"/>
              </a:ext>
            </a:extLst>
          </p:cNvPr>
          <p:cNvSpPr txBox="1"/>
          <p:nvPr/>
        </p:nvSpPr>
        <p:spPr>
          <a:xfrm>
            <a:off x="8329056" y="2737031"/>
            <a:ext cx="3401306" cy="3600986"/>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What does </a:t>
            </a:r>
            <a:r>
              <a:rPr lang="en-US" sz="1200" b="1" dirty="0" err="1">
                <a:latin typeface="Arial" panose="020B0604020202020204" pitchFamily="34" charset="0"/>
                <a:cs typeface="Arial" panose="020B0604020202020204" pitchFamily="34" charset="0"/>
              </a:rPr>
              <a:t>sparse_categorical_crossentropy</a:t>
            </a:r>
            <a:r>
              <a:rPr lang="en-US" sz="1200" b="1" dirty="0">
                <a:latin typeface="Arial" panose="020B0604020202020204" pitchFamily="34" charset="0"/>
                <a:cs typeface="Arial" panose="020B0604020202020204" pitchFamily="34" charset="0"/>
              </a:rPr>
              <a:t> mean?</a:t>
            </a:r>
          </a:p>
          <a:p>
            <a:pPr marL="171450" indent="-171450">
              <a:buFont typeface="Arial" panose="020B0604020202020204" pitchFamily="34" charset="0"/>
              <a:buChar char="•"/>
            </a:pPr>
            <a:r>
              <a:rPr lang="de-DE" sz="1200" dirty="0" err="1">
                <a:latin typeface="Arial" panose="020B0604020202020204" pitchFamily="34" charset="0"/>
                <a:cs typeface="Arial" panose="020B0604020202020204" pitchFamily="34" charset="0"/>
              </a:rPr>
              <a:t>Sparse</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categorial</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crossentropy</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is</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the</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loss</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function</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that</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is</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used</a:t>
            </a:r>
            <a:r>
              <a:rPr lang="de-DE" sz="1200" dirty="0">
                <a:latin typeface="Arial" panose="020B0604020202020204" pitchFamily="34" charset="0"/>
                <a:cs typeface="Arial" panose="020B0604020202020204" pitchFamily="34" charset="0"/>
              </a:rPr>
              <a:t> at </a:t>
            </a:r>
            <a:r>
              <a:rPr lang="de-DE" sz="1200" dirty="0" err="1">
                <a:latin typeface="Arial" panose="020B0604020202020204" pitchFamily="34" charset="0"/>
                <a:cs typeface="Arial" panose="020B0604020202020204" pitchFamily="34" charset="0"/>
              </a:rPr>
              <a:t>the</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output</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layers</a:t>
            </a:r>
            <a:r>
              <a:rPr lang="de-DE" sz="1200" dirty="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It measures how badly the model works and outputs a number that indicates how high the error is.</a:t>
            </a:r>
            <a:endParaRPr lang="de-DE" sz="1200" b="1" dirty="0">
              <a:latin typeface="Arial" panose="020B0604020202020204" pitchFamily="34" charset="0"/>
              <a:cs typeface="Arial" panose="020B0604020202020204" pitchFamily="34" charset="0"/>
            </a:endParaRPr>
          </a:p>
          <a:p>
            <a:r>
              <a:rPr lang="de-DE" sz="1200" b="1" dirty="0" err="1">
                <a:latin typeface="Arial" panose="020B0604020202020204" pitchFamily="34" charset="0"/>
                <a:cs typeface="Arial" panose="020B0604020202020204" pitchFamily="34" charset="0"/>
              </a:rPr>
              <a:t>What</a:t>
            </a:r>
            <a:r>
              <a:rPr lang="de-DE" sz="1200" b="1" dirty="0">
                <a:latin typeface="Arial" panose="020B0604020202020204" pitchFamily="34" charset="0"/>
                <a:cs typeface="Arial" panose="020B0604020202020204" pitchFamily="34" charset="0"/>
              </a:rPr>
              <a:t> </a:t>
            </a:r>
            <a:r>
              <a:rPr lang="de-DE" sz="1200" b="1" dirty="0" err="1">
                <a:latin typeface="Arial" panose="020B0604020202020204" pitchFamily="34" charset="0"/>
                <a:cs typeface="Arial" panose="020B0604020202020204" pitchFamily="34" charset="0"/>
              </a:rPr>
              <a:t>is</a:t>
            </a:r>
            <a:r>
              <a:rPr lang="de-DE" sz="1200" b="1" dirty="0">
                <a:latin typeface="Arial" panose="020B0604020202020204" pitchFamily="34" charset="0"/>
                <a:cs typeface="Arial" panose="020B0604020202020204" pitchFamily="34" charset="0"/>
              </a:rPr>
              <a:t> „</a:t>
            </a:r>
            <a:r>
              <a:rPr lang="de-DE" sz="1200" b="1" dirty="0" err="1">
                <a:latin typeface="Arial" panose="020B0604020202020204" pitchFamily="34" charset="0"/>
                <a:cs typeface="Arial" panose="020B0604020202020204" pitchFamily="34" charset="0"/>
              </a:rPr>
              <a:t>adam</a:t>
            </a:r>
            <a:r>
              <a:rPr lang="de-DE" sz="1200" b="1" dirty="0">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de-DE" sz="1200" dirty="0">
                <a:latin typeface="Arial" panose="020B0604020202020204" pitchFamily="34" charset="0"/>
                <a:cs typeface="Arial" panose="020B0604020202020204" pitchFamily="34" charset="0"/>
              </a:rPr>
              <a:t>Adam </a:t>
            </a:r>
            <a:r>
              <a:rPr lang="de-DE" sz="1200" dirty="0" err="1">
                <a:latin typeface="Arial" panose="020B0604020202020204" pitchFamily="34" charset="0"/>
                <a:cs typeface="Arial" panose="020B0604020202020204" pitchFamily="34" charset="0"/>
              </a:rPr>
              <a:t>is</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the</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optimizer</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that</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is</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used</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to</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train</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the</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model</a:t>
            </a:r>
            <a:r>
              <a:rPr lang="de-DE" sz="1200" dirty="0">
                <a:latin typeface="Arial" panose="020B0604020202020204" pitchFamily="34" charset="0"/>
                <a:cs typeface="Arial" panose="020B0604020202020204" pitchFamily="34" charset="0"/>
              </a:rPr>
              <a:t>. </a:t>
            </a:r>
            <a:r>
              <a:rPr lang="de-DE" sz="1200" dirty="0" err="1">
                <a:latin typeface="Arial" panose="020B0604020202020204" pitchFamily="34" charset="0"/>
                <a:cs typeface="Arial" panose="020B0604020202020204" pitchFamily="34" charset="0"/>
              </a:rPr>
              <a:t>It</a:t>
            </a:r>
            <a:r>
              <a:rPr lang="de-DE" sz="12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uses the loss function to update the model parameters and reduces the error by fitting the model to the data.</a:t>
            </a:r>
            <a:endParaRPr lang="de-DE" sz="1200" dirty="0">
              <a:latin typeface="Arial" panose="020B0604020202020204" pitchFamily="34" charset="0"/>
              <a:cs typeface="Arial" panose="020B0604020202020204" pitchFamily="34" charset="0"/>
            </a:endParaRPr>
          </a:p>
          <a:p>
            <a:r>
              <a:rPr lang="de-DE" sz="1200" b="1" dirty="0" err="1">
                <a:latin typeface="Arial" panose="020B0604020202020204" pitchFamily="34" charset="0"/>
                <a:cs typeface="Arial" panose="020B0604020202020204" pitchFamily="34" charset="0"/>
              </a:rPr>
              <a:t>What</a:t>
            </a:r>
            <a:r>
              <a:rPr lang="de-DE" sz="1200" b="1" dirty="0">
                <a:latin typeface="Arial" panose="020B0604020202020204" pitchFamily="34" charset="0"/>
                <a:cs typeface="Arial" panose="020B0604020202020204" pitchFamily="34" charset="0"/>
              </a:rPr>
              <a:t> </a:t>
            </a:r>
            <a:r>
              <a:rPr lang="de-DE" sz="1200" b="1" dirty="0" err="1">
                <a:latin typeface="Arial" panose="020B0604020202020204" pitchFamily="34" charset="0"/>
                <a:cs typeface="Arial" panose="020B0604020202020204" pitchFamily="34" charset="0"/>
              </a:rPr>
              <a:t>does</a:t>
            </a:r>
            <a:r>
              <a:rPr lang="de-DE" sz="1200" b="1" dirty="0">
                <a:latin typeface="Arial" panose="020B0604020202020204" pitchFamily="34" charset="0"/>
                <a:cs typeface="Arial" panose="020B0604020202020204" pitchFamily="34" charset="0"/>
              </a:rPr>
              <a:t> „</a:t>
            </a:r>
            <a:r>
              <a:rPr lang="de-DE" sz="1200" b="1" dirty="0" err="1">
                <a:latin typeface="Arial" panose="020B0604020202020204" pitchFamily="34" charset="0"/>
                <a:cs typeface="Arial" panose="020B0604020202020204" pitchFamily="34" charset="0"/>
              </a:rPr>
              <a:t>epoch</a:t>
            </a:r>
            <a:r>
              <a:rPr lang="de-DE" sz="1200" b="1" dirty="0">
                <a:latin typeface="Arial" panose="020B0604020202020204" pitchFamily="34" charset="0"/>
                <a:cs typeface="Arial" panose="020B0604020202020204" pitchFamily="34" charset="0"/>
              </a:rPr>
              <a:t>“ </a:t>
            </a:r>
            <a:r>
              <a:rPr lang="de-DE" sz="1200" b="1" dirty="0" err="1">
                <a:latin typeface="Arial" panose="020B0604020202020204" pitchFamily="34" charset="0"/>
                <a:cs typeface="Arial" panose="020B0604020202020204" pitchFamily="34" charset="0"/>
              </a:rPr>
              <a:t>mean</a:t>
            </a:r>
            <a:r>
              <a:rPr lang="de-DE" sz="1200" b="1" dirty="0">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US" sz="1200" dirty="0">
                <a:latin typeface="Arial" panose="020B0604020202020204" pitchFamily="34" charset="0"/>
                <a:cs typeface="Arial" panose="020B0604020202020204" pitchFamily="34" charset="0"/>
              </a:rPr>
              <a:t>1 epoch means that each example in the training dataset has been run through the model once. Several epochs are necessary to train the model, as it should gradually reduce its errors and make better predictions over the epochs</a:t>
            </a:r>
            <a:endParaRPr lang="de-DE" sz="1200" dirty="0">
              <a:latin typeface="Arial" panose="020B0604020202020204" pitchFamily="34" charset="0"/>
              <a:cs typeface="Arial" panose="020B0604020202020204" pitchFamily="34" charset="0"/>
            </a:endParaRPr>
          </a:p>
        </p:txBody>
      </p:sp>
      <p:pic>
        <p:nvPicPr>
          <p:cNvPr id="14" name="Grafik 13">
            <a:extLst>
              <a:ext uri="{FF2B5EF4-FFF2-40B4-BE49-F238E27FC236}">
                <a16:creationId xmlns:a16="http://schemas.microsoft.com/office/drawing/2014/main" id="{4B8A4357-BD4B-221A-D5F7-A7AB34B5A7C2}"/>
              </a:ext>
            </a:extLst>
          </p:cNvPr>
          <p:cNvPicPr>
            <a:picLocks noChangeAspect="1"/>
          </p:cNvPicPr>
          <p:nvPr/>
        </p:nvPicPr>
        <p:blipFill>
          <a:blip r:embed="rId5"/>
          <a:stretch>
            <a:fillRect/>
          </a:stretch>
        </p:blipFill>
        <p:spPr>
          <a:xfrm>
            <a:off x="8329056" y="115551"/>
            <a:ext cx="3138604" cy="2603147"/>
          </a:xfrm>
          <a:prstGeom prst="rect">
            <a:avLst/>
          </a:prstGeom>
        </p:spPr>
      </p:pic>
    </p:spTree>
    <p:extLst>
      <p:ext uri="{BB962C8B-B14F-4D97-AF65-F5344CB8AC3E}">
        <p14:creationId xmlns:p14="http://schemas.microsoft.com/office/powerpoint/2010/main" val="366853015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Words>
  <Application>Microsoft Office PowerPoint</Application>
  <PresentationFormat>Breitbild</PresentationFormat>
  <Paragraphs>19</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Norbert Wolff</dc:creator>
  <cp:lastModifiedBy>Norbert Wolff</cp:lastModifiedBy>
  <cp:revision>3</cp:revision>
  <dcterms:created xsi:type="dcterms:W3CDTF">2024-10-23T15:05:56Z</dcterms:created>
  <dcterms:modified xsi:type="dcterms:W3CDTF">2024-12-20T14:40:21Z</dcterms:modified>
</cp:coreProperties>
</file>