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4F321-B00B-442D-B9EB-391C213FC56D}" type="datetimeFigureOut">
              <a:rPr lang="de-DE" smtClean="0"/>
              <a:t>21.11.2024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077E2-006C-42F0-8EEA-C41D19FD8814}" type="slidenum">
              <a:rPr lang="de-DE" smtClean="0"/>
              <a:t>‹Nr.›</a:t>
            </a:fld>
            <a:endParaRPr lang="de-DE"/>
          </a:p>
        </p:txBody>
      </p:sp>
    </p:spTree>
    <p:extLst>
      <p:ext uri="{BB962C8B-B14F-4D97-AF65-F5344CB8AC3E}">
        <p14:creationId xmlns:p14="http://schemas.microsoft.com/office/powerpoint/2010/main" val="3273380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0139A8-B39A-0054-51A8-FC1E503440B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5FC2684-2610-6510-CFBA-66B35F9AA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C118943-F633-168A-7503-55F5FAC783C9}"/>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5" name="Fußzeilenplatzhalter 4">
            <a:extLst>
              <a:ext uri="{FF2B5EF4-FFF2-40B4-BE49-F238E27FC236}">
                <a16:creationId xmlns:a16="http://schemas.microsoft.com/office/drawing/2014/main" id="{639E5356-4ADD-174B-944B-930D17D3DD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799080-FD79-43F8-BBDA-26F04CE203DC}"/>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56898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27092-7220-94C7-4FE9-20DF0C32ABD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A1E409F-234F-8D12-291D-2031F014346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606CBDA-405E-2098-0835-1F4DB3EB005F}"/>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5" name="Fußzeilenplatzhalter 4">
            <a:extLst>
              <a:ext uri="{FF2B5EF4-FFF2-40B4-BE49-F238E27FC236}">
                <a16:creationId xmlns:a16="http://schemas.microsoft.com/office/drawing/2014/main" id="{ACFE3B35-0FB9-7E39-3602-AF616B8FAF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0A6C09-0BC5-D0F3-CB6C-AF8314262664}"/>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498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9E696B-484C-A305-D5FF-4C5344FE85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7D3C534-2316-C10F-5234-52726704CB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8CCD8-9DEF-E7C0-7DC9-9C0D487F7D1B}"/>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5" name="Fußzeilenplatzhalter 4">
            <a:extLst>
              <a:ext uri="{FF2B5EF4-FFF2-40B4-BE49-F238E27FC236}">
                <a16:creationId xmlns:a16="http://schemas.microsoft.com/office/drawing/2014/main" id="{ABD814AE-3DD3-9061-7334-1218D01534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B13102-84F2-5F69-B70C-E73797C6E039}"/>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236613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647E19-5DFC-8D80-FEB9-05F304D506D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571FC1F-AE26-F85F-3307-EA3DC30130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39E1C1-C994-370D-7912-1E4606F8E4EE}"/>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5" name="Fußzeilenplatzhalter 4">
            <a:extLst>
              <a:ext uri="{FF2B5EF4-FFF2-40B4-BE49-F238E27FC236}">
                <a16:creationId xmlns:a16="http://schemas.microsoft.com/office/drawing/2014/main" id="{62FC5978-1339-13A7-93F5-3580653F13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B1A9604-120B-8D2D-74E3-808C4FEE379E}"/>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21635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CF670-9474-1598-0B10-587BBE62542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B69FD17-D082-DA31-8481-BC88F5EF6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BE23494-BC23-3836-75B0-BCB32399CDE6}"/>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5" name="Fußzeilenplatzhalter 4">
            <a:extLst>
              <a:ext uri="{FF2B5EF4-FFF2-40B4-BE49-F238E27FC236}">
                <a16:creationId xmlns:a16="http://schemas.microsoft.com/office/drawing/2014/main" id="{E8A6CE88-72CB-0D4C-8F9D-A8D7B42308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6D7B50-C1DA-1649-600E-C7CB341E9145}"/>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77727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BB04E-63B9-1B5A-F83B-30CCECC0476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B7F6C6B-B151-17AB-3881-8A82A8259B9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C678165-00A7-E354-3FD2-61A6784FC1A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5A9F0A-DC1E-3704-5DC2-2D8B91C20FA6}"/>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6" name="Fußzeilenplatzhalter 5">
            <a:extLst>
              <a:ext uri="{FF2B5EF4-FFF2-40B4-BE49-F238E27FC236}">
                <a16:creationId xmlns:a16="http://schemas.microsoft.com/office/drawing/2014/main" id="{7BCEF6F7-E04A-15EA-CCD8-57CF59D96FE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2CF2B3-99AA-B988-EC3F-1ADCA8CDE2E6}"/>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56028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F51461-6374-17C7-3DB6-C7BF1C52BC9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217FF7B-C877-726A-AA3C-458343583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D757D60-58DF-494F-A787-04C0844EED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7549157-7604-6C9D-E524-4B02CFB42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FF29C70-43F9-082D-BC2D-4596E06E5D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E223F43-F082-9822-658F-0C5810DB7BF7}"/>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8" name="Fußzeilenplatzhalter 7">
            <a:extLst>
              <a:ext uri="{FF2B5EF4-FFF2-40B4-BE49-F238E27FC236}">
                <a16:creationId xmlns:a16="http://schemas.microsoft.com/office/drawing/2014/main" id="{9CDB8DD0-3784-808D-C077-F76BCAE2E1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1697E72-DF3D-973C-4709-F2FAA1EA58E4}"/>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6930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D99BA-21E5-11D4-C6BF-36AA3F47D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7A70F5-8492-AB9D-C89D-8235550CBB86}"/>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4" name="Fußzeilenplatzhalter 3">
            <a:extLst>
              <a:ext uri="{FF2B5EF4-FFF2-40B4-BE49-F238E27FC236}">
                <a16:creationId xmlns:a16="http://schemas.microsoft.com/office/drawing/2014/main" id="{83ECAF0E-3104-D25D-1BFC-820C950C9CF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2F083D-291A-397B-88F1-C1E1EBDFE1FD}"/>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62525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34C6CA-7A96-77CF-7C2E-2F610A48FC0E}"/>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3" name="Fußzeilenplatzhalter 2">
            <a:extLst>
              <a:ext uri="{FF2B5EF4-FFF2-40B4-BE49-F238E27FC236}">
                <a16:creationId xmlns:a16="http://schemas.microsoft.com/office/drawing/2014/main" id="{9B3F4D2A-DBAC-C4A8-7233-EF0204A0D98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E830D67-75D5-A043-42B5-BDC59F63A8EA}"/>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48084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B20C7-7A41-57DE-0DA9-24982E9A38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D31105F-826B-EC61-E6BC-49378D1A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ADAEE61-FAB3-5556-694C-D17D934B3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CB6636-7D6C-5738-8178-913DB952A899}"/>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6" name="Fußzeilenplatzhalter 5">
            <a:extLst>
              <a:ext uri="{FF2B5EF4-FFF2-40B4-BE49-F238E27FC236}">
                <a16:creationId xmlns:a16="http://schemas.microsoft.com/office/drawing/2014/main" id="{10B87C50-3111-7A90-8971-90F1D89706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E3A030-DA47-586C-3EC3-B6832F13802F}"/>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72082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56F52-63B1-FCA0-FE5A-5F61B380416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3D2EFE5-26DE-7FFA-25C7-1D6C13354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BBBDC5B-5B18-44BF-D6C9-8B75EB07E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15BACB-8656-4D6D-52CE-5DA3BCC4C674}"/>
              </a:ext>
            </a:extLst>
          </p:cNvPr>
          <p:cNvSpPr>
            <a:spLocks noGrp="1"/>
          </p:cNvSpPr>
          <p:nvPr>
            <p:ph type="dt" sz="half" idx="10"/>
          </p:nvPr>
        </p:nvSpPr>
        <p:spPr/>
        <p:txBody>
          <a:bodyPr/>
          <a:lstStyle/>
          <a:p>
            <a:fld id="{A60742D2-EACF-40A0-A638-707B160F1713}" type="datetimeFigureOut">
              <a:rPr lang="de-DE" smtClean="0"/>
              <a:t>21.11.2024</a:t>
            </a:fld>
            <a:endParaRPr lang="de-DE"/>
          </a:p>
        </p:txBody>
      </p:sp>
      <p:sp>
        <p:nvSpPr>
          <p:cNvPr id="6" name="Fußzeilenplatzhalter 5">
            <a:extLst>
              <a:ext uri="{FF2B5EF4-FFF2-40B4-BE49-F238E27FC236}">
                <a16:creationId xmlns:a16="http://schemas.microsoft.com/office/drawing/2014/main" id="{EBDFD943-EF86-638A-E562-507770F0EF3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E1502C9-E799-0A9B-9E78-72F25B570CEF}"/>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9842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1FF1103-DDFB-A000-AEB6-16A592AEC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8029638-3055-5546-6650-AF6F72378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1E6395-AABE-875B-96B9-7BEBEBD24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42D2-EACF-40A0-A638-707B160F1713}" type="datetimeFigureOut">
              <a:rPr lang="de-DE" smtClean="0"/>
              <a:t>21.11.2024</a:t>
            </a:fld>
            <a:endParaRPr lang="de-DE"/>
          </a:p>
        </p:txBody>
      </p:sp>
      <p:sp>
        <p:nvSpPr>
          <p:cNvPr id="5" name="Fußzeilenplatzhalter 4">
            <a:extLst>
              <a:ext uri="{FF2B5EF4-FFF2-40B4-BE49-F238E27FC236}">
                <a16:creationId xmlns:a16="http://schemas.microsoft.com/office/drawing/2014/main" id="{04B98F56-0F08-180E-0657-CC110914F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1B23673-C2CE-AB7C-56C6-BA24EB661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EAD33-BA61-46B8-B4FA-DEED65821B1D}" type="slidenum">
              <a:rPr lang="de-DE" smtClean="0"/>
              <a:t>‹Nr.›</a:t>
            </a:fld>
            <a:endParaRPr lang="de-DE"/>
          </a:p>
        </p:txBody>
      </p:sp>
    </p:spTree>
    <p:extLst>
      <p:ext uri="{BB962C8B-B14F-4D97-AF65-F5344CB8AC3E}">
        <p14:creationId xmlns:p14="http://schemas.microsoft.com/office/powerpoint/2010/main" val="9601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BA1D522B-D573-C84D-7525-D04C0473A970}"/>
              </a:ext>
            </a:extLst>
          </p:cNvPr>
          <p:cNvSpPr>
            <a:spLocks noGrp="1"/>
          </p:cNvSpPr>
          <p:nvPr>
            <p:ph type="ftr" sz="quarter" idx="11"/>
          </p:nvPr>
        </p:nvSpPr>
        <p:spPr>
          <a:xfrm>
            <a:off x="461638" y="5850384"/>
            <a:ext cx="4078549" cy="720171"/>
          </a:xfrm>
        </p:spPr>
        <p:txBody>
          <a:bodyPr/>
          <a:lstStyle/>
          <a:p>
            <a:pPr algn="l"/>
            <a:r>
              <a:rPr lang="de-DE" dirty="0">
                <a:solidFill>
                  <a:schemeClr val="tx1"/>
                </a:solidFill>
                <a:latin typeface="Arial" panose="020B0604020202020204" pitchFamily="34" charset="0"/>
                <a:cs typeface="Arial" panose="020B0604020202020204" pitchFamily="34" charset="0"/>
              </a:rPr>
              <a:t>Name: Constantin Wolff</a:t>
            </a:r>
          </a:p>
          <a:p>
            <a:pPr algn="l"/>
            <a:r>
              <a:rPr lang="de-DE" dirty="0">
                <a:solidFill>
                  <a:schemeClr val="tx1"/>
                </a:solidFill>
                <a:latin typeface="Arial" panose="020B0604020202020204" pitchFamily="34" charset="0"/>
                <a:cs typeface="Arial" panose="020B0604020202020204" pitchFamily="34" charset="0"/>
              </a:rPr>
              <a:t>Mat. Num.: 22442020</a:t>
            </a:r>
          </a:p>
          <a:p>
            <a:pPr algn="l"/>
            <a:r>
              <a:rPr lang="de-DE" dirty="0" err="1">
                <a:solidFill>
                  <a:schemeClr val="tx1"/>
                </a:solidFill>
                <a:latin typeface="Arial" panose="020B0604020202020204" pitchFamily="34" charset="0"/>
                <a:cs typeface="Arial" panose="020B0604020202020204" pitchFamily="34" charset="0"/>
              </a:rPr>
              <a:t>IdM</a:t>
            </a:r>
            <a:r>
              <a:rPr lang="de-DE" dirty="0">
                <a:solidFill>
                  <a:schemeClr val="tx1"/>
                </a:solidFill>
                <a:latin typeface="Arial" panose="020B0604020202020204" pitchFamily="34" charset="0"/>
                <a:cs typeface="Arial" panose="020B0604020202020204" pitchFamily="34" charset="0"/>
              </a:rPr>
              <a:t>: lu11synu</a:t>
            </a:r>
          </a:p>
        </p:txBody>
      </p:sp>
      <p:sp>
        <p:nvSpPr>
          <p:cNvPr id="7" name="Foliennummernplatzhalter 6">
            <a:extLst>
              <a:ext uri="{FF2B5EF4-FFF2-40B4-BE49-F238E27FC236}">
                <a16:creationId xmlns:a16="http://schemas.microsoft.com/office/drawing/2014/main" id="{D2ECBC69-75A5-DFE1-C7B2-3D40D4E9E091}"/>
              </a:ext>
            </a:extLst>
          </p:cNvPr>
          <p:cNvSpPr>
            <a:spLocks noGrp="1"/>
          </p:cNvSpPr>
          <p:nvPr>
            <p:ph type="sldNum" sz="quarter" idx="12"/>
          </p:nvPr>
        </p:nvSpPr>
        <p:spPr/>
        <p:txBody>
          <a:bodyPr/>
          <a:lstStyle/>
          <a:p>
            <a:fld id="{C9CEAD33-BA61-46B8-B4FA-DEED65821B1D}" type="slidenum">
              <a:rPr lang="de-DE" smtClean="0"/>
              <a:t>1</a:t>
            </a:fld>
            <a:endParaRPr lang="de-DE"/>
          </a:p>
        </p:txBody>
      </p:sp>
      <p:pic>
        <p:nvPicPr>
          <p:cNvPr id="12" name="Grafik 11">
            <a:extLst>
              <a:ext uri="{FF2B5EF4-FFF2-40B4-BE49-F238E27FC236}">
                <a16:creationId xmlns:a16="http://schemas.microsoft.com/office/drawing/2014/main" id="{5B726B2B-FA05-AC95-8FCB-E172B6278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8" y="1003998"/>
            <a:ext cx="11442918" cy="3204017"/>
          </a:xfrm>
          <a:prstGeom prst="rect">
            <a:avLst/>
          </a:prstGeom>
        </p:spPr>
      </p:pic>
      <p:sp>
        <p:nvSpPr>
          <p:cNvPr id="13" name="Textfeld 12">
            <a:extLst>
              <a:ext uri="{FF2B5EF4-FFF2-40B4-BE49-F238E27FC236}">
                <a16:creationId xmlns:a16="http://schemas.microsoft.com/office/drawing/2014/main" id="{E487D5CA-72EB-2704-5C94-7B81848C3C78}"/>
              </a:ext>
            </a:extLst>
          </p:cNvPr>
          <p:cNvSpPr txBox="1"/>
          <p:nvPr/>
        </p:nvSpPr>
        <p:spPr>
          <a:xfrm>
            <a:off x="461638" y="4295712"/>
            <a:ext cx="11442918" cy="1015663"/>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Figure 1:</a:t>
            </a:r>
            <a:r>
              <a:rPr lang="en-US" sz="1200" dirty="0">
                <a:latin typeface="Arial" panose="020B0604020202020204" pitchFamily="34" charset="0"/>
                <a:cs typeface="Arial" panose="020B0604020202020204" pitchFamily="34" charset="0"/>
              </a:rPr>
              <a:t> Visualization of the Census Income dataset. </a:t>
            </a:r>
            <a:r>
              <a:rPr lang="en-US" sz="1200" b="1" dirty="0">
                <a:latin typeface="Arial" panose="020B0604020202020204" pitchFamily="34" charset="0"/>
                <a:cs typeface="Arial" panose="020B0604020202020204" pitchFamily="34" charset="0"/>
              </a:rPr>
              <a:t>(A) </a:t>
            </a:r>
            <a:r>
              <a:rPr lang="en-US" sz="1200" dirty="0">
                <a:latin typeface="Arial" panose="020B0604020202020204" pitchFamily="34" charset="0"/>
                <a:cs typeface="Arial" panose="020B0604020202020204" pitchFamily="34" charset="0"/>
              </a:rPr>
              <a:t>This scatter plot shows the age distribution perfectly. With connecting the data points, you have a good visualization of which age the most respondents are. </a:t>
            </a:r>
            <a:r>
              <a:rPr lang="en-US" sz="1200" b="1" dirty="0">
                <a:latin typeface="Arial" panose="020B0604020202020204" pitchFamily="34" charset="0"/>
                <a:cs typeface="Arial" panose="020B0604020202020204" pitchFamily="34" charset="0"/>
              </a:rPr>
              <a:t>(B) </a:t>
            </a:r>
            <a:r>
              <a:rPr lang="en-US" sz="1200" dirty="0">
                <a:latin typeface="Arial" panose="020B0604020202020204" pitchFamily="34" charset="0"/>
                <a:cs typeface="Arial" panose="020B0604020202020204" pitchFamily="34" charset="0"/>
              </a:rPr>
              <a:t>This simple bar plot (I used count plot) shows the relationship distribution. With giving each status one bar you can easily compare them to each other and see how many respondents there have been in each category. </a:t>
            </a:r>
            <a:r>
              <a:rPr lang="en-US" sz="1200" b="1" dirty="0">
                <a:latin typeface="Arial" panose="020B0604020202020204" pitchFamily="34" charset="0"/>
                <a:cs typeface="Arial" panose="020B0604020202020204" pitchFamily="34" charset="0"/>
              </a:rPr>
              <a:t>(C) </a:t>
            </a:r>
            <a:r>
              <a:rPr lang="en-US" sz="1200" dirty="0">
                <a:latin typeface="Arial" panose="020B0604020202020204" pitchFamily="34" charset="0"/>
                <a:cs typeface="Arial" panose="020B0604020202020204" pitchFamily="34" charset="0"/>
              </a:rPr>
              <a:t>This grouped horizontal bar plot (each educational level has two bars; one for salary &gt;=50K and the other one for salary &lt;50K). With doing that you can easily compare how much the people earn in each educational level and as well compare the educational levels to each other. </a:t>
            </a:r>
            <a:endParaRPr lang="en-US" sz="1200" b="1" dirty="0">
              <a:latin typeface="Arial" panose="020B0604020202020204" pitchFamily="34" charset="0"/>
              <a:cs typeface="Arial" panose="020B0604020202020204" pitchFamily="34" charset="0"/>
            </a:endParaRPr>
          </a:p>
        </p:txBody>
      </p:sp>
      <p:sp>
        <p:nvSpPr>
          <p:cNvPr id="14" name="Textfeld 13">
            <a:extLst>
              <a:ext uri="{FF2B5EF4-FFF2-40B4-BE49-F238E27FC236}">
                <a16:creationId xmlns:a16="http://schemas.microsoft.com/office/drawing/2014/main" id="{57AB6540-2C20-7BE1-C435-29B317BD471C}"/>
              </a:ext>
            </a:extLst>
          </p:cNvPr>
          <p:cNvSpPr txBox="1"/>
          <p:nvPr/>
        </p:nvSpPr>
        <p:spPr>
          <a:xfrm>
            <a:off x="692458" y="301841"/>
            <a:ext cx="3098307" cy="369332"/>
          </a:xfrm>
          <a:prstGeom prst="rect">
            <a:avLst/>
          </a:prstGeom>
          <a:noFill/>
        </p:spPr>
        <p:txBody>
          <a:bodyPr wrap="square" rtlCol="0">
            <a:spAutoFit/>
          </a:bodyPr>
          <a:lstStyle/>
          <a:p>
            <a:r>
              <a:rPr lang="de-DE" b="1" dirty="0" err="1">
                <a:latin typeface="Arial" panose="020B0604020202020204" pitchFamily="34" charset="0"/>
                <a:cs typeface="Arial" panose="020B0604020202020204" pitchFamily="34" charset="0"/>
              </a:rPr>
              <a:t>Homework</a:t>
            </a:r>
            <a:r>
              <a:rPr lang="de-DE" b="1" dirty="0">
                <a:latin typeface="Arial" panose="020B0604020202020204" pitchFamily="34" charset="0"/>
                <a:cs typeface="Arial" panose="020B0604020202020204" pitchFamily="34" charset="0"/>
              </a:rPr>
              <a:t> 4:</a:t>
            </a:r>
          </a:p>
        </p:txBody>
      </p:sp>
    </p:spTree>
    <p:extLst>
      <p:ext uri="{BB962C8B-B14F-4D97-AF65-F5344CB8AC3E}">
        <p14:creationId xmlns:p14="http://schemas.microsoft.com/office/powerpoint/2010/main" val="36685301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Words>
  <Application>Microsoft Office PowerPoint</Application>
  <PresentationFormat>Breitbild</PresentationFormat>
  <Paragraphs>6</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Norbert Wolff</dc:creator>
  <cp:lastModifiedBy>Norbert Wolff</cp:lastModifiedBy>
  <cp:revision>4</cp:revision>
  <dcterms:created xsi:type="dcterms:W3CDTF">2024-10-23T15:05:56Z</dcterms:created>
  <dcterms:modified xsi:type="dcterms:W3CDTF">2024-11-21T11:38:13Z</dcterms:modified>
</cp:coreProperties>
</file>