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3" r:id="rId6"/>
    <p:sldId id="264" r:id="rId7"/>
    <p:sldId id="260" r:id="rId8"/>
    <p:sldId id="274" r:id="rId9"/>
    <p:sldId id="275" r:id="rId10"/>
    <p:sldId id="276" r:id="rId11"/>
    <p:sldId id="277" r:id="rId12"/>
    <p:sldId id="278"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A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5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3442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08044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17871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983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9645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94809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A3127-2D59-F148-A340-E427D99BCCE7}" type="datetimeFigureOut">
              <a:rPr lang="en-US" smtClean="0"/>
              <a:t>11/14/14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28838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A3127-2D59-F148-A340-E427D99BCCE7}" type="datetimeFigureOut">
              <a:rPr lang="en-US" smtClean="0"/>
              <a:t>11/14/14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37006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3127-2D59-F148-A340-E427D99BCCE7}" type="datetimeFigureOut">
              <a:rPr lang="en-US" smtClean="0"/>
              <a:t>11/14/14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7348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287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813650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A3127-2D59-F148-A340-E427D99BCCE7}" type="datetimeFigureOut">
              <a:rPr lang="en-US" smtClean="0"/>
              <a:t>11/14/14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6BC1-50B3-704C-8F3B-2D135BED104A}" type="slidenum">
              <a:rPr lang="en-US" smtClean="0"/>
              <a:t>‹#›</a:t>
            </a:fld>
            <a:endParaRPr lang="en-US"/>
          </a:p>
        </p:txBody>
      </p:sp>
    </p:spTree>
    <p:extLst>
      <p:ext uri="{BB962C8B-B14F-4D97-AF65-F5344CB8AC3E}">
        <p14:creationId xmlns:p14="http://schemas.microsoft.com/office/powerpoint/2010/main" val="41102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hyperlink" Target="http://kord.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428535" y="1486744"/>
            <a:ext cx="6080340" cy="461665"/>
          </a:xfrm>
          <a:prstGeom prst="rect">
            <a:avLst/>
          </a:prstGeom>
          <a:noFill/>
        </p:spPr>
        <p:txBody>
          <a:bodyPr wrap="square" rtlCol="0">
            <a:spAutoFit/>
          </a:bodyPr>
          <a:lstStyle/>
          <a:p>
            <a:r>
              <a:rPr lang="en-US" sz="2400" dirty="0" smtClean="0">
                <a:solidFill>
                  <a:srgbClr val="23AAC0"/>
                </a:solidFill>
                <a:latin typeface="American Typewriter"/>
                <a:cs typeface="American Typewriter"/>
              </a:rPr>
              <a:t>TECHNICAL DESIGN SPECIFICATION</a:t>
            </a:r>
            <a:endParaRPr lang="en-US" sz="2400" dirty="0">
              <a:solidFill>
                <a:srgbClr val="23AAC0"/>
              </a:solidFill>
              <a:latin typeface="American Typewriter"/>
              <a:cs typeface="American Typewriter"/>
            </a:endParaRPr>
          </a:p>
        </p:txBody>
      </p:sp>
    </p:spTree>
    <p:extLst>
      <p:ext uri="{BB962C8B-B14F-4D97-AF65-F5344CB8AC3E}">
        <p14:creationId xmlns:p14="http://schemas.microsoft.com/office/powerpoint/2010/main" val="31263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222035" y="228080"/>
            <a:ext cx="3540519"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ROOMS DATABASE</a:t>
            </a:r>
            <a:endParaRPr lang="en-US" sz="2800" dirty="0" smtClean="0">
              <a:solidFill>
                <a:srgbClr val="23AAC0"/>
              </a:solidFill>
              <a:latin typeface="American Typewriter"/>
              <a:cs typeface="American Typewriter"/>
            </a:endParaRPr>
          </a:p>
        </p:txBody>
      </p:sp>
      <p:pic>
        <p:nvPicPr>
          <p:cNvPr id="2" name="Picture 1"/>
          <p:cNvPicPr>
            <a:picLocks noChangeAspect="1"/>
          </p:cNvPicPr>
          <p:nvPr/>
        </p:nvPicPr>
        <p:blipFill>
          <a:blip r:embed="rId3"/>
          <a:stretch>
            <a:fillRect/>
          </a:stretch>
        </p:blipFill>
        <p:spPr>
          <a:xfrm>
            <a:off x="1206500" y="882650"/>
            <a:ext cx="6788150" cy="5253438"/>
          </a:xfrm>
          <a:prstGeom prst="rect">
            <a:avLst/>
          </a:prstGeom>
        </p:spPr>
      </p:pic>
    </p:spTree>
    <p:extLst>
      <p:ext uri="{BB962C8B-B14F-4D97-AF65-F5344CB8AC3E}">
        <p14:creationId xmlns:p14="http://schemas.microsoft.com/office/powerpoint/2010/main" val="19060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430927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EXTERNAL LIBRARIES</a:t>
            </a:r>
            <a:endParaRPr lang="en-US" sz="2800" dirty="0">
              <a:solidFill>
                <a:srgbClr val="23AAC0"/>
              </a:solidFill>
              <a:latin typeface="American Typewriter"/>
              <a:cs typeface="American Typewriter"/>
            </a:endParaRPr>
          </a:p>
        </p:txBody>
      </p:sp>
      <p:sp>
        <p:nvSpPr>
          <p:cNvPr id="3" name="TextBox 2"/>
          <p:cNvSpPr txBox="1"/>
          <p:nvPr/>
        </p:nvSpPr>
        <p:spPr>
          <a:xfrm>
            <a:off x="222035" y="919980"/>
            <a:ext cx="8729914" cy="11110729"/>
          </a:xfrm>
          <a:prstGeom prst="rect">
            <a:avLst/>
          </a:prstGeom>
          <a:noFill/>
        </p:spPr>
        <p:txBody>
          <a:bodyPr wrap="square" numCol="2" spcCol="91440" rtlCol="0">
            <a:spAutoFit/>
          </a:bodyPr>
          <a:lstStyle/>
          <a:p>
            <a:r>
              <a:rPr lang="en-US" sz="1300" b="1" dirty="0" err="1">
                <a:latin typeface="American Typewriter"/>
                <a:cs typeface="American Typewriter"/>
              </a:rPr>
              <a:t>Node.js</a:t>
            </a:r>
            <a:endParaRPr lang="en-US" sz="1300" dirty="0">
              <a:latin typeface="American Typewriter"/>
              <a:cs typeface="American Typewriter"/>
            </a:endParaRPr>
          </a:p>
          <a:p>
            <a:r>
              <a:rPr lang="en-US" sz="1300" dirty="0" err="1">
                <a:latin typeface="American Typewriter"/>
                <a:cs typeface="American Typewriter"/>
              </a:rPr>
              <a:t>Serverside</a:t>
            </a:r>
            <a:r>
              <a:rPr lang="en-US" sz="1300" dirty="0">
                <a:latin typeface="American Typewriter"/>
                <a:cs typeface="American Typewriter"/>
              </a:rPr>
              <a:t> JavaScript </a:t>
            </a:r>
            <a:r>
              <a:rPr lang="en-US" sz="1300" dirty="0" smtClean="0">
                <a:latin typeface="American Typewriter"/>
                <a:cs typeface="American Typewriter"/>
              </a:rPr>
              <a:t>environment</a:t>
            </a:r>
          </a:p>
          <a:p>
            <a:endParaRPr lang="en-US" sz="700" dirty="0">
              <a:latin typeface="American Typewriter"/>
              <a:cs typeface="American Typewriter"/>
            </a:endParaRPr>
          </a:p>
          <a:p>
            <a:r>
              <a:rPr lang="en-US" sz="1300" b="1" dirty="0">
                <a:latin typeface="American Typewriter"/>
                <a:cs typeface="American Typewriter"/>
              </a:rPr>
              <a:t>Express</a:t>
            </a:r>
            <a:endParaRPr lang="en-US" sz="1300" dirty="0">
              <a:latin typeface="American Typewriter"/>
              <a:cs typeface="American Typewriter"/>
            </a:endParaRPr>
          </a:p>
          <a:p>
            <a:r>
              <a:rPr lang="en-US" sz="1300" dirty="0">
                <a:latin typeface="American Typewriter"/>
                <a:cs typeface="American Typewriter"/>
              </a:rPr>
              <a:t>Web framework for </a:t>
            </a:r>
            <a:r>
              <a:rPr lang="en-US" sz="1300" dirty="0" err="1">
                <a:latin typeface="American Typewriter"/>
                <a:cs typeface="American Typewriter"/>
              </a:rPr>
              <a:t>Node.js</a:t>
            </a:r>
            <a:r>
              <a:rPr lang="en-US" sz="1300" dirty="0">
                <a:latin typeface="American Typewriter"/>
                <a:cs typeface="American Typewriter"/>
              </a:rPr>
              <a:t>.</a:t>
            </a:r>
          </a:p>
          <a:p>
            <a:endParaRPr lang="en-US" sz="700" b="1" dirty="0" smtClean="0">
              <a:latin typeface="American Typewriter"/>
              <a:cs typeface="American Typewriter"/>
            </a:endParaRPr>
          </a:p>
          <a:p>
            <a:r>
              <a:rPr lang="en-US" sz="1300" b="1" dirty="0" smtClean="0">
                <a:latin typeface="American Typewriter"/>
                <a:cs typeface="American Typewriter"/>
              </a:rPr>
              <a:t>EJS</a:t>
            </a:r>
            <a:endParaRPr lang="en-US" sz="1300" dirty="0">
              <a:latin typeface="American Typewriter"/>
              <a:cs typeface="American Typewriter"/>
            </a:endParaRPr>
          </a:p>
          <a:p>
            <a:r>
              <a:rPr lang="en-US" sz="1300" dirty="0" err="1">
                <a:latin typeface="American Typewriter"/>
                <a:cs typeface="American Typewriter"/>
              </a:rPr>
              <a:t>Javascript</a:t>
            </a:r>
            <a:r>
              <a:rPr lang="en-US" sz="1300" dirty="0">
                <a:latin typeface="American Typewriter"/>
                <a:cs typeface="American Typewriter"/>
              </a:rPr>
              <a:t> template library to seamlessly integrate the </a:t>
            </a:r>
            <a:r>
              <a:rPr lang="en-US" sz="1300" dirty="0" err="1">
                <a:latin typeface="American Typewriter"/>
                <a:cs typeface="American Typewriter"/>
              </a:rPr>
              <a:t>Javascript</a:t>
            </a:r>
            <a:r>
              <a:rPr lang="en-US" sz="1300" dirty="0">
                <a:latin typeface="American Typewriter"/>
                <a:cs typeface="American Typewriter"/>
              </a:rPr>
              <a:t> and HTML of our web application.</a:t>
            </a:r>
          </a:p>
          <a:p>
            <a:endParaRPr lang="en-US" sz="700" b="1" dirty="0" smtClean="0">
              <a:latin typeface="American Typewriter"/>
              <a:cs typeface="American Typewriter"/>
            </a:endParaRPr>
          </a:p>
          <a:p>
            <a:r>
              <a:rPr lang="en-US" sz="1300" b="1" dirty="0" err="1" smtClean="0">
                <a:latin typeface="American Typewriter"/>
                <a:cs typeface="American Typewriter"/>
              </a:rPr>
              <a:t>jQuery</a:t>
            </a:r>
            <a:endParaRPr lang="en-US" sz="1300" dirty="0">
              <a:latin typeface="American Typewriter"/>
              <a:cs typeface="American Typewriter"/>
            </a:endParaRPr>
          </a:p>
          <a:p>
            <a:r>
              <a:rPr lang="en-US" sz="1300" dirty="0">
                <a:latin typeface="American Typewriter"/>
                <a:cs typeface="American Typewriter"/>
              </a:rPr>
              <a:t>JavaScript library to simplify the client-side scripting of HTML.</a:t>
            </a:r>
          </a:p>
          <a:p>
            <a:endParaRPr lang="en-US" sz="700" b="1" dirty="0" smtClean="0">
              <a:latin typeface="American Typewriter"/>
              <a:cs typeface="American Typewriter"/>
            </a:endParaRPr>
          </a:p>
          <a:p>
            <a:r>
              <a:rPr lang="en-US" sz="1300" b="1" dirty="0" smtClean="0">
                <a:latin typeface="American Typewriter"/>
                <a:cs typeface="American Typewriter"/>
              </a:rPr>
              <a:t>Bootstrap</a:t>
            </a:r>
            <a:endParaRPr lang="en-US" sz="1300" dirty="0">
              <a:latin typeface="American Typewriter"/>
              <a:cs typeface="American Typewriter"/>
            </a:endParaRPr>
          </a:p>
          <a:p>
            <a:r>
              <a:rPr lang="en-US" sz="1300" dirty="0">
                <a:latin typeface="American Typewriter"/>
                <a:cs typeface="American Typewriter"/>
              </a:rPr>
              <a:t>Our web application will use the tools provided by Bootstrap in order to create the front-end design of </a:t>
            </a:r>
            <a:r>
              <a:rPr lang="en-US" sz="1300" dirty="0" err="1">
                <a:latin typeface="American Typewriter"/>
                <a:cs typeface="American Typewriter"/>
              </a:rPr>
              <a:t>kord.io</a:t>
            </a:r>
            <a:r>
              <a:rPr lang="en-US" sz="1300" dirty="0" smtClean="0">
                <a:latin typeface="American Typewriter"/>
                <a:cs typeface="American Typewriter"/>
              </a:rPr>
              <a:t>.</a:t>
            </a:r>
          </a:p>
          <a:p>
            <a:endParaRPr lang="en-US" sz="700" b="1" dirty="0" smtClean="0">
              <a:latin typeface="American Typewriter"/>
              <a:cs typeface="American Typewriter"/>
            </a:endParaRPr>
          </a:p>
          <a:p>
            <a:r>
              <a:rPr lang="en-US" sz="1300" b="1" dirty="0" err="1" smtClean="0">
                <a:latin typeface="American Typewriter"/>
                <a:cs typeface="American Typewriter"/>
              </a:rPr>
              <a:t>PostgreSQL</a:t>
            </a:r>
            <a:endParaRPr lang="en-US" sz="1300" dirty="0">
              <a:latin typeface="American Typewriter"/>
              <a:cs typeface="American Typewriter"/>
            </a:endParaRPr>
          </a:p>
          <a:p>
            <a:r>
              <a:rPr lang="en-US" sz="1300" dirty="0">
                <a:latin typeface="American Typewriter"/>
                <a:cs typeface="American Typewriter"/>
              </a:rPr>
              <a:t>Database infrastructure. We chose this to handle wide-scale development with large amounts of data being handled. Very reliable and stable while being compatible with most platforms</a:t>
            </a:r>
            <a:r>
              <a:rPr lang="en-US" sz="1300" dirty="0" smtClean="0">
                <a:latin typeface="American Typewriter"/>
                <a:cs typeface="American Typewriter"/>
              </a:rPr>
              <a:t>.</a:t>
            </a:r>
            <a:endParaRPr lang="en-US" sz="1300" dirty="0">
              <a:latin typeface="American Typewriter"/>
              <a:cs typeface="American Typewriter"/>
            </a:endParaRPr>
          </a:p>
          <a:p>
            <a:endParaRPr lang="en-US" sz="700" b="1" dirty="0" smtClean="0">
              <a:latin typeface="American Typewriter"/>
              <a:cs typeface="American Typewriter"/>
            </a:endParaRPr>
          </a:p>
          <a:p>
            <a:r>
              <a:rPr lang="en-US" sz="1300" b="1" dirty="0" err="1" smtClean="0">
                <a:latin typeface="American Typewriter"/>
                <a:cs typeface="American Typewriter"/>
              </a:rPr>
              <a:t>Socket.io</a:t>
            </a:r>
            <a:endParaRPr lang="en-US" sz="1300" dirty="0">
              <a:latin typeface="American Typewriter"/>
              <a:cs typeface="American Typewriter"/>
            </a:endParaRPr>
          </a:p>
          <a:p>
            <a:r>
              <a:rPr lang="en-US" sz="1300" dirty="0">
                <a:latin typeface="American Typewriter"/>
                <a:cs typeface="American Typewriter"/>
              </a:rPr>
              <a:t>Main engine for the boards. </a:t>
            </a:r>
            <a:r>
              <a:rPr lang="en-US" sz="1300" dirty="0" err="1">
                <a:latin typeface="American Typewriter"/>
                <a:cs typeface="American Typewriter"/>
              </a:rPr>
              <a:t>Socket.io</a:t>
            </a:r>
            <a:r>
              <a:rPr lang="en-US" sz="1300" dirty="0">
                <a:latin typeface="American Typewriter"/>
                <a:cs typeface="American Typewriter"/>
              </a:rPr>
              <a:t> simplifies the usage of </a:t>
            </a:r>
            <a:r>
              <a:rPr lang="en-US" sz="1300" dirty="0" err="1">
                <a:latin typeface="American Typewriter"/>
                <a:cs typeface="American Typewriter"/>
              </a:rPr>
              <a:t>WebSockets</a:t>
            </a:r>
            <a:r>
              <a:rPr lang="en-US" sz="1300" dirty="0">
                <a:latin typeface="American Typewriter"/>
                <a:cs typeface="American Typewriter"/>
              </a:rPr>
              <a:t> while ensuring compatibility on the users end. This will be the development base for the chat system and routing between rooms.</a:t>
            </a: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r>
              <a:rPr lang="en-US" sz="1300" b="1" dirty="0" err="1" smtClean="0">
                <a:latin typeface="American Typewriter"/>
                <a:cs typeface="American Typewriter"/>
              </a:rPr>
              <a:t>Bonsai.js</a:t>
            </a:r>
            <a:endParaRPr lang="en-US" sz="1300" dirty="0" smtClean="0">
              <a:latin typeface="American Typewriter"/>
              <a:cs typeface="American Typewriter"/>
            </a:endParaRPr>
          </a:p>
          <a:p>
            <a:r>
              <a:rPr lang="en-US" sz="1300" dirty="0" smtClean="0">
                <a:latin typeface="American Typewriter"/>
                <a:cs typeface="American Typewriter"/>
              </a:rPr>
              <a:t>Lightweight graphics library for drawing/animating dynamically on a </a:t>
            </a:r>
            <a:r>
              <a:rPr lang="en-US" sz="1300" dirty="0" err="1" smtClean="0">
                <a:latin typeface="American Typewriter"/>
                <a:cs typeface="American Typewriter"/>
              </a:rPr>
              <a:t>board.Capable</a:t>
            </a:r>
            <a:r>
              <a:rPr lang="en-US" sz="1300" dirty="0" smtClean="0">
                <a:latin typeface="American Typewriter"/>
                <a:cs typeface="American Typewriter"/>
              </a:rPr>
              <a:t> of fairly complicated development and performances while not consuming too many server resources. We prefer SVG over canvas because our app is more likely to have data overflow than it is to require complicated graphics.</a:t>
            </a:r>
          </a:p>
          <a:p>
            <a:endParaRPr lang="en-US" sz="700" b="1" dirty="0" smtClean="0">
              <a:latin typeface="American Typewriter"/>
              <a:cs typeface="American Typewriter"/>
            </a:endParaRPr>
          </a:p>
          <a:p>
            <a:r>
              <a:rPr lang="en-US" sz="1300" b="1" dirty="0" err="1" smtClean="0">
                <a:latin typeface="American Typewriter"/>
                <a:cs typeface="American Typewriter"/>
              </a:rPr>
              <a:t>Sunlight.js</a:t>
            </a:r>
            <a:endParaRPr lang="en-US" sz="1300" dirty="0">
              <a:latin typeface="American Typewriter"/>
              <a:cs typeface="American Typewriter"/>
            </a:endParaRPr>
          </a:p>
          <a:p>
            <a:r>
              <a:rPr lang="en-US" sz="1300" dirty="0">
                <a:latin typeface="American Typewriter"/>
                <a:cs typeface="American Typewriter"/>
              </a:rPr>
              <a:t>Used for automatic syntax highlighting within html. Low weight and parallel resources.</a:t>
            </a:r>
          </a:p>
          <a:p>
            <a:endParaRPr lang="en-US" sz="700" b="1" dirty="0" smtClean="0">
              <a:latin typeface="American Typewriter"/>
              <a:cs typeface="American Typewriter"/>
            </a:endParaRPr>
          </a:p>
          <a:p>
            <a:r>
              <a:rPr lang="en-US" sz="1300" b="1" dirty="0" err="1" smtClean="0">
                <a:latin typeface="American Typewriter"/>
                <a:cs typeface="American Typewriter"/>
              </a:rPr>
              <a:t>Less.js</a:t>
            </a:r>
            <a:endParaRPr lang="en-US" sz="1300" dirty="0">
              <a:latin typeface="American Typewriter"/>
              <a:cs typeface="American Typewriter"/>
            </a:endParaRPr>
          </a:p>
          <a:p>
            <a:r>
              <a:rPr lang="en-US" sz="1300" dirty="0">
                <a:latin typeface="American Typewriter"/>
                <a:cs typeface="American Typewriter"/>
              </a:rPr>
              <a:t>Client-side CSS pre-processor. Adds more functionality to extend maintainability and creative freedom. </a:t>
            </a:r>
            <a:r>
              <a:rPr lang="en-US" sz="1300" dirty="0" err="1">
                <a:latin typeface="American Typewriter"/>
                <a:cs typeface="American Typewriter"/>
              </a:rPr>
              <a:t>Less.js</a:t>
            </a:r>
            <a:r>
              <a:rPr lang="en-US" sz="1300" dirty="0">
                <a:latin typeface="American Typewriter"/>
                <a:cs typeface="American Typewriter"/>
              </a:rPr>
              <a:t> allows for the defining of variables and mix-ins to make full use of Nested syntax. It also has some useful Operational Functions and Mathematical operations that make it more appealing than Sass.</a:t>
            </a:r>
          </a:p>
          <a:p>
            <a:endParaRPr lang="en-US" sz="700" b="1" dirty="0" smtClean="0">
              <a:latin typeface="American Typewriter"/>
              <a:cs typeface="American Typewriter"/>
            </a:endParaRPr>
          </a:p>
          <a:p>
            <a:r>
              <a:rPr lang="en-US" sz="1300" b="1" dirty="0" err="1" smtClean="0">
                <a:latin typeface="American Typewriter"/>
                <a:cs typeface="American Typewriter"/>
              </a:rPr>
              <a:t>Passport.js</a:t>
            </a:r>
            <a:endParaRPr lang="en-US" sz="1300" dirty="0">
              <a:latin typeface="American Typewriter"/>
              <a:cs typeface="American Typewriter"/>
            </a:endParaRPr>
          </a:p>
          <a:p>
            <a:r>
              <a:rPr lang="en-US" sz="1300" dirty="0">
                <a:latin typeface="American Typewriter"/>
                <a:cs typeface="American Typewriter"/>
              </a:rPr>
              <a:t>Sweet and simple </a:t>
            </a:r>
            <a:r>
              <a:rPr lang="en-US" sz="1300" dirty="0" err="1">
                <a:latin typeface="American Typewriter"/>
                <a:cs typeface="American Typewriter"/>
              </a:rPr>
              <a:t>Node.js</a:t>
            </a:r>
            <a:r>
              <a:rPr lang="en-US" sz="1300" dirty="0">
                <a:latin typeface="American Typewriter"/>
                <a:cs typeface="American Typewriter"/>
              </a:rPr>
              <a:t> authenticator. It supports persistent sessions, and has a dynamic scope. Handles large amounts of users with easy handling of success/failure and has a lightweight code base.</a:t>
            </a:r>
            <a:endParaRPr lang="en-US" sz="1300" dirty="0">
              <a:solidFill>
                <a:srgbClr val="595959"/>
              </a:solidFill>
              <a:latin typeface="American Typewriter"/>
              <a:cs typeface="American Typewriter"/>
            </a:endParaRPr>
          </a:p>
        </p:txBody>
      </p:sp>
    </p:spTree>
    <p:extLst>
      <p:ext uri="{BB962C8B-B14F-4D97-AF65-F5344CB8AC3E}">
        <p14:creationId xmlns:p14="http://schemas.microsoft.com/office/powerpoint/2010/main" val="88611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430927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EXTERNAL LIBRARIES</a:t>
            </a:r>
            <a:endParaRPr lang="en-US" sz="2800" dirty="0">
              <a:solidFill>
                <a:srgbClr val="23AAC0"/>
              </a:solidFill>
              <a:latin typeface="American Typewriter"/>
              <a:cs typeface="American Typewriter"/>
            </a:endParaRPr>
          </a:p>
        </p:txBody>
      </p:sp>
      <p:sp>
        <p:nvSpPr>
          <p:cNvPr id="3" name="TextBox 2"/>
          <p:cNvSpPr txBox="1"/>
          <p:nvPr/>
        </p:nvSpPr>
        <p:spPr>
          <a:xfrm>
            <a:off x="222035" y="919980"/>
            <a:ext cx="8729914" cy="11110729"/>
          </a:xfrm>
          <a:prstGeom prst="rect">
            <a:avLst/>
          </a:prstGeom>
          <a:noFill/>
        </p:spPr>
        <p:txBody>
          <a:bodyPr wrap="square" numCol="2" spcCol="91440" rtlCol="0">
            <a:spAutoFit/>
          </a:bodyPr>
          <a:lstStyle/>
          <a:p>
            <a:r>
              <a:rPr lang="en-US" sz="1300" b="1" dirty="0" err="1">
                <a:latin typeface="American Typewriter"/>
                <a:cs typeface="American Typewriter"/>
              </a:rPr>
              <a:t>Node.js</a:t>
            </a:r>
            <a:endParaRPr lang="en-US" sz="1300" dirty="0">
              <a:latin typeface="American Typewriter"/>
              <a:cs typeface="American Typewriter"/>
            </a:endParaRPr>
          </a:p>
          <a:p>
            <a:r>
              <a:rPr lang="en-US" sz="1300" dirty="0" err="1">
                <a:latin typeface="American Typewriter"/>
                <a:cs typeface="American Typewriter"/>
              </a:rPr>
              <a:t>Serverside</a:t>
            </a:r>
            <a:r>
              <a:rPr lang="en-US" sz="1300" dirty="0">
                <a:latin typeface="American Typewriter"/>
                <a:cs typeface="American Typewriter"/>
              </a:rPr>
              <a:t> JavaScript </a:t>
            </a:r>
            <a:r>
              <a:rPr lang="en-US" sz="1300" dirty="0" smtClean="0">
                <a:latin typeface="American Typewriter"/>
                <a:cs typeface="American Typewriter"/>
              </a:rPr>
              <a:t>environment</a:t>
            </a:r>
          </a:p>
          <a:p>
            <a:endParaRPr lang="en-US" sz="700" dirty="0">
              <a:latin typeface="American Typewriter"/>
              <a:cs typeface="American Typewriter"/>
            </a:endParaRPr>
          </a:p>
          <a:p>
            <a:r>
              <a:rPr lang="en-US" sz="1300" b="1" dirty="0">
                <a:latin typeface="American Typewriter"/>
                <a:cs typeface="American Typewriter"/>
              </a:rPr>
              <a:t>Express</a:t>
            </a:r>
            <a:endParaRPr lang="en-US" sz="1300" dirty="0">
              <a:latin typeface="American Typewriter"/>
              <a:cs typeface="American Typewriter"/>
            </a:endParaRPr>
          </a:p>
          <a:p>
            <a:r>
              <a:rPr lang="en-US" sz="1300" dirty="0">
                <a:latin typeface="American Typewriter"/>
                <a:cs typeface="American Typewriter"/>
              </a:rPr>
              <a:t>Web framework for </a:t>
            </a:r>
            <a:r>
              <a:rPr lang="en-US" sz="1300" dirty="0" err="1">
                <a:latin typeface="American Typewriter"/>
                <a:cs typeface="American Typewriter"/>
              </a:rPr>
              <a:t>Node.js</a:t>
            </a:r>
            <a:r>
              <a:rPr lang="en-US" sz="1300" dirty="0">
                <a:latin typeface="American Typewriter"/>
                <a:cs typeface="American Typewriter"/>
              </a:rPr>
              <a:t>.</a:t>
            </a:r>
          </a:p>
          <a:p>
            <a:endParaRPr lang="en-US" sz="700" b="1" dirty="0" smtClean="0">
              <a:latin typeface="American Typewriter"/>
              <a:cs typeface="American Typewriter"/>
            </a:endParaRPr>
          </a:p>
          <a:p>
            <a:r>
              <a:rPr lang="en-US" sz="1300" b="1" dirty="0" smtClean="0">
                <a:latin typeface="American Typewriter"/>
                <a:cs typeface="American Typewriter"/>
              </a:rPr>
              <a:t>EJS</a:t>
            </a:r>
            <a:endParaRPr lang="en-US" sz="1300" dirty="0">
              <a:latin typeface="American Typewriter"/>
              <a:cs typeface="American Typewriter"/>
            </a:endParaRPr>
          </a:p>
          <a:p>
            <a:r>
              <a:rPr lang="en-US" sz="1300" dirty="0" err="1">
                <a:latin typeface="American Typewriter"/>
                <a:cs typeface="American Typewriter"/>
              </a:rPr>
              <a:t>Javascript</a:t>
            </a:r>
            <a:r>
              <a:rPr lang="en-US" sz="1300" dirty="0">
                <a:latin typeface="American Typewriter"/>
                <a:cs typeface="American Typewriter"/>
              </a:rPr>
              <a:t> template library to seamlessly integrate the </a:t>
            </a:r>
            <a:r>
              <a:rPr lang="en-US" sz="1300" dirty="0" err="1">
                <a:latin typeface="American Typewriter"/>
                <a:cs typeface="American Typewriter"/>
              </a:rPr>
              <a:t>Javascript</a:t>
            </a:r>
            <a:r>
              <a:rPr lang="en-US" sz="1300" dirty="0">
                <a:latin typeface="American Typewriter"/>
                <a:cs typeface="American Typewriter"/>
              </a:rPr>
              <a:t> and HTML of our web application.</a:t>
            </a:r>
          </a:p>
          <a:p>
            <a:endParaRPr lang="en-US" sz="700" b="1" dirty="0" smtClean="0">
              <a:latin typeface="American Typewriter"/>
              <a:cs typeface="American Typewriter"/>
            </a:endParaRPr>
          </a:p>
          <a:p>
            <a:r>
              <a:rPr lang="en-US" sz="1300" b="1" dirty="0" err="1" smtClean="0">
                <a:latin typeface="American Typewriter"/>
                <a:cs typeface="American Typewriter"/>
              </a:rPr>
              <a:t>jQuery</a:t>
            </a:r>
            <a:endParaRPr lang="en-US" sz="1300" dirty="0">
              <a:latin typeface="American Typewriter"/>
              <a:cs typeface="American Typewriter"/>
            </a:endParaRPr>
          </a:p>
          <a:p>
            <a:r>
              <a:rPr lang="en-US" sz="1300" dirty="0">
                <a:latin typeface="American Typewriter"/>
                <a:cs typeface="American Typewriter"/>
              </a:rPr>
              <a:t>JavaScript library to simplify the client-side scripting of HTML.</a:t>
            </a:r>
          </a:p>
          <a:p>
            <a:endParaRPr lang="en-US" sz="700" b="1" dirty="0" smtClean="0">
              <a:latin typeface="American Typewriter"/>
              <a:cs typeface="American Typewriter"/>
            </a:endParaRPr>
          </a:p>
          <a:p>
            <a:r>
              <a:rPr lang="en-US" sz="1300" b="1" dirty="0" smtClean="0">
                <a:latin typeface="American Typewriter"/>
                <a:cs typeface="American Typewriter"/>
              </a:rPr>
              <a:t>Bootstrap</a:t>
            </a:r>
            <a:endParaRPr lang="en-US" sz="1300" dirty="0">
              <a:latin typeface="American Typewriter"/>
              <a:cs typeface="American Typewriter"/>
            </a:endParaRPr>
          </a:p>
          <a:p>
            <a:r>
              <a:rPr lang="en-US" sz="1300" dirty="0">
                <a:latin typeface="American Typewriter"/>
                <a:cs typeface="American Typewriter"/>
              </a:rPr>
              <a:t>Our web application will use the tools provided by Bootstrap in order to create the front-end design of </a:t>
            </a:r>
            <a:r>
              <a:rPr lang="en-US" sz="1300" dirty="0" err="1">
                <a:latin typeface="American Typewriter"/>
                <a:cs typeface="American Typewriter"/>
              </a:rPr>
              <a:t>kord.io</a:t>
            </a:r>
            <a:r>
              <a:rPr lang="en-US" sz="1300" dirty="0" smtClean="0">
                <a:latin typeface="American Typewriter"/>
                <a:cs typeface="American Typewriter"/>
              </a:rPr>
              <a:t>.</a:t>
            </a:r>
          </a:p>
          <a:p>
            <a:endParaRPr lang="en-US" sz="700" b="1" dirty="0" smtClean="0">
              <a:latin typeface="American Typewriter"/>
              <a:cs typeface="American Typewriter"/>
            </a:endParaRPr>
          </a:p>
          <a:p>
            <a:r>
              <a:rPr lang="en-US" sz="1300" b="1" dirty="0" err="1" smtClean="0">
                <a:latin typeface="American Typewriter"/>
                <a:cs typeface="American Typewriter"/>
              </a:rPr>
              <a:t>PostgreSQL</a:t>
            </a:r>
            <a:endParaRPr lang="en-US" sz="1300" dirty="0">
              <a:latin typeface="American Typewriter"/>
              <a:cs typeface="American Typewriter"/>
            </a:endParaRPr>
          </a:p>
          <a:p>
            <a:r>
              <a:rPr lang="en-US" sz="1300" dirty="0">
                <a:latin typeface="American Typewriter"/>
                <a:cs typeface="American Typewriter"/>
              </a:rPr>
              <a:t>Database infrastructure. We chose this to handle wide-scale development with large amounts of data being handled. Very reliable and stable while being compatible with most platforms</a:t>
            </a:r>
            <a:r>
              <a:rPr lang="en-US" sz="1300" dirty="0" smtClean="0">
                <a:latin typeface="American Typewriter"/>
                <a:cs typeface="American Typewriter"/>
              </a:rPr>
              <a:t>.</a:t>
            </a:r>
            <a:endParaRPr lang="en-US" sz="1300" dirty="0">
              <a:latin typeface="American Typewriter"/>
              <a:cs typeface="American Typewriter"/>
            </a:endParaRPr>
          </a:p>
          <a:p>
            <a:endParaRPr lang="en-US" sz="700" b="1" dirty="0" smtClean="0">
              <a:latin typeface="American Typewriter"/>
              <a:cs typeface="American Typewriter"/>
            </a:endParaRPr>
          </a:p>
          <a:p>
            <a:r>
              <a:rPr lang="en-US" sz="1300" b="1" dirty="0" err="1" smtClean="0">
                <a:latin typeface="American Typewriter"/>
                <a:cs typeface="American Typewriter"/>
              </a:rPr>
              <a:t>Socket.io</a:t>
            </a:r>
            <a:endParaRPr lang="en-US" sz="1300" dirty="0">
              <a:latin typeface="American Typewriter"/>
              <a:cs typeface="American Typewriter"/>
            </a:endParaRPr>
          </a:p>
          <a:p>
            <a:r>
              <a:rPr lang="en-US" sz="1300" dirty="0">
                <a:latin typeface="American Typewriter"/>
                <a:cs typeface="American Typewriter"/>
              </a:rPr>
              <a:t>Main engine for the boards. </a:t>
            </a:r>
            <a:r>
              <a:rPr lang="en-US" sz="1300" dirty="0" err="1">
                <a:latin typeface="American Typewriter"/>
                <a:cs typeface="American Typewriter"/>
              </a:rPr>
              <a:t>Socket.io</a:t>
            </a:r>
            <a:r>
              <a:rPr lang="en-US" sz="1300" dirty="0">
                <a:latin typeface="American Typewriter"/>
                <a:cs typeface="American Typewriter"/>
              </a:rPr>
              <a:t> simplifies the usage of </a:t>
            </a:r>
            <a:r>
              <a:rPr lang="en-US" sz="1300" dirty="0" err="1">
                <a:latin typeface="American Typewriter"/>
                <a:cs typeface="American Typewriter"/>
              </a:rPr>
              <a:t>WebSockets</a:t>
            </a:r>
            <a:r>
              <a:rPr lang="en-US" sz="1300" dirty="0">
                <a:latin typeface="American Typewriter"/>
                <a:cs typeface="American Typewriter"/>
              </a:rPr>
              <a:t> while ensuring compatibility on the users end. This will be the development base for the chat system and routing between rooms.</a:t>
            </a: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r>
              <a:rPr lang="en-US" sz="1300" b="1" dirty="0" err="1" smtClean="0">
                <a:latin typeface="American Typewriter"/>
                <a:cs typeface="American Typewriter"/>
              </a:rPr>
              <a:t>Bonsai.js</a:t>
            </a:r>
            <a:endParaRPr lang="en-US" sz="1300" dirty="0" smtClean="0">
              <a:latin typeface="American Typewriter"/>
              <a:cs typeface="American Typewriter"/>
            </a:endParaRPr>
          </a:p>
          <a:p>
            <a:r>
              <a:rPr lang="en-US" sz="1300" dirty="0" smtClean="0">
                <a:latin typeface="American Typewriter"/>
                <a:cs typeface="American Typewriter"/>
              </a:rPr>
              <a:t>Lightweight graphics library for drawing/animating dynamically on a board. Capable of fairly complicated development and performances while not consuming too many server resources. We prefer SVG over canvas because our app is more likely to have data overflow than it is to require complicated graphics.</a:t>
            </a:r>
          </a:p>
          <a:p>
            <a:endParaRPr lang="en-US" sz="700" b="1" dirty="0" smtClean="0">
              <a:latin typeface="American Typewriter"/>
              <a:cs typeface="American Typewriter"/>
            </a:endParaRPr>
          </a:p>
          <a:p>
            <a:r>
              <a:rPr lang="en-US" sz="1300" b="1" dirty="0" err="1" smtClean="0">
                <a:latin typeface="American Typewriter"/>
                <a:cs typeface="American Typewriter"/>
              </a:rPr>
              <a:t>Sunlight.js</a:t>
            </a:r>
            <a:endParaRPr lang="en-US" sz="1300" dirty="0">
              <a:latin typeface="American Typewriter"/>
              <a:cs typeface="American Typewriter"/>
            </a:endParaRPr>
          </a:p>
          <a:p>
            <a:r>
              <a:rPr lang="en-US" sz="1300" dirty="0">
                <a:latin typeface="American Typewriter"/>
                <a:cs typeface="American Typewriter"/>
              </a:rPr>
              <a:t>Used for automatic syntax highlighting within html. Low weight and parallel resources.</a:t>
            </a:r>
          </a:p>
          <a:p>
            <a:endParaRPr lang="en-US" sz="700" b="1" dirty="0" smtClean="0">
              <a:latin typeface="American Typewriter"/>
              <a:cs typeface="American Typewriter"/>
            </a:endParaRPr>
          </a:p>
          <a:p>
            <a:r>
              <a:rPr lang="en-US" sz="1300" b="1" dirty="0" err="1" smtClean="0">
                <a:latin typeface="American Typewriter"/>
                <a:cs typeface="American Typewriter"/>
              </a:rPr>
              <a:t>Less.js</a:t>
            </a:r>
            <a:endParaRPr lang="en-US" sz="1300" dirty="0">
              <a:latin typeface="American Typewriter"/>
              <a:cs typeface="American Typewriter"/>
            </a:endParaRPr>
          </a:p>
          <a:p>
            <a:r>
              <a:rPr lang="en-US" sz="1300" dirty="0">
                <a:latin typeface="American Typewriter"/>
                <a:cs typeface="American Typewriter"/>
              </a:rPr>
              <a:t>Client-side CSS pre-processor. Adds more functionality to extend maintainability and creative freedom. </a:t>
            </a:r>
            <a:r>
              <a:rPr lang="en-US" sz="1300" dirty="0" err="1">
                <a:latin typeface="American Typewriter"/>
                <a:cs typeface="American Typewriter"/>
              </a:rPr>
              <a:t>Less.js</a:t>
            </a:r>
            <a:r>
              <a:rPr lang="en-US" sz="1300" dirty="0">
                <a:latin typeface="American Typewriter"/>
                <a:cs typeface="American Typewriter"/>
              </a:rPr>
              <a:t> allows for the defining of variables and mix-ins to make full use of Nested syntax. It also has some useful Operational Functions and Mathematical operations that make it more appealing than Sass.</a:t>
            </a:r>
          </a:p>
          <a:p>
            <a:endParaRPr lang="en-US" sz="700" b="1" dirty="0" smtClean="0">
              <a:latin typeface="American Typewriter"/>
              <a:cs typeface="American Typewriter"/>
            </a:endParaRPr>
          </a:p>
          <a:p>
            <a:r>
              <a:rPr lang="en-US" sz="1300" b="1" dirty="0" err="1" smtClean="0">
                <a:latin typeface="American Typewriter"/>
                <a:cs typeface="American Typewriter"/>
              </a:rPr>
              <a:t>Passport.js</a:t>
            </a:r>
            <a:endParaRPr lang="en-US" sz="1300" dirty="0">
              <a:latin typeface="American Typewriter"/>
              <a:cs typeface="American Typewriter"/>
            </a:endParaRPr>
          </a:p>
          <a:p>
            <a:r>
              <a:rPr lang="en-US" sz="1300" dirty="0">
                <a:latin typeface="American Typewriter"/>
                <a:cs typeface="American Typewriter"/>
              </a:rPr>
              <a:t>Sweet and simple </a:t>
            </a:r>
            <a:r>
              <a:rPr lang="en-US" sz="1300" dirty="0" err="1">
                <a:latin typeface="American Typewriter"/>
                <a:cs typeface="American Typewriter"/>
              </a:rPr>
              <a:t>Node.js</a:t>
            </a:r>
            <a:r>
              <a:rPr lang="en-US" sz="1300" dirty="0">
                <a:latin typeface="American Typewriter"/>
                <a:cs typeface="American Typewriter"/>
              </a:rPr>
              <a:t> authenticator. It supports persistent sessions, and has a dynamic scope. Handles large amounts of users with easy handling of success/failure and has a lightweight code base.</a:t>
            </a:r>
            <a:endParaRPr lang="en-US" sz="1300" dirty="0">
              <a:solidFill>
                <a:srgbClr val="595959"/>
              </a:solidFill>
              <a:latin typeface="American Typewriter"/>
              <a:cs typeface="American Typewriter"/>
            </a:endParaRPr>
          </a:p>
        </p:txBody>
      </p:sp>
    </p:spTree>
    <p:extLst>
      <p:ext uri="{BB962C8B-B14F-4D97-AF65-F5344CB8AC3E}">
        <p14:creationId xmlns:p14="http://schemas.microsoft.com/office/powerpoint/2010/main" val="13180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5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2159566"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OVERVIEW</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5601532"/>
          </a:xfrm>
          <a:prstGeom prst="rect">
            <a:avLst/>
          </a:prstGeom>
          <a:noFill/>
        </p:spPr>
        <p:txBody>
          <a:bodyPr wrap="square" rtlCol="0">
            <a:spAutoFit/>
          </a:bodyPr>
          <a:lstStyle/>
          <a:p>
            <a:r>
              <a:rPr lang="en-US" dirty="0" err="1">
                <a:latin typeface="American Typewriter"/>
                <a:cs typeface="American Typewriter"/>
              </a:rPr>
              <a:t>Kord</a:t>
            </a:r>
            <a:r>
              <a:rPr lang="en-US" dirty="0">
                <a:latin typeface="American Typewriter"/>
                <a:cs typeface="American Typewriter"/>
              </a:rPr>
              <a:t> is a centralized hub for communication over a digital medium, whether that's between friends, businesses, working partners, social groups, etc. Users will be able to chat and communicate in a room with an interactive board. Users will be able to draw on the board or create, manipulate, and interact with resources such as documents, videos, etc. It can be used as a space for saving important links, brainstorming, making timelines, and more.</a:t>
            </a:r>
          </a:p>
          <a:p>
            <a:endParaRPr lang="en-US" sz="1000" dirty="0" smtClean="0">
              <a:latin typeface="American Typewriter"/>
              <a:cs typeface="American Typewriter"/>
            </a:endParaRPr>
          </a:p>
          <a:p>
            <a:r>
              <a:rPr lang="en-US" dirty="0" smtClean="0">
                <a:latin typeface="American Typewriter"/>
                <a:cs typeface="American Typewriter"/>
              </a:rPr>
              <a:t>It </a:t>
            </a:r>
            <a:r>
              <a:rPr lang="en-US" dirty="0">
                <a:latin typeface="American Typewriter"/>
                <a:cs typeface="American Typewriter"/>
              </a:rPr>
              <a:t>is a space where digital interactions have a sense of continuity and connect people to each other, rather than to the ether</a:t>
            </a:r>
            <a:r>
              <a:rPr lang="en-US" dirty="0" smtClean="0">
                <a:latin typeface="American Typewriter"/>
                <a:cs typeface="American Typewriter"/>
              </a:rPr>
              <a:t>.</a:t>
            </a:r>
            <a:endParaRPr lang="en-US" i="1" dirty="0" smtClean="0">
              <a:latin typeface="American Typewriter"/>
              <a:cs typeface="American Typewriter"/>
            </a:endParaRPr>
          </a:p>
          <a:p>
            <a:endParaRPr lang="en-US" i="1" dirty="0" smtClean="0">
              <a:latin typeface="American Typewriter"/>
              <a:cs typeface="American Typewriter"/>
            </a:endParaRPr>
          </a:p>
          <a:p>
            <a:endParaRPr lang="en-US" i="1" dirty="0" smtClean="0">
              <a:latin typeface="American Typewriter"/>
              <a:cs typeface="American Typewriter"/>
            </a:endParaRPr>
          </a:p>
          <a:p>
            <a:r>
              <a:rPr lang="en-US" sz="1400" i="1" dirty="0" smtClean="0">
                <a:latin typeface="American Typewriter"/>
                <a:cs typeface="American Typewriter"/>
              </a:rPr>
              <a:t>Revision History:</a:t>
            </a:r>
            <a:endParaRPr lang="en-US" sz="1400" i="1" dirty="0">
              <a:latin typeface="American Typewriter"/>
              <a:cs typeface="American Typewriter"/>
            </a:endParaRPr>
          </a:p>
          <a:p>
            <a:r>
              <a:rPr lang="en-US" sz="1400" dirty="0">
                <a:latin typeface="American Typewriter"/>
                <a:cs typeface="American Typewriter"/>
              </a:rPr>
              <a:t>* 0.4 11/14/2014: Design Specification  </a:t>
            </a:r>
          </a:p>
          <a:p>
            <a:r>
              <a:rPr lang="en-US" sz="1400" dirty="0">
                <a:latin typeface="American Typewriter"/>
                <a:cs typeface="American Typewriter"/>
              </a:rPr>
              <a:t>* 0.3 10/16/2014: Functional Specification  </a:t>
            </a:r>
          </a:p>
          <a:p>
            <a:r>
              <a:rPr lang="fi-FI" sz="1400" dirty="0">
                <a:latin typeface="American Typewriter"/>
                <a:cs typeface="American Typewriter"/>
              </a:rPr>
              <a:t>* 0.2 10/02/2014</a:t>
            </a:r>
            <a:r>
              <a:rPr lang="fi-FI" sz="1400" dirty="0" smtClean="0">
                <a:latin typeface="American Typewriter"/>
                <a:cs typeface="American Typewriter"/>
              </a:rPr>
              <a:t>: </a:t>
            </a:r>
            <a:r>
              <a:rPr lang="fi-FI" sz="1400" dirty="0" err="1" smtClean="0">
                <a:latin typeface="American Typewriter"/>
                <a:cs typeface="American Typewriter"/>
              </a:rPr>
              <a:t>Proposal</a:t>
            </a:r>
            <a:r>
              <a:rPr lang="fi-FI" sz="1400" dirty="0" smtClean="0">
                <a:latin typeface="American Typewriter"/>
                <a:cs typeface="American Typewriter"/>
              </a:rPr>
              <a:t>  </a:t>
            </a:r>
            <a:endParaRPr lang="fi-FI" sz="1400" dirty="0">
              <a:latin typeface="American Typewriter"/>
              <a:cs typeface="American Typewriter"/>
            </a:endParaRPr>
          </a:p>
          <a:p>
            <a:r>
              <a:rPr lang="en-US" sz="1400" dirty="0" smtClean="0">
                <a:latin typeface="American Typewriter"/>
                <a:cs typeface="American Typewriter"/>
              </a:rPr>
              <a:t>* 0.1 </a:t>
            </a:r>
            <a:r>
              <a:rPr lang="en-US" sz="1400" dirty="0">
                <a:latin typeface="American Typewriter"/>
                <a:cs typeface="American Typewriter"/>
              </a:rPr>
              <a:t>09/15/2014: Profile </a:t>
            </a:r>
            <a:endParaRPr lang="en-US" sz="1400" dirty="0" smtClean="0">
              <a:latin typeface="American Typewriter"/>
              <a:cs typeface="American Typewriter"/>
            </a:endParaRPr>
          </a:p>
          <a:p>
            <a:endParaRPr lang="en-US" sz="1400" i="1" dirty="0">
              <a:latin typeface="American Typewriter"/>
              <a:cs typeface="American Typewriter"/>
            </a:endParaRPr>
          </a:p>
          <a:p>
            <a:r>
              <a:rPr lang="en-US" sz="1400" i="1" dirty="0" smtClean="0">
                <a:latin typeface="American Typewriter"/>
                <a:cs typeface="American Typewriter"/>
              </a:rPr>
              <a:t>Disclaimer</a:t>
            </a:r>
            <a:r>
              <a:rPr lang="en-US" sz="1400" i="1" dirty="0" smtClean="0">
                <a:latin typeface="American Typewriter"/>
                <a:cs typeface="American Typewriter"/>
              </a:rPr>
              <a:t>: </a:t>
            </a:r>
          </a:p>
          <a:p>
            <a:r>
              <a:rPr lang="en-US" sz="1400" dirty="0">
                <a:latin typeface="American Typewriter"/>
                <a:cs typeface="American Typewriter"/>
              </a:rPr>
              <a:t>Any designs and features discussed in this document are subject to change. </a:t>
            </a:r>
            <a:r>
              <a:rPr lang="en-US" sz="1400" dirty="0" smtClean="0">
                <a:latin typeface="American Typewriter"/>
                <a:cs typeface="American Typewriter"/>
              </a:rPr>
              <a:t/>
            </a:r>
            <a:br>
              <a:rPr lang="en-US" sz="1400" dirty="0" smtClean="0">
                <a:latin typeface="American Typewriter"/>
                <a:cs typeface="American Typewriter"/>
              </a:rPr>
            </a:br>
            <a:r>
              <a:rPr lang="en-US" sz="1400" dirty="0" smtClean="0">
                <a:latin typeface="American Typewriter"/>
                <a:cs typeface="American Typewriter"/>
              </a:rPr>
              <a:t>UI </a:t>
            </a:r>
            <a:r>
              <a:rPr lang="en-US" sz="1400" dirty="0">
                <a:latin typeface="American Typewriter"/>
                <a:cs typeface="American Typewriter"/>
              </a:rPr>
              <a:t>designs will evolve as we test and feature lists will change as we run into technical problems and find inspiration. Technical details will be discussed in a future document. Note that also, </a:t>
            </a:r>
            <a:r>
              <a:rPr lang="en-US" sz="1400" dirty="0" smtClean="0">
                <a:latin typeface="American Typewriter"/>
                <a:cs typeface="American Typewriter"/>
              </a:rPr>
              <a:t>the two </a:t>
            </a:r>
            <a:r>
              <a:rPr lang="en-US" sz="1400" dirty="0">
                <a:latin typeface="American Typewriter"/>
                <a:cs typeface="American Typewriter"/>
              </a:rPr>
              <a:t>wireframe versions of the </a:t>
            </a:r>
            <a:r>
              <a:rPr lang="en-US" sz="1400" dirty="0" smtClean="0">
                <a:latin typeface="American Typewriter"/>
                <a:cs typeface="American Typewriter"/>
              </a:rPr>
              <a:t>UI  </a:t>
            </a:r>
            <a:r>
              <a:rPr lang="en-US" sz="1400" dirty="0">
                <a:latin typeface="American Typewriter"/>
                <a:cs typeface="American Typewriter"/>
              </a:rPr>
              <a:t>illustrate the different layouts and set ups we will be experimenting with.</a:t>
            </a:r>
            <a:endParaRPr lang="en-US" sz="1400" i="1" dirty="0" smtClean="0">
              <a:latin typeface="American Typewriter"/>
              <a:cs typeface="American Typewriter"/>
            </a:endParaRPr>
          </a:p>
        </p:txBody>
      </p:sp>
    </p:spTree>
    <p:extLst>
      <p:ext uri="{BB962C8B-B14F-4D97-AF65-F5344CB8AC3E}">
        <p14:creationId xmlns:p14="http://schemas.microsoft.com/office/powerpoint/2010/main" val="271328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3248235"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TEAM MEMBERS</a:t>
            </a:r>
            <a:endParaRPr lang="en-US" sz="2800" dirty="0">
              <a:solidFill>
                <a:srgbClr val="23AAC0"/>
              </a:solidFill>
              <a:latin typeface="American Typewriter"/>
              <a:cs typeface="American Typewriter"/>
            </a:endParaRPr>
          </a:p>
        </p:txBody>
      </p:sp>
      <p:sp>
        <p:nvSpPr>
          <p:cNvPr id="3" name="TextBox 2"/>
          <p:cNvSpPr txBox="1"/>
          <p:nvPr/>
        </p:nvSpPr>
        <p:spPr>
          <a:xfrm>
            <a:off x="222035" y="1173980"/>
            <a:ext cx="8729914" cy="4801315"/>
          </a:xfrm>
          <a:prstGeom prst="rect">
            <a:avLst/>
          </a:prstGeom>
          <a:noFill/>
        </p:spPr>
        <p:txBody>
          <a:bodyPr wrap="square" rtlCol="0">
            <a:spAutoFit/>
          </a:bodyPr>
          <a:lstStyle/>
          <a:p>
            <a:r>
              <a:rPr lang="en-US" b="1" dirty="0">
                <a:latin typeface="American Typewriter"/>
                <a:cs typeface="American Typewriter"/>
              </a:rPr>
              <a:t>Julian </a:t>
            </a:r>
            <a:r>
              <a:rPr lang="en-US" b="1" dirty="0" err="1" smtClean="0">
                <a:latin typeface="American Typewriter"/>
                <a:cs typeface="American Typewriter"/>
              </a:rPr>
              <a:t>Kuk</a:t>
            </a:r>
            <a:r>
              <a:rPr lang="en-US" b="1" dirty="0" smtClean="0">
                <a:latin typeface="American Typewriter"/>
                <a:cs typeface="American Typewriter"/>
              </a:rPr>
              <a:t>: </a:t>
            </a:r>
            <a:r>
              <a:rPr lang="en-US" b="1" i="1" dirty="0" smtClean="0">
                <a:latin typeface="American Typewriter"/>
                <a:cs typeface="American Typewriter"/>
              </a:rPr>
              <a:t>Project </a:t>
            </a:r>
            <a:r>
              <a:rPr lang="en-US" b="1" i="1" dirty="0">
                <a:latin typeface="American Typewriter"/>
                <a:cs typeface="American Typewriter"/>
              </a:rPr>
              <a:t>Lead</a:t>
            </a:r>
            <a:endParaRPr lang="en-US" b="1" dirty="0">
              <a:latin typeface="American Typewriter"/>
              <a:cs typeface="American Typewriter"/>
            </a:endParaRPr>
          </a:p>
          <a:p>
            <a:r>
              <a:rPr lang="en-US" dirty="0">
                <a:latin typeface="American Typewriter"/>
                <a:cs typeface="American Typewriter"/>
              </a:rPr>
              <a:t>Responsible for managing the flow of the team and the distribution of tasks, with a primary focus on front-end development.</a:t>
            </a:r>
          </a:p>
          <a:p>
            <a:endParaRPr lang="en-US" b="1" dirty="0">
              <a:latin typeface="American Typewriter"/>
              <a:cs typeface="American Typewriter"/>
            </a:endParaRPr>
          </a:p>
          <a:p>
            <a:r>
              <a:rPr lang="en-US" b="1" dirty="0">
                <a:latin typeface="American Typewriter"/>
                <a:cs typeface="American Typewriter"/>
              </a:rPr>
              <a:t>James </a:t>
            </a:r>
            <a:r>
              <a:rPr lang="en-US" b="1" dirty="0" err="1" smtClean="0">
                <a:latin typeface="American Typewriter"/>
                <a:cs typeface="American Typewriter"/>
              </a:rPr>
              <a:t>Yanyuk</a:t>
            </a:r>
            <a:r>
              <a:rPr lang="en-US" b="1" dirty="0" smtClean="0">
                <a:latin typeface="American Typewriter"/>
                <a:cs typeface="American Typewriter"/>
              </a:rPr>
              <a:t>: </a:t>
            </a:r>
            <a:r>
              <a:rPr lang="en-US" b="1" i="1" dirty="0" smtClean="0">
                <a:latin typeface="American Typewriter"/>
                <a:cs typeface="American Typewriter"/>
              </a:rPr>
              <a:t>Back </a:t>
            </a:r>
            <a:r>
              <a:rPr lang="en-US" b="1" i="1" dirty="0">
                <a:latin typeface="American Typewriter"/>
                <a:cs typeface="American Typewriter"/>
              </a:rPr>
              <a:t>End Lead</a:t>
            </a:r>
            <a:endParaRPr lang="en-US" b="1" dirty="0">
              <a:latin typeface="American Typewriter"/>
              <a:cs typeface="American Typewriter"/>
            </a:endParaRPr>
          </a:p>
          <a:p>
            <a:r>
              <a:rPr lang="en-US" dirty="0">
                <a:latin typeface="American Typewriter"/>
                <a:cs typeface="American Typewriter"/>
              </a:rPr>
              <a:t>Primarily focused on back-end development, and general integration of the front-end and database. Manages the application's dedicated server (currently running at </a:t>
            </a:r>
            <a:r>
              <a:rPr lang="en-US" dirty="0">
                <a:latin typeface="American Typewriter"/>
                <a:cs typeface="American Typewriter"/>
                <a:hlinkClick r:id="rId3"/>
              </a:rPr>
              <a:t>http://kord.io).</a:t>
            </a:r>
          </a:p>
          <a:p>
            <a:endParaRPr lang="en-US" b="1" dirty="0">
              <a:latin typeface="American Typewriter"/>
              <a:cs typeface="American Typewriter"/>
            </a:endParaRPr>
          </a:p>
          <a:p>
            <a:r>
              <a:rPr lang="en-US" b="1" dirty="0" err="1">
                <a:latin typeface="American Typewriter"/>
                <a:cs typeface="American Typewriter"/>
              </a:rPr>
              <a:t>Matthaus</a:t>
            </a:r>
            <a:r>
              <a:rPr lang="en-US" b="1" dirty="0">
                <a:latin typeface="American Typewriter"/>
                <a:cs typeface="American Typewriter"/>
              </a:rPr>
              <a:t> </a:t>
            </a:r>
            <a:r>
              <a:rPr lang="en-US" b="1" dirty="0" smtClean="0">
                <a:latin typeface="American Typewriter"/>
                <a:cs typeface="American Typewriter"/>
              </a:rPr>
              <a:t>Wolff: </a:t>
            </a:r>
            <a:r>
              <a:rPr lang="en-US" b="1" i="1" dirty="0" smtClean="0">
                <a:latin typeface="American Typewriter"/>
                <a:cs typeface="American Typewriter"/>
              </a:rPr>
              <a:t>Back</a:t>
            </a:r>
            <a:r>
              <a:rPr lang="en-US" b="1" i="1" dirty="0">
                <a:latin typeface="American Typewriter"/>
                <a:cs typeface="American Typewriter"/>
              </a:rPr>
              <a:t>-End Developer and Marketing Manager</a:t>
            </a:r>
            <a:endParaRPr lang="en-US" b="1" dirty="0">
              <a:latin typeface="American Typewriter"/>
              <a:cs typeface="American Typewriter"/>
            </a:endParaRPr>
          </a:p>
          <a:p>
            <a:r>
              <a:rPr lang="en-US" dirty="0">
                <a:latin typeface="American Typewriter"/>
                <a:cs typeface="American Typewriter"/>
              </a:rPr>
              <a:t>Primarily focused on back-end development and marketing of the application.</a:t>
            </a:r>
          </a:p>
          <a:p>
            <a:endParaRPr lang="en-US" b="1" dirty="0">
              <a:latin typeface="American Typewriter"/>
              <a:cs typeface="American Typewriter"/>
            </a:endParaRPr>
          </a:p>
          <a:p>
            <a:r>
              <a:rPr lang="en-US" b="1" dirty="0">
                <a:latin typeface="American Typewriter"/>
                <a:cs typeface="American Typewriter"/>
              </a:rPr>
              <a:t>Nam </a:t>
            </a:r>
            <a:r>
              <a:rPr lang="en-US" b="1" dirty="0" err="1" smtClean="0">
                <a:latin typeface="American Typewriter"/>
                <a:cs typeface="American Typewriter"/>
              </a:rPr>
              <a:t>Phan</a:t>
            </a:r>
            <a:r>
              <a:rPr lang="en-US" b="1" dirty="0" smtClean="0">
                <a:latin typeface="American Typewriter"/>
                <a:cs typeface="American Typewriter"/>
              </a:rPr>
              <a:t>: </a:t>
            </a:r>
            <a:r>
              <a:rPr lang="en-US" b="1" i="1" dirty="0" smtClean="0">
                <a:latin typeface="American Typewriter"/>
                <a:cs typeface="American Typewriter"/>
              </a:rPr>
              <a:t>Back</a:t>
            </a:r>
            <a:r>
              <a:rPr lang="en-US" b="1" i="1" dirty="0">
                <a:latin typeface="American Typewriter"/>
                <a:cs typeface="American Typewriter"/>
              </a:rPr>
              <a:t>-End Developer</a:t>
            </a:r>
            <a:endParaRPr lang="en-US" b="1" dirty="0">
              <a:latin typeface="American Typewriter"/>
              <a:cs typeface="American Typewriter"/>
            </a:endParaRPr>
          </a:p>
          <a:p>
            <a:r>
              <a:rPr lang="en-US" dirty="0">
                <a:latin typeface="American Typewriter"/>
                <a:cs typeface="American Typewriter"/>
              </a:rPr>
              <a:t>Primarily focused on database design and back-end development.</a:t>
            </a:r>
          </a:p>
          <a:p>
            <a:endParaRPr lang="en-US" b="1" dirty="0">
              <a:latin typeface="American Typewriter"/>
              <a:cs typeface="American Typewriter"/>
            </a:endParaRPr>
          </a:p>
          <a:p>
            <a:r>
              <a:rPr lang="en-US" b="1" dirty="0">
                <a:latin typeface="American Typewriter"/>
                <a:cs typeface="American Typewriter"/>
              </a:rPr>
              <a:t>Sara da </a:t>
            </a:r>
            <a:r>
              <a:rPr lang="en-US" b="1" dirty="0" smtClean="0">
                <a:latin typeface="American Typewriter"/>
                <a:cs typeface="American Typewriter"/>
              </a:rPr>
              <a:t>Silva: </a:t>
            </a:r>
            <a:r>
              <a:rPr lang="en-US" b="1" i="1" dirty="0" smtClean="0">
                <a:latin typeface="American Typewriter"/>
                <a:cs typeface="American Typewriter"/>
              </a:rPr>
              <a:t>Front-End </a:t>
            </a:r>
            <a:r>
              <a:rPr lang="en-US" b="1" i="1" dirty="0">
                <a:latin typeface="American Typewriter"/>
                <a:cs typeface="American Typewriter"/>
              </a:rPr>
              <a:t>Lead and Graphic Designer</a:t>
            </a:r>
            <a:endParaRPr lang="en-US" b="1" dirty="0">
              <a:latin typeface="American Typewriter"/>
              <a:cs typeface="American Typewriter"/>
            </a:endParaRPr>
          </a:p>
          <a:p>
            <a:r>
              <a:rPr lang="en-US" dirty="0">
                <a:latin typeface="American Typewriter"/>
                <a:cs typeface="American Typewriter"/>
              </a:rPr>
              <a:t>Primarily focused on front-end development and graphic design.</a:t>
            </a:r>
            <a:endParaRPr lang="en-US" dirty="0">
              <a:solidFill>
                <a:srgbClr val="595959"/>
              </a:solidFill>
              <a:latin typeface="American Typewriter"/>
              <a:cs typeface="American Typewriter"/>
            </a:endParaRPr>
          </a:p>
        </p:txBody>
      </p:sp>
    </p:spTree>
    <p:extLst>
      <p:ext uri="{BB962C8B-B14F-4D97-AF65-F5344CB8AC3E}">
        <p14:creationId xmlns:p14="http://schemas.microsoft.com/office/powerpoint/2010/main" val="150853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331372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BIRD’S EYE VIEW</a:t>
            </a:r>
            <a:endParaRPr lang="en-US" sz="2800" dirty="0">
              <a:solidFill>
                <a:srgbClr val="23AAC0"/>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110909" y="1724796"/>
            <a:ext cx="8921965" cy="3475624"/>
          </a:xfrm>
          <a:prstGeom prst="rect">
            <a:avLst/>
          </a:prstGeom>
        </p:spPr>
      </p:pic>
    </p:spTree>
    <p:extLst>
      <p:ext uri="{BB962C8B-B14F-4D97-AF65-F5344CB8AC3E}">
        <p14:creationId xmlns:p14="http://schemas.microsoft.com/office/powerpoint/2010/main" val="133455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153118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CLIENT</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646331"/>
          </a:xfrm>
          <a:prstGeom prst="rect">
            <a:avLst/>
          </a:prstGeom>
          <a:noFill/>
        </p:spPr>
        <p:txBody>
          <a:bodyPr wrap="square" rtlCol="0">
            <a:spAutoFit/>
          </a:bodyPr>
          <a:lstStyle/>
          <a:p>
            <a:endParaRPr lang="en-US" dirty="0" smtClean="0">
              <a:latin typeface="American Typewriter"/>
              <a:cs typeface="American Typewriter"/>
            </a:endParaRPr>
          </a:p>
          <a:p>
            <a:endParaRPr lang="en-US" dirty="0">
              <a:solidFill>
                <a:srgbClr val="595959"/>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0" y="1003300"/>
            <a:ext cx="9144000" cy="4833257"/>
          </a:xfrm>
          <a:prstGeom prst="rect">
            <a:avLst/>
          </a:prstGeom>
        </p:spPr>
      </p:pic>
    </p:spTree>
    <p:extLst>
      <p:ext uri="{BB962C8B-B14F-4D97-AF65-F5344CB8AC3E}">
        <p14:creationId xmlns:p14="http://schemas.microsoft.com/office/powerpoint/2010/main" val="258215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2035" y="228080"/>
            <a:ext cx="6955750"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CONNECTION MANAMENT &amp; USER AUTHENTICATION</a:t>
            </a:r>
            <a:endParaRPr lang="en-US" sz="2000" dirty="0">
              <a:solidFill>
                <a:srgbClr val="23AAC0"/>
              </a:solidFill>
              <a:latin typeface="American Typewriter"/>
              <a:cs typeface="American Typewriter"/>
            </a:endParaRPr>
          </a:p>
        </p:txBody>
      </p:sp>
    </p:spTree>
    <p:extLst>
      <p:ext uri="{BB962C8B-B14F-4D97-AF65-F5344CB8AC3E}">
        <p14:creationId xmlns:p14="http://schemas.microsoft.com/office/powerpoint/2010/main" val="289576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222035" y="228080"/>
            <a:ext cx="4583306"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ROOM AND SERVER INTERACTION</a:t>
            </a:r>
            <a:endParaRPr lang="en-US" sz="2000" dirty="0">
              <a:solidFill>
                <a:srgbClr val="23AAC0"/>
              </a:solidFill>
              <a:latin typeface="American Typewriter"/>
              <a:cs typeface="American Typewriter"/>
            </a:endParaRPr>
          </a:p>
        </p:txBody>
      </p:sp>
      <p:pic>
        <p:nvPicPr>
          <p:cNvPr id="11" name="Picture 10"/>
          <p:cNvPicPr>
            <a:picLocks noChangeAspect="1"/>
          </p:cNvPicPr>
          <p:nvPr/>
        </p:nvPicPr>
        <p:blipFill>
          <a:blip r:embed="rId3"/>
          <a:stretch>
            <a:fillRect/>
          </a:stretch>
        </p:blipFill>
        <p:spPr>
          <a:xfrm>
            <a:off x="0" y="1028700"/>
            <a:ext cx="9144000" cy="4786241"/>
          </a:xfrm>
          <a:prstGeom prst="rect">
            <a:avLst/>
          </a:prstGeom>
        </p:spPr>
      </p:pic>
    </p:spTree>
    <p:extLst>
      <p:ext uri="{BB962C8B-B14F-4D97-AF65-F5344CB8AC3E}">
        <p14:creationId xmlns:p14="http://schemas.microsoft.com/office/powerpoint/2010/main" val="293146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222035" y="228080"/>
            <a:ext cx="4524010"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CHAT AND SERVER INTERACTION</a:t>
            </a:r>
            <a:endParaRPr lang="en-US" sz="2000" dirty="0">
              <a:solidFill>
                <a:srgbClr val="23AAC0"/>
              </a:solidFill>
              <a:latin typeface="American Typewriter"/>
              <a:cs typeface="American Typewriter"/>
            </a:endParaRPr>
          </a:p>
        </p:txBody>
      </p:sp>
      <p:pic>
        <p:nvPicPr>
          <p:cNvPr id="2" name="Picture 1"/>
          <p:cNvPicPr>
            <a:picLocks noChangeAspect="1"/>
          </p:cNvPicPr>
          <p:nvPr/>
        </p:nvPicPr>
        <p:blipFill>
          <a:blip r:embed="rId3"/>
          <a:stretch>
            <a:fillRect/>
          </a:stretch>
        </p:blipFill>
        <p:spPr>
          <a:xfrm>
            <a:off x="0" y="1117600"/>
            <a:ext cx="9144000" cy="4618089"/>
          </a:xfrm>
          <a:prstGeom prst="rect">
            <a:avLst/>
          </a:prstGeom>
        </p:spPr>
      </p:pic>
    </p:spTree>
    <p:extLst>
      <p:ext uri="{BB962C8B-B14F-4D97-AF65-F5344CB8AC3E}">
        <p14:creationId xmlns:p14="http://schemas.microsoft.com/office/powerpoint/2010/main" val="104444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222035" y="228080"/>
            <a:ext cx="3443203"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USERS DATABASE</a:t>
            </a:r>
            <a:endParaRPr lang="en-US" sz="2800" dirty="0" smtClean="0">
              <a:solidFill>
                <a:srgbClr val="23AAC0"/>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0" y="958850"/>
            <a:ext cx="9144000" cy="5507665"/>
          </a:xfrm>
          <a:prstGeom prst="rect">
            <a:avLst/>
          </a:prstGeom>
        </p:spPr>
      </p:pic>
    </p:spTree>
    <p:extLst>
      <p:ext uri="{BB962C8B-B14F-4D97-AF65-F5344CB8AC3E}">
        <p14:creationId xmlns:p14="http://schemas.microsoft.com/office/powerpoint/2010/main" val="1209046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TotalTime>
  <Words>916</Words>
  <Application>Microsoft Macintosh PowerPoint</Application>
  <PresentationFormat>On-screen Show (4:3)</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Sara</cp:lastModifiedBy>
  <cp:revision>19</cp:revision>
  <dcterms:created xsi:type="dcterms:W3CDTF">2014-10-17T01:18:45Z</dcterms:created>
  <dcterms:modified xsi:type="dcterms:W3CDTF">2014-11-15T04:10:11Z</dcterms:modified>
</cp:coreProperties>
</file>