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3" r:id="rId6"/>
    <p:sldId id="280" r:id="rId7"/>
    <p:sldId id="279" r:id="rId8"/>
    <p:sldId id="260" r:id="rId9"/>
    <p:sldId id="282" r:id="rId10"/>
    <p:sldId id="275" r:id="rId11"/>
    <p:sldId id="276" r:id="rId12"/>
    <p:sldId id="278" r:id="rId13"/>
    <p:sldId id="27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AAC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5" d="100"/>
          <a:sy n="75" d="100"/>
        </p:scale>
        <p:origin x="-552"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8A3127-2D59-F148-A340-E427D99BCCE7}"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2534423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A3127-2D59-F148-A340-E427D99BCCE7}"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2080445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A3127-2D59-F148-A340-E427D99BCCE7}"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317871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A3127-2D59-F148-A340-E427D99BCCE7}"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259831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8A3127-2D59-F148-A340-E427D99BCCE7}"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296456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8A3127-2D59-F148-A340-E427D99BCCE7}" type="datetimeFigureOut">
              <a:rPr lang="en-US" smtClean="0"/>
              <a:t>11/14/14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194809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8A3127-2D59-F148-A340-E427D99BCCE7}" type="datetimeFigureOut">
              <a:rPr lang="en-US" smtClean="0"/>
              <a:t>11/14/14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128838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8A3127-2D59-F148-A340-E427D99BCCE7}" type="datetimeFigureOut">
              <a:rPr lang="en-US" smtClean="0"/>
              <a:t>11/14/14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237006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A3127-2D59-F148-A340-E427D99BCCE7}" type="datetimeFigureOut">
              <a:rPr lang="en-US" smtClean="0"/>
              <a:t>11/14/14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273488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A3127-2D59-F148-A340-E427D99BCCE7}" type="datetimeFigureOut">
              <a:rPr lang="en-US" smtClean="0"/>
              <a:t>11/14/14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32879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A3127-2D59-F148-A340-E427D99BCCE7}" type="datetimeFigureOut">
              <a:rPr lang="en-US" smtClean="0"/>
              <a:t>11/14/14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8136508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A3127-2D59-F148-A340-E427D99BCCE7}" type="datetimeFigureOut">
              <a:rPr lang="en-US" smtClean="0"/>
              <a:t>11/14/14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D6BC1-50B3-704C-8F3B-2D135BED104A}" type="slidenum">
              <a:rPr lang="en-US" smtClean="0"/>
              <a:t>‹#›</a:t>
            </a:fld>
            <a:endParaRPr lang="en-US"/>
          </a:p>
        </p:txBody>
      </p:sp>
    </p:spTree>
    <p:extLst>
      <p:ext uri="{BB962C8B-B14F-4D97-AF65-F5344CB8AC3E}">
        <p14:creationId xmlns:p14="http://schemas.microsoft.com/office/powerpoint/2010/main" val="4110217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hyperlink" Target="http://kord.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428535" y="1486744"/>
            <a:ext cx="6080340" cy="461665"/>
          </a:xfrm>
          <a:prstGeom prst="rect">
            <a:avLst/>
          </a:prstGeom>
          <a:noFill/>
        </p:spPr>
        <p:txBody>
          <a:bodyPr wrap="square" rtlCol="0">
            <a:spAutoFit/>
          </a:bodyPr>
          <a:lstStyle/>
          <a:p>
            <a:r>
              <a:rPr lang="en-US" sz="2400" dirty="0" smtClean="0">
                <a:solidFill>
                  <a:srgbClr val="23AAC0"/>
                </a:solidFill>
                <a:latin typeface="American Typewriter"/>
                <a:cs typeface="American Typewriter"/>
              </a:rPr>
              <a:t>TECHNICAL DESIGN SPECIFICATION</a:t>
            </a:r>
            <a:endParaRPr lang="en-US" sz="2400" dirty="0">
              <a:solidFill>
                <a:srgbClr val="23AAC0"/>
              </a:solidFill>
              <a:latin typeface="American Typewriter"/>
              <a:cs typeface="American Typewriter"/>
            </a:endParaRPr>
          </a:p>
        </p:txBody>
      </p:sp>
    </p:spTree>
    <p:extLst>
      <p:ext uri="{BB962C8B-B14F-4D97-AF65-F5344CB8AC3E}">
        <p14:creationId xmlns:p14="http://schemas.microsoft.com/office/powerpoint/2010/main" val="312630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190285" y="5887814"/>
            <a:ext cx="8826715" cy="812530"/>
          </a:xfrm>
          <a:prstGeom prst="rect">
            <a:avLst/>
          </a:prstGeom>
        </p:spPr>
        <p:txBody>
          <a:bodyPr wrap="square">
            <a:spAutoFit/>
          </a:bodyPr>
          <a:lstStyle/>
          <a:p>
            <a:r>
              <a:rPr lang="en-US" sz="1400" dirty="0">
                <a:latin typeface="American Typewriter"/>
                <a:cs typeface="American Typewriter"/>
              </a:rPr>
              <a:t>The User Database serves to simplify the amount of traffic that handled with the user base. The Database stores current and past connections with four types of </a:t>
            </a:r>
            <a:r>
              <a:rPr lang="en-US" sz="1400" dirty="0" smtClean="0">
                <a:latin typeface="American Typewriter"/>
                <a:cs typeface="American Typewriter"/>
              </a:rPr>
              <a:t>Users: Guest, General Users, Moderators, Administrator.</a:t>
            </a:r>
            <a:endParaRPr lang="en-US" sz="1400" dirty="0">
              <a:latin typeface="American Typewriter"/>
              <a:cs typeface="American Typewriter"/>
            </a:endParaRPr>
          </a:p>
        </p:txBody>
      </p:sp>
      <p:sp>
        <p:nvSpPr>
          <p:cNvPr id="9" name="TextBox 8"/>
          <p:cNvSpPr txBox="1"/>
          <p:nvPr/>
        </p:nvSpPr>
        <p:spPr>
          <a:xfrm>
            <a:off x="190285" y="228080"/>
            <a:ext cx="3541228"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DATABASE: USERS</a:t>
            </a:r>
            <a:endParaRPr lang="en-US" sz="2800" dirty="0" smtClean="0">
              <a:solidFill>
                <a:srgbClr val="23AAC0"/>
              </a:solidFill>
              <a:latin typeface="American Typewriter"/>
              <a:cs typeface="American Typewriter"/>
            </a:endParaRPr>
          </a:p>
        </p:txBody>
      </p:sp>
      <p:pic>
        <p:nvPicPr>
          <p:cNvPr id="7" name="Picture 6"/>
          <p:cNvPicPr>
            <a:picLocks noChangeAspect="1"/>
          </p:cNvPicPr>
          <p:nvPr/>
        </p:nvPicPr>
        <p:blipFill>
          <a:blip r:embed="rId3"/>
          <a:stretch>
            <a:fillRect/>
          </a:stretch>
        </p:blipFill>
        <p:spPr>
          <a:xfrm>
            <a:off x="0" y="812801"/>
            <a:ext cx="9144000" cy="5110873"/>
          </a:xfrm>
          <a:prstGeom prst="rect">
            <a:avLst/>
          </a:prstGeom>
        </p:spPr>
      </p:pic>
    </p:spTree>
    <p:extLst>
      <p:ext uri="{BB962C8B-B14F-4D97-AF65-F5344CB8AC3E}">
        <p14:creationId xmlns:p14="http://schemas.microsoft.com/office/powerpoint/2010/main" val="120904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TextBox 8"/>
          <p:cNvSpPr txBox="1"/>
          <p:nvPr/>
        </p:nvSpPr>
        <p:spPr>
          <a:xfrm>
            <a:off x="190285" y="228080"/>
            <a:ext cx="3638544"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DATABASE: ROOMS</a:t>
            </a:r>
            <a:endParaRPr lang="en-US" sz="2800" dirty="0" smtClean="0">
              <a:solidFill>
                <a:srgbClr val="23AAC0"/>
              </a:solidFill>
              <a:latin typeface="American Typewriter"/>
              <a:cs typeface="American Typewriter"/>
            </a:endParaRPr>
          </a:p>
        </p:txBody>
      </p:sp>
      <p:pic>
        <p:nvPicPr>
          <p:cNvPr id="2" name="Picture 1"/>
          <p:cNvPicPr>
            <a:picLocks noChangeAspect="1"/>
          </p:cNvPicPr>
          <p:nvPr/>
        </p:nvPicPr>
        <p:blipFill>
          <a:blip r:embed="rId3"/>
          <a:stretch>
            <a:fillRect/>
          </a:stretch>
        </p:blipFill>
        <p:spPr>
          <a:xfrm>
            <a:off x="1515053" y="756317"/>
            <a:ext cx="6171045" cy="4775854"/>
          </a:xfrm>
          <a:prstGeom prst="rect">
            <a:avLst/>
          </a:prstGeom>
        </p:spPr>
      </p:pic>
      <p:sp>
        <p:nvSpPr>
          <p:cNvPr id="5" name="Rectangle 4"/>
          <p:cNvSpPr/>
          <p:nvPr/>
        </p:nvSpPr>
        <p:spPr>
          <a:xfrm>
            <a:off x="190285" y="5574159"/>
            <a:ext cx="8826715" cy="1169551"/>
          </a:xfrm>
          <a:prstGeom prst="rect">
            <a:avLst/>
          </a:prstGeom>
        </p:spPr>
        <p:txBody>
          <a:bodyPr wrap="square">
            <a:spAutoFit/>
          </a:bodyPr>
          <a:lstStyle/>
          <a:p>
            <a:r>
              <a:rPr lang="en-US" sz="1400" dirty="0">
                <a:latin typeface="American Typewriter"/>
                <a:cs typeface="American Typewriter"/>
              </a:rPr>
              <a:t>The room is the locus of interaction for users. Here they can chat, draw on the board, or upload resources. The data structures depicted above will be how data is stored. The database will have tables for each data structure, and store the relevant and necessary fields. However, Resources will be stored as serialized objects, because the different resources don't necessarily have the same structure (such as a text file versus an audio file).</a:t>
            </a:r>
            <a:endParaRPr lang="en-US" sz="1400" dirty="0">
              <a:latin typeface="American Typewriter"/>
              <a:cs typeface="American Typewriter"/>
            </a:endParaRPr>
          </a:p>
        </p:txBody>
      </p:sp>
    </p:spTree>
    <p:extLst>
      <p:ext uri="{BB962C8B-B14F-4D97-AF65-F5344CB8AC3E}">
        <p14:creationId xmlns:p14="http://schemas.microsoft.com/office/powerpoint/2010/main" val="190609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90285" y="228080"/>
            <a:ext cx="4309278"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EXTERNAL LIBRARIES</a:t>
            </a:r>
            <a:endParaRPr lang="en-US" sz="2800" dirty="0">
              <a:solidFill>
                <a:srgbClr val="23AAC0"/>
              </a:solidFill>
              <a:latin typeface="American Typewriter"/>
              <a:cs typeface="American Typewriter"/>
            </a:endParaRPr>
          </a:p>
        </p:txBody>
      </p:sp>
      <p:sp>
        <p:nvSpPr>
          <p:cNvPr id="3" name="TextBox 2"/>
          <p:cNvSpPr txBox="1"/>
          <p:nvPr/>
        </p:nvSpPr>
        <p:spPr>
          <a:xfrm>
            <a:off x="222035" y="919980"/>
            <a:ext cx="8729914" cy="11110729"/>
          </a:xfrm>
          <a:prstGeom prst="rect">
            <a:avLst/>
          </a:prstGeom>
          <a:noFill/>
        </p:spPr>
        <p:txBody>
          <a:bodyPr wrap="square" numCol="2" spcCol="91440" rtlCol="0">
            <a:spAutoFit/>
          </a:bodyPr>
          <a:lstStyle/>
          <a:p>
            <a:r>
              <a:rPr lang="en-US" sz="1300" b="1" dirty="0" err="1">
                <a:latin typeface="American Typewriter"/>
                <a:cs typeface="American Typewriter"/>
              </a:rPr>
              <a:t>Node.js</a:t>
            </a:r>
            <a:endParaRPr lang="en-US" sz="1300" dirty="0">
              <a:latin typeface="American Typewriter"/>
              <a:cs typeface="American Typewriter"/>
            </a:endParaRPr>
          </a:p>
          <a:p>
            <a:r>
              <a:rPr lang="en-US" sz="1300" dirty="0" err="1">
                <a:latin typeface="American Typewriter"/>
                <a:cs typeface="American Typewriter"/>
              </a:rPr>
              <a:t>Serverside</a:t>
            </a:r>
            <a:r>
              <a:rPr lang="en-US" sz="1300" dirty="0">
                <a:latin typeface="American Typewriter"/>
                <a:cs typeface="American Typewriter"/>
              </a:rPr>
              <a:t> JavaScript </a:t>
            </a:r>
            <a:r>
              <a:rPr lang="en-US" sz="1300" dirty="0" smtClean="0">
                <a:latin typeface="American Typewriter"/>
                <a:cs typeface="American Typewriter"/>
              </a:rPr>
              <a:t>environment</a:t>
            </a:r>
          </a:p>
          <a:p>
            <a:endParaRPr lang="en-US" sz="700" dirty="0">
              <a:latin typeface="American Typewriter"/>
              <a:cs typeface="American Typewriter"/>
            </a:endParaRPr>
          </a:p>
          <a:p>
            <a:r>
              <a:rPr lang="en-US" sz="1300" b="1" dirty="0">
                <a:latin typeface="American Typewriter"/>
                <a:cs typeface="American Typewriter"/>
              </a:rPr>
              <a:t>Express</a:t>
            </a:r>
            <a:endParaRPr lang="en-US" sz="1300" dirty="0">
              <a:latin typeface="American Typewriter"/>
              <a:cs typeface="American Typewriter"/>
            </a:endParaRPr>
          </a:p>
          <a:p>
            <a:r>
              <a:rPr lang="en-US" sz="1300" dirty="0">
                <a:latin typeface="American Typewriter"/>
                <a:cs typeface="American Typewriter"/>
              </a:rPr>
              <a:t>Web framework for </a:t>
            </a:r>
            <a:r>
              <a:rPr lang="en-US" sz="1300" dirty="0" err="1">
                <a:latin typeface="American Typewriter"/>
                <a:cs typeface="American Typewriter"/>
              </a:rPr>
              <a:t>Node.js</a:t>
            </a:r>
            <a:r>
              <a:rPr lang="en-US" sz="1300" dirty="0">
                <a:latin typeface="American Typewriter"/>
                <a:cs typeface="American Typewriter"/>
              </a:rPr>
              <a:t>.</a:t>
            </a:r>
          </a:p>
          <a:p>
            <a:endParaRPr lang="en-US" sz="700" b="1" dirty="0" smtClean="0">
              <a:latin typeface="American Typewriter"/>
              <a:cs typeface="American Typewriter"/>
            </a:endParaRPr>
          </a:p>
          <a:p>
            <a:r>
              <a:rPr lang="en-US" sz="1300" b="1" dirty="0" smtClean="0">
                <a:latin typeface="American Typewriter"/>
                <a:cs typeface="American Typewriter"/>
              </a:rPr>
              <a:t>EJS</a:t>
            </a:r>
            <a:endParaRPr lang="en-US" sz="1300" dirty="0">
              <a:latin typeface="American Typewriter"/>
              <a:cs typeface="American Typewriter"/>
            </a:endParaRPr>
          </a:p>
          <a:p>
            <a:r>
              <a:rPr lang="en-US" sz="1300" dirty="0" err="1">
                <a:latin typeface="American Typewriter"/>
                <a:cs typeface="American Typewriter"/>
              </a:rPr>
              <a:t>Javascript</a:t>
            </a:r>
            <a:r>
              <a:rPr lang="en-US" sz="1300" dirty="0">
                <a:latin typeface="American Typewriter"/>
                <a:cs typeface="American Typewriter"/>
              </a:rPr>
              <a:t> template library to seamlessly integrate the </a:t>
            </a:r>
            <a:r>
              <a:rPr lang="en-US" sz="1300" dirty="0" err="1">
                <a:latin typeface="American Typewriter"/>
                <a:cs typeface="American Typewriter"/>
              </a:rPr>
              <a:t>Javascript</a:t>
            </a:r>
            <a:r>
              <a:rPr lang="en-US" sz="1300" dirty="0">
                <a:latin typeface="American Typewriter"/>
                <a:cs typeface="American Typewriter"/>
              </a:rPr>
              <a:t> and HTML of our web application.</a:t>
            </a:r>
          </a:p>
          <a:p>
            <a:endParaRPr lang="en-US" sz="700" b="1" dirty="0" smtClean="0">
              <a:latin typeface="American Typewriter"/>
              <a:cs typeface="American Typewriter"/>
            </a:endParaRPr>
          </a:p>
          <a:p>
            <a:r>
              <a:rPr lang="en-US" sz="1300" b="1" dirty="0" err="1" smtClean="0">
                <a:latin typeface="American Typewriter"/>
                <a:cs typeface="American Typewriter"/>
              </a:rPr>
              <a:t>jQuery</a:t>
            </a:r>
            <a:endParaRPr lang="en-US" sz="1300" dirty="0">
              <a:latin typeface="American Typewriter"/>
              <a:cs typeface="American Typewriter"/>
            </a:endParaRPr>
          </a:p>
          <a:p>
            <a:r>
              <a:rPr lang="en-US" sz="1300" dirty="0">
                <a:latin typeface="American Typewriter"/>
                <a:cs typeface="American Typewriter"/>
              </a:rPr>
              <a:t>JavaScript library to simplify the client-side scripting of HTML.</a:t>
            </a:r>
          </a:p>
          <a:p>
            <a:endParaRPr lang="en-US" sz="700" b="1" dirty="0" smtClean="0">
              <a:latin typeface="American Typewriter"/>
              <a:cs typeface="American Typewriter"/>
            </a:endParaRPr>
          </a:p>
          <a:p>
            <a:r>
              <a:rPr lang="en-US" sz="1300" b="1" dirty="0" smtClean="0">
                <a:latin typeface="American Typewriter"/>
                <a:cs typeface="American Typewriter"/>
              </a:rPr>
              <a:t>Bootstrap</a:t>
            </a:r>
            <a:endParaRPr lang="en-US" sz="1300" dirty="0">
              <a:latin typeface="American Typewriter"/>
              <a:cs typeface="American Typewriter"/>
            </a:endParaRPr>
          </a:p>
          <a:p>
            <a:r>
              <a:rPr lang="en-US" sz="1300" dirty="0">
                <a:latin typeface="American Typewriter"/>
                <a:cs typeface="American Typewriter"/>
              </a:rPr>
              <a:t>Our web application will use the tools provided by Bootstrap in order to create the front-end design of </a:t>
            </a:r>
            <a:r>
              <a:rPr lang="en-US" sz="1300" dirty="0" err="1">
                <a:latin typeface="American Typewriter"/>
                <a:cs typeface="American Typewriter"/>
              </a:rPr>
              <a:t>kord.io</a:t>
            </a:r>
            <a:r>
              <a:rPr lang="en-US" sz="1300" dirty="0" smtClean="0">
                <a:latin typeface="American Typewriter"/>
                <a:cs typeface="American Typewriter"/>
              </a:rPr>
              <a:t>.</a:t>
            </a:r>
          </a:p>
          <a:p>
            <a:endParaRPr lang="en-US" sz="700" b="1" dirty="0" smtClean="0">
              <a:latin typeface="American Typewriter"/>
              <a:cs typeface="American Typewriter"/>
            </a:endParaRPr>
          </a:p>
          <a:p>
            <a:r>
              <a:rPr lang="en-US" sz="1300" b="1" dirty="0" err="1" smtClean="0">
                <a:latin typeface="American Typewriter"/>
                <a:cs typeface="American Typewriter"/>
              </a:rPr>
              <a:t>PostgreSQL</a:t>
            </a:r>
            <a:endParaRPr lang="en-US" sz="1300" dirty="0">
              <a:latin typeface="American Typewriter"/>
              <a:cs typeface="American Typewriter"/>
            </a:endParaRPr>
          </a:p>
          <a:p>
            <a:r>
              <a:rPr lang="en-US" sz="1300" dirty="0">
                <a:latin typeface="American Typewriter"/>
                <a:cs typeface="American Typewriter"/>
              </a:rPr>
              <a:t>Database infrastructure. We chose this to handle wide-scale development with large amounts of data being handled. Very reliable and stable while being compatible with most platforms</a:t>
            </a:r>
            <a:r>
              <a:rPr lang="en-US" sz="1300" dirty="0" smtClean="0">
                <a:latin typeface="American Typewriter"/>
                <a:cs typeface="American Typewriter"/>
              </a:rPr>
              <a:t>.</a:t>
            </a:r>
            <a:endParaRPr lang="en-US" sz="1300" dirty="0">
              <a:latin typeface="American Typewriter"/>
              <a:cs typeface="American Typewriter"/>
            </a:endParaRPr>
          </a:p>
          <a:p>
            <a:endParaRPr lang="en-US" sz="700" b="1" dirty="0" smtClean="0">
              <a:latin typeface="American Typewriter"/>
              <a:cs typeface="American Typewriter"/>
            </a:endParaRPr>
          </a:p>
          <a:p>
            <a:r>
              <a:rPr lang="en-US" sz="1300" b="1" dirty="0" err="1" smtClean="0">
                <a:latin typeface="American Typewriter"/>
                <a:cs typeface="American Typewriter"/>
              </a:rPr>
              <a:t>Socket.io</a:t>
            </a:r>
            <a:endParaRPr lang="en-US" sz="1300" dirty="0">
              <a:latin typeface="American Typewriter"/>
              <a:cs typeface="American Typewriter"/>
            </a:endParaRPr>
          </a:p>
          <a:p>
            <a:r>
              <a:rPr lang="en-US" sz="1300" dirty="0">
                <a:latin typeface="American Typewriter"/>
                <a:cs typeface="American Typewriter"/>
              </a:rPr>
              <a:t>Main engine for the boards. </a:t>
            </a:r>
            <a:r>
              <a:rPr lang="en-US" sz="1300" dirty="0" err="1">
                <a:latin typeface="American Typewriter"/>
                <a:cs typeface="American Typewriter"/>
              </a:rPr>
              <a:t>Socket.io</a:t>
            </a:r>
            <a:r>
              <a:rPr lang="en-US" sz="1300" dirty="0">
                <a:latin typeface="American Typewriter"/>
                <a:cs typeface="American Typewriter"/>
              </a:rPr>
              <a:t> simplifies the usage of </a:t>
            </a:r>
            <a:r>
              <a:rPr lang="en-US" sz="1300" dirty="0" err="1">
                <a:latin typeface="American Typewriter"/>
                <a:cs typeface="American Typewriter"/>
              </a:rPr>
              <a:t>WebSockets</a:t>
            </a:r>
            <a:r>
              <a:rPr lang="en-US" sz="1300" dirty="0">
                <a:latin typeface="American Typewriter"/>
                <a:cs typeface="American Typewriter"/>
              </a:rPr>
              <a:t> while ensuring compatibility on the users end. This will be the development base for the chat system and routing between rooms.</a:t>
            </a: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r>
              <a:rPr lang="en-US" sz="1300" b="1" dirty="0" err="1" smtClean="0">
                <a:latin typeface="American Typewriter"/>
                <a:cs typeface="American Typewriter"/>
              </a:rPr>
              <a:t>Bonsai.js</a:t>
            </a:r>
            <a:endParaRPr lang="en-US" sz="1300" dirty="0" smtClean="0">
              <a:latin typeface="American Typewriter"/>
              <a:cs typeface="American Typewriter"/>
            </a:endParaRPr>
          </a:p>
          <a:p>
            <a:r>
              <a:rPr lang="en-US" sz="1300" dirty="0" smtClean="0">
                <a:latin typeface="American Typewriter"/>
                <a:cs typeface="American Typewriter"/>
              </a:rPr>
              <a:t>Lightweight graphics library for drawing/animating dynamically on a board. Capable of fairly complicated development and performances while not consuming too many server resources. We prefer SVG over canvas because our app is more likely to have data overflow than it is to require complicated graphics.</a:t>
            </a:r>
          </a:p>
          <a:p>
            <a:endParaRPr lang="en-US" sz="700" b="1" dirty="0" smtClean="0">
              <a:latin typeface="American Typewriter"/>
              <a:cs typeface="American Typewriter"/>
            </a:endParaRPr>
          </a:p>
          <a:p>
            <a:r>
              <a:rPr lang="en-US" sz="1300" b="1" dirty="0" err="1" smtClean="0">
                <a:latin typeface="American Typewriter"/>
                <a:cs typeface="American Typewriter"/>
              </a:rPr>
              <a:t>Sunlight.js</a:t>
            </a:r>
            <a:endParaRPr lang="en-US" sz="1300" dirty="0">
              <a:latin typeface="American Typewriter"/>
              <a:cs typeface="American Typewriter"/>
            </a:endParaRPr>
          </a:p>
          <a:p>
            <a:r>
              <a:rPr lang="en-US" sz="1300" dirty="0">
                <a:latin typeface="American Typewriter"/>
                <a:cs typeface="American Typewriter"/>
              </a:rPr>
              <a:t>Used for automatic syntax highlighting within html. Low weight and parallel resources.</a:t>
            </a:r>
          </a:p>
          <a:p>
            <a:endParaRPr lang="en-US" sz="700" b="1" dirty="0" smtClean="0">
              <a:latin typeface="American Typewriter"/>
              <a:cs typeface="American Typewriter"/>
            </a:endParaRPr>
          </a:p>
          <a:p>
            <a:r>
              <a:rPr lang="en-US" sz="1300" b="1" dirty="0" err="1" smtClean="0">
                <a:latin typeface="American Typewriter"/>
                <a:cs typeface="American Typewriter"/>
              </a:rPr>
              <a:t>Less.js</a:t>
            </a:r>
            <a:endParaRPr lang="en-US" sz="1300" dirty="0">
              <a:latin typeface="American Typewriter"/>
              <a:cs typeface="American Typewriter"/>
            </a:endParaRPr>
          </a:p>
          <a:p>
            <a:r>
              <a:rPr lang="en-US" sz="1300" dirty="0">
                <a:latin typeface="American Typewriter"/>
                <a:cs typeface="American Typewriter"/>
              </a:rPr>
              <a:t>Client-side CSS pre-processor. Adds more functionality to extend maintainability and creative freedom. </a:t>
            </a:r>
            <a:r>
              <a:rPr lang="en-US" sz="1300" dirty="0" err="1">
                <a:latin typeface="American Typewriter"/>
                <a:cs typeface="American Typewriter"/>
              </a:rPr>
              <a:t>Less.js</a:t>
            </a:r>
            <a:r>
              <a:rPr lang="en-US" sz="1300" dirty="0">
                <a:latin typeface="American Typewriter"/>
                <a:cs typeface="American Typewriter"/>
              </a:rPr>
              <a:t> allows for the defining of variables and mix-ins to make full use of Nested syntax. It also has some useful Operational Functions and Mathematical operations that make it more appealing than Sass.</a:t>
            </a:r>
          </a:p>
          <a:p>
            <a:endParaRPr lang="en-US" sz="700" b="1" dirty="0" smtClean="0">
              <a:latin typeface="American Typewriter"/>
              <a:cs typeface="American Typewriter"/>
            </a:endParaRPr>
          </a:p>
          <a:p>
            <a:r>
              <a:rPr lang="en-US" sz="1300" b="1" dirty="0" err="1" smtClean="0">
                <a:latin typeface="American Typewriter"/>
                <a:cs typeface="American Typewriter"/>
              </a:rPr>
              <a:t>Passport.js</a:t>
            </a:r>
            <a:endParaRPr lang="en-US" sz="1300" dirty="0">
              <a:latin typeface="American Typewriter"/>
              <a:cs typeface="American Typewriter"/>
            </a:endParaRPr>
          </a:p>
          <a:p>
            <a:r>
              <a:rPr lang="en-US" sz="1300" dirty="0">
                <a:latin typeface="American Typewriter"/>
                <a:cs typeface="American Typewriter"/>
              </a:rPr>
              <a:t>Sweet and simple </a:t>
            </a:r>
            <a:r>
              <a:rPr lang="en-US" sz="1300" dirty="0" err="1">
                <a:latin typeface="American Typewriter"/>
                <a:cs typeface="American Typewriter"/>
              </a:rPr>
              <a:t>Node.js</a:t>
            </a:r>
            <a:r>
              <a:rPr lang="en-US" sz="1300" dirty="0">
                <a:latin typeface="American Typewriter"/>
                <a:cs typeface="American Typewriter"/>
              </a:rPr>
              <a:t> authenticator. It supports persistent sessions, and has a dynamic scope. Handles large amounts of users with easy handling of success/failure and has a lightweight code base.</a:t>
            </a:r>
            <a:endParaRPr lang="en-US" sz="1300" dirty="0">
              <a:solidFill>
                <a:srgbClr val="595959"/>
              </a:solidFill>
              <a:latin typeface="American Typewriter"/>
              <a:cs typeface="American Typewriter"/>
            </a:endParaRPr>
          </a:p>
        </p:txBody>
      </p:sp>
    </p:spTree>
    <p:extLst>
      <p:ext uri="{BB962C8B-B14F-4D97-AF65-F5344CB8AC3E}">
        <p14:creationId xmlns:p14="http://schemas.microsoft.com/office/powerpoint/2010/main" val="131801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95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90285" y="228080"/>
            <a:ext cx="2159566"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OVERVIEW</a:t>
            </a:r>
            <a:endParaRPr lang="en-US" sz="2800" dirty="0">
              <a:solidFill>
                <a:srgbClr val="23AAC0"/>
              </a:solidFill>
              <a:latin typeface="American Typewriter"/>
              <a:cs typeface="American Typewriter"/>
            </a:endParaRPr>
          </a:p>
        </p:txBody>
      </p:sp>
      <p:sp>
        <p:nvSpPr>
          <p:cNvPr id="3" name="TextBox 2"/>
          <p:cNvSpPr txBox="1"/>
          <p:nvPr/>
        </p:nvSpPr>
        <p:spPr>
          <a:xfrm>
            <a:off x="222035" y="1015230"/>
            <a:ext cx="8729914" cy="5601532"/>
          </a:xfrm>
          <a:prstGeom prst="rect">
            <a:avLst/>
          </a:prstGeom>
          <a:noFill/>
        </p:spPr>
        <p:txBody>
          <a:bodyPr wrap="square" rtlCol="0">
            <a:spAutoFit/>
          </a:bodyPr>
          <a:lstStyle/>
          <a:p>
            <a:r>
              <a:rPr lang="en-US" dirty="0" err="1">
                <a:latin typeface="American Typewriter"/>
                <a:cs typeface="American Typewriter"/>
              </a:rPr>
              <a:t>Kord</a:t>
            </a:r>
            <a:r>
              <a:rPr lang="en-US" dirty="0">
                <a:latin typeface="American Typewriter"/>
                <a:cs typeface="American Typewriter"/>
              </a:rPr>
              <a:t> is a centralized hub for communication over a digital medium, whether that's between friends, businesses, working partners, social groups, etc. Users will be able to chat and communicate in a room with an interactive board. Users will be able to draw on the board or create, manipulate, and interact with resources such as documents, videos, etc. It can be used as a space for saving important links, brainstorming, making timelines, and more.</a:t>
            </a:r>
          </a:p>
          <a:p>
            <a:endParaRPr lang="en-US" sz="1000" dirty="0" smtClean="0">
              <a:latin typeface="American Typewriter"/>
              <a:cs typeface="American Typewriter"/>
            </a:endParaRPr>
          </a:p>
          <a:p>
            <a:r>
              <a:rPr lang="en-US" dirty="0" smtClean="0">
                <a:latin typeface="American Typewriter"/>
                <a:cs typeface="American Typewriter"/>
              </a:rPr>
              <a:t>It </a:t>
            </a:r>
            <a:r>
              <a:rPr lang="en-US" dirty="0">
                <a:latin typeface="American Typewriter"/>
                <a:cs typeface="American Typewriter"/>
              </a:rPr>
              <a:t>is a space where digital interactions have a sense of continuity and connect people to each other, rather than to the ether</a:t>
            </a:r>
            <a:r>
              <a:rPr lang="en-US" dirty="0" smtClean="0">
                <a:latin typeface="American Typewriter"/>
                <a:cs typeface="American Typewriter"/>
              </a:rPr>
              <a:t>.</a:t>
            </a:r>
            <a:endParaRPr lang="en-US" i="1" dirty="0" smtClean="0">
              <a:latin typeface="American Typewriter"/>
              <a:cs typeface="American Typewriter"/>
            </a:endParaRPr>
          </a:p>
          <a:p>
            <a:endParaRPr lang="en-US" i="1" dirty="0" smtClean="0">
              <a:latin typeface="American Typewriter"/>
              <a:cs typeface="American Typewriter"/>
            </a:endParaRPr>
          </a:p>
          <a:p>
            <a:endParaRPr lang="en-US" i="1" dirty="0" smtClean="0">
              <a:latin typeface="American Typewriter"/>
              <a:cs typeface="American Typewriter"/>
            </a:endParaRPr>
          </a:p>
          <a:p>
            <a:r>
              <a:rPr lang="en-US" sz="1400" i="1" dirty="0" smtClean="0">
                <a:latin typeface="American Typewriter"/>
                <a:cs typeface="American Typewriter"/>
              </a:rPr>
              <a:t>Revision History:</a:t>
            </a:r>
            <a:endParaRPr lang="en-US" sz="1400" i="1" dirty="0">
              <a:latin typeface="American Typewriter"/>
              <a:cs typeface="American Typewriter"/>
            </a:endParaRPr>
          </a:p>
          <a:p>
            <a:r>
              <a:rPr lang="en-US" sz="1400" dirty="0">
                <a:latin typeface="American Typewriter"/>
                <a:cs typeface="American Typewriter"/>
              </a:rPr>
              <a:t>* 0.4 11/14/2014: Design Specification  </a:t>
            </a:r>
          </a:p>
          <a:p>
            <a:r>
              <a:rPr lang="en-US" sz="1400" dirty="0">
                <a:latin typeface="American Typewriter"/>
                <a:cs typeface="American Typewriter"/>
              </a:rPr>
              <a:t>* 0.3 10/16/2014: Functional Specification  </a:t>
            </a:r>
          </a:p>
          <a:p>
            <a:r>
              <a:rPr lang="fi-FI" sz="1400" dirty="0">
                <a:latin typeface="American Typewriter"/>
                <a:cs typeface="American Typewriter"/>
              </a:rPr>
              <a:t>* 0.2 10/02/2014</a:t>
            </a:r>
            <a:r>
              <a:rPr lang="fi-FI" sz="1400" dirty="0" smtClean="0">
                <a:latin typeface="American Typewriter"/>
                <a:cs typeface="American Typewriter"/>
              </a:rPr>
              <a:t>: </a:t>
            </a:r>
            <a:r>
              <a:rPr lang="fi-FI" sz="1400" dirty="0" err="1" smtClean="0">
                <a:latin typeface="American Typewriter"/>
                <a:cs typeface="American Typewriter"/>
              </a:rPr>
              <a:t>Proposal</a:t>
            </a:r>
            <a:r>
              <a:rPr lang="fi-FI" sz="1400" dirty="0" smtClean="0">
                <a:latin typeface="American Typewriter"/>
                <a:cs typeface="American Typewriter"/>
              </a:rPr>
              <a:t>  </a:t>
            </a:r>
            <a:endParaRPr lang="fi-FI" sz="1400" dirty="0">
              <a:latin typeface="American Typewriter"/>
              <a:cs typeface="American Typewriter"/>
            </a:endParaRPr>
          </a:p>
          <a:p>
            <a:r>
              <a:rPr lang="en-US" sz="1400" dirty="0" smtClean="0">
                <a:latin typeface="American Typewriter"/>
                <a:cs typeface="American Typewriter"/>
              </a:rPr>
              <a:t>* 0.1 </a:t>
            </a:r>
            <a:r>
              <a:rPr lang="en-US" sz="1400" dirty="0">
                <a:latin typeface="American Typewriter"/>
                <a:cs typeface="American Typewriter"/>
              </a:rPr>
              <a:t>09/15/2014: Profile </a:t>
            </a:r>
            <a:endParaRPr lang="en-US" sz="1400" dirty="0" smtClean="0">
              <a:latin typeface="American Typewriter"/>
              <a:cs typeface="American Typewriter"/>
            </a:endParaRPr>
          </a:p>
          <a:p>
            <a:endParaRPr lang="en-US" sz="1400" i="1" dirty="0">
              <a:latin typeface="American Typewriter"/>
              <a:cs typeface="American Typewriter"/>
            </a:endParaRPr>
          </a:p>
          <a:p>
            <a:r>
              <a:rPr lang="en-US" sz="1400" i="1" dirty="0" smtClean="0">
                <a:latin typeface="American Typewriter"/>
                <a:cs typeface="American Typewriter"/>
              </a:rPr>
              <a:t>Disclaimer</a:t>
            </a:r>
            <a:r>
              <a:rPr lang="en-US" sz="1400" i="1" dirty="0" smtClean="0">
                <a:latin typeface="American Typewriter"/>
                <a:cs typeface="American Typewriter"/>
              </a:rPr>
              <a:t>: </a:t>
            </a:r>
          </a:p>
          <a:p>
            <a:r>
              <a:rPr lang="en-US" sz="1400" dirty="0">
                <a:latin typeface="American Typewriter"/>
                <a:cs typeface="American Typewriter"/>
              </a:rPr>
              <a:t>Any designs and features discussed in this document are subject to change. </a:t>
            </a:r>
            <a:r>
              <a:rPr lang="en-US" sz="1400" dirty="0" smtClean="0">
                <a:latin typeface="American Typewriter"/>
                <a:cs typeface="American Typewriter"/>
              </a:rPr>
              <a:t/>
            </a:r>
            <a:br>
              <a:rPr lang="en-US" sz="1400" dirty="0" smtClean="0">
                <a:latin typeface="American Typewriter"/>
                <a:cs typeface="American Typewriter"/>
              </a:rPr>
            </a:br>
            <a:r>
              <a:rPr lang="en-US" sz="1400" dirty="0" smtClean="0">
                <a:latin typeface="American Typewriter"/>
                <a:cs typeface="American Typewriter"/>
              </a:rPr>
              <a:t>UI </a:t>
            </a:r>
            <a:r>
              <a:rPr lang="en-US" sz="1400" dirty="0">
                <a:latin typeface="American Typewriter"/>
                <a:cs typeface="American Typewriter"/>
              </a:rPr>
              <a:t>designs will evolve as we test and feature lists will change as we run into technical problems and find inspiration. Technical details will be discussed in a future document. Note that also, </a:t>
            </a:r>
            <a:r>
              <a:rPr lang="en-US" sz="1400" dirty="0" smtClean="0">
                <a:latin typeface="American Typewriter"/>
                <a:cs typeface="American Typewriter"/>
              </a:rPr>
              <a:t>the two </a:t>
            </a:r>
            <a:r>
              <a:rPr lang="en-US" sz="1400" dirty="0">
                <a:latin typeface="American Typewriter"/>
                <a:cs typeface="American Typewriter"/>
              </a:rPr>
              <a:t>wireframe versions of the </a:t>
            </a:r>
            <a:r>
              <a:rPr lang="en-US" sz="1400" dirty="0" smtClean="0">
                <a:latin typeface="American Typewriter"/>
                <a:cs typeface="American Typewriter"/>
              </a:rPr>
              <a:t>UI  </a:t>
            </a:r>
            <a:r>
              <a:rPr lang="en-US" sz="1400" dirty="0">
                <a:latin typeface="American Typewriter"/>
                <a:cs typeface="American Typewriter"/>
              </a:rPr>
              <a:t>illustrate the different layouts and set ups we will be experimenting with.</a:t>
            </a:r>
            <a:endParaRPr lang="en-US" sz="1400" i="1" dirty="0" smtClean="0">
              <a:latin typeface="American Typewriter"/>
              <a:cs typeface="American Typewriter"/>
            </a:endParaRPr>
          </a:p>
        </p:txBody>
      </p:sp>
    </p:spTree>
    <p:extLst>
      <p:ext uri="{BB962C8B-B14F-4D97-AF65-F5344CB8AC3E}">
        <p14:creationId xmlns:p14="http://schemas.microsoft.com/office/powerpoint/2010/main" val="2713287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90285" y="228080"/>
            <a:ext cx="3248235"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TEAM MEMBERS</a:t>
            </a:r>
            <a:endParaRPr lang="en-US" sz="2800" dirty="0">
              <a:solidFill>
                <a:srgbClr val="23AAC0"/>
              </a:solidFill>
              <a:latin typeface="American Typewriter"/>
              <a:cs typeface="American Typewriter"/>
            </a:endParaRPr>
          </a:p>
        </p:txBody>
      </p:sp>
      <p:sp>
        <p:nvSpPr>
          <p:cNvPr id="3" name="TextBox 2"/>
          <p:cNvSpPr txBox="1"/>
          <p:nvPr/>
        </p:nvSpPr>
        <p:spPr>
          <a:xfrm>
            <a:off x="222035" y="1173980"/>
            <a:ext cx="8729914" cy="4801315"/>
          </a:xfrm>
          <a:prstGeom prst="rect">
            <a:avLst/>
          </a:prstGeom>
          <a:noFill/>
        </p:spPr>
        <p:txBody>
          <a:bodyPr wrap="square" rtlCol="0">
            <a:spAutoFit/>
          </a:bodyPr>
          <a:lstStyle/>
          <a:p>
            <a:r>
              <a:rPr lang="en-US" b="1" dirty="0">
                <a:latin typeface="American Typewriter"/>
                <a:cs typeface="American Typewriter"/>
              </a:rPr>
              <a:t>Julian </a:t>
            </a:r>
            <a:r>
              <a:rPr lang="en-US" b="1" dirty="0" err="1" smtClean="0">
                <a:latin typeface="American Typewriter"/>
                <a:cs typeface="American Typewriter"/>
              </a:rPr>
              <a:t>Kuk</a:t>
            </a:r>
            <a:r>
              <a:rPr lang="en-US" b="1" dirty="0" smtClean="0">
                <a:latin typeface="American Typewriter"/>
                <a:cs typeface="American Typewriter"/>
              </a:rPr>
              <a:t>: </a:t>
            </a:r>
            <a:r>
              <a:rPr lang="en-US" b="1" i="1" dirty="0" smtClean="0">
                <a:latin typeface="American Typewriter"/>
                <a:cs typeface="American Typewriter"/>
              </a:rPr>
              <a:t>Project </a:t>
            </a:r>
            <a:r>
              <a:rPr lang="en-US" b="1" i="1" dirty="0">
                <a:latin typeface="American Typewriter"/>
                <a:cs typeface="American Typewriter"/>
              </a:rPr>
              <a:t>Lead</a:t>
            </a:r>
            <a:endParaRPr lang="en-US" b="1" dirty="0">
              <a:latin typeface="American Typewriter"/>
              <a:cs typeface="American Typewriter"/>
            </a:endParaRPr>
          </a:p>
          <a:p>
            <a:r>
              <a:rPr lang="en-US" dirty="0">
                <a:latin typeface="American Typewriter"/>
                <a:cs typeface="American Typewriter"/>
              </a:rPr>
              <a:t>Responsible for managing the flow of the team and the distribution of tasks, with a primary focus on front-end development.</a:t>
            </a:r>
          </a:p>
          <a:p>
            <a:endParaRPr lang="en-US" b="1" dirty="0">
              <a:latin typeface="American Typewriter"/>
              <a:cs typeface="American Typewriter"/>
            </a:endParaRPr>
          </a:p>
          <a:p>
            <a:r>
              <a:rPr lang="en-US" b="1" dirty="0">
                <a:latin typeface="American Typewriter"/>
                <a:cs typeface="American Typewriter"/>
              </a:rPr>
              <a:t>James </a:t>
            </a:r>
            <a:r>
              <a:rPr lang="en-US" b="1" dirty="0" err="1" smtClean="0">
                <a:latin typeface="American Typewriter"/>
                <a:cs typeface="American Typewriter"/>
              </a:rPr>
              <a:t>Yanyuk</a:t>
            </a:r>
            <a:r>
              <a:rPr lang="en-US" b="1" dirty="0" smtClean="0">
                <a:latin typeface="American Typewriter"/>
                <a:cs typeface="American Typewriter"/>
              </a:rPr>
              <a:t>: </a:t>
            </a:r>
            <a:r>
              <a:rPr lang="en-US" b="1" i="1" dirty="0" smtClean="0">
                <a:latin typeface="American Typewriter"/>
                <a:cs typeface="American Typewriter"/>
              </a:rPr>
              <a:t>Back </a:t>
            </a:r>
            <a:r>
              <a:rPr lang="en-US" b="1" i="1" dirty="0">
                <a:latin typeface="American Typewriter"/>
                <a:cs typeface="American Typewriter"/>
              </a:rPr>
              <a:t>End Lead</a:t>
            </a:r>
            <a:endParaRPr lang="en-US" b="1" dirty="0">
              <a:latin typeface="American Typewriter"/>
              <a:cs typeface="American Typewriter"/>
            </a:endParaRPr>
          </a:p>
          <a:p>
            <a:r>
              <a:rPr lang="en-US" dirty="0">
                <a:latin typeface="American Typewriter"/>
                <a:cs typeface="American Typewriter"/>
              </a:rPr>
              <a:t>Primarily focused on back-end development, and general integration of the front-end and database. Manages the application's dedicated server (currently running at </a:t>
            </a:r>
            <a:r>
              <a:rPr lang="en-US" dirty="0">
                <a:latin typeface="American Typewriter"/>
                <a:cs typeface="American Typewriter"/>
                <a:hlinkClick r:id="rId3"/>
              </a:rPr>
              <a:t>http://kord.io).</a:t>
            </a:r>
          </a:p>
          <a:p>
            <a:endParaRPr lang="en-US" b="1" dirty="0">
              <a:latin typeface="American Typewriter"/>
              <a:cs typeface="American Typewriter"/>
            </a:endParaRPr>
          </a:p>
          <a:p>
            <a:r>
              <a:rPr lang="en-US" b="1" dirty="0" err="1">
                <a:latin typeface="American Typewriter"/>
                <a:cs typeface="American Typewriter"/>
              </a:rPr>
              <a:t>Matthaus</a:t>
            </a:r>
            <a:r>
              <a:rPr lang="en-US" b="1" dirty="0">
                <a:latin typeface="American Typewriter"/>
                <a:cs typeface="American Typewriter"/>
              </a:rPr>
              <a:t> </a:t>
            </a:r>
            <a:r>
              <a:rPr lang="en-US" b="1" dirty="0" smtClean="0">
                <a:latin typeface="American Typewriter"/>
                <a:cs typeface="American Typewriter"/>
              </a:rPr>
              <a:t>Wolff: </a:t>
            </a:r>
            <a:r>
              <a:rPr lang="en-US" b="1" i="1" dirty="0" smtClean="0">
                <a:latin typeface="American Typewriter"/>
                <a:cs typeface="American Typewriter"/>
              </a:rPr>
              <a:t>Back</a:t>
            </a:r>
            <a:r>
              <a:rPr lang="en-US" b="1" i="1" dirty="0">
                <a:latin typeface="American Typewriter"/>
                <a:cs typeface="American Typewriter"/>
              </a:rPr>
              <a:t>-End Developer and Marketing Manager</a:t>
            </a:r>
            <a:endParaRPr lang="en-US" b="1" dirty="0">
              <a:latin typeface="American Typewriter"/>
              <a:cs typeface="American Typewriter"/>
            </a:endParaRPr>
          </a:p>
          <a:p>
            <a:r>
              <a:rPr lang="en-US" dirty="0">
                <a:latin typeface="American Typewriter"/>
                <a:cs typeface="American Typewriter"/>
              </a:rPr>
              <a:t>Primarily focused on back-end development and marketing of the application.</a:t>
            </a:r>
          </a:p>
          <a:p>
            <a:endParaRPr lang="en-US" b="1" dirty="0">
              <a:latin typeface="American Typewriter"/>
              <a:cs typeface="American Typewriter"/>
            </a:endParaRPr>
          </a:p>
          <a:p>
            <a:r>
              <a:rPr lang="en-US" b="1" dirty="0">
                <a:latin typeface="American Typewriter"/>
                <a:cs typeface="American Typewriter"/>
              </a:rPr>
              <a:t>Nam </a:t>
            </a:r>
            <a:r>
              <a:rPr lang="en-US" b="1" dirty="0" err="1" smtClean="0">
                <a:latin typeface="American Typewriter"/>
                <a:cs typeface="American Typewriter"/>
              </a:rPr>
              <a:t>Phan</a:t>
            </a:r>
            <a:r>
              <a:rPr lang="en-US" b="1" dirty="0" smtClean="0">
                <a:latin typeface="American Typewriter"/>
                <a:cs typeface="American Typewriter"/>
              </a:rPr>
              <a:t>: </a:t>
            </a:r>
            <a:r>
              <a:rPr lang="en-US" b="1" i="1" dirty="0" smtClean="0">
                <a:latin typeface="American Typewriter"/>
                <a:cs typeface="American Typewriter"/>
              </a:rPr>
              <a:t>Back</a:t>
            </a:r>
            <a:r>
              <a:rPr lang="en-US" b="1" i="1" dirty="0">
                <a:latin typeface="American Typewriter"/>
                <a:cs typeface="American Typewriter"/>
              </a:rPr>
              <a:t>-End Developer</a:t>
            </a:r>
            <a:endParaRPr lang="en-US" b="1" dirty="0">
              <a:latin typeface="American Typewriter"/>
              <a:cs typeface="American Typewriter"/>
            </a:endParaRPr>
          </a:p>
          <a:p>
            <a:r>
              <a:rPr lang="en-US" dirty="0">
                <a:latin typeface="American Typewriter"/>
                <a:cs typeface="American Typewriter"/>
              </a:rPr>
              <a:t>Primarily focused on database design and back-end development.</a:t>
            </a:r>
          </a:p>
          <a:p>
            <a:endParaRPr lang="en-US" b="1" dirty="0">
              <a:latin typeface="American Typewriter"/>
              <a:cs typeface="American Typewriter"/>
            </a:endParaRPr>
          </a:p>
          <a:p>
            <a:r>
              <a:rPr lang="en-US" b="1" dirty="0">
                <a:latin typeface="American Typewriter"/>
                <a:cs typeface="American Typewriter"/>
              </a:rPr>
              <a:t>Sara da </a:t>
            </a:r>
            <a:r>
              <a:rPr lang="en-US" b="1" dirty="0" smtClean="0">
                <a:latin typeface="American Typewriter"/>
                <a:cs typeface="American Typewriter"/>
              </a:rPr>
              <a:t>Silva: </a:t>
            </a:r>
            <a:r>
              <a:rPr lang="en-US" b="1" i="1" dirty="0" smtClean="0">
                <a:latin typeface="American Typewriter"/>
                <a:cs typeface="American Typewriter"/>
              </a:rPr>
              <a:t>Front-End </a:t>
            </a:r>
            <a:r>
              <a:rPr lang="en-US" b="1" i="1" dirty="0">
                <a:latin typeface="American Typewriter"/>
                <a:cs typeface="American Typewriter"/>
              </a:rPr>
              <a:t>Lead and Graphic Designer</a:t>
            </a:r>
            <a:endParaRPr lang="en-US" b="1" dirty="0">
              <a:latin typeface="American Typewriter"/>
              <a:cs typeface="American Typewriter"/>
            </a:endParaRPr>
          </a:p>
          <a:p>
            <a:r>
              <a:rPr lang="en-US" dirty="0">
                <a:latin typeface="American Typewriter"/>
                <a:cs typeface="American Typewriter"/>
              </a:rPr>
              <a:t>Primarily focused on front-end development and graphic design.</a:t>
            </a:r>
            <a:endParaRPr lang="en-US" dirty="0">
              <a:solidFill>
                <a:srgbClr val="595959"/>
              </a:solidFill>
              <a:latin typeface="American Typewriter"/>
              <a:cs typeface="American Typewriter"/>
            </a:endParaRPr>
          </a:p>
        </p:txBody>
      </p:sp>
    </p:spTree>
    <p:extLst>
      <p:ext uri="{BB962C8B-B14F-4D97-AF65-F5344CB8AC3E}">
        <p14:creationId xmlns:p14="http://schemas.microsoft.com/office/powerpoint/2010/main" val="150853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90285" y="228080"/>
            <a:ext cx="3313728"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BIRD’S EYE VIEW</a:t>
            </a:r>
            <a:endParaRPr lang="en-US" sz="2800" dirty="0">
              <a:solidFill>
                <a:srgbClr val="23AAC0"/>
              </a:solidFill>
              <a:latin typeface="American Typewriter"/>
              <a:cs typeface="American Typewriter"/>
            </a:endParaRPr>
          </a:p>
        </p:txBody>
      </p:sp>
      <p:pic>
        <p:nvPicPr>
          <p:cNvPr id="4" name="Picture 3"/>
          <p:cNvPicPr>
            <a:picLocks noChangeAspect="1"/>
          </p:cNvPicPr>
          <p:nvPr/>
        </p:nvPicPr>
        <p:blipFill>
          <a:blip r:embed="rId3"/>
          <a:stretch>
            <a:fillRect/>
          </a:stretch>
        </p:blipFill>
        <p:spPr>
          <a:xfrm>
            <a:off x="110909" y="1724796"/>
            <a:ext cx="8921965" cy="3475624"/>
          </a:xfrm>
          <a:prstGeom prst="rect">
            <a:avLst/>
          </a:prstGeom>
        </p:spPr>
      </p:pic>
    </p:spTree>
    <p:extLst>
      <p:ext uri="{BB962C8B-B14F-4D97-AF65-F5344CB8AC3E}">
        <p14:creationId xmlns:p14="http://schemas.microsoft.com/office/powerpoint/2010/main" val="1334553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90285" y="228080"/>
            <a:ext cx="1531188"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CLIENT</a:t>
            </a:r>
            <a:endParaRPr lang="en-US" sz="2800" dirty="0">
              <a:solidFill>
                <a:srgbClr val="23AAC0"/>
              </a:solidFill>
              <a:latin typeface="American Typewriter"/>
              <a:cs typeface="American Typewriter"/>
            </a:endParaRPr>
          </a:p>
        </p:txBody>
      </p:sp>
      <p:sp>
        <p:nvSpPr>
          <p:cNvPr id="3" name="TextBox 2"/>
          <p:cNvSpPr txBox="1"/>
          <p:nvPr/>
        </p:nvSpPr>
        <p:spPr>
          <a:xfrm>
            <a:off x="222035" y="1015230"/>
            <a:ext cx="8729914" cy="646331"/>
          </a:xfrm>
          <a:prstGeom prst="rect">
            <a:avLst/>
          </a:prstGeom>
          <a:noFill/>
        </p:spPr>
        <p:txBody>
          <a:bodyPr wrap="square" rtlCol="0">
            <a:spAutoFit/>
          </a:bodyPr>
          <a:lstStyle/>
          <a:p>
            <a:endParaRPr lang="en-US" dirty="0" smtClean="0">
              <a:latin typeface="American Typewriter"/>
              <a:cs typeface="American Typewriter"/>
            </a:endParaRPr>
          </a:p>
          <a:p>
            <a:endParaRPr lang="en-US" dirty="0">
              <a:solidFill>
                <a:srgbClr val="595959"/>
              </a:solidFill>
              <a:latin typeface="American Typewriter"/>
              <a:cs typeface="American Typewriter"/>
            </a:endParaRPr>
          </a:p>
        </p:txBody>
      </p:sp>
      <p:pic>
        <p:nvPicPr>
          <p:cNvPr id="4" name="Picture 3"/>
          <p:cNvPicPr>
            <a:picLocks noChangeAspect="1"/>
          </p:cNvPicPr>
          <p:nvPr/>
        </p:nvPicPr>
        <p:blipFill>
          <a:blip r:embed="rId3"/>
          <a:stretch>
            <a:fillRect/>
          </a:stretch>
        </p:blipFill>
        <p:spPr>
          <a:xfrm>
            <a:off x="0" y="1003300"/>
            <a:ext cx="9144000" cy="4833257"/>
          </a:xfrm>
          <a:prstGeom prst="rect">
            <a:avLst/>
          </a:prstGeom>
        </p:spPr>
      </p:pic>
    </p:spTree>
    <p:extLst>
      <p:ext uri="{BB962C8B-B14F-4D97-AF65-F5344CB8AC3E}">
        <p14:creationId xmlns:p14="http://schemas.microsoft.com/office/powerpoint/2010/main" val="2582159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190284" y="777105"/>
            <a:ext cx="8921965" cy="6617195"/>
          </a:xfrm>
          <a:prstGeom prst="rect">
            <a:avLst/>
          </a:prstGeom>
          <a:noFill/>
        </p:spPr>
        <p:txBody>
          <a:bodyPr wrap="square" numCol="2" spcCol="91440" rtlCol="0">
            <a:spAutoFit/>
          </a:bodyPr>
          <a:lstStyle/>
          <a:p>
            <a:r>
              <a:rPr lang="en-US" sz="1400" b="1" dirty="0">
                <a:latin typeface="American Typewriter"/>
                <a:cs typeface="American Typewriter"/>
              </a:rPr>
              <a:t>Graphics Design</a:t>
            </a:r>
            <a:endParaRPr lang="en-US" sz="1400" dirty="0">
              <a:latin typeface="American Typewriter"/>
              <a:cs typeface="American Typewriter"/>
            </a:endParaRPr>
          </a:p>
          <a:p>
            <a:r>
              <a:rPr lang="en-US" sz="1400" dirty="0">
                <a:latin typeface="American Typewriter"/>
                <a:cs typeface="American Typewriter"/>
              </a:rPr>
              <a:t>Our application </a:t>
            </a:r>
            <a:r>
              <a:rPr lang="en-US" sz="1400" dirty="0" smtClean="0">
                <a:latin typeface="American Typewriter"/>
                <a:cs typeface="American Typewriter"/>
              </a:rPr>
              <a:t>uses </a:t>
            </a:r>
            <a:r>
              <a:rPr lang="en-US" sz="1400" dirty="0">
                <a:latin typeface="American Typewriter"/>
                <a:cs typeface="American Typewriter"/>
              </a:rPr>
              <a:t>HTML5, CSS, and </a:t>
            </a:r>
            <a:r>
              <a:rPr lang="en-US" sz="1400" dirty="0" err="1">
                <a:latin typeface="American Typewriter"/>
                <a:cs typeface="American Typewriter"/>
              </a:rPr>
              <a:t>Javascript</a:t>
            </a:r>
            <a:r>
              <a:rPr lang="en-US" sz="1400" dirty="0">
                <a:latin typeface="American Typewriter"/>
                <a:cs typeface="American Typewriter"/>
              </a:rPr>
              <a:t>. It will use the Bootstrap framework in order to develop a responsive and aesthetically pleasing web application.</a:t>
            </a:r>
            <a:endParaRPr lang="en-US" sz="1400" dirty="0">
              <a:solidFill>
                <a:srgbClr val="595959"/>
              </a:solidFill>
              <a:latin typeface="American Typewriter"/>
              <a:cs typeface="American Typewriter"/>
            </a:endParaRPr>
          </a:p>
          <a:p>
            <a:endParaRPr lang="en-US" sz="600" b="1" dirty="0" smtClean="0">
              <a:latin typeface="American Typewriter"/>
              <a:cs typeface="American Typewriter"/>
            </a:endParaRPr>
          </a:p>
          <a:p>
            <a:r>
              <a:rPr lang="en-US" sz="1400" b="1" dirty="0" smtClean="0">
                <a:latin typeface="American Typewriter"/>
                <a:cs typeface="American Typewriter"/>
              </a:rPr>
              <a:t>Main</a:t>
            </a:r>
            <a:endParaRPr lang="en-US" sz="1400" dirty="0">
              <a:latin typeface="American Typewriter"/>
              <a:cs typeface="American Typewriter"/>
            </a:endParaRPr>
          </a:p>
          <a:p>
            <a:r>
              <a:rPr lang="en-US" sz="1400" dirty="0">
                <a:latin typeface="American Typewriter"/>
                <a:cs typeface="American Typewriter"/>
              </a:rPr>
              <a:t>Users accessing </a:t>
            </a:r>
            <a:r>
              <a:rPr lang="en-US" sz="1400" dirty="0" err="1">
                <a:latin typeface="American Typewriter"/>
                <a:cs typeface="American Typewriter"/>
              </a:rPr>
              <a:t>kord.io</a:t>
            </a:r>
            <a:r>
              <a:rPr lang="en-US" sz="1400" dirty="0">
                <a:latin typeface="American Typewriter"/>
                <a:cs typeface="American Typewriter"/>
              </a:rPr>
              <a:t> will be directed to the Main page if they are not logged in. From the main page they will either have the option to sign-up as a new user, or login as an existing users. Users whose sessions has been saved and are currently logged in, will be routed to the Rooms page.</a:t>
            </a:r>
          </a:p>
          <a:p>
            <a:endParaRPr lang="en-US" sz="600" b="1" dirty="0" smtClean="0">
              <a:latin typeface="American Typewriter"/>
              <a:cs typeface="American Typewriter"/>
            </a:endParaRPr>
          </a:p>
          <a:p>
            <a:r>
              <a:rPr lang="en-US" sz="1400" b="1" dirty="0" smtClean="0">
                <a:latin typeface="American Typewriter"/>
                <a:cs typeface="American Typewriter"/>
              </a:rPr>
              <a:t>Sign</a:t>
            </a:r>
            <a:r>
              <a:rPr lang="en-US" sz="1400" b="1" dirty="0">
                <a:latin typeface="American Typewriter"/>
                <a:cs typeface="American Typewriter"/>
              </a:rPr>
              <a:t>-up</a:t>
            </a:r>
            <a:endParaRPr lang="en-US" sz="1400" dirty="0">
              <a:latin typeface="American Typewriter"/>
              <a:cs typeface="American Typewriter"/>
            </a:endParaRPr>
          </a:p>
          <a:p>
            <a:r>
              <a:rPr lang="en-US" sz="1400" dirty="0">
                <a:latin typeface="American Typewriter"/>
                <a:cs typeface="American Typewriter"/>
              </a:rPr>
              <a:t>Users who are currently not registered with </a:t>
            </a:r>
            <a:r>
              <a:rPr lang="en-US" sz="1400" dirty="0" err="1">
                <a:latin typeface="American Typewriter"/>
                <a:cs typeface="American Typewriter"/>
              </a:rPr>
              <a:t>kord.io</a:t>
            </a:r>
            <a:r>
              <a:rPr lang="en-US" sz="1400" dirty="0">
                <a:latin typeface="American Typewriter"/>
                <a:cs typeface="American Typewriter"/>
              </a:rPr>
              <a:t> will have the chance </a:t>
            </a:r>
            <a:r>
              <a:rPr lang="en-US" sz="1400" dirty="0" smtClean="0">
                <a:latin typeface="American Typewriter"/>
                <a:cs typeface="American Typewriter"/>
              </a:rPr>
              <a:t>sign-up </a:t>
            </a:r>
            <a:r>
              <a:rPr lang="en-US" sz="1400" dirty="0">
                <a:latin typeface="American Typewriter"/>
                <a:cs typeface="American Typewriter"/>
              </a:rPr>
              <a:t>using their email address and password. The sign-up process will interact with the user’s database and the user class. Upon signing-up a user will be routed to the main page where they will be able to click on “Create a Board” to access our Rooms page.</a:t>
            </a:r>
          </a:p>
          <a:p>
            <a:endParaRPr lang="en-US" sz="600" b="1" dirty="0" smtClean="0">
              <a:latin typeface="American Typewriter"/>
              <a:cs typeface="American Typewriter"/>
            </a:endParaRPr>
          </a:p>
          <a:p>
            <a:r>
              <a:rPr lang="en-US" sz="1400" b="1" dirty="0" smtClean="0">
                <a:latin typeface="American Typewriter"/>
                <a:cs typeface="American Typewriter"/>
              </a:rPr>
              <a:t>Login</a:t>
            </a:r>
            <a:endParaRPr lang="en-US" sz="1400" dirty="0">
              <a:latin typeface="American Typewriter"/>
              <a:cs typeface="American Typewriter"/>
            </a:endParaRPr>
          </a:p>
          <a:p>
            <a:r>
              <a:rPr lang="en-US" sz="1400" dirty="0">
                <a:latin typeface="American Typewriter"/>
                <a:cs typeface="American Typewriter"/>
              </a:rPr>
              <a:t>Users who have previously registered with </a:t>
            </a:r>
            <a:r>
              <a:rPr lang="en-US" sz="1400" dirty="0" err="1">
                <a:latin typeface="American Typewriter"/>
                <a:cs typeface="American Typewriter"/>
              </a:rPr>
              <a:t>kord.io</a:t>
            </a:r>
            <a:r>
              <a:rPr lang="en-US" sz="1400" dirty="0">
                <a:latin typeface="American Typewriter"/>
                <a:cs typeface="American Typewriter"/>
              </a:rPr>
              <a:t> will be able to login through this page. A user will login with their email and password, and </a:t>
            </a:r>
            <a:r>
              <a:rPr lang="en-US" sz="1400" dirty="0" err="1">
                <a:latin typeface="American Typewriter"/>
                <a:cs typeface="American Typewriter"/>
              </a:rPr>
              <a:t>Passport.js</a:t>
            </a:r>
            <a:r>
              <a:rPr lang="en-US" sz="1400" dirty="0">
                <a:latin typeface="American Typewriter"/>
                <a:cs typeface="American Typewriter"/>
              </a:rPr>
              <a:t> will be used to authenticate their session.</a:t>
            </a:r>
          </a:p>
          <a:p>
            <a:endParaRPr lang="en-US" sz="1400" b="1" dirty="0" smtClean="0">
              <a:latin typeface="American Typewriter"/>
              <a:cs typeface="American Typewriter"/>
            </a:endParaRPr>
          </a:p>
          <a:p>
            <a:endParaRPr lang="en-US" sz="1400" b="1" dirty="0">
              <a:latin typeface="American Typewriter"/>
              <a:cs typeface="American Typewriter"/>
            </a:endParaRPr>
          </a:p>
          <a:p>
            <a:r>
              <a:rPr lang="en-US" sz="1400" b="1" dirty="0" smtClean="0">
                <a:latin typeface="American Typewriter"/>
                <a:cs typeface="American Typewriter"/>
              </a:rPr>
              <a:t>Room </a:t>
            </a:r>
            <a:r>
              <a:rPr lang="en-US" sz="1400" b="1" dirty="0">
                <a:latin typeface="American Typewriter"/>
                <a:cs typeface="American Typewriter"/>
              </a:rPr>
              <a:t>Selection</a:t>
            </a:r>
            <a:endParaRPr lang="en-US" sz="1400" dirty="0">
              <a:latin typeface="American Typewriter"/>
              <a:cs typeface="American Typewriter"/>
            </a:endParaRPr>
          </a:p>
          <a:p>
            <a:r>
              <a:rPr lang="en-US" sz="1400" dirty="0">
                <a:latin typeface="American Typewriter"/>
                <a:cs typeface="American Typewriter"/>
              </a:rPr>
              <a:t>The rooms page, accessed only through proper authentication, will hold a list of rooms a user is currently part of. From this page, users will be able to choose a Room which will direct them to another view containing all of the boards pertaining to this </a:t>
            </a:r>
            <a:r>
              <a:rPr lang="en-US" sz="1400" dirty="0" smtClean="0">
                <a:latin typeface="American Typewriter"/>
                <a:cs typeface="American Typewriter"/>
              </a:rPr>
              <a:t>room.</a:t>
            </a:r>
          </a:p>
          <a:p>
            <a:endParaRPr lang="en-US" sz="600" b="1" dirty="0">
              <a:latin typeface="American Typewriter"/>
              <a:cs typeface="American Typewriter"/>
            </a:endParaRPr>
          </a:p>
          <a:p>
            <a:r>
              <a:rPr lang="en-US" sz="1400" b="1" dirty="0" smtClean="0">
                <a:latin typeface="American Typewriter"/>
                <a:cs typeface="American Typewriter"/>
              </a:rPr>
              <a:t>Board Selection</a:t>
            </a:r>
            <a:endParaRPr lang="en-US" sz="1400" dirty="0" smtClean="0">
              <a:latin typeface="American Typewriter"/>
              <a:cs typeface="American Typewriter"/>
            </a:endParaRPr>
          </a:p>
          <a:p>
            <a:r>
              <a:rPr lang="en-US" sz="1400" dirty="0" smtClean="0">
                <a:latin typeface="American Typewriter"/>
                <a:cs typeface="American Typewriter"/>
              </a:rPr>
              <a:t>The </a:t>
            </a:r>
            <a:r>
              <a:rPr lang="en-US" sz="1400" dirty="0">
                <a:latin typeface="American Typewriter"/>
                <a:cs typeface="American Typewriter"/>
              </a:rPr>
              <a:t>room page will hold all the boards this room contains. It will also allow a user to add a new board to this room</a:t>
            </a:r>
            <a:r>
              <a:rPr lang="en-US" sz="1400" dirty="0" smtClean="0">
                <a:latin typeface="American Typewriter"/>
                <a:cs typeface="American Typewriter"/>
              </a:rPr>
              <a:t>.</a:t>
            </a:r>
          </a:p>
          <a:p>
            <a:endParaRPr lang="en-US" sz="600" dirty="0">
              <a:latin typeface="American Typewriter"/>
              <a:cs typeface="American Typewriter"/>
            </a:endParaRPr>
          </a:p>
          <a:p>
            <a:r>
              <a:rPr lang="en-US" sz="1400" b="1" dirty="0" smtClean="0">
                <a:latin typeface="American Typewriter"/>
                <a:cs typeface="American Typewriter"/>
              </a:rPr>
              <a:t>Board </a:t>
            </a:r>
            <a:r>
              <a:rPr lang="en-US" sz="1400" b="1" dirty="0">
                <a:latin typeface="American Typewriter"/>
                <a:cs typeface="American Typewriter"/>
              </a:rPr>
              <a:t>View</a:t>
            </a:r>
            <a:endParaRPr lang="en-US" sz="1400" dirty="0">
              <a:latin typeface="American Typewriter"/>
              <a:cs typeface="American Typewriter"/>
            </a:endParaRPr>
          </a:p>
          <a:p>
            <a:r>
              <a:rPr lang="en-US" sz="1400" dirty="0">
                <a:latin typeface="American Typewriter"/>
                <a:cs typeface="American Typewriter"/>
              </a:rPr>
              <a:t>This is where all things come together. A board will consist of a graphics markup, specifically SVG, where all of our components will be placed. While this markup language for graphics will allow our users to draw on the board, users will also be able to layer different components on top as they wish to select from our menu. A board will also have a chat where users currently on the room will be able to communicate with each other, but only one chat is assigned per room. Our board will initially use the </a:t>
            </a:r>
            <a:r>
              <a:rPr lang="en-US" sz="1400" dirty="0" err="1">
                <a:latin typeface="American Typewriter"/>
                <a:cs typeface="American Typewriter"/>
              </a:rPr>
              <a:t>BonsaiJS</a:t>
            </a:r>
            <a:r>
              <a:rPr lang="en-US" sz="1400" dirty="0">
                <a:latin typeface="American Typewriter"/>
                <a:cs typeface="American Typewriter"/>
              </a:rPr>
              <a:t> and </a:t>
            </a:r>
            <a:r>
              <a:rPr lang="en-US" sz="1400" dirty="0" err="1">
                <a:latin typeface="American Typewriter"/>
                <a:cs typeface="American Typewriter"/>
              </a:rPr>
              <a:t>Socket.io</a:t>
            </a:r>
            <a:r>
              <a:rPr lang="en-US" sz="1400" dirty="0">
                <a:latin typeface="American Typewriter"/>
                <a:cs typeface="American Typewriter"/>
              </a:rPr>
              <a:t> libraries</a:t>
            </a:r>
            <a:r>
              <a:rPr lang="en-US" sz="1400" dirty="0" smtClean="0">
                <a:latin typeface="American Typewriter"/>
                <a:cs typeface="American Typewriter"/>
              </a:rPr>
              <a:t>.</a:t>
            </a:r>
            <a:endParaRPr lang="en-US" sz="1400" dirty="0">
              <a:latin typeface="American Typewriter"/>
              <a:cs typeface="American Typewriter"/>
            </a:endParaRPr>
          </a:p>
        </p:txBody>
      </p:sp>
      <p:sp>
        <p:nvSpPr>
          <p:cNvPr id="4" name="TextBox 3"/>
          <p:cNvSpPr txBox="1"/>
          <p:nvPr/>
        </p:nvSpPr>
        <p:spPr>
          <a:xfrm>
            <a:off x="190285" y="228080"/>
            <a:ext cx="1531188"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CLIENT</a:t>
            </a:r>
            <a:endParaRPr lang="en-US" sz="2800" dirty="0">
              <a:solidFill>
                <a:srgbClr val="23AAC0"/>
              </a:solidFill>
              <a:latin typeface="American Typewriter"/>
              <a:cs typeface="American Typewriter"/>
            </a:endParaRPr>
          </a:p>
        </p:txBody>
      </p:sp>
    </p:spTree>
    <p:extLst>
      <p:ext uri="{BB962C8B-B14F-4D97-AF65-F5344CB8AC3E}">
        <p14:creationId xmlns:p14="http://schemas.microsoft.com/office/powerpoint/2010/main" val="2521824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90285" y="228080"/>
            <a:ext cx="6955750" cy="830997"/>
          </a:xfrm>
          <a:prstGeom prst="rect">
            <a:avLst/>
          </a:prstGeom>
          <a:noFill/>
        </p:spPr>
        <p:txBody>
          <a:bodyPr wrap="none" rtlCol="0">
            <a:spAutoFit/>
          </a:bodyPr>
          <a:lstStyle/>
          <a:p>
            <a:r>
              <a:rPr lang="en-US" sz="2800" dirty="0" smtClean="0">
                <a:solidFill>
                  <a:srgbClr val="23AAC0"/>
                </a:solidFill>
                <a:latin typeface="American Typewriter"/>
                <a:cs typeface="American Typewriter"/>
              </a:rPr>
              <a:t>SERVER:</a:t>
            </a:r>
          </a:p>
          <a:p>
            <a:r>
              <a:rPr lang="en-US" sz="2000" dirty="0" smtClean="0">
                <a:solidFill>
                  <a:srgbClr val="23AAC0"/>
                </a:solidFill>
                <a:latin typeface="American Typewriter"/>
                <a:cs typeface="American Typewriter"/>
              </a:rPr>
              <a:t>CONNECTION MANAMENT &amp; USER AUTHENTICATION</a:t>
            </a:r>
            <a:endParaRPr lang="en-US" sz="2000" dirty="0">
              <a:solidFill>
                <a:srgbClr val="23AAC0"/>
              </a:solidFill>
              <a:latin typeface="American Typewriter"/>
              <a:cs typeface="American Typewriter"/>
            </a:endParaRPr>
          </a:p>
        </p:txBody>
      </p:sp>
      <p:pic>
        <p:nvPicPr>
          <p:cNvPr id="3" name="Picture 2"/>
          <p:cNvPicPr>
            <a:picLocks noChangeAspect="1"/>
          </p:cNvPicPr>
          <p:nvPr/>
        </p:nvPicPr>
        <p:blipFill>
          <a:blip r:embed="rId3"/>
          <a:stretch>
            <a:fillRect/>
          </a:stretch>
        </p:blipFill>
        <p:spPr>
          <a:xfrm>
            <a:off x="466503" y="1324896"/>
            <a:ext cx="8198295" cy="3465259"/>
          </a:xfrm>
          <a:prstGeom prst="rect">
            <a:avLst/>
          </a:prstGeom>
        </p:spPr>
      </p:pic>
      <p:sp>
        <p:nvSpPr>
          <p:cNvPr id="5" name="TextBox 4"/>
          <p:cNvSpPr txBox="1"/>
          <p:nvPr/>
        </p:nvSpPr>
        <p:spPr>
          <a:xfrm>
            <a:off x="222035" y="4999855"/>
            <a:ext cx="8729914" cy="1600438"/>
          </a:xfrm>
          <a:prstGeom prst="rect">
            <a:avLst/>
          </a:prstGeom>
          <a:noFill/>
        </p:spPr>
        <p:txBody>
          <a:bodyPr wrap="square" rtlCol="0">
            <a:spAutoFit/>
          </a:bodyPr>
          <a:lstStyle/>
          <a:p>
            <a:r>
              <a:rPr lang="en-US" sz="1400" dirty="0">
                <a:latin typeface="American Typewriter"/>
                <a:cs typeface="American Typewriter"/>
              </a:rPr>
              <a:t>When a user visits the home page, he's presented with the option to login or register for an account. When registered, the user's credentials are stored in the database (password is encrypted), the user's account type is set to unverified, and a verification email is sent to the user. Upon opening the link in the confirmation email, the user's account type is set to verified, and the user is now able to login, bringing them to the user view. From there, they may create a new room, join a room to which they were invited, or enter one they have already joined in the past. From the room or user view, the user may logout, bringing them to the home page.</a:t>
            </a:r>
            <a:endParaRPr lang="en-US" sz="1400" dirty="0">
              <a:solidFill>
                <a:srgbClr val="595959"/>
              </a:solidFill>
              <a:latin typeface="American Typewriter"/>
              <a:cs typeface="American Typewriter"/>
            </a:endParaRPr>
          </a:p>
        </p:txBody>
      </p:sp>
    </p:spTree>
    <p:extLst>
      <p:ext uri="{BB962C8B-B14F-4D97-AF65-F5344CB8AC3E}">
        <p14:creationId xmlns:p14="http://schemas.microsoft.com/office/powerpoint/2010/main" val="48223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15637" y="912881"/>
            <a:ext cx="8312727" cy="4351128"/>
          </a:xfrm>
          <a:prstGeom prst="rect">
            <a:avLst/>
          </a:prstGeom>
        </p:spPr>
      </p:pic>
      <p:sp>
        <p:nvSpPr>
          <p:cNvPr id="9" name="TextBox 8"/>
          <p:cNvSpPr txBox="1"/>
          <p:nvPr/>
        </p:nvSpPr>
        <p:spPr>
          <a:xfrm>
            <a:off x="190285" y="228080"/>
            <a:ext cx="4583306" cy="830997"/>
          </a:xfrm>
          <a:prstGeom prst="rect">
            <a:avLst/>
          </a:prstGeom>
          <a:noFill/>
        </p:spPr>
        <p:txBody>
          <a:bodyPr wrap="none" rtlCol="0">
            <a:spAutoFit/>
          </a:bodyPr>
          <a:lstStyle/>
          <a:p>
            <a:r>
              <a:rPr lang="en-US" sz="2800" dirty="0" smtClean="0">
                <a:solidFill>
                  <a:srgbClr val="23AAC0"/>
                </a:solidFill>
                <a:latin typeface="American Typewriter"/>
                <a:cs typeface="American Typewriter"/>
              </a:rPr>
              <a:t>SERVER:</a:t>
            </a:r>
          </a:p>
          <a:p>
            <a:r>
              <a:rPr lang="en-US" sz="2000" dirty="0" smtClean="0">
                <a:solidFill>
                  <a:srgbClr val="23AAC0"/>
                </a:solidFill>
                <a:latin typeface="American Typewriter"/>
                <a:cs typeface="American Typewriter"/>
              </a:rPr>
              <a:t>ROOM AND SERVER INTERACTION</a:t>
            </a:r>
            <a:endParaRPr lang="en-US" sz="2000" dirty="0">
              <a:solidFill>
                <a:srgbClr val="23AAC0"/>
              </a:solidFill>
              <a:latin typeface="American Typewriter"/>
              <a:cs typeface="American Typewriter"/>
            </a:endParaRPr>
          </a:p>
        </p:txBody>
      </p:sp>
      <p:sp>
        <p:nvSpPr>
          <p:cNvPr id="12" name="Rectangle 11"/>
          <p:cNvSpPr/>
          <p:nvPr/>
        </p:nvSpPr>
        <p:spPr>
          <a:xfrm>
            <a:off x="190285" y="5270708"/>
            <a:ext cx="8826715" cy="1384995"/>
          </a:xfrm>
          <a:prstGeom prst="rect">
            <a:avLst/>
          </a:prstGeom>
        </p:spPr>
        <p:txBody>
          <a:bodyPr wrap="square">
            <a:spAutoFit/>
          </a:bodyPr>
          <a:lstStyle/>
          <a:p>
            <a:r>
              <a:rPr lang="en-US" sz="1400" dirty="0">
                <a:latin typeface="American Typewriter"/>
                <a:cs typeface="American Typewriter"/>
              </a:rPr>
              <a:t>This is the interaction between the rooms and the server. All data will be ultimately stored in the Database which only interacts with the server. The server handles calls from Room and Board. All Rooms have Boards and a single chat. Rooms can assign or </a:t>
            </a:r>
            <a:r>
              <a:rPr lang="en-US" sz="1400" dirty="0" err="1">
                <a:latin typeface="American Typewriter"/>
                <a:cs typeface="American Typewriter"/>
              </a:rPr>
              <a:t>unassign</a:t>
            </a:r>
            <a:r>
              <a:rPr lang="en-US" sz="1400" dirty="0">
                <a:latin typeface="American Typewriter"/>
                <a:cs typeface="American Typewriter"/>
              </a:rPr>
              <a:t> admins, authenticate users, create and delete boards. Each room will have a unique ID that they can use to identify themselves from other rooms when interacting with the server and database. Boards have resources that needs to be deemed locked or unlocked for interaction</a:t>
            </a:r>
          </a:p>
        </p:txBody>
      </p:sp>
    </p:spTree>
    <p:extLst>
      <p:ext uri="{BB962C8B-B14F-4D97-AF65-F5344CB8AC3E}">
        <p14:creationId xmlns:p14="http://schemas.microsoft.com/office/powerpoint/2010/main" val="2931460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15637" y="912881"/>
            <a:ext cx="8312727" cy="4351128"/>
          </a:xfrm>
          <a:prstGeom prst="rect">
            <a:avLst/>
          </a:prstGeom>
        </p:spPr>
      </p:pic>
      <p:sp>
        <p:nvSpPr>
          <p:cNvPr id="9" name="TextBox 8"/>
          <p:cNvSpPr txBox="1"/>
          <p:nvPr/>
        </p:nvSpPr>
        <p:spPr>
          <a:xfrm>
            <a:off x="190285" y="228080"/>
            <a:ext cx="4583306" cy="830997"/>
          </a:xfrm>
          <a:prstGeom prst="rect">
            <a:avLst/>
          </a:prstGeom>
          <a:noFill/>
        </p:spPr>
        <p:txBody>
          <a:bodyPr wrap="none" rtlCol="0">
            <a:spAutoFit/>
          </a:bodyPr>
          <a:lstStyle/>
          <a:p>
            <a:r>
              <a:rPr lang="en-US" sz="2800" dirty="0" smtClean="0">
                <a:solidFill>
                  <a:srgbClr val="23AAC0"/>
                </a:solidFill>
                <a:latin typeface="American Typewriter"/>
                <a:cs typeface="American Typewriter"/>
              </a:rPr>
              <a:t>SERVER:</a:t>
            </a:r>
          </a:p>
          <a:p>
            <a:r>
              <a:rPr lang="en-US" sz="2000" dirty="0">
                <a:solidFill>
                  <a:srgbClr val="23AAC0"/>
                </a:solidFill>
                <a:latin typeface="American Typewriter"/>
                <a:cs typeface="American Typewriter"/>
              </a:rPr>
              <a:t>CHAT AND SERVER INTERACTION</a:t>
            </a:r>
            <a:endParaRPr lang="en-US" sz="2000" dirty="0">
              <a:solidFill>
                <a:srgbClr val="23AAC0"/>
              </a:solidFill>
              <a:latin typeface="American Typewriter"/>
              <a:cs typeface="American Typewriter"/>
            </a:endParaRPr>
          </a:p>
        </p:txBody>
      </p:sp>
      <p:sp>
        <p:nvSpPr>
          <p:cNvPr id="12" name="Rectangle 11"/>
          <p:cNvSpPr/>
          <p:nvPr/>
        </p:nvSpPr>
        <p:spPr>
          <a:xfrm>
            <a:off x="190285" y="5270708"/>
            <a:ext cx="8826715" cy="738664"/>
          </a:xfrm>
          <a:prstGeom prst="rect">
            <a:avLst/>
          </a:prstGeom>
        </p:spPr>
        <p:txBody>
          <a:bodyPr wrap="square">
            <a:spAutoFit/>
          </a:bodyPr>
          <a:lstStyle/>
          <a:p>
            <a:r>
              <a:rPr lang="en-US" sz="1400" dirty="0">
                <a:latin typeface="American Typewriter"/>
                <a:cs typeface="American Typewriter"/>
              </a:rPr>
              <a:t>This shows the interaction between the chat and server. The </a:t>
            </a:r>
            <a:r>
              <a:rPr lang="en-US" sz="1400" dirty="0" smtClean="0">
                <a:latin typeface="American Typewriter"/>
                <a:cs typeface="American Typewriter"/>
              </a:rPr>
              <a:t>database </a:t>
            </a:r>
            <a:r>
              <a:rPr lang="en-US" sz="1400" dirty="0">
                <a:latin typeface="American Typewriter"/>
                <a:cs typeface="American Typewriter"/>
              </a:rPr>
              <a:t>ultimately stores all </a:t>
            </a:r>
            <a:r>
              <a:rPr lang="en-US" sz="1400" dirty="0" smtClean="0">
                <a:latin typeface="American Typewriter"/>
                <a:cs typeface="American Typewriter"/>
              </a:rPr>
              <a:t>resources </a:t>
            </a:r>
            <a:r>
              <a:rPr lang="en-US" sz="1400" dirty="0">
                <a:latin typeface="American Typewriter"/>
                <a:cs typeface="American Typewriter"/>
              </a:rPr>
              <a:t>and only interacts with the server. The server broadcasts or emits messages </a:t>
            </a:r>
            <a:r>
              <a:rPr lang="en-US" sz="1400" dirty="0" smtClean="0">
                <a:latin typeface="American Typewriter"/>
                <a:cs typeface="American Typewriter"/>
              </a:rPr>
              <a:t>received </a:t>
            </a:r>
            <a:r>
              <a:rPr lang="en-US" sz="1400" dirty="0">
                <a:latin typeface="American Typewriter"/>
                <a:cs typeface="American Typewriter"/>
              </a:rPr>
              <a:t>from chat to all chats in a room with the room ID passed by the chat call.</a:t>
            </a:r>
            <a:endParaRPr lang="en-US" sz="1400" dirty="0">
              <a:latin typeface="American Typewriter"/>
              <a:cs typeface="American Typewriter"/>
            </a:endParaRPr>
          </a:p>
        </p:txBody>
      </p:sp>
      <p:pic>
        <p:nvPicPr>
          <p:cNvPr id="5" name="Picture 4"/>
          <p:cNvPicPr>
            <a:picLocks noChangeAspect="1"/>
          </p:cNvPicPr>
          <p:nvPr/>
        </p:nvPicPr>
        <p:blipFill>
          <a:blip r:embed="rId4"/>
          <a:stretch>
            <a:fillRect/>
          </a:stretch>
        </p:blipFill>
        <p:spPr>
          <a:xfrm>
            <a:off x="415637" y="1057638"/>
            <a:ext cx="8312727" cy="4198263"/>
          </a:xfrm>
          <a:prstGeom prst="rect">
            <a:avLst/>
          </a:prstGeom>
        </p:spPr>
      </p:pic>
    </p:spTree>
    <p:extLst>
      <p:ext uri="{BB962C8B-B14F-4D97-AF65-F5344CB8AC3E}">
        <p14:creationId xmlns:p14="http://schemas.microsoft.com/office/powerpoint/2010/main" val="3659462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214</TotalTime>
  <Words>1437</Words>
  <Application>Microsoft Macintosh PowerPoint</Application>
  <PresentationFormat>On-screen Show (4:3)</PresentationFormat>
  <Paragraphs>127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dc:creator>
  <cp:lastModifiedBy>Sara</cp:lastModifiedBy>
  <cp:revision>26</cp:revision>
  <dcterms:created xsi:type="dcterms:W3CDTF">2014-10-17T01:18:45Z</dcterms:created>
  <dcterms:modified xsi:type="dcterms:W3CDTF">2014-11-15T04:56:38Z</dcterms:modified>
</cp:coreProperties>
</file>