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3893" autoAdjust="0"/>
  </p:normalViewPr>
  <p:slideViewPr>
    <p:cSldViewPr>
      <p:cViewPr>
        <p:scale>
          <a:sx n="75" d="100"/>
          <a:sy n="75" d="100"/>
        </p:scale>
        <p:origin x="-212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626BA-584C-4A4A-A0F8-FFFE042C5FD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F96DE-6959-564A-B0A1-4CF8E43E5CBE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Research</a:t>
          </a:r>
          <a:endParaRPr lang="en-US" dirty="0">
            <a:latin typeface="Candara"/>
            <a:cs typeface="Candara"/>
          </a:endParaRPr>
        </a:p>
      </dgm:t>
    </dgm:pt>
    <dgm:pt modelId="{589998E0-509D-A34A-BE3C-7A589E03FB55}" type="parTrans" cxnId="{0509549D-1677-3242-8A43-20693D48A1A5}">
      <dgm:prSet/>
      <dgm:spPr/>
      <dgm:t>
        <a:bodyPr/>
        <a:lstStyle/>
        <a:p>
          <a:endParaRPr lang="en-US"/>
        </a:p>
      </dgm:t>
    </dgm:pt>
    <dgm:pt modelId="{67B0D849-5BD7-C841-B98F-9496D5CE3C66}" type="sibTrans" cxnId="{0509549D-1677-3242-8A43-20693D48A1A5}">
      <dgm:prSet/>
      <dgm:spPr/>
      <dgm:t>
        <a:bodyPr/>
        <a:lstStyle/>
        <a:p>
          <a:endParaRPr lang="en-US"/>
        </a:p>
      </dgm:t>
    </dgm:pt>
    <dgm:pt modelId="{A30DA042-786F-2E44-B9D4-7B6357D42B6C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Requirement Specifications</a:t>
          </a:r>
          <a:endParaRPr lang="en-US" dirty="0">
            <a:latin typeface="Candara"/>
            <a:cs typeface="Candara"/>
          </a:endParaRPr>
        </a:p>
      </dgm:t>
    </dgm:pt>
    <dgm:pt modelId="{D6D9AF6E-940C-1949-A5BB-7749D8C60BFE}" type="parTrans" cxnId="{5AFF30B5-2BD9-0846-A298-A355B92DE80C}">
      <dgm:prSet/>
      <dgm:spPr/>
      <dgm:t>
        <a:bodyPr/>
        <a:lstStyle/>
        <a:p>
          <a:endParaRPr lang="en-US"/>
        </a:p>
      </dgm:t>
    </dgm:pt>
    <dgm:pt modelId="{E88CB5F4-AE2D-9642-AC32-6ADE6C3E42B6}" type="sibTrans" cxnId="{5AFF30B5-2BD9-0846-A298-A355B92DE80C}">
      <dgm:prSet/>
      <dgm:spPr/>
      <dgm:t>
        <a:bodyPr/>
        <a:lstStyle/>
        <a:p>
          <a:endParaRPr lang="en-US"/>
        </a:p>
      </dgm:t>
    </dgm:pt>
    <dgm:pt modelId="{8AAD6648-4A81-FC49-B9AB-0A6A94955129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Basic Interface</a:t>
          </a:r>
          <a:endParaRPr lang="en-US" dirty="0">
            <a:latin typeface="Candara"/>
            <a:cs typeface="Candara"/>
          </a:endParaRPr>
        </a:p>
      </dgm:t>
    </dgm:pt>
    <dgm:pt modelId="{69814521-B7C6-4C43-8F45-9783873DE469}" type="parTrans" cxnId="{35D59A9D-B9B4-1F4B-9CC4-E82EEBF8DF78}">
      <dgm:prSet/>
      <dgm:spPr/>
      <dgm:t>
        <a:bodyPr/>
        <a:lstStyle/>
        <a:p>
          <a:endParaRPr lang="en-US"/>
        </a:p>
      </dgm:t>
    </dgm:pt>
    <dgm:pt modelId="{02CB2609-3D5D-0346-89C9-8FBFC0158453}" type="sibTrans" cxnId="{35D59A9D-B9B4-1F4B-9CC4-E82EEBF8DF78}">
      <dgm:prSet/>
      <dgm:spPr/>
      <dgm:t>
        <a:bodyPr/>
        <a:lstStyle/>
        <a:p>
          <a:endParaRPr lang="en-US"/>
        </a:p>
      </dgm:t>
    </dgm:pt>
    <dgm:pt modelId="{071493CF-A0DC-C741-B75D-903B4C7D812C}" type="pres">
      <dgm:prSet presAssocID="{F02626BA-584C-4A4A-A0F8-FFFE042C5FD2}" presName="linearFlow" presStyleCnt="0">
        <dgm:presLayoutVars>
          <dgm:dir/>
          <dgm:animLvl val="lvl"/>
          <dgm:resizeHandles val="exact"/>
        </dgm:presLayoutVars>
      </dgm:prSet>
      <dgm:spPr/>
    </dgm:pt>
    <dgm:pt modelId="{0A93686B-13C4-3544-AC57-59DF9D0EADB7}" type="pres">
      <dgm:prSet presAssocID="{380F96DE-6959-564A-B0A1-4CF8E43E5CBE}" presName="composite" presStyleCnt="0"/>
      <dgm:spPr/>
    </dgm:pt>
    <dgm:pt modelId="{BE29B1A4-FCC9-C947-A630-CB489BAC51A4}" type="pres">
      <dgm:prSet presAssocID="{380F96DE-6959-564A-B0A1-4CF8E43E5C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E5EF1-9436-F046-8EC5-CEB7C59C8C48}" type="pres">
      <dgm:prSet presAssocID="{380F96DE-6959-564A-B0A1-4CF8E43E5CB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FA219-3CDB-6646-86A6-37035FFC9B8C}" type="pres">
      <dgm:prSet presAssocID="{67B0D849-5BD7-C841-B98F-9496D5CE3C66}" presName="sp" presStyleCnt="0"/>
      <dgm:spPr/>
    </dgm:pt>
    <dgm:pt modelId="{84B26192-2F1E-8949-80FA-735D1043AB52}" type="pres">
      <dgm:prSet presAssocID="{A30DA042-786F-2E44-B9D4-7B6357D42B6C}" presName="composite" presStyleCnt="0"/>
      <dgm:spPr/>
    </dgm:pt>
    <dgm:pt modelId="{B03271A2-CFE9-2D46-A9F1-C69237A154B2}" type="pres">
      <dgm:prSet presAssocID="{A30DA042-786F-2E44-B9D4-7B6357D42B6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E2134-1802-DB44-99E5-ADD5AA5EA339}" type="pres">
      <dgm:prSet presAssocID="{A30DA042-786F-2E44-B9D4-7B6357D42B6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B69E-0642-1A47-8871-58904B1516EB}" type="pres">
      <dgm:prSet presAssocID="{E88CB5F4-AE2D-9642-AC32-6ADE6C3E42B6}" presName="sp" presStyleCnt="0"/>
      <dgm:spPr/>
    </dgm:pt>
    <dgm:pt modelId="{9054F86A-1D67-B248-BB00-F6C3A685C272}" type="pres">
      <dgm:prSet presAssocID="{8AAD6648-4A81-FC49-B9AB-0A6A94955129}" presName="composite" presStyleCnt="0"/>
      <dgm:spPr/>
    </dgm:pt>
    <dgm:pt modelId="{2F760920-E241-E24D-8185-729FBB7E45A8}" type="pres">
      <dgm:prSet presAssocID="{8AAD6648-4A81-FC49-B9AB-0A6A9495512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9524900-BCD2-6B4F-AF88-09D03C8440C9}" type="pres">
      <dgm:prSet presAssocID="{8AAD6648-4A81-FC49-B9AB-0A6A949551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0332E-6AB1-7849-8C57-90031D0C8E1C}" type="presOf" srcId="{F02626BA-584C-4A4A-A0F8-FFFE042C5FD2}" destId="{071493CF-A0DC-C741-B75D-903B4C7D812C}" srcOrd="0" destOrd="0" presId="urn:microsoft.com/office/officeart/2005/8/layout/chevron2"/>
    <dgm:cxn modelId="{0509549D-1677-3242-8A43-20693D48A1A5}" srcId="{F02626BA-584C-4A4A-A0F8-FFFE042C5FD2}" destId="{380F96DE-6959-564A-B0A1-4CF8E43E5CBE}" srcOrd="0" destOrd="0" parTransId="{589998E0-509D-A34A-BE3C-7A589E03FB55}" sibTransId="{67B0D849-5BD7-C841-B98F-9496D5CE3C66}"/>
    <dgm:cxn modelId="{DB2C49DD-E333-EE40-81D1-00F3C7150899}" type="presOf" srcId="{8AAD6648-4A81-FC49-B9AB-0A6A94955129}" destId="{2F760920-E241-E24D-8185-729FBB7E45A8}" srcOrd="0" destOrd="0" presId="urn:microsoft.com/office/officeart/2005/8/layout/chevron2"/>
    <dgm:cxn modelId="{35D59A9D-B9B4-1F4B-9CC4-E82EEBF8DF78}" srcId="{F02626BA-584C-4A4A-A0F8-FFFE042C5FD2}" destId="{8AAD6648-4A81-FC49-B9AB-0A6A94955129}" srcOrd="2" destOrd="0" parTransId="{69814521-B7C6-4C43-8F45-9783873DE469}" sibTransId="{02CB2609-3D5D-0346-89C9-8FBFC0158453}"/>
    <dgm:cxn modelId="{5AFF30B5-2BD9-0846-A298-A355B92DE80C}" srcId="{F02626BA-584C-4A4A-A0F8-FFFE042C5FD2}" destId="{A30DA042-786F-2E44-B9D4-7B6357D42B6C}" srcOrd="1" destOrd="0" parTransId="{D6D9AF6E-940C-1949-A5BB-7749D8C60BFE}" sibTransId="{E88CB5F4-AE2D-9642-AC32-6ADE6C3E42B6}"/>
    <dgm:cxn modelId="{9E8B1D5E-11A6-594D-BCC1-F0C54E36B814}" type="presOf" srcId="{380F96DE-6959-564A-B0A1-4CF8E43E5CBE}" destId="{BE29B1A4-FCC9-C947-A630-CB489BAC51A4}" srcOrd="0" destOrd="0" presId="urn:microsoft.com/office/officeart/2005/8/layout/chevron2"/>
    <dgm:cxn modelId="{5B78FD5C-A37E-D24E-93EA-A3BDF5250C59}" type="presOf" srcId="{A30DA042-786F-2E44-B9D4-7B6357D42B6C}" destId="{B03271A2-CFE9-2D46-A9F1-C69237A154B2}" srcOrd="0" destOrd="0" presId="urn:microsoft.com/office/officeart/2005/8/layout/chevron2"/>
    <dgm:cxn modelId="{523192AB-5AF3-4841-BE80-7416CC3490BF}" type="presParOf" srcId="{071493CF-A0DC-C741-B75D-903B4C7D812C}" destId="{0A93686B-13C4-3544-AC57-59DF9D0EADB7}" srcOrd="0" destOrd="0" presId="urn:microsoft.com/office/officeart/2005/8/layout/chevron2"/>
    <dgm:cxn modelId="{AE404857-F214-554E-B7BD-1C5EF41592A4}" type="presParOf" srcId="{0A93686B-13C4-3544-AC57-59DF9D0EADB7}" destId="{BE29B1A4-FCC9-C947-A630-CB489BAC51A4}" srcOrd="0" destOrd="0" presId="urn:microsoft.com/office/officeart/2005/8/layout/chevron2"/>
    <dgm:cxn modelId="{26FA0CA1-4656-D34D-A82B-63A5FA732729}" type="presParOf" srcId="{0A93686B-13C4-3544-AC57-59DF9D0EADB7}" destId="{D05E5EF1-9436-F046-8EC5-CEB7C59C8C48}" srcOrd="1" destOrd="0" presId="urn:microsoft.com/office/officeart/2005/8/layout/chevron2"/>
    <dgm:cxn modelId="{5C70C42A-B170-4D45-BF42-D3168CF03A60}" type="presParOf" srcId="{071493CF-A0DC-C741-B75D-903B4C7D812C}" destId="{9CEFA219-3CDB-6646-86A6-37035FFC9B8C}" srcOrd="1" destOrd="0" presId="urn:microsoft.com/office/officeart/2005/8/layout/chevron2"/>
    <dgm:cxn modelId="{EDC02A8C-6BAD-1947-A7C1-5B9A4FAC37B2}" type="presParOf" srcId="{071493CF-A0DC-C741-B75D-903B4C7D812C}" destId="{84B26192-2F1E-8949-80FA-735D1043AB52}" srcOrd="2" destOrd="0" presId="urn:microsoft.com/office/officeart/2005/8/layout/chevron2"/>
    <dgm:cxn modelId="{18EABF2B-E982-7749-8D2B-9A9E83079090}" type="presParOf" srcId="{84B26192-2F1E-8949-80FA-735D1043AB52}" destId="{B03271A2-CFE9-2D46-A9F1-C69237A154B2}" srcOrd="0" destOrd="0" presId="urn:microsoft.com/office/officeart/2005/8/layout/chevron2"/>
    <dgm:cxn modelId="{8ADA3A66-6548-A047-90B3-B2C14FAC3EA3}" type="presParOf" srcId="{84B26192-2F1E-8949-80FA-735D1043AB52}" destId="{73EE2134-1802-DB44-99E5-ADD5AA5EA339}" srcOrd="1" destOrd="0" presId="urn:microsoft.com/office/officeart/2005/8/layout/chevron2"/>
    <dgm:cxn modelId="{DB96007E-8189-3B47-BA10-0178B6C256C7}" type="presParOf" srcId="{071493CF-A0DC-C741-B75D-903B4C7D812C}" destId="{407EB69E-0642-1A47-8871-58904B1516EB}" srcOrd="3" destOrd="0" presId="urn:microsoft.com/office/officeart/2005/8/layout/chevron2"/>
    <dgm:cxn modelId="{614F908B-DFFA-1441-B229-9A1B56FF800F}" type="presParOf" srcId="{071493CF-A0DC-C741-B75D-903B4C7D812C}" destId="{9054F86A-1D67-B248-BB00-F6C3A685C272}" srcOrd="4" destOrd="0" presId="urn:microsoft.com/office/officeart/2005/8/layout/chevron2"/>
    <dgm:cxn modelId="{32FC5AE0-0B4D-154D-B12F-C90AC753E806}" type="presParOf" srcId="{9054F86A-1D67-B248-BB00-F6C3A685C272}" destId="{2F760920-E241-E24D-8185-729FBB7E45A8}" srcOrd="0" destOrd="0" presId="urn:microsoft.com/office/officeart/2005/8/layout/chevron2"/>
    <dgm:cxn modelId="{C2705704-986A-C74E-93B0-C9812787D917}" type="presParOf" srcId="{9054F86A-1D67-B248-BB00-F6C3A685C272}" destId="{99524900-BCD2-6B4F-AF88-09D03C8440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626BA-584C-4A4A-A0F8-FFFE042C5FD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F96DE-6959-564A-B0A1-4CF8E43E5CBE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Full Functionality</a:t>
          </a:r>
          <a:endParaRPr lang="en-US" dirty="0">
            <a:latin typeface="Candara"/>
            <a:cs typeface="Candara"/>
          </a:endParaRPr>
        </a:p>
      </dgm:t>
    </dgm:pt>
    <dgm:pt modelId="{589998E0-509D-A34A-BE3C-7A589E03FB55}" type="parTrans" cxnId="{0509549D-1677-3242-8A43-20693D48A1A5}">
      <dgm:prSet/>
      <dgm:spPr/>
      <dgm:t>
        <a:bodyPr/>
        <a:lstStyle/>
        <a:p>
          <a:endParaRPr lang="en-US"/>
        </a:p>
      </dgm:t>
    </dgm:pt>
    <dgm:pt modelId="{67B0D849-5BD7-C841-B98F-9496D5CE3C66}" type="sibTrans" cxnId="{0509549D-1677-3242-8A43-20693D48A1A5}">
      <dgm:prSet/>
      <dgm:spPr/>
      <dgm:t>
        <a:bodyPr/>
        <a:lstStyle/>
        <a:p>
          <a:endParaRPr lang="en-US"/>
        </a:p>
      </dgm:t>
    </dgm:pt>
    <dgm:pt modelId="{A30DA042-786F-2E44-B9D4-7B6357D42B6C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Graphic Design</a:t>
          </a:r>
          <a:endParaRPr lang="en-US" dirty="0">
            <a:latin typeface="Candara"/>
            <a:cs typeface="Candara"/>
          </a:endParaRPr>
        </a:p>
      </dgm:t>
    </dgm:pt>
    <dgm:pt modelId="{D6D9AF6E-940C-1949-A5BB-7749D8C60BFE}" type="parTrans" cxnId="{5AFF30B5-2BD9-0846-A298-A355B92DE80C}">
      <dgm:prSet/>
      <dgm:spPr/>
      <dgm:t>
        <a:bodyPr/>
        <a:lstStyle/>
        <a:p>
          <a:endParaRPr lang="en-US"/>
        </a:p>
      </dgm:t>
    </dgm:pt>
    <dgm:pt modelId="{E88CB5F4-AE2D-9642-AC32-6ADE6C3E42B6}" type="sibTrans" cxnId="{5AFF30B5-2BD9-0846-A298-A355B92DE80C}">
      <dgm:prSet/>
      <dgm:spPr/>
      <dgm:t>
        <a:bodyPr/>
        <a:lstStyle/>
        <a:p>
          <a:endParaRPr lang="en-US"/>
        </a:p>
      </dgm:t>
    </dgm:pt>
    <dgm:pt modelId="{8AAD6648-4A81-FC49-B9AB-0A6A94955129}">
      <dgm:prSet phldrT="[Text]"/>
      <dgm:spPr/>
      <dgm:t>
        <a:bodyPr/>
        <a:lstStyle/>
        <a:p>
          <a:r>
            <a:rPr lang="en-US" dirty="0" smtClean="0">
              <a:latin typeface="Candara"/>
              <a:cs typeface="Candara"/>
            </a:rPr>
            <a:t>Testing and Refinement</a:t>
          </a:r>
          <a:endParaRPr lang="en-US" dirty="0">
            <a:latin typeface="Candara"/>
            <a:cs typeface="Candara"/>
          </a:endParaRPr>
        </a:p>
      </dgm:t>
    </dgm:pt>
    <dgm:pt modelId="{69814521-B7C6-4C43-8F45-9783873DE469}" type="parTrans" cxnId="{35D59A9D-B9B4-1F4B-9CC4-E82EEBF8DF78}">
      <dgm:prSet/>
      <dgm:spPr/>
      <dgm:t>
        <a:bodyPr/>
        <a:lstStyle/>
        <a:p>
          <a:endParaRPr lang="en-US"/>
        </a:p>
      </dgm:t>
    </dgm:pt>
    <dgm:pt modelId="{02CB2609-3D5D-0346-89C9-8FBFC0158453}" type="sibTrans" cxnId="{35D59A9D-B9B4-1F4B-9CC4-E82EEBF8DF78}">
      <dgm:prSet/>
      <dgm:spPr/>
      <dgm:t>
        <a:bodyPr/>
        <a:lstStyle/>
        <a:p>
          <a:endParaRPr lang="en-US"/>
        </a:p>
      </dgm:t>
    </dgm:pt>
    <dgm:pt modelId="{071493CF-A0DC-C741-B75D-903B4C7D812C}" type="pres">
      <dgm:prSet presAssocID="{F02626BA-584C-4A4A-A0F8-FFFE042C5FD2}" presName="linearFlow" presStyleCnt="0">
        <dgm:presLayoutVars>
          <dgm:dir/>
          <dgm:animLvl val="lvl"/>
          <dgm:resizeHandles val="exact"/>
        </dgm:presLayoutVars>
      </dgm:prSet>
      <dgm:spPr/>
    </dgm:pt>
    <dgm:pt modelId="{0A93686B-13C4-3544-AC57-59DF9D0EADB7}" type="pres">
      <dgm:prSet presAssocID="{380F96DE-6959-564A-B0A1-4CF8E43E5CBE}" presName="composite" presStyleCnt="0"/>
      <dgm:spPr/>
    </dgm:pt>
    <dgm:pt modelId="{BE29B1A4-FCC9-C947-A630-CB489BAC51A4}" type="pres">
      <dgm:prSet presAssocID="{380F96DE-6959-564A-B0A1-4CF8E43E5C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E5EF1-9436-F046-8EC5-CEB7C59C8C48}" type="pres">
      <dgm:prSet presAssocID="{380F96DE-6959-564A-B0A1-4CF8E43E5CB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FA219-3CDB-6646-86A6-37035FFC9B8C}" type="pres">
      <dgm:prSet presAssocID="{67B0D849-5BD7-C841-B98F-9496D5CE3C66}" presName="sp" presStyleCnt="0"/>
      <dgm:spPr/>
    </dgm:pt>
    <dgm:pt modelId="{84B26192-2F1E-8949-80FA-735D1043AB52}" type="pres">
      <dgm:prSet presAssocID="{A30DA042-786F-2E44-B9D4-7B6357D42B6C}" presName="composite" presStyleCnt="0"/>
      <dgm:spPr/>
    </dgm:pt>
    <dgm:pt modelId="{B03271A2-CFE9-2D46-A9F1-C69237A154B2}" type="pres">
      <dgm:prSet presAssocID="{A30DA042-786F-2E44-B9D4-7B6357D42B6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E2134-1802-DB44-99E5-ADD5AA5EA339}" type="pres">
      <dgm:prSet presAssocID="{A30DA042-786F-2E44-B9D4-7B6357D42B6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B69E-0642-1A47-8871-58904B1516EB}" type="pres">
      <dgm:prSet presAssocID="{E88CB5F4-AE2D-9642-AC32-6ADE6C3E42B6}" presName="sp" presStyleCnt="0"/>
      <dgm:spPr/>
    </dgm:pt>
    <dgm:pt modelId="{9054F86A-1D67-B248-BB00-F6C3A685C272}" type="pres">
      <dgm:prSet presAssocID="{8AAD6648-4A81-FC49-B9AB-0A6A94955129}" presName="composite" presStyleCnt="0"/>
      <dgm:spPr/>
    </dgm:pt>
    <dgm:pt modelId="{2F760920-E241-E24D-8185-729FBB7E45A8}" type="pres">
      <dgm:prSet presAssocID="{8AAD6648-4A81-FC49-B9AB-0A6A949551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24900-BCD2-6B4F-AF88-09D03C8440C9}" type="pres">
      <dgm:prSet presAssocID="{8AAD6648-4A81-FC49-B9AB-0A6A949551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CDFFD4-C590-0341-900C-999E5A5EBE09}" type="presOf" srcId="{8AAD6648-4A81-FC49-B9AB-0A6A94955129}" destId="{2F760920-E241-E24D-8185-729FBB7E45A8}" srcOrd="0" destOrd="0" presId="urn:microsoft.com/office/officeart/2005/8/layout/chevron2"/>
    <dgm:cxn modelId="{35D59A9D-B9B4-1F4B-9CC4-E82EEBF8DF78}" srcId="{F02626BA-584C-4A4A-A0F8-FFFE042C5FD2}" destId="{8AAD6648-4A81-FC49-B9AB-0A6A94955129}" srcOrd="2" destOrd="0" parTransId="{69814521-B7C6-4C43-8F45-9783873DE469}" sibTransId="{02CB2609-3D5D-0346-89C9-8FBFC0158453}"/>
    <dgm:cxn modelId="{0509549D-1677-3242-8A43-20693D48A1A5}" srcId="{F02626BA-584C-4A4A-A0F8-FFFE042C5FD2}" destId="{380F96DE-6959-564A-B0A1-4CF8E43E5CBE}" srcOrd="0" destOrd="0" parTransId="{589998E0-509D-A34A-BE3C-7A589E03FB55}" sibTransId="{67B0D849-5BD7-C841-B98F-9496D5CE3C66}"/>
    <dgm:cxn modelId="{372AC72A-FDD6-EA47-B11E-2C861B400EAC}" type="presOf" srcId="{380F96DE-6959-564A-B0A1-4CF8E43E5CBE}" destId="{BE29B1A4-FCC9-C947-A630-CB489BAC51A4}" srcOrd="0" destOrd="0" presId="urn:microsoft.com/office/officeart/2005/8/layout/chevron2"/>
    <dgm:cxn modelId="{67B77F0E-403D-2A42-9B1D-1B0C8A132B1C}" type="presOf" srcId="{A30DA042-786F-2E44-B9D4-7B6357D42B6C}" destId="{B03271A2-CFE9-2D46-A9F1-C69237A154B2}" srcOrd="0" destOrd="0" presId="urn:microsoft.com/office/officeart/2005/8/layout/chevron2"/>
    <dgm:cxn modelId="{48E6450C-892A-B64D-9D08-7C7A53E94B0E}" type="presOf" srcId="{F02626BA-584C-4A4A-A0F8-FFFE042C5FD2}" destId="{071493CF-A0DC-C741-B75D-903B4C7D812C}" srcOrd="0" destOrd="0" presId="urn:microsoft.com/office/officeart/2005/8/layout/chevron2"/>
    <dgm:cxn modelId="{5AFF30B5-2BD9-0846-A298-A355B92DE80C}" srcId="{F02626BA-584C-4A4A-A0F8-FFFE042C5FD2}" destId="{A30DA042-786F-2E44-B9D4-7B6357D42B6C}" srcOrd="1" destOrd="0" parTransId="{D6D9AF6E-940C-1949-A5BB-7749D8C60BFE}" sibTransId="{E88CB5F4-AE2D-9642-AC32-6ADE6C3E42B6}"/>
    <dgm:cxn modelId="{10948388-E2AD-F942-BDA6-FC78ABD4FA99}" type="presParOf" srcId="{071493CF-A0DC-C741-B75D-903B4C7D812C}" destId="{0A93686B-13C4-3544-AC57-59DF9D0EADB7}" srcOrd="0" destOrd="0" presId="urn:microsoft.com/office/officeart/2005/8/layout/chevron2"/>
    <dgm:cxn modelId="{DE2254F5-E0D3-6F4A-B49E-D880A8FFF1AE}" type="presParOf" srcId="{0A93686B-13C4-3544-AC57-59DF9D0EADB7}" destId="{BE29B1A4-FCC9-C947-A630-CB489BAC51A4}" srcOrd="0" destOrd="0" presId="urn:microsoft.com/office/officeart/2005/8/layout/chevron2"/>
    <dgm:cxn modelId="{11041A0E-E3CD-814C-8DD7-84DD5AB4C358}" type="presParOf" srcId="{0A93686B-13C4-3544-AC57-59DF9D0EADB7}" destId="{D05E5EF1-9436-F046-8EC5-CEB7C59C8C48}" srcOrd="1" destOrd="0" presId="urn:microsoft.com/office/officeart/2005/8/layout/chevron2"/>
    <dgm:cxn modelId="{30A9E718-22E0-B546-937F-220A09713B4D}" type="presParOf" srcId="{071493CF-A0DC-C741-B75D-903B4C7D812C}" destId="{9CEFA219-3CDB-6646-86A6-37035FFC9B8C}" srcOrd="1" destOrd="0" presId="urn:microsoft.com/office/officeart/2005/8/layout/chevron2"/>
    <dgm:cxn modelId="{323D8E0B-1A46-C94C-8689-7F0F359489D3}" type="presParOf" srcId="{071493CF-A0DC-C741-B75D-903B4C7D812C}" destId="{84B26192-2F1E-8949-80FA-735D1043AB52}" srcOrd="2" destOrd="0" presId="urn:microsoft.com/office/officeart/2005/8/layout/chevron2"/>
    <dgm:cxn modelId="{2A8799F0-3999-F340-8394-7512F99D0384}" type="presParOf" srcId="{84B26192-2F1E-8949-80FA-735D1043AB52}" destId="{B03271A2-CFE9-2D46-A9F1-C69237A154B2}" srcOrd="0" destOrd="0" presId="urn:microsoft.com/office/officeart/2005/8/layout/chevron2"/>
    <dgm:cxn modelId="{B7F3AB4C-383D-F544-ABC9-2B80EEDBFCA7}" type="presParOf" srcId="{84B26192-2F1E-8949-80FA-735D1043AB52}" destId="{73EE2134-1802-DB44-99E5-ADD5AA5EA339}" srcOrd="1" destOrd="0" presId="urn:microsoft.com/office/officeart/2005/8/layout/chevron2"/>
    <dgm:cxn modelId="{E0B17BD9-5D1D-9747-A134-BB24527BA13D}" type="presParOf" srcId="{071493CF-A0DC-C741-B75D-903B4C7D812C}" destId="{407EB69E-0642-1A47-8871-58904B1516EB}" srcOrd="3" destOrd="0" presId="urn:microsoft.com/office/officeart/2005/8/layout/chevron2"/>
    <dgm:cxn modelId="{9C4CC37C-F6AF-7345-946F-5776B826CD19}" type="presParOf" srcId="{071493CF-A0DC-C741-B75D-903B4C7D812C}" destId="{9054F86A-1D67-B248-BB00-F6C3A685C272}" srcOrd="4" destOrd="0" presId="urn:microsoft.com/office/officeart/2005/8/layout/chevron2"/>
    <dgm:cxn modelId="{8B96CCF0-D7C8-6D44-BA78-313844DB3BCF}" type="presParOf" srcId="{9054F86A-1D67-B248-BB00-F6C3A685C272}" destId="{2F760920-E241-E24D-8185-729FBB7E45A8}" srcOrd="0" destOrd="0" presId="urn:microsoft.com/office/officeart/2005/8/layout/chevron2"/>
    <dgm:cxn modelId="{024ECE73-0470-2E4F-BD19-515039F202B4}" type="presParOf" srcId="{9054F86A-1D67-B248-BB00-F6C3A685C272}" destId="{99524900-BCD2-6B4F-AF88-09D03C8440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B1A4-FCC9-C947-A630-CB489BAC51A4}">
      <dsp:nvSpPr>
        <dsp:cNvPr id="0" name=""/>
        <dsp:cNvSpPr/>
      </dsp:nvSpPr>
      <dsp:spPr>
        <a:xfrm rot="5400000">
          <a:off x="-253993" y="256588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ndara"/>
              <a:cs typeface="Candara"/>
            </a:rPr>
            <a:t>Research</a:t>
          </a:r>
          <a:endParaRPr lang="en-US" sz="1500" kern="1200" dirty="0">
            <a:latin typeface="Candara"/>
            <a:cs typeface="Candara"/>
          </a:endParaRPr>
        </a:p>
      </dsp:txBody>
      <dsp:txXfrm rot="-5400000">
        <a:off x="1" y="595246"/>
        <a:ext cx="1185304" cy="507987"/>
      </dsp:txXfrm>
    </dsp:sp>
    <dsp:sp modelId="{D05E5EF1-9436-F046-8EC5-CEB7C59C8C48}">
      <dsp:nvSpPr>
        <dsp:cNvPr id="0" name=""/>
        <dsp:cNvSpPr/>
      </dsp:nvSpPr>
      <dsp:spPr>
        <a:xfrm rot="5400000">
          <a:off x="4119032" y="-2931132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271A2-CFE9-2D46-A9F1-C69237A154B2}">
      <dsp:nvSpPr>
        <dsp:cNvPr id="0" name=""/>
        <dsp:cNvSpPr/>
      </dsp:nvSpPr>
      <dsp:spPr>
        <a:xfrm rot="5400000">
          <a:off x="-253993" y="1756847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ndara"/>
              <a:cs typeface="Candara"/>
            </a:rPr>
            <a:t>Requirement Specifications</a:t>
          </a:r>
          <a:endParaRPr lang="en-US" sz="1500" kern="1200" dirty="0">
            <a:latin typeface="Candara"/>
            <a:cs typeface="Candara"/>
          </a:endParaRPr>
        </a:p>
      </dsp:txBody>
      <dsp:txXfrm rot="-5400000">
        <a:off x="1" y="2095505"/>
        <a:ext cx="1185304" cy="507987"/>
      </dsp:txXfrm>
    </dsp:sp>
    <dsp:sp modelId="{73EE2134-1802-DB44-99E5-ADD5AA5EA339}">
      <dsp:nvSpPr>
        <dsp:cNvPr id="0" name=""/>
        <dsp:cNvSpPr/>
      </dsp:nvSpPr>
      <dsp:spPr>
        <a:xfrm rot="5400000">
          <a:off x="4119032" y="-1430873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60920-E241-E24D-8185-729FBB7E45A8}">
      <dsp:nvSpPr>
        <dsp:cNvPr id="0" name=""/>
        <dsp:cNvSpPr/>
      </dsp:nvSpPr>
      <dsp:spPr>
        <a:xfrm rot="5400000">
          <a:off x="-253993" y="3257106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ndara"/>
              <a:cs typeface="Candara"/>
            </a:rPr>
            <a:t>Basic Interface</a:t>
          </a:r>
          <a:endParaRPr lang="en-US" sz="1500" kern="1200" dirty="0">
            <a:latin typeface="Candara"/>
            <a:cs typeface="Candara"/>
          </a:endParaRPr>
        </a:p>
      </dsp:txBody>
      <dsp:txXfrm rot="-5400000">
        <a:off x="1" y="3595764"/>
        <a:ext cx="1185304" cy="507987"/>
      </dsp:txXfrm>
    </dsp:sp>
    <dsp:sp modelId="{99524900-BCD2-6B4F-AF88-09D03C8440C9}">
      <dsp:nvSpPr>
        <dsp:cNvPr id="0" name=""/>
        <dsp:cNvSpPr/>
      </dsp:nvSpPr>
      <dsp:spPr>
        <a:xfrm rot="5400000">
          <a:off x="4119032" y="69384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B1A4-FCC9-C947-A630-CB489BAC51A4}">
      <dsp:nvSpPr>
        <dsp:cNvPr id="0" name=""/>
        <dsp:cNvSpPr/>
      </dsp:nvSpPr>
      <dsp:spPr>
        <a:xfrm rot="5400000">
          <a:off x="-253993" y="256588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/>
              <a:cs typeface="Candara"/>
            </a:rPr>
            <a:t>Full Functionality</a:t>
          </a:r>
          <a:endParaRPr lang="en-US" sz="1600" kern="1200" dirty="0">
            <a:latin typeface="Candara"/>
            <a:cs typeface="Candara"/>
          </a:endParaRPr>
        </a:p>
      </dsp:txBody>
      <dsp:txXfrm rot="-5400000">
        <a:off x="1" y="595246"/>
        <a:ext cx="1185304" cy="507987"/>
      </dsp:txXfrm>
    </dsp:sp>
    <dsp:sp modelId="{D05E5EF1-9436-F046-8EC5-CEB7C59C8C48}">
      <dsp:nvSpPr>
        <dsp:cNvPr id="0" name=""/>
        <dsp:cNvSpPr/>
      </dsp:nvSpPr>
      <dsp:spPr>
        <a:xfrm rot="5400000">
          <a:off x="4119032" y="-2931132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271A2-CFE9-2D46-A9F1-C69237A154B2}">
      <dsp:nvSpPr>
        <dsp:cNvPr id="0" name=""/>
        <dsp:cNvSpPr/>
      </dsp:nvSpPr>
      <dsp:spPr>
        <a:xfrm rot="5400000">
          <a:off x="-253993" y="1756847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/>
              <a:cs typeface="Candara"/>
            </a:rPr>
            <a:t>Graphic Design</a:t>
          </a:r>
          <a:endParaRPr lang="en-US" sz="1600" kern="1200" dirty="0">
            <a:latin typeface="Candara"/>
            <a:cs typeface="Candara"/>
          </a:endParaRPr>
        </a:p>
      </dsp:txBody>
      <dsp:txXfrm rot="-5400000">
        <a:off x="1" y="2095505"/>
        <a:ext cx="1185304" cy="507987"/>
      </dsp:txXfrm>
    </dsp:sp>
    <dsp:sp modelId="{73EE2134-1802-DB44-99E5-ADD5AA5EA339}">
      <dsp:nvSpPr>
        <dsp:cNvPr id="0" name=""/>
        <dsp:cNvSpPr/>
      </dsp:nvSpPr>
      <dsp:spPr>
        <a:xfrm rot="5400000">
          <a:off x="4119032" y="-1430873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60920-E241-E24D-8185-729FBB7E45A8}">
      <dsp:nvSpPr>
        <dsp:cNvPr id="0" name=""/>
        <dsp:cNvSpPr/>
      </dsp:nvSpPr>
      <dsp:spPr>
        <a:xfrm rot="5400000">
          <a:off x="-253993" y="3257106"/>
          <a:ext cx="1693291" cy="11853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/>
              <a:cs typeface="Candara"/>
            </a:rPr>
            <a:t>Testing and Refinement</a:t>
          </a:r>
          <a:endParaRPr lang="en-US" sz="1600" kern="1200" dirty="0">
            <a:latin typeface="Candara"/>
            <a:cs typeface="Candara"/>
          </a:endParaRPr>
        </a:p>
      </dsp:txBody>
      <dsp:txXfrm rot="-5400000">
        <a:off x="1" y="3595764"/>
        <a:ext cx="1185304" cy="507987"/>
      </dsp:txXfrm>
    </dsp:sp>
    <dsp:sp modelId="{99524900-BCD2-6B4F-AF88-09D03C8440C9}">
      <dsp:nvSpPr>
        <dsp:cNvPr id="0" name=""/>
        <dsp:cNvSpPr/>
      </dsp:nvSpPr>
      <dsp:spPr>
        <a:xfrm rot="5400000">
          <a:off x="4119032" y="69384"/>
          <a:ext cx="1100639" cy="6968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19313" r="14824" b="25675"/>
          <a:stretch/>
        </p:blipFill>
        <p:spPr bwMode="auto">
          <a:xfrm>
            <a:off x="0" y="0"/>
            <a:ext cx="9144000" cy="685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151719" cy="34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549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BUDGET ESTIMATE - continued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9697"/>
              </p:ext>
            </p:extLst>
          </p:nvPr>
        </p:nvGraphicFramePr>
        <p:xfrm>
          <a:off x="533400" y="1447800"/>
          <a:ext cx="7924800" cy="317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2362200"/>
              </a:tblGrid>
              <a:tr h="59935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Component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Expenditure (USD)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Initial Expenses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21, 000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579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Fixed Expenses –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 Yearly Projection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18, 315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579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Variable Expenses – First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 Year Projection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410, 500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579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Expense Total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435,315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9024" y="4953000"/>
            <a:ext cx="430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 (Demo)"/>
                <a:cs typeface="Hand Of Sean (Demo)"/>
              </a:rPr>
              <a:t>Total Funding Requested: $435,315 USD</a:t>
            </a:r>
            <a:endParaRPr lang="en-US" dirty="0"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376806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pic>
        <p:nvPicPr>
          <p:cNvPr id="2" name="Picture 1" descr="thankyo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9" y="-838200"/>
            <a:ext cx="9262909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TEAM MEMBERS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87708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* Julian </a:t>
            </a:r>
            <a:r>
              <a:rPr lang="en-US" sz="2600" dirty="0" err="1" smtClean="0">
                <a:solidFill>
                  <a:srgbClr val="404040"/>
                </a:solidFill>
                <a:latin typeface="Hand Of Sean (Demo)"/>
                <a:cs typeface="Hand Of Sean (Demo)"/>
              </a:rPr>
              <a:t>Kuk</a:t>
            </a:r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: </a:t>
            </a:r>
            <a:r>
              <a:rPr lang="en-US" sz="2600" dirty="0" smtClean="0">
                <a:latin typeface="Hand Of Sean (Demo)"/>
                <a:cs typeface="Hand Of Sean (Demo)"/>
              </a:rPr>
              <a:t/>
            </a:r>
            <a:br>
              <a:rPr lang="en-US" sz="2600" dirty="0" smtClean="0">
                <a:latin typeface="Hand Of Sean (Demo)"/>
                <a:cs typeface="Hand Of Sean (Demo)"/>
              </a:rPr>
            </a:br>
            <a:r>
              <a:rPr lang="en-US" sz="2600" dirty="0" smtClean="0">
                <a:latin typeface="Hand Of Sean (Demo)"/>
                <a:cs typeface="Hand Of Sean (Demo)"/>
              </a:rPr>
              <a:t>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and Of Sean (Demo)"/>
                <a:cs typeface="Hand Of Sean (Demo)"/>
              </a:rPr>
              <a:t>Lead Developer &amp; Project Manager</a:t>
            </a:r>
          </a:p>
          <a:p>
            <a:endParaRPr lang="en-US" sz="1200" dirty="0" smtClean="0">
              <a:latin typeface="Hand Of Sean (Demo)"/>
              <a:cs typeface="Hand Of Sean (Demo)"/>
            </a:endParaRPr>
          </a:p>
          <a:p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* James </a:t>
            </a:r>
            <a:r>
              <a:rPr lang="en-US" sz="2600" dirty="0" err="1" smtClean="0">
                <a:solidFill>
                  <a:srgbClr val="404040"/>
                </a:solidFill>
                <a:latin typeface="Hand Of Sean (Demo)"/>
                <a:cs typeface="Hand Of Sean (Demo)"/>
              </a:rPr>
              <a:t>Yanyuk</a:t>
            </a:r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:</a:t>
            </a: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 </a:t>
            </a:r>
            <a:b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</a:b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  </a:t>
            </a:r>
            <a:r>
              <a:rPr lang="en-US" sz="24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Lead Developer</a:t>
            </a:r>
          </a:p>
          <a:p>
            <a:endParaRPr lang="en-US" sz="1200" dirty="0" smtClean="0">
              <a:solidFill>
                <a:srgbClr val="404040"/>
              </a:solidFill>
              <a:latin typeface="Hand Of Sean (Demo)"/>
              <a:cs typeface="Hand Of Sean (Demo)"/>
            </a:endParaRPr>
          </a:p>
          <a:p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* </a:t>
            </a:r>
            <a:r>
              <a:rPr lang="en-US" sz="2600" dirty="0" err="1" smtClean="0">
                <a:solidFill>
                  <a:srgbClr val="404040"/>
                </a:solidFill>
                <a:latin typeface="Hand Of Sean (Demo)"/>
                <a:cs typeface="Hand Of Sean (Demo)"/>
              </a:rPr>
              <a:t>Matthaus</a:t>
            </a:r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 Wolff:</a:t>
            </a:r>
            <a:r>
              <a:rPr lang="en-US" sz="2600" dirty="0" smtClean="0">
                <a:latin typeface="Hand Of Sean (Demo)"/>
                <a:cs typeface="Hand Of Sean (Demo)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/>
            </a:r>
            <a:b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</a:b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  </a:t>
            </a:r>
            <a:r>
              <a:rPr lang="en-US" sz="24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Back-End Developer &amp; Marketing Manager</a:t>
            </a:r>
          </a:p>
          <a:p>
            <a:endParaRPr lang="en-US" sz="1200" dirty="0" smtClean="0">
              <a:solidFill>
                <a:srgbClr val="404040"/>
              </a:solidFill>
              <a:latin typeface="Hand Of Sean (Demo)"/>
              <a:cs typeface="Hand Of Sean (Demo)"/>
            </a:endParaRPr>
          </a:p>
          <a:p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* Nam </a:t>
            </a:r>
            <a:r>
              <a:rPr lang="en-US" sz="2600" dirty="0" err="1" smtClean="0">
                <a:solidFill>
                  <a:srgbClr val="404040"/>
                </a:solidFill>
                <a:latin typeface="Hand Of Sean (Demo)"/>
                <a:cs typeface="Hand Of Sean (Demo)"/>
              </a:rPr>
              <a:t>Phan</a:t>
            </a:r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: </a:t>
            </a:r>
            <a:r>
              <a:rPr lang="en-US" sz="2600" dirty="0" smtClean="0">
                <a:latin typeface="Hand Of Sean (Demo)"/>
                <a:cs typeface="Hand Of Sean (Demo)"/>
              </a:rPr>
              <a:t/>
            </a:r>
            <a:br>
              <a:rPr lang="en-US" sz="2600" dirty="0" smtClean="0">
                <a:latin typeface="Hand Of Sean (Demo)"/>
                <a:cs typeface="Hand Of Sean (Demo)"/>
              </a:rPr>
            </a:b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  </a:t>
            </a:r>
            <a:r>
              <a:rPr lang="en-US" sz="24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Back-End Developer</a:t>
            </a:r>
          </a:p>
          <a:p>
            <a:endParaRPr lang="en-US" sz="1200" dirty="0" smtClean="0">
              <a:solidFill>
                <a:srgbClr val="404040"/>
              </a:solidFill>
              <a:latin typeface="Hand Of Sean (Demo)"/>
              <a:cs typeface="Hand Of Sean (Demo)"/>
            </a:endParaRPr>
          </a:p>
          <a:p>
            <a:r>
              <a:rPr lang="en-US" sz="2600" dirty="0" smtClean="0">
                <a:solidFill>
                  <a:srgbClr val="404040"/>
                </a:solidFill>
                <a:latin typeface="Hand Of Sean (Demo)"/>
                <a:cs typeface="Hand Of Sean (Demo)"/>
              </a:rPr>
              <a:t>* Sara da Silva: </a:t>
            </a:r>
            <a:r>
              <a:rPr lang="en-US" sz="2600" dirty="0" smtClean="0">
                <a:latin typeface="Hand Of Sean (Demo)"/>
                <a:cs typeface="Hand Of Sean (Demo)"/>
              </a:rPr>
              <a:t/>
            </a:r>
            <a:br>
              <a:rPr lang="en-US" sz="2600" dirty="0" smtClean="0">
                <a:latin typeface="Hand Of Sean (Demo)"/>
                <a:cs typeface="Hand Of Sean (Demo)"/>
              </a:rPr>
            </a:br>
            <a:r>
              <a:rPr lang="en-US" sz="26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  </a:t>
            </a:r>
            <a:r>
              <a:rPr lang="en-US" sz="2400" dirty="0" smtClean="0">
                <a:solidFill>
                  <a:srgbClr val="595959"/>
                </a:solidFill>
                <a:latin typeface="Hand Of Sean (Demo)"/>
                <a:cs typeface="Hand Of Sean (Demo)"/>
              </a:rPr>
              <a:t>Front-End Developer and Graphic Designer</a:t>
            </a:r>
            <a:endParaRPr lang="en-US" sz="2400" dirty="0">
              <a:solidFill>
                <a:srgbClr val="595959"/>
              </a:solidFill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153481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PROBLEM STATEMENT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1243548"/>
            <a:ext cx="830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Lacking an environment that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facilitates robust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, real-time discussion and collaboration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.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	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Current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solutions such as Google Docs,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Trello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, and Skype do not allow for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such interaction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simultaneously.	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Hand Of Sean (Demo)"/>
              <a:cs typeface="Hand Of Sean (Demo)"/>
            </a:endParaRPr>
          </a:p>
          <a:p>
            <a:pPr marL="457200" indent="-457200">
              <a:buFont typeface="Arial"/>
              <a:buChar char="•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Hand Of Sean (Demo)"/>
              <a:cs typeface="Hand Of Sean (Demo)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A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combination of productivity, organization, and communication software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is required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to host a digital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discussion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comfortably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127096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441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PRODUCT DESCRIPTION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1243548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Streamlines the digital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discussion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by offering communication, productivity, and organizational tools in one app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.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		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Hand Of Sean (Demo)"/>
              <a:cs typeface="Hand Of Sean (Demo)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A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digital work space that the group can see and interact with in real time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.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	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Drag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and drop resources onto the work space like you would physical resources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during a discussion or a meeting.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and Of Sean (Demo)"/>
                <a:cs typeface="Hand Of Sean (Demo)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003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TIMELINE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5890879"/>
              </p:ext>
            </p:extLst>
          </p:nvPr>
        </p:nvGraphicFramePr>
        <p:xfrm>
          <a:off x="533400" y="1168400"/>
          <a:ext cx="8153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1143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Oct 1 – Oct 15</a:t>
            </a:r>
          </a:p>
          <a:p>
            <a:r>
              <a:rPr lang="en-US" dirty="0">
                <a:latin typeface="Candara"/>
                <a:cs typeface="Candara"/>
              </a:rPr>
              <a:t>Determine what is possible in low and high level design. Learn more about tools that will facilitate our implementation idea.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667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Oct 16 – Oct 23</a:t>
            </a:r>
          </a:p>
          <a:p>
            <a:r>
              <a:rPr lang="en-US" dirty="0">
                <a:latin typeface="Candara"/>
                <a:cs typeface="Candara"/>
              </a:rPr>
              <a:t>Define the exact scope for the project, including specific use cases for extraneous situations.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191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Oct 24 – Oct 31</a:t>
            </a:r>
          </a:p>
          <a:p>
            <a:r>
              <a:rPr lang="en-US" dirty="0"/>
              <a:t>Completion of design and a basic server. Focus on interaction between client with respect to account management and tracking users.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91233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369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TIMELINE - continued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4045344"/>
              </p:ext>
            </p:extLst>
          </p:nvPr>
        </p:nvGraphicFramePr>
        <p:xfrm>
          <a:off x="533400" y="1143000"/>
          <a:ext cx="8153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1143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Nov 1 – Nov 15</a:t>
            </a:r>
          </a:p>
          <a:p>
            <a:r>
              <a:rPr lang="en-US" dirty="0"/>
              <a:t>Full functionality of upload and download utilities. Focus on </a:t>
            </a:r>
            <a:r>
              <a:rPr lang="en-US" dirty="0" smtClean="0"/>
              <a:t>managing </a:t>
            </a:r>
            <a:r>
              <a:rPr lang="en-US" dirty="0"/>
              <a:t>data on the server while keeping things dynamic and sustainable.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667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Nov 16 – Nov 30</a:t>
            </a:r>
          </a:p>
          <a:p>
            <a:r>
              <a:rPr lang="en-US" dirty="0"/>
              <a:t>Develop a visually appealing and user-friendly interface targeted towards a large demographic of users.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191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/>
                <a:cs typeface="Candara"/>
              </a:rPr>
              <a:t>Dec 1 – Dec 4</a:t>
            </a:r>
          </a:p>
          <a:p>
            <a:r>
              <a:rPr lang="en-US" dirty="0"/>
              <a:t>Finalize our product with its final touches and resolve any residual issues. Develop </a:t>
            </a:r>
            <a:r>
              <a:rPr lang="en-US" dirty="0" smtClean="0"/>
              <a:t>final </a:t>
            </a:r>
            <a:r>
              <a:rPr lang="en-US" dirty="0"/>
              <a:t>presentation for </a:t>
            </a:r>
            <a:r>
              <a:rPr lang="en-US" dirty="0" err="1"/>
              <a:t>kord.io</a:t>
            </a:r>
            <a:r>
              <a:rPr lang="en-US" dirty="0"/>
              <a:t> targeted towards funding.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73024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BUDGET ESTIMATE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 (Demo)"/>
                <a:cs typeface="Hand Of Sean (Demo)"/>
              </a:rPr>
              <a:t>Initial Expenses – Single</a:t>
            </a:r>
            <a:endParaRPr lang="en-US" dirty="0">
              <a:latin typeface="Hand Of Sean (Demo)"/>
              <a:cs typeface="Hand Of Sean (Demo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1208"/>
              </p:ext>
            </p:extLst>
          </p:nvPr>
        </p:nvGraphicFramePr>
        <p:xfrm>
          <a:off x="533400" y="1828800"/>
          <a:ext cx="8001000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810000"/>
                <a:gridCol w="2057400"/>
              </a:tblGrid>
              <a:tr h="6236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Component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Details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Expenditure (USD)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518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Office Equipment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Desks, Peripherals, Software Licensing, etc.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7,000.00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236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Workstations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Custom Desktops (x5)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6,000.00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2366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/>
                          <a:cs typeface="Candara"/>
                        </a:rPr>
                        <a:t>Intell</a:t>
                      </a:r>
                      <a:r>
                        <a:rPr lang="en-US" sz="1800" dirty="0" smtClean="0">
                          <a:latin typeface="Candara"/>
                          <a:cs typeface="Candara"/>
                        </a:rPr>
                        <a:t>. Protection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Copyrights &amp; Trademarks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1,500.00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67759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Launch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Promotional and Launch Event Expenses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6,500.00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61129" y="54218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 (Demo)"/>
                <a:cs typeface="Hand Of Sean (Demo)"/>
              </a:rPr>
              <a:t>Total: $21,000 USD</a:t>
            </a:r>
            <a:endParaRPr lang="en-US" dirty="0"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151668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549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BUDGET ESTIMATE - continued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 (Demo)"/>
                <a:cs typeface="Hand Of Sean (Demo)"/>
              </a:rPr>
              <a:t>Fixed Expenses - Yearly Projection</a:t>
            </a:r>
            <a:endParaRPr lang="en-US" dirty="0">
              <a:latin typeface="Hand Of Sean (Demo)"/>
              <a:cs typeface="Hand Of Sean (Demo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03248"/>
              </p:ext>
            </p:extLst>
          </p:nvPr>
        </p:nvGraphicFramePr>
        <p:xfrm>
          <a:off x="533400" y="1828800"/>
          <a:ext cx="8001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810000"/>
                <a:gridCol w="2057400"/>
              </a:tblGrid>
              <a:tr h="5904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Component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Details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Expenditure (USD)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81921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Domain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kord.io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" Domain Registration &amp; Renewal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40.00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81921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Incorporation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S-Corporation Filing Fees (Massachusetts)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275.00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81908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Office Lease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Boston, MA Office Location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18,000.00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25249" y="542186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 (Demo)"/>
                <a:cs typeface="Hand Of Sean (Demo)"/>
              </a:rPr>
              <a:t>Total: $18,315 USD</a:t>
            </a:r>
            <a:endParaRPr lang="en-US" dirty="0"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346193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810910"/>
            <a:ext cx="1219200" cy="515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549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54F5"/>
                </a:solidFill>
                <a:latin typeface="Hand Of Sean (Demo)"/>
                <a:cs typeface="Hand Of Sean (Demo)"/>
              </a:rPr>
              <a:t>BUDGET ESTIMATE - continued</a:t>
            </a:r>
            <a:endParaRPr lang="en-US" sz="2400" dirty="0">
              <a:solidFill>
                <a:srgbClr val="0F54F5"/>
              </a:solidFill>
              <a:latin typeface="Hand Of Sean (Demo)"/>
              <a:cs typeface="Hand Of Sean (Demo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18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 (Demo)"/>
                <a:cs typeface="Hand Of Sean (Demo)"/>
              </a:rPr>
              <a:t>Variable Expenses - First Year Projection</a:t>
            </a:r>
            <a:endParaRPr lang="en-US" dirty="0">
              <a:latin typeface="Hand Of Sean (Demo)"/>
              <a:cs typeface="Hand Of Sean (Demo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17926"/>
              </p:ext>
            </p:extLst>
          </p:nvPr>
        </p:nvGraphicFramePr>
        <p:xfrm>
          <a:off x="533400" y="1676400"/>
          <a:ext cx="8001000" cy="364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810000"/>
                <a:gridCol w="20574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Component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Details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/>
                          <a:cs typeface="Candara"/>
                        </a:rPr>
                        <a:t>Expenditure (USD)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Dedicated Server Rent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Cost based on first year's anticipated traffic volume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7,500.00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Developer Salaries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Web Developers (x3)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210,000.00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Designer Salaries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Web/Graphic Designers (x2)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165,000.00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Accountant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Managing first-year expenses and revenue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3,000.00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Advertising/Marketing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Google Ad-Words &amp; Search Engine Optimization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ndara"/>
                          <a:ea typeface="+mn-ea"/>
                          <a:cs typeface="Candara"/>
                        </a:rPr>
                        <a:t>25,000.00</a:t>
                      </a:r>
                      <a:endParaRPr lang="en-US" sz="1800" dirty="0">
                        <a:latin typeface="Candara"/>
                        <a:cs typeface="Candara"/>
                      </a:endParaRPr>
                    </a:p>
                  </a:txBody>
                  <a:tcPr marL="87086" marR="87086" marT="43543" marB="43543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185" y="5410200"/>
            <a:ext cx="29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 (Demo)"/>
                <a:cs typeface="Hand Of Sean (Demo)"/>
              </a:rPr>
              <a:t>Total: $410,500 USD</a:t>
            </a:r>
            <a:endParaRPr lang="en-US" dirty="0">
              <a:latin typeface="Hand Of Sean (Demo)"/>
              <a:cs typeface="Hand Of Sean (Demo)"/>
            </a:endParaRPr>
          </a:p>
        </p:txBody>
      </p:sp>
    </p:spTree>
    <p:extLst>
      <p:ext uri="{BB962C8B-B14F-4D97-AF65-F5344CB8AC3E}">
        <p14:creationId xmlns:p14="http://schemas.microsoft.com/office/powerpoint/2010/main" val="86742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418</Words>
  <Application>Microsoft Macintosh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Sara</cp:lastModifiedBy>
  <cp:revision>31</cp:revision>
  <dcterms:created xsi:type="dcterms:W3CDTF">2012-07-05T13:18:19Z</dcterms:created>
  <dcterms:modified xsi:type="dcterms:W3CDTF">2014-10-03T02:01:24Z</dcterms:modified>
</cp:coreProperties>
</file>