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25" name="PlaceHolder 2"/>
          <p:cNvSpPr>
            <a:spLocks noGrp="1"/>
          </p:cNvSpPr>
          <p:nvPr>
            <p:ph type="body"/>
          </p:nvPr>
        </p:nvSpPr>
        <p:spPr>
          <a:xfrm>
            <a:off x="818640" y="2222280"/>
            <a:ext cx="1234080" cy="1735200"/>
          </a:xfrm>
          <a:prstGeom prst="rect">
            <a:avLst/>
          </a:prstGeom>
        </p:spPr>
        <p:txBody>
          <a:bodyPr lIns="0" rIns="0" tIns="0" bIns="0">
            <a:normAutofit/>
          </a:bodyPr>
          <a:p>
            <a:endParaRPr b="0" lang="es-AR" sz="3200" spc="-1" strike="noStrike">
              <a:latin typeface="Arial"/>
            </a:endParaRPr>
          </a:p>
        </p:txBody>
      </p:sp>
      <p:sp>
        <p:nvSpPr>
          <p:cNvPr id="26" name="PlaceHolder 3"/>
          <p:cNvSpPr>
            <a:spLocks noGrp="1"/>
          </p:cNvSpPr>
          <p:nvPr>
            <p:ph type="body"/>
          </p:nvPr>
        </p:nvSpPr>
        <p:spPr>
          <a:xfrm>
            <a:off x="818640" y="4122720"/>
            <a:ext cx="123408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28"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29"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30" name="PlaceHolder 4"/>
          <p:cNvSpPr>
            <a:spLocks noGrp="1"/>
          </p:cNvSpPr>
          <p:nvPr>
            <p:ph type="body"/>
          </p:nvPr>
        </p:nvSpPr>
        <p:spPr>
          <a:xfrm>
            <a:off x="818640" y="4122720"/>
            <a:ext cx="601920" cy="1735200"/>
          </a:xfrm>
          <a:prstGeom prst="rect">
            <a:avLst/>
          </a:prstGeom>
        </p:spPr>
        <p:txBody>
          <a:bodyPr lIns="0" rIns="0" tIns="0" bIns="0">
            <a:normAutofit/>
          </a:bodyPr>
          <a:p>
            <a:endParaRPr b="0" lang="es-AR" sz="3200" spc="-1" strike="noStrike">
              <a:latin typeface="Arial"/>
            </a:endParaRPr>
          </a:p>
        </p:txBody>
      </p:sp>
      <p:sp>
        <p:nvSpPr>
          <p:cNvPr id="31" name="PlaceHolder 5"/>
          <p:cNvSpPr>
            <a:spLocks noGrp="1"/>
          </p:cNvSpPr>
          <p:nvPr>
            <p:ph type="body"/>
          </p:nvPr>
        </p:nvSpPr>
        <p:spPr>
          <a:xfrm>
            <a:off x="145116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33" name="PlaceHolder 2"/>
          <p:cNvSpPr>
            <a:spLocks noGrp="1"/>
          </p:cNvSpPr>
          <p:nvPr>
            <p:ph type="body"/>
          </p:nvPr>
        </p:nvSpPr>
        <p:spPr>
          <a:xfrm>
            <a:off x="818640" y="2222280"/>
            <a:ext cx="397080" cy="1735200"/>
          </a:xfrm>
          <a:prstGeom prst="rect">
            <a:avLst/>
          </a:prstGeom>
        </p:spPr>
        <p:txBody>
          <a:bodyPr lIns="0" rIns="0" tIns="0" bIns="0">
            <a:normAutofit/>
          </a:bodyPr>
          <a:p>
            <a:endParaRPr b="0" lang="es-AR" sz="3200" spc="-1" strike="noStrike">
              <a:latin typeface="Arial"/>
            </a:endParaRPr>
          </a:p>
        </p:txBody>
      </p:sp>
      <p:sp>
        <p:nvSpPr>
          <p:cNvPr id="34" name="PlaceHolder 3"/>
          <p:cNvSpPr>
            <a:spLocks noGrp="1"/>
          </p:cNvSpPr>
          <p:nvPr>
            <p:ph type="body"/>
          </p:nvPr>
        </p:nvSpPr>
        <p:spPr>
          <a:xfrm>
            <a:off x="1235880" y="2222280"/>
            <a:ext cx="397080" cy="1735200"/>
          </a:xfrm>
          <a:prstGeom prst="rect">
            <a:avLst/>
          </a:prstGeom>
        </p:spPr>
        <p:txBody>
          <a:bodyPr lIns="0" rIns="0" tIns="0" bIns="0">
            <a:normAutofit/>
          </a:bodyPr>
          <a:p>
            <a:endParaRPr b="0" lang="es-AR" sz="3200" spc="-1" strike="noStrike">
              <a:latin typeface="Arial"/>
            </a:endParaRPr>
          </a:p>
        </p:txBody>
      </p:sp>
      <p:sp>
        <p:nvSpPr>
          <p:cNvPr id="35" name="PlaceHolder 4"/>
          <p:cNvSpPr>
            <a:spLocks noGrp="1"/>
          </p:cNvSpPr>
          <p:nvPr>
            <p:ph type="body"/>
          </p:nvPr>
        </p:nvSpPr>
        <p:spPr>
          <a:xfrm>
            <a:off x="1653120" y="2222280"/>
            <a:ext cx="397080" cy="1735200"/>
          </a:xfrm>
          <a:prstGeom prst="rect">
            <a:avLst/>
          </a:prstGeom>
        </p:spPr>
        <p:txBody>
          <a:bodyPr lIns="0" rIns="0" tIns="0" bIns="0">
            <a:normAutofit/>
          </a:bodyPr>
          <a:p>
            <a:endParaRPr b="0" lang="es-AR" sz="3200" spc="-1" strike="noStrike">
              <a:latin typeface="Arial"/>
            </a:endParaRPr>
          </a:p>
        </p:txBody>
      </p:sp>
      <p:sp>
        <p:nvSpPr>
          <p:cNvPr id="36" name="PlaceHolder 5"/>
          <p:cNvSpPr>
            <a:spLocks noGrp="1"/>
          </p:cNvSpPr>
          <p:nvPr>
            <p:ph type="body"/>
          </p:nvPr>
        </p:nvSpPr>
        <p:spPr>
          <a:xfrm>
            <a:off x="818640" y="4122720"/>
            <a:ext cx="397080" cy="1735200"/>
          </a:xfrm>
          <a:prstGeom prst="rect">
            <a:avLst/>
          </a:prstGeom>
        </p:spPr>
        <p:txBody>
          <a:bodyPr lIns="0" rIns="0" tIns="0" bIns="0">
            <a:normAutofit/>
          </a:bodyPr>
          <a:p>
            <a:endParaRPr b="0" lang="es-AR" sz="3200" spc="-1" strike="noStrike">
              <a:latin typeface="Arial"/>
            </a:endParaRPr>
          </a:p>
        </p:txBody>
      </p:sp>
      <p:sp>
        <p:nvSpPr>
          <p:cNvPr id="37" name="PlaceHolder 6"/>
          <p:cNvSpPr>
            <a:spLocks noGrp="1"/>
          </p:cNvSpPr>
          <p:nvPr>
            <p:ph type="body"/>
          </p:nvPr>
        </p:nvSpPr>
        <p:spPr>
          <a:xfrm>
            <a:off x="1235880" y="4122720"/>
            <a:ext cx="397080" cy="1735200"/>
          </a:xfrm>
          <a:prstGeom prst="rect">
            <a:avLst/>
          </a:prstGeom>
        </p:spPr>
        <p:txBody>
          <a:bodyPr lIns="0" rIns="0" tIns="0" bIns="0">
            <a:normAutofit/>
          </a:bodyPr>
          <a:p>
            <a:endParaRPr b="0" lang="es-AR" sz="3200" spc="-1" strike="noStrike">
              <a:latin typeface="Arial"/>
            </a:endParaRPr>
          </a:p>
        </p:txBody>
      </p:sp>
      <p:sp>
        <p:nvSpPr>
          <p:cNvPr id="38" name="PlaceHolder 7"/>
          <p:cNvSpPr>
            <a:spLocks noGrp="1"/>
          </p:cNvSpPr>
          <p:nvPr>
            <p:ph type="body"/>
          </p:nvPr>
        </p:nvSpPr>
        <p:spPr>
          <a:xfrm>
            <a:off x="1653120" y="4122720"/>
            <a:ext cx="39708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44" name="PlaceHolder 2"/>
          <p:cNvSpPr>
            <a:spLocks noGrp="1"/>
          </p:cNvSpPr>
          <p:nvPr>
            <p:ph type="subTitle"/>
          </p:nvPr>
        </p:nvSpPr>
        <p:spPr>
          <a:xfrm>
            <a:off x="818640" y="2222280"/>
            <a:ext cx="1234080" cy="36378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46" name="PlaceHolder 2"/>
          <p:cNvSpPr>
            <a:spLocks noGrp="1"/>
          </p:cNvSpPr>
          <p:nvPr>
            <p:ph type="body"/>
          </p:nvPr>
        </p:nvSpPr>
        <p:spPr>
          <a:xfrm>
            <a:off x="818640" y="2222280"/>
            <a:ext cx="1234080" cy="36378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48" name="PlaceHolder 2"/>
          <p:cNvSpPr>
            <a:spLocks noGrp="1"/>
          </p:cNvSpPr>
          <p:nvPr>
            <p:ph type="body"/>
          </p:nvPr>
        </p:nvSpPr>
        <p:spPr>
          <a:xfrm>
            <a:off x="818640" y="2222280"/>
            <a:ext cx="601920" cy="3637800"/>
          </a:xfrm>
          <a:prstGeom prst="rect">
            <a:avLst/>
          </a:prstGeom>
        </p:spPr>
        <p:txBody>
          <a:bodyPr lIns="0" rIns="0" tIns="0" bIns="0">
            <a:normAutofit/>
          </a:bodyPr>
          <a:p>
            <a:endParaRPr b="0" lang="es-AR" sz="3200" spc="-1" strike="noStrike">
              <a:latin typeface="Arial"/>
            </a:endParaRPr>
          </a:p>
        </p:txBody>
      </p:sp>
      <p:sp>
        <p:nvSpPr>
          <p:cNvPr id="49" name="PlaceHolder 3"/>
          <p:cNvSpPr>
            <a:spLocks noGrp="1"/>
          </p:cNvSpPr>
          <p:nvPr>
            <p:ph type="body"/>
          </p:nvPr>
        </p:nvSpPr>
        <p:spPr>
          <a:xfrm>
            <a:off x="1451160" y="2222280"/>
            <a:ext cx="601920" cy="36378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10000" y="447120"/>
            <a:ext cx="10571040" cy="449532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53"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54" name="PlaceHolder 3"/>
          <p:cNvSpPr>
            <a:spLocks noGrp="1"/>
          </p:cNvSpPr>
          <p:nvPr>
            <p:ph type="body"/>
          </p:nvPr>
        </p:nvSpPr>
        <p:spPr>
          <a:xfrm>
            <a:off x="1451160" y="2222280"/>
            <a:ext cx="601920" cy="3637800"/>
          </a:xfrm>
          <a:prstGeom prst="rect">
            <a:avLst/>
          </a:prstGeom>
        </p:spPr>
        <p:txBody>
          <a:bodyPr lIns="0" rIns="0" tIns="0" bIns="0">
            <a:normAutofit/>
          </a:bodyPr>
          <a:p>
            <a:endParaRPr b="0" lang="es-AR" sz="3200" spc="-1" strike="noStrike">
              <a:latin typeface="Arial"/>
            </a:endParaRPr>
          </a:p>
        </p:txBody>
      </p:sp>
      <p:sp>
        <p:nvSpPr>
          <p:cNvPr id="55" name="PlaceHolder 4"/>
          <p:cNvSpPr>
            <a:spLocks noGrp="1"/>
          </p:cNvSpPr>
          <p:nvPr>
            <p:ph type="body"/>
          </p:nvPr>
        </p:nvSpPr>
        <p:spPr>
          <a:xfrm>
            <a:off x="81864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4" name="PlaceHolder 2"/>
          <p:cNvSpPr>
            <a:spLocks noGrp="1"/>
          </p:cNvSpPr>
          <p:nvPr>
            <p:ph type="subTitle"/>
          </p:nvPr>
        </p:nvSpPr>
        <p:spPr>
          <a:xfrm>
            <a:off x="818640" y="2222280"/>
            <a:ext cx="1234080" cy="36378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57" name="PlaceHolder 2"/>
          <p:cNvSpPr>
            <a:spLocks noGrp="1"/>
          </p:cNvSpPr>
          <p:nvPr>
            <p:ph type="body"/>
          </p:nvPr>
        </p:nvSpPr>
        <p:spPr>
          <a:xfrm>
            <a:off x="818640" y="2222280"/>
            <a:ext cx="601920" cy="3637800"/>
          </a:xfrm>
          <a:prstGeom prst="rect">
            <a:avLst/>
          </a:prstGeom>
        </p:spPr>
        <p:txBody>
          <a:bodyPr lIns="0" rIns="0" tIns="0" bIns="0">
            <a:normAutofit/>
          </a:bodyPr>
          <a:p>
            <a:endParaRPr b="0" lang="es-AR" sz="3200" spc="-1" strike="noStrike">
              <a:latin typeface="Arial"/>
            </a:endParaRPr>
          </a:p>
        </p:txBody>
      </p:sp>
      <p:sp>
        <p:nvSpPr>
          <p:cNvPr id="58"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59" name="PlaceHolder 4"/>
          <p:cNvSpPr>
            <a:spLocks noGrp="1"/>
          </p:cNvSpPr>
          <p:nvPr>
            <p:ph type="body"/>
          </p:nvPr>
        </p:nvSpPr>
        <p:spPr>
          <a:xfrm>
            <a:off x="145116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61"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62"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63" name="PlaceHolder 4"/>
          <p:cNvSpPr>
            <a:spLocks noGrp="1"/>
          </p:cNvSpPr>
          <p:nvPr>
            <p:ph type="body"/>
          </p:nvPr>
        </p:nvSpPr>
        <p:spPr>
          <a:xfrm>
            <a:off x="818640" y="4122720"/>
            <a:ext cx="123408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65" name="PlaceHolder 2"/>
          <p:cNvSpPr>
            <a:spLocks noGrp="1"/>
          </p:cNvSpPr>
          <p:nvPr>
            <p:ph type="body"/>
          </p:nvPr>
        </p:nvSpPr>
        <p:spPr>
          <a:xfrm>
            <a:off x="818640" y="2222280"/>
            <a:ext cx="1234080" cy="1735200"/>
          </a:xfrm>
          <a:prstGeom prst="rect">
            <a:avLst/>
          </a:prstGeom>
        </p:spPr>
        <p:txBody>
          <a:bodyPr lIns="0" rIns="0" tIns="0" bIns="0">
            <a:normAutofit/>
          </a:bodyPr>
          <a:p>
            <a:endParaRPr b="0" lang="es-AR" sz="3200" spc="-1" strike="noStrike">
              <a:latin typeface="Arial"/>
            </a:endParaRPr>
          </a:p>
        </p:txBody>
      </p:sp>
      <p:sp>
        <p:nvSpPr>
          <p:cNvPr id="66" name="PlaceHolder 3"/>
          <p:cNvSpPr>
            <a:spLocks noGrp="1"/>
          </p:cNvSpPr>
          <p:nvPr>
            <p:ph type="body"/>
          </p:nvPr>
        </p:nvSpPr>
        <p:spPr>
          <a:xfrm>
            <a:off x="818640" y="4122720"/>
            <a:ext cx="123408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68"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69"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70" name="PlaceHolder 4"/>
          <p:cNvSpPr>
            <a:spLocks noGrp="1"/>
          </p:cNvSpPr>
          <p:nvPr>
            <p:ph type="body"/>
          </p:nvPr>
        </p:nvSpPr>
        <p:spPr>
          <a:xfrm>
            <a:off x="818640" y="4122720"/>
            <a:ext cx="601920" cy="1735200"/>
          </a:xfrm>
          <a:prstGeom prst="rect">
            <a:avLst/>
          </a:prstGeom>
        </p:spPr>
        <p:txBody>
          <a:bodyPr lIns="0" rIns="0" tIns="0" bIns="0">
            <a:normAutofit/>
          </a:bodyPr>
          <a:p>
            <a:endParaRPr b="0" lang="es-AR" sz="3200" spc="-1" strike="noStrike">
              <a:latin typeface="Arial"/>
            </a:endParaRPr>
          </a:p>
        </p:txBody>
      </p:sp>
      <p:sp>
        <p:nvSpPr>
          <p:cNvPr id="71" name="PlaceHolder 5"/>
          <p:cNvSpPr>
            <a:spLocks noGrp="1"/>
          </p:cNvSpPr>
          <p:nvPr>
            <p:ph type="body"/>
          </p:nvPr>
        </p:nvSpPr>
        <p:spPr>
          <a:xfrm>
            <a:off x="145116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73" name="PlaceHolder 2"/>
          <p:cNvSpPr>
            <a:spLocks noGrp="1"/>
          </p:cNvSpPr>
          <p:nvPr>
            <p:ph type="body"/>
          </p:nvPr>
        </p:nvSpPr>
        <p:spPr>
          <a:xfrm>
            <a:off x="818640" y="2222280"/>
            <a:ext cx="397080" cy="1735200"/>
          </a:xfrm>
          <a:prstGeom prst="rect">
            <a:avLst/>
          </a:prstGeom>
        </p:spPr>
        <p:txBody>
          <a:bodyPr lIns="0" rIns="0" tIns="0" bIns="0">
            <a:normAutofit/>
          </a:bodyPr>
          <a:p>
            <a:endParaRPr b="0" lang="es-AR" sz="3200" spc="-1" strike="noStrike">
              <a:latin typeface="Arial"/>
            </a:endParaRPr>
          </a:p>
        </p:txBody>
      </p:sp>
      <p:sp>
        <p:nvSpPr>
          <p:cNvPr id="74" name="PlaceHolder 3"/>
          <p:cNvSpPr>
            <a:spLocks noGrp="1"/>
          </p:cNvSpPr>
          <p:nvPr>
            <p:ph type="body"/>
          </p:nvPr>
        </p:nvSpPr>
        <p:spPr>
          <a:xfrm>
            <a:off x="1235880" y="2222280"/>
            <a:ext cx="397080" cy="1735200"/>
          </a:xfrm>
          <a:prstGeom prst="rect">
            <a:avLst/>
          </a:prstGeom>
        </p:spPr>
        <p:txBody>
          <a:bodyPr lIns="0" rIns="0" tIns="0" bIns="0">
            <a:normAutofit/>
          </a:bodyPr>
          <a:p>
            <a:endParaRPr b="0" lang="es-AR" sz="3200" spc="-1" strike="noStrike">
              <a:latin typeface="Arial"/>
            </a:endParaRPr>
          </a:p>
        </p:txBody>
      </p:sp>
      <p:sp>
        <p:nvSpPr>
          <p:cNvPr id="75" name="PlaceHolder 4"/>
          <p:cNvSpPr>
            <a:spLocks noGrp="1"/>
          </p:cNvSpPr>
          <p:nvPr>
            <p:ph type="body"/>
          </p:nvPr>
        </p:nvSpPr>
        <p:spPr>
          <a:xfrm>
            <a:off x="1653120" y="2222280"/>
            <a:ext cx="397080" cy="1735200"/>
          </a:xfrm>
          <a:prstGeom prst="rect">
            <a:avLst/>
          </a:prstGeom>
        </p:spPr>
        <p:txBody>
          <a:bodyPr lIns="0" rIns="0" tIns="0" bIns="0">
            <a:normAutofit/>
          </a:bodyPr>
          <a:p>
            <a:endParaRPr b="0" lang="es-AR" sz="3200" spc="-1" strike="noStrike">
              <a:latin typeface="Arial"/>
            </a:endParaRPr>
          </a:p>
        </p:txBody>
      </p:sp>
      <p:sp>
        <p:nvSpPr>
          <p:cNvPr id="76" name="PlaceHolder 5"/>
          <p:cNvSpPr>
            <a:spLocks noGrp="1"/>
          </p:cNvSpPr>
          <p:nvPr>
            <p:ph type="body"/>
          </p:nvPr>
        </p:nvSpPr>
        <p:spPr>
          <a:xfrm>
            <a:off x="818640" y="4122720"/>
            <a:ext cx="397080" cy="1735200"/>
          </a:xfrm>
          <a:prstGeom prst="rect">
            <a:avLst/>
          </a:prstGeom>
        </p:spPr>
        <p:txBody>
          <a:bodyPr lIns="0" rIns="0" tIns="0" bIns="0">
            <a:normAutofit/>
          </a:bodyPr>
          <a:p>
            <a:endParaRPr b="0" lang="es-AR" sz="3200" spc="-1" strike="noStrike">
              <a:latin typeface="Arial"/>
            </a:endParaRPr>
          </a:p>
        </p:txBody>
      </p:sp>
      <p:sp>
        <p:nvSpPr>
          <p:cNvPr id="77" name="PlaceHolder 6"/>
          <p:cNvSpPr>
            <a:spLocks noGrp="1"/>
          </p:cNvSpPr>
          <p:nvPr>
            <p:ph type="body"/>
          </p:nvPr>
        </p:nvSpPr>
        <p:spPr>
          <a:xfrm>
            <a:off x="1235880" y="4122720"/>
            <a:ext cx="397080" cy="1735200"/>
          </a:xfrm>
          <a:prstGeom prst="rect">
            <a:avLst/>
          </a:prstGeom>
        </p:spPr>
        <p:txBody>
          <a:bodyPr lIns="0" rIns="0" tIns="0" bIns="0">
            <a:normAutofit/>
          </a:bodyPr>
          <a:p>
            <a:endParaRPr b="0" lang="es-AR" sz="3200" spc="-1" strike="noStrike">
              <a:latin typeface="Arial"/>
            </a:endParaRPr>
          </a:p>
        </p:txBody>
      </p:sp>
      <p:sp>
        <p:nvSpPr>
          <p:cNvPr id="78" name="PlaceHolder 7"/>
          <p:cNvSpPr>
            <a:spLocks noGrp="1"/>
          </p:cNvSpPr>
          <p:nvPr>
            <p:ph type="body"/>
          </p:nvPr>
        </p:nvSpPr>
        <p:spPr>
          <a:xfrm>
            <a:off x="1653120" y="4122720"/>
            <a:ext cx="39708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6" name="PlaceHolder 2"/>
          <p:cNvSpPr>
            <a:spLocks noGrp="1"/>
          </p:cNvSpPr>
          <p:nvPr>
            <p:ph type="body"/>
          </p:nvPr>
        </p:nvSpPr>
        <p:spPr>
          <a:xfrm>
            <a:off x="818640" y="2222280"/>
            <a:ext cx="1234080" cy="363780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8" name="PlaceHolder 2"/>
          <p:cNvSpPr>
            <a:spLocks noGrp="1"/>
          </p:cNvSpPr>
          <p:nvPr>
            <p:ph type="body"/>
          </p:nvPr>
        </p:nvSpPr>
        <p:spPr>
          <a:xfrm>
            <a:off x="818640" y="2222280"/>
            <a:ext cx="601920" cy="3637800"/>
          </a:xfrm>
          <a:prstGeom prst="rect">
            <a:avLst/>
          </a:prstGeom>
        </p:spPr>
        <p:txBody>
          <a:bodyPr lIns="0" rIns="0" tIns="0" bIns="0">
            <a:normAutofit/>
          </a:bodyPr>
          <a:p>
            <a:endParaRPr b="0" lang="es-AR" sz="3200" spc="-1" strike="noStrike">
              <a:latin typeface="Arial"/>
            </a:endParaRPr>
          </a:p>
        </p:txBody>
      </p:sp>
      <p:sp>
        <p:nvSpPr>
          <p:cNvPr id="9" name="PlaceHolder 3"/>
          <p:cNvSpPr>
            <a:spLocks noGrp="1"/>
          </p:cNvSpPr>
          <p:nvPr>
            <p:ph type="body"/>
          </p:nvPr>
        </p:nvSpPr>
        <p:spPr>
          <a:xfrm>
            <a:off x="1451160" y="2222280"/>
            <a:ext cx="601920" cy="363780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10000" y="447120"/>
            <a:ext cx="10571040" cy="449532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13"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14" name="PlaceHolder 3"/>
          <p:cNvSpPr>
            <a:spLocks noGrp="1"/>
          </p:cNvSpPr>
          <p:nvPr>
            <p:ph type="body"/>
          </p:nvPr>
        </p:nvSpPr>
        <p:spPr>
          <a:xfrm>
            <a:off x="1451160" y="2222280"/>
            <a:ext cx="601920" cy="3637800"/>
          </a:xfrm>
          <a:prstGeom prst="rect">
            <a:avLst/>
          </a:prstGeom>
        </p:spPr>
        <p:txBody>
          <a:bodyPr lIns="0" rIns="0" tIns="0" bIns="0">
            <a:normAutofit/>
          </a:bodyPr>
          <a:p>
            <a:endParaRPr b="0" lang="es-AR" sz="3200" spc="-1" strike="noStrike">
              <a:latin typeface="Arial"/>
            </a:endParaRPr>
          </a:p>
        </p:txBody>
      </p:sp>
      <p:sp>
        <p:nvSpPr>
          <p:cNvPr id="15" name="PlaceHolder 4"/>
          <p:cNvSpPr>
            <a:spLocks noGrp="1"/>
          </p:cNvSpPr>
          <p:nvPr>
            <p:ph type="body"/>
          </p:nvPr>
        </p:nvSpPr>
        <p:spPr>
          <a:xfrm>
            <a:off x="81864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17" name="PlaceHolder 2"/>
          <p:cNvSpPr>
            <a:spLocks noGrp="1"/>
          </p:cNvSpPr>
          <p:nvPr>
            <p:ph type="body"/>
          </p:nvPr>
        </p:nvSpPr>
        <p:spPr>
          <a:xfrm>
            <a:off x="818640" y="2222280"/>
            <a:ext cx="601920" cy="3637800"/>
          </a:xfrm>
          <a:prstGeom prst="rect">
            <a:avLst/>
          </a:prstGeom>
        </p:spPr>
        <p:txBody>
          <a:bodyPr lIns="0" rIns="0" tIns="0" bIns="0">
            <a:normAutofit/>
          </a:bodyPr>
          <a:p>
            <a:endParaRPr b="0" lang="es-AR" sz="3200" spc="-1" strike="noStrike">
              <a:latin typeface="Arial"/>
            </a:endParaRPr>
          </a:p>
        </p:txBody>
      </p:sp>
      <p:sp>
        <p:nvSpPr>
          <p:cNvPr id="18"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19" name="PlaceHolder 4"/>
          <p:cNvSpPr>
            <a:spLocks noGrp="1"/>
          </p:cNvSpPr>
          <p:nvPr>
            <p:ph type="body"/>
          </p:nvPr>
        </p:nvSpPr>
        <p:spPr>
          <a:xfrm>
            <a:off x="1451160" y="4122720"/>
            <a:ext cx="601920" cy="173520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0000" y="447120"/>
            <a:ext cx="10571040" cy="969480"/>
          </a:xfrm>
          <a:prstGeom prst="rect">
            <a:avLst/>
          </a:prstGeom>
        </p:spPr>
        <p:txBody>
          <a:bodyPr lIns="0" rIns="0" tIns="0" bIns="0" anchor="ctr"/>
          <a:p>
            <a:pPr algn="ctr"/>
            <a:endParaRPr b="0" lang="es-AR" sz="4400" spc="-1" strike="noStrike">
              <a:latin typeface="Arial"/>
            </a:endParaRPr>
          </a:p>
        </p:txBody>
      </p:sp>
      <p:sp>
        <p:nvSpPr>
          <p:cNvPr id="21" name="PlaceHolder 2"/>
          <p:cNvSpPr>
            <a:spLocks noGrp="1"/>
          </p:cNvSpPr>
          <p:nvPr>
            <p:ph type="body"/>
          </p:nvPr>
        </p:nvSpPr>
        <p:spPr>
          <a:xfrm>
            <a:off x="818640" y="2222280"/>
            <a:ext cx="601920" cy="1735200"/>
          </a:xfrm>
          <a:prstGeom prst="rect">
            <a:avLst/>
          </a:prstGeom>
        </p:spPr>
        <p:txBody>
          <a:bodyPr lIns="0" rIns="0" tIns="0" bIns="0">
            <a:normAutofit/>
          </a:bodyPr>
          <a:p>
            <a:endParaRPr b="0" lang="es-AR" sz="3200" spc="-1" strike="noStrike">
              <a:latin typeface="Arial"/>
            </a:endParaRPr>
          </a:p>
        </p:txBody>
      </p:sp>
      <p:sp>
        <p:nvSpPr>
          <p:cNvPr id="22" name="PlaceHolder 3"/>
          <p:cNvSpPr>
            <a:spLocks noGrp="1"/>
          </p:cNvSpPr>
          <p:nvPr>
            <p:ph type="body"/>
          </p:nvPr>
        </p:nvSpPr>
        <p:spPr>
          <a:xfrm>
            <a:off x="1451160" y="2222280"/>
            <a:ext cx="601920" cy="1735200"/>
          </a:xfrm>
          <a:prstGeom prst="rect">
            <a:avLst/>
          </a:prstGeom>
        </p:spPr>
        <p:txBody>
          <a:bodyPr lIns="0" rIns="0" tIns="0" bIns="0">
            <a:normAutofit/>
          </a:bodyPr>
          <a:p>
            <a:endParaRPr b="0" lang="es-AR" sz="3200" spc="-1" strike="noStrike">
              <a:latin typeface="Arial"/>
            </a:endParaRPr>
          </a:p>
        </p:txBody>
      </p:sp>
      <p:sp>
        <p:nvSpPr>
          <p:cNvPr id="23" name="PlaceHolder 4"/>
          <p:cNvSpPr>
            <a:spLocks noGrp="1"/>
          </p:cNvSpPr>
          <p:nvPr>
            <p:ph type="body"/>
          </p:nvPr>
        </p:nvSpPr>
        <p:spPr>
          <a:xfrm>
            <a:off x="818640" y="4122720"/>
            <a:ext cx="1234080" cy="173520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CustomShape 1"/>
          <p:cNvSpPr/>
          <p:nvPr/>
        </p:nvSpPr>
        <p:spPr>
          <a:xfrm>
            <a:off x="0" y="-3240"/>
            <a:ext cx="12191040" cy="520272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w="9360">
            <a:solidFill>
              <a:srgbClr val="00c1b6"/>
            </a:solidFill>
            <a:round/>
          </a:ln>
          <a:effectLst>
            <a:outerShdw dir="5400000" dist="23040">
              <a:srgbClr val="000000">
                <a:alpha val="35000"/>
              </a:srgbClr>
            </a:outerShdw>
          </a:effectLst>
        </p:spPr>
        <p:style>
          <a:lnRef idx="0"/>
          <a:fillRef idx="0"/>
          <a:effectRef idx="0"/>
          <a:fontRef idx="minor"/>
        </p:style>
      </p:sp>
      <p:sp>
        <p:nvSpPr>
          <p:cNvPr id="1" name="PlaceHolder 2"/>
          <p:cNvSpPr>
            <a:spLocks noGrp="1"/>
          </p:cNvSpPr>
          <p:nvPr>
            <p:ph type="title"/>
          </p:nvPr>
        </p:nvSpPr>
        <p:spPr>
          <a:xfrm>
            <a:off x="810000" y="447120"/>
            <a:ext cx="10571040" cy="96948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2" name="PlaceHolder 3"/>
          <p:cNvSpPr>
            <a:spLocks noGrp="1"/>
          </p:cNvSpPr>
          <p:nvPr>
            <p:ph type="body"/>
          </p:nvPr>
        </p:nvSpPr>
        <p:spPr>
          <a:xfrm>
            <a:off x="818640" y="2222280"/>
            <a:ext cx="2529720" cy="3637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AR" sz="1800" spc="-1" strike="noStrike">
                <a:latin typeface="Arial"/>
              </a:rPr>
              <a:t>Pulse para editar el formato de </a:t>
            </a:r>
            <a:r>
              <a:rPr b="0" lang="es-AR" sz="1800" spc="-1" strike="noStrike">
                <a:latin typeface="Arial"/>
              </a:rPr>
              <a:t>esquema del texto</a:t>
            </a:r>
            <a:endParaRPr b="0" lang="es-AR" sz="1800" spc="-1" strike="noStrike">
              <a:latin typeface="Arial"/>
            </a:endParaRPr>
          </a:p>
          <a:p>
            <a:pPr lvl="1" marL="864000" indent="-324000">
              <a:spcBef>
                <a:spcPts val="1134"/>
              </a:spcBef>
              <a:buClr>
                <a:srgbClr val="ffffff"/>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ffffff"/>
              </a:buClr>
              <a:buSzPct val="45000"/>
              <a:buFont typeface="Wingdings" charset="2"/>
              <a:buChar char=""/>
            </a:pPr>
            <a:r>
              <a:rPr b="0" lang="es-AR" sz="1800" spc="-1" strike="noStrike">
                <a:latin typeface="Arial"/>
              </a:rPr>
              <a:t>Tercer nivel del </a:t>
            </a:r>
            <a:r>
              <a:rPr b="0" lang="es-AR" sz="1800" spc="-1" strike="noStrike">
                <a:latin typeface="Arial"/>
              </a:rPr>
              <a:t>esquema</a:t>
            </a:r>
            <a:endParaRPr b="0" lang="es-AR" sz="1800" spc="-1" strike="noStrike">
              <a:latin typeface="Arial"/>
            </a:endParaRPr>
          </a:p>
          <a:p>
            <a:pPr lvl="3" marL="1728000" indent="-216000">
              <a:spcBef>
                <a:spcPts val="567"/>
              </a:spcBef>
              <a:buClr>
                <a:srgbClr val="ffffff"/>
              </a:buClr>
              <a:buSzPct val="75000"/>
              <a:buFont typeface="Symbol" charset="2"/>
              <a:buChar char=""/>
            </a:pPr>
            <a:r>
              <a:rPr b="0" lang="es-AR" sz="1800" spc="-1" strike="noStrike">
                <a:latin typeface="Arial"/>
              </a:rPr>
              <a:t>Cuarto nivel del </a:t>
            </a:r>
            <a:r>
              <a:rPr b="0" lang="es-AR" sz="1800" spc="-1" strike="noStrike">
                <a:latin typeface="Arial"/>
              </a:rPr>
              <a:t>esquema</a:t>
            </a:r>
            <a:endParaRPr b="0" lang="es-AR" sz="1800" spc="-1" strike="noStrike">
              <a:latin typeface="Arial"/>
            </a:endParaRPr>
          </a:p>
          <a:p>
            <a:pPr lvl="4" marL="2160000" indent="-216000">
              <a:spcBef>
                <a:spcPts val="283"/>
              </a:spcBef>
              <a:buClr>
                <a:srgbClr val="ffffff"/>
              </a:buClr>
              <a:buSzPct val="45000"/>
              <a:buFont typeface="Wingdings" charset="2"/>
              <a:buChar char=""/>
            </a:pPr>
            <a:r>
              <a:rPr b="0" lang="es-AR" sz="1800" spc="-1" strike="noStrike">
                <a:latin typeface="Arial"/>
              </a:rPr>
              <a:t>Quinto nivel del </a:t>
            </a:r>
            <a:r>
              <a:rPr b="0" lang="es-AR" sz="1800" spc="-1" strike="noStrike">
                <a:latin typeface="Arial"/>
              </a:rPr>
              <a:t>esquema</a:t>
            </a:r>
            <a:endParaRPr b="0" lang="es-AR" sz="1800" spc="-1" strike="noStrike">
              <a:latin typeface="Arial"/>
            </a:endParaRPr>
          </a:p>
          <a:p>
            <a:pPr lvl="5" marL="2592000" indent="-216000">
              <a:spcBef>
                <a:spcPts val="283"/>
              </a:spcBef>
              <a:buClr>
                <a:srgbClr val="ffffff"/>
              </a:buClr>
              <a:buSzPct val="45000"/>
              <a:buFont typeface="Wingdings" charset="2"/>
              <a:buChar char=""/>
            </a:pPr>
            <a:r>
              <a:rPr b="0" lang="es-AR" sz="1800" spc="-1" strike="noStrike">
                <a:latin typeface="Arial"/>
              </a:rPr>
              <a:t>Sexto nivel </a:t>
            </a:r>
            <a:r>
              <a:rPr b="0" lang="es-AR" sz="1800" spc="-1" strike="noStrike">
                <a:latin typeface="Arial"/>
              </a:rPr>
              <a:t>del </a:t>
            </a:r>
            <a:r>
              <a:rPr b="0" lang="es-AR" sz="1800" spc="-1" strike="noStrike">
                <a:latin typeface="Arial"/>
              </a:rPr>
              <a:t>esquema</a:t>
            </a:r>
            <a:endParaRPr b="0" lang="es-AR" sz="1800" spc="-1" strike="noStrike">
              <a:latin typeface="Arial"/>
            </a:endParaRPr>
          </a:p>
          <a:p>
            <a:pPr lvl="6" marL="3024000" indent="-216000">
              <a:spcBef>
                <a:spcPts val="283"/>
              </a:spcBef>
              <a:buClr>
                <a:srgbClr val="ffffff"/>
              </a:buClr>
              <a:buSzPct val="45000"/>
              <a:buFont typeface="Wingdings" charset="2"/>
              <a:buChar char=""/>
            </a:pPr>
            <a:r>
              <a:rPr b="0" lang="es-AR" sz="1800" spc="-1" strike="noStrike">
                <a:latin typeface="Arial"/>
              </a:rPr>
              <a:t>Séptim</a:t>
            </a:r>
            <a:r>
              <a:rPr b="0" lang="es-AR" sz="1800" spc="-1" strike="noStrike">
                <a:latin typeface="Arial"/>
              </a:rPr>
              <a:t>o nivel </a:t>
            </a:r>
            <a:r>
              <a:rPr b="0" lang="es-AR" sz="1800" spc="-1" strike="noStrike">
                <a:latin typeface="Arial"/>
              </a:rPr>
              <a:t>del </a:t>
            </a:r>
            <a:r>
              <a:rPr b="0" lang="es-AR" sz="1800" spc="-1" strike="noStrike">
                <a:latin typeface="Arial"/>
              </a:rPr>
              <a:t>esque</a:t>
            </a:r>
            <a:r>
              <a:rPr b="0" lang="es-AR" sz="1800" spc="-1" strike="noStrike">
                <a:latin typeface="Arial"/>
              </a:rPr>
              <a:t>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9" name="CustomShape 1"/>
          <p:cNvSpPr/>
          <p:nvPr/>
        </p:nvSpPr>
        <p:spPr>
          <a:xfrm>
            <a:off x="0" y="0"/>
            <a:ext cx="12191040" cy="218484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w="9360">
            <a:solidFill>
              <a:srgbClr val="00c1b6"/>
            </a:solidFill>
            <a:round/>
          </a:ln>
          <a:effectLst>
            <a:outerShdw dir="5400000" dist="23040">
              <a:srgbClr val="000000">
                <a:alpha val="35000"/>
              </a:srgbClr>
            </a:outerShdw>
          </a:effectLst>
        </p:spPr>
        <p:style>
          <a:lnRef idx="0"/>
          <a:fillRef idx="0"/>
          <a:effectRef idx="0"/>
          <a:fontRef idx="minor"/>
        </p:style>
      </p:sp>
      <p:sp>
        <p:nvSpPr>
          <p:cNvPr id="40" name="PlaceHolder 2"/>
          <p:cNvSpPr>
            <a:spLocks noGrp="1"/>
          </p:cNvSpPr>
          <p:nvPr>
            <p:ph type="title"/>
          </p:nvPr>
        </p:nvSpPr>
        <p:spPr>
          <a:xfrm>
            <a:off x="810000" y="447120"/>
            <a:ext cx="10571040" cy="96948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41" name="PlaceHolder 3"/>
          <p:cNvSpPr>
            <a:spLocks noGrp="1"/>
          </p:cNvSpPr>
          <p:nvPr>
            <p:ph type="body"/>
          </p:nvPr>
        </p:nvSpPr>
        <p:spPr>
          <a:xfrm>
            <a:off x="818640" y="2222280"/>
            <a:ext cx="1234080" cy="3637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AR" sz="1800" spc="-1" strike="noStrike">
                <a:latin typeface="Arial"/>
              </a:rPr>
              <a:t>Pulse para editar el formato de esquema del texto</a:t>
            </a:r>
            <a:endParaRPr b="0" lang="es-AR" sz="1800" spc="-1" strike="noStrike">
              <a:latin typeface="Arial"/>
            </a:endParaRPr>
          </a:p>
          <a:p>
            <a:pPr lvl="1" marL="864000" indent="-324000">
              <a:spcBef>
                <a:spcPts val="1134"/>
              </a:spcBef>
              <a:buClr>
                <a:srgbClr val="ffffff"/>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ffffff"/>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ffffff"/>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ffffff"/>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ffffff"/>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ffffff"/>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
        <p:nvSpPr>
          <p:cNvPr id="42" name="PlaceHolder 4"/>
          <p:cNvSpPr>
            <a:spLocks noGrp="1"/>
          </p:cNvSpPr>
          <p:nvPr>
            <p:ph type="body"/>
          </p:nvPr>
        </p:nvSpPr>
        <p:spPr>
          <a:xfrm>
            <a:off x="2115360" y="2222280"/>
            <a:ext cx="1234080" cy="36378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AR" sz="1800" spc="-1" strike="noStrike">
                <a:latin typeface="Arial"/>
              </a:rPr>
              <a:t>Pulse para editar el formato de esquema del texto</a:t>
            </a:r>
            <a:endParaRPr b="0" lang="es-AR" sz="1800" spc="-1" strike="noStrike">
              <a:latin typeface="Arial"/>
            </a:endParaRPr>
          </a:p>
          <a:p>
            <a:pPr lvl="1" marL="864000" indent="-324000">
              <a:spcBef>
                <a:spcPts val="1134"/>
              </a:spcBef>
              <a:buClr>
                <a:srgbClr val="ffffff"/>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ffffff"/>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ffffff"/>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ffffff"/>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ffffff"/>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ffffff"/>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10000" y="1449000"/>
            <a:ext cx="10571040" cy="2970000"/>
          </a:xfrm>
          <a:prstGeom prst="rect">
            <a:avLst/>
          </a:prstGeom>
          <a:noFill/>
          <a:ln>
            <a:noFill/>
          </a:ln>
        </p:spPr>
        <p:style>
          <a:lnRef idx="0"/>
          <a:fillRef idx="0"/>
          <a:effectRef idx="0"/>
          <a:fontRef idx="minor"/>
        </p:style>
        <p:txBody>
          <a:bodyPr lIns="90000" rIns="90000" tIns="45000" bIns="45000" anchor="b"/>
          <a:p>
            <a:pPr>
              <a:lnSpc>
                <a:spcPct val="100000"/>
              </a:lnSpc>
            </a:pPr>
            <a:r>
              <a:rPr b="1" lang="es-AR" sz="5400" spc="-1" strike="noStrike">
                <a:solidFill>
                  <a:srgbClr val="fefefe"/>
                </a:solidFill>
                <a:latin typeface="Century Gothic"/>
                <a:ea typeface="DejaVu Sans"/>
              </a:rPr>
              <a:t>Arboles y Abb</a:t>
            </a:r>
            <a:endParaRPr b="0" lang="es-AR" sz="5400" spc="-1" strike="noStrike">
              <a:latin typeface="Arial"/>
            </a:endParaRPr>
          </a:p>
        </p:txBody>
      </p:sp>
      <p:sp>
        <p:nvSpPr>
          <p:cNvPr id="80" name="CustomShape 2"/>
          <p:cNvSpPr/>
          <p:nvPr/>
        </p:nvSpPr>
        <p:spPr>
          <a:xfrm>
            <a:off x="810000" y="5280840"/>
            <a:ext cx="10571040" cy="4338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60"/>
              </a:spcBef>
              <a:spcAft>
                <a:spcPts val="601"/>
              </a:spcAft>
            </a:pPr>
            <a:r>
              <a:rPr b="0" lang="es-AR" sz="1800" spc="-1" strike="noStrike">
                <a:solidFill>
                  <a:srgbClr val="ffffff"/>
                </a:solidFill>
                <a:latin typeface="Century Gothic"/>
                <a:ea typeface="DejaVu Sans"/>
              </a:rPr>
              <a:t>Tomas Ayala</a:t>
            </a:r>
            <a:endParaRPr b="0" lang="es-AR"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Recorridos en los Arboles Binarios</a:t>
            </a:r>
            <a:endParaRPr b="0" lang="es-AR" sz="4000" spc="-1" strike="noStrike">
              <a:latin typeface="Arial"/>
            </a:endParaRPr>
          </a:p>
        </p:txBody>
      </p:sp>
      <p:sp>
        <p:nvSpPr>
          <p:cNvPr id="104" name="CustomShape 2"/>
          <p:cNvSpPr/>
          <p:nvPr/>
        </p:nvSpPr>
        <p:spPr>
          <a:xfrm>
            <a:off x="648000" y="3168000"/>
            <a:ext cx="10655280" cy="287928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Preorden: Primero se visita en nodo actual luego el sub-árbol izquierdo y luego el derecho. Se suele utilizar cuando se quiere clonar el </a:t>
            </a:r>
            <a:r>
              <a:rPr b="0" lang="es-AR" sz="1800" spc="-1" strike="noStrike">
                <a:solidFill>
                  <a:srgbClr val="ffffff"/>
                </a:solidFill>
                <a:latin typeface="Century Gothic"/>
                <a:ea typeface="DejaVu Sans"/>
              </a:rPr>
              <a:t>árbol</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Inorden: Primero se visita el sub-árbol izquierdo, luego el nodo actual y por último el sub-árbol derecho. Sirve para obtener todos los elementos del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ordenados de menor a mayor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Postorden: Primero se visita el sub-árbol izquierdo, luego al sub-arbol derecho y por último al nodo actual. Sirve para destruir el </a:t>
            </a:r>
            <a:r>
              <a:rPr b="0" lang="es-AR" sz="1800" spc="-1" strike="noStrike">
                <a:solidFill>
                  <a:srgbClr val="ffffff"/>
                </a:solidFill>
                <a:latin typeface="Century Gothic"/>
                <a:ea typeface="DejaVu Sans"/>
              </a:rPr>
              <a:t>árbol</a:t>
            </a:r>
            <a:endParaRPr b="0" lang="es-AR" sz="1800" spc="-1" strike="noStrike">
              <a:latin typeface="Arial"/>
            </a:endParaRPr>
          </a:p>
        </p:txBody>
      </p:sp>
      <p:sp>
        <p:nvSpPr>
          <p:cNvPr id="105" name="CustomShape 3"/>
          <p:cNvSpPr/>
          <p:nvPr/>
        </p:nvSpPr>
        <p:spPr>
          <a:xfrm>
            <a:off x="792000" y="2448000"/>
            <a:ext cx="6911640" cy="656640"/>
          </a:xfrm>
          <a:prstGeom prst="rect">
            <a:avLst/>
          </a:prstGeom>
          <a:noFill/>
          <a:ln>
            <a:noFill/>
          </a:ln>
        </p:spPr>
        <p:style>
          <a:lnRef idx="0"/>
          <a:fillRef idx="0"/>
          <a:effectRef idx="0"/>
          <a:fontRef idx="minor"/>
        </p:style>
        <p:txBody>
          <a:bodyPr lIns="90000" rIns="90000" tIns="45000" bIns="45000"/>
          <a:p>
            <a:pPr>
              <a:lnSpc>
                <a:spcPct val="100000"/>
              </a:lnSpc>
            </a:pPr>
            <a:r>
              <a:rPr b="0" lang="es-AR" sz="2000" spc="-1" strike="noStrike">
                <a:latin typeface="Arial"/>
              </a:rPr>
              <a:t>Hay distintas formas de recorrer los arboles binarios pero, destacamos 3 tipos de recorridos:</a:t>
            </a:r>
            <a:endParaRPr b="0" lang="es-AR"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10000" y="1449000"/>
            <a:ext cx="10571040" cy="2970000"/>
          </a:xfrm>
          <a:prstGeom prst="rect">
            <a:avLst/>
          </a:prstGeom>
          <a:noFill/>
          <a:ln>
            <a:noFill/>
          </a:ln>
        </p:spPr>
        <p:style>
          <a:lnRef idx="0"/>
          <a:fillRef idx="0"/>
          <a:effectRef idx="0"/>
          <a:fontRef idx="minor"/>
        </p:style>
        <p:txBody>
          <a:bodyPr lIns="90000" rIns="90000" tIns="45000" bIns="45000" anchor="b"/>
          <a:p>
            <a:pPr>
              <a:lnSpc>
                <a:spcPct val="100000"/>
              </a:lnSpc>
            </a:pPr>
            <a:r>
              <a:rPr b="1" lang="es-AR" sz="5400" spc="-1" strike="noStrike">
                <a:solidFill>
                  <a:srgbClr val="fefefe"/>
                </a:solidFill>
                <a:latin typeface="Century Gothic"/>
                <a:ea typeface="DejaVu Sans"/>
              </a:rPr>
              <a:t>Descanso</a:t>
            </a:r>
            <a:endParaRPr b="0" lang="es-AR" sz="5400" spc="-1" strike="noStrike">
              <a:latin typeface="Arial"/>
            </a:endParaRPr>
          </a:p>
        </p:txBody>
      </p:sp>
      <p:sp>
        <p:nvSpPr>
          <p:cNvPr id="107" name="CustomShape 2"/>
          <p:cNvSpPr/>
          <p:nvPr/>
        </p:nvSpPr>
        <p:spPr>
          <a:xfrm>
            <a:off x="810000" y="5280840"/>
            <a:ext cx="10571040" cy="43380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Arboles de </a:t>
            </a:r>
            <a:r>
              <a:rPr b="1" lang="es-AR" sz="4000" spc="-1" strike="noStrike">
                <a:solidFill>
                  <a:srgbClr val="fefefe"/>
                </a:solidFill>
                <a:latin typeface="Century Gothic"/>
                <a:ea typeface="DejaVu Sans"/>
              </a:rPr>
              <a:t>Búsqueda</a:t>
            </a:r>
            <a:r>
              <a:rPr b="1" lang="es-AR" sz="4000" spc="-1" strike="noStrike">
                <a:solidFill>
                  <a:srgbClr val="fefefe"/>
                </a:solidFill>
                <a:latin typeface="Century Gothic"/>
                <a:ea typeface="DejaVu Sans"/>
              </a:rPr>
              <a:t> Binaria (ABB)</a:t>
            </a:r>
            <a:endParaRPr b="0" lang="es-AR" sz="4000" spc="-1" strike="noStrike">
              <a:latin typeface="Arial"/>
            </a:endParaRPr>
          </a:p>
        </p:txBody>
      </p:sp>
      <p:sp>
        <p:nvSpPr>
          <p:cNvPr id="109" name="CustomShape 2"/>
          <p:cNvSpPr/>
          <p:nvPr/>
        </p:nvSpPr>
        <p:spPr>
          <a:xfrm>
            <a:off x="818640" y="222228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Al </a:t>
            </a:r>
            <a:r>
              <a:rPr b="0" lang="es-AR" sz="2200" spc="-1" strike="noStrike">
                <a:solidFill>
                  <a:srgbClr val="ffffff"/>
                </a:solidFill>
                <a:latin typeface="Century Gothic"/>
                <a:ea typeface="DejaVu Sans"/>
              </a:rPr>
              <a:t>árbol</a:t>
            </a:r>
            <a:r>
              <a:rPr b="0" lang="es-AR" sz="2200" spc="-1" strike="noStrike">
                <a:solidFill>
                  <a:srgbClr val="ffffff"/>
                </a:solidFill>
                <a:latin typeface="Century Gothic"/>
                <a:ea typeface="DejaVu Sans"/>
              </a:rPr>
              <a:t> binario se le agrega un comparador y cada nodo del </a:t>
            </a:r>
            <a:r>
              <a:rPr b="0" lang="es-AR" sz="2200" spc="-1" strike="noStrike">
                <a:solidFill>
                  <a:srgbClr val="ffffff"/>
                </a:solidFill>
                <a:latin typeface="Century Gothic"/>
                <a:ea typeface="DejaVu Sans"/>
              </a:rPr>
              <a:t>árbol</a:t>
            </a:r>
            <a:r>
              <a:rPr b="0" lang="es-AR" sz="2200" spc="-1" strike="noStrike">
                <a:solidFill>
                  <a:srgbClr val="ffffff"/>
                </a:solidFill>
                <a:latin typeface="Century Gothic"/>
                <a:ea typeface="DejaVu Sans"/>
              </a:rPr>
              <a:t> posee un valor o una clave </a:t>
            </a:r>
            <a:r>
              <a:rPr b="0" lang="es-AR" sz="2200" spc="-1" strike="noStrike">
                <a:solidFill>
                  <a:srgbClr val="ffffff"/>
                </a:solidFill>
                <a:latin typeface="Century Gothic"/>
                <a:ea typeface="DejaVu Sans"/>
              </a:rPr>
              <a:t>única.</a:t>
            </a:r>
            <a:r>
              <a:rPr b="0" lang="es-AR" sz="2200" spc="-1" strike="noStrike">
                <a:solidFill>
                  <a:srgbClr val="ffffff"/>
                </a:solidFill>
                <a:latin typeface="Century Gothic"/>
                <a:ea typeface="DejaVu Sans"/>
              </a:rPr>
              <a:t>  </a:t>
            </a:r>
            <a:endParaRPr b="0" lang="es-AR" sz="22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Lo que permite determinar esto es dado un nodo </a:t>
            </a:r>
            <a:r>
              <a:rPr b="0" lang="es-AR" sz="2200" spc="-1" strike="noStrike">
                <a:solidFill>
                  <a:srgbClr val="ffffff"/>
                </a:solidFill>
                <a:latin typeface="Century Gothic"/>
                <a:ea typeface="DejaVu Sans"/>
              </a:rPr>
              <a:t>raíz</a:t>
            </a:r>
            <a:r>
              <a:rPr b="0" lang="es-AR" sz="2200" spc="-1" strike="noStrike">
                <a:solidFill>
                  <a:srgbClr val="ffffff"/>
                </a:solidFill>
                <a:latin typeface="Century Gothic"/>
                <a:ea typeface="DejaVu Sans"/>
              </a:rPr>
              <a:t>, los sub-arboles derechos contienen valores mayores que la </a:t>
            </a:r>
            <a:r>
              <a:rPr b="0" lang="es-AR" sz="2200" spc="-1" strike="noStrike">
                <a:solidFill>
                  <a:srgbClr val="ffffff"/>
                </a:solidFill>
                <a:latin typeface="Century Gothic"/>
                <a:ea typeface="DejaVu Sans"/>
              </a:rPr>
              <a:t>raíz</a:t>
            </a:r>
            <a:r>
              <a:rPr b="0" lang="es-AR" sz="2200" spc="-1" strike="noStrike">
                <a:solidFill>
                  <a:srgbClr val="ffffff"/>
                </a:solidFill>
                <a:latin typeface="Century Gothic"/>
                <a:ea typeface="DejaVu Sans"/>
              </a:rPr>
              <a:t> y los sub-arboles izquierdos, valores menores que la </a:t>
            </a:r>
            <a:r>
              <a:rPr b="0" lang="es-AR" sz="2200" spc="-1" strike="noStrike">
                <a:solidFill>
                  <a:srgbClr val="ffffff"/>
                </a:solidFill>
                <a:latin typeface="Century Gothic"/>
                <a:ea typeface="DejaVu Sans"/>
              </a:rPr>
              <a:t>raíz.</a:t>
            </a:r>
            <a:endParaRPr b="0" lang="es-AR" sz="22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El comparador junto unicidad de la clave/valor, nos da una </a:t>
            </a:r>
            <a:r>
              <a:rPr b="0" lang="es-AR" sz="2200" spc="-1" strike="noStrike">
                <a:solidFill>
                  <a:srgbClr val="ffffff"/>
                </a:solidFill>
                <a:latin typeface="Century Gothic"/>
                <a:ea typeface="DejaVu Sans"/>
              </a:rPr>
              <a:t>guiá</a:t>
            </a:r>
            <a:r>
              <a:rPr b="0" lang="es-AR" sz="2200" spc="-1" strike="noStrike">
                <a:solidFill>
                  <a:srgbClr val="ffffff"/>
                </a:solidFill>
                <a:latin typeface="Century Gothic"/>
                <a:ea typeface="DejaVu Sans"/>
              </a:rPr>
              <a:t> de como recorrer el </a:t>
            </a:r>
            <a:r>
              <a:rPr b="0" lang="es-AR" sz="2200" spc="-1" strike="noStrike">
                <a:solidFill>
                  <a:srgbClr val="ffffff"/>
                </a:solidFill>
                <a:latin typeface="Century Gothic"/>
                <a:ea typeface="DejaVu Sans"/>
              </a:rPr>
              <a:t>árbol.</a:t>
            </a:r>
            <a:endParaRPr b="0" lang="es-AR" sz="2200" spc="-1" strike="noStrike">
              <a:latin typeface="Arial"/>
            </a:endParaRPr>
          </a:p>
        </p:txBody>
      </p:sp>
      <p:sp>
        <p:nvSpPr>
          <p:cNvPr id="110" name="CustomShape 3"/>
          <p:cNvSpPr/>
          <p:nvPr/>
        </p:nvSpPr>
        <p:spPr>
          <a:xfrm>
            <a:off x="1080000" y="2304000"/>
            <a:ext cx="3743640" cy="431640"/>
          </a:xfrm>
          <a:prstGeom prst="rect">
            <a:avLst/>
          </a:prstGeom>
          <a:noFill/>
          <a:ln>
            <a:noFill/>
          </a:ln>
        </p:spPr>
        <p:style>
          <a:lnRef idx="0"/>
          <a:fillRef idx="0"/>
          <a:effectRef idx="0"/>
          <a:fontRef idx="minor"/>
        </p:style>
        <p:txBody>
          <a:bodyPr lIns="90000" rIns="90000" tIns="45000" bIns="45000"/>
          <a:p>
            <a:pPr>
              <a:lnSpc>
                <a:spcPct val="100000"/>
              </a:lnSpc>
            </a:pPr>
            <a:r>
              <a:rPr b="0" lang="es-AR" sz="2200" spc="-1" strike="noStrike">
                <a:latin typeface="Arial"/>
              </a:rPr>
              <a:t>Definición:</a:t>
            </a:r>
            <a:endParaRPr b="0" lang="es-AR" sz="2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Arboles de </a:t>
            </a:r>
            <a:r>
              <a:rPr b="1" lang="es-AR" sz="4000" spc="-1" strike="noStrike">
                <a:solidFill>
                  <a:srgbClr val="fefefe"/>
                </a:solidFill>
                <a:latin typeface="Century Gothic"/>
                <a:ea typeface="DejaVu Sans"/>
              </a:rPr>
              <a:t>Búsqueda</a:t>
            </a:r>
            <a:r>
              <a:rPr b="1" lang="es-AR" sz="4000" spc="-1" strike="noStrike">
                <a:solidFill>
                  <a:srgbClr val="fefefe"/>
                </a:solidFill>
                <a:latin typeface="Century Gothic"/>
                <a:ea typeface="DejaVu Sans"/>
              </a:rPr>
              <a:t> Binaria (ABB)</a:t>
            </a:r>
            <a:endParaRPr b="0" lang="es-AR" sz="4000" spc="-1" strike="noStrike">
              <a:latin typeface="Arial"/>
            </a:endParaRPr>
          </a:p>
        </p:txBody>
      </p:sp>
      <p:sp>
        <p:nvSpPr>
          <p:cNvPr id="112" name="CustomShape 2"/>
          <p:cNvSpPr/>
          <p:nvPr/>
        </p:nvSpPr>
        <p:spPr>
          <a:xfrm>
            <a:off x="792000" y="1646640"/>
            <a:ext cx="10484640" cy="3825000"/>
          </a:xfrm>
          <a:prstGeom prst="rect">
            <a:avLst/>
          </a:prstGeom>
          <a:noFill/>
          <a:ln>
            <a:noFill/>
          </a:ln>
        </p:spPr>
        <p:style>
          <a:lnRef idx="0"/>
          <a:fillRef idx="0"/>
          <a:effectRef idx="0"/>
          <a:fontRef idx="minor"/>
        </p:style>
        <p:txBody>
          <a:bodyPr lIns="90000" rIns="90000" tIns="45000" bIns="45000" anchor="ctr"/>
          <a:p>
            <a:pPr>
              <a:lnSpc>
                <a:spcPct val="100000"/>
              </a:lnSpc>
              <a:spcBef>
                <a:spcPts val="360"/>
              </a:spcBef>
              <a:spcAft>
                <a:spcPts val="601"/>
              </a:spcAft>
            </a:pP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Las claves mayores se insertan en los sub-arboles derechos</a:t>
            </a:r>
            <a:endParaRPr b="0" lang="es-AR" sz="22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Las claves menores se insertan en los sub-arboles </a:t>
            </a:r>
            <a:r>
              <a:rPr b="0" lang="es-AR" sz="2200" spc="-1" strike="noStrike">
                <a:solidFill>
                  <a:srgbClr val="ffffff"/>
                </a:solidFill>
                <a:latin typeface="Century Gothic"/>
                <a:ea typeface="DejaVu Sans"/>
              </a:rPr>
              <a:t>izquierdos</a:t>
            </a:r>
            <a:endParaRPr b="0" lang="es-AR" sz="22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200" spc="-1" strike="noStrike">
                <a:solidFill>
                  <a:srgbClr val="ffffff"/>
                </a:solidFill>
                <a:latin typeface="Century Gothic"/>
                <a:ea typeface="DejaVu Sans"/>
              </a:rPr>
              <a:t>Ambos sub-arboles </a:t>
            </a:r>
            <a:r>
              <a:rPr b="0" lang="es-AR" sz="2200" spc="-1" strike="noStrike">
                <a:solidFill>
                  <a:srgbClr val="ffffff"/>
                </a:solidFill>
                <a:latin typeface="Century Gothic"/>
                <a:ea typeface="DejaVu Sans"/>
              </a:rPr>
              <a:t>también</a:t>
            </a:r>
            <a:r>
              <a:rPr b="0" lang="es-AR" sz="2200" spc="-1" strike="noStrike">
                <a:solidFill>
                  <a:srgbClr val="ffffff"/>
                </a:solidFill>
                <a:latin typeface="Century Gothic"/>
                <a:ea typeface="DejaVu Sans"/>
              </a:rPr>
              <a:t> son arboles de </a:t>
            </a:r>
            <a:r>
              <a:rPr b="0" lang="es-AR" sz="2200" spc="-1" strike="noStrike">
                <a:solidFill>
                  <a:srgbClr val="ffffff"/>
                </a:solidFill>
                <a:latin typeface="Century Gothic"/>
                <a:ea typeface="DejaVu Sans"/>
              </a:rPr>
              <a:t>búsqueda</a:t>
            </a:r>
            <a:r>
              <a:rPr b="0" lang="es-AR" sz="2200" spc="-1" strike="noStrike">
                <a:solidFill>
                  <a:srgbClr val="ffffff"/>
                </a:solidFill>
                <a:latin typeface="Century Gothic"/>
                <a:ea typeface="DejaVu Sans"/>
              </a:rPr>
              <a:t> binaria</a:t>
            </a:r>
            <a:endParaRPr b="0" lang="es-AR" sz="2200" spc="-1" strike="noStrike">
              <a:latin typeface="Arial"/>
            </a:endParaRPr>
          </a:p>
        </p:txBody>
      </p:sp>
      <p:sp>
        <p:nvSpPr>
          <p:cNvPr id="113" name="CustomShape 3"/>
          <p:cNvSpPr/>
          <p:nvPr/>
        </p:nvSpPr>
        <p:spPr>
          <a:xfrm>
            <a:off x="1080000" y="2304000"/>
            <a:ext cx="3743640" cy="431640"/>
          </a:xfrm>
          <a:prstGeom prst="rect">
            <a:avLst/>
          </a:prstGeom>
          <a:noFill/>
          <a:ln>
            <a:noFill/>
          </a:ln>
        </p:spPr>
        <p:style>
          <a:lnRef idx="0"/>
          <a:fillRef idx="0"/>
          <a:effectRef idx="0"/>
          <a:fontRef idx="minor"/>
        </p:style>
        <p:txBody>
          <a:bodyPr lIns="90000" rIns="90000" tIns="45000" bIns="45000"/>
          <a:p>
            <a:pPr>
              <a:lnSpc>
                <a:spcPct val="100000"/>
              </a:lnSpc>
            </a:pPr>
            <a:r>
              <a:rPr b="0" lang="es-AR" sz="2200" spc="-1" strike="noStrike">
                <a:latin typeface="Arial"/>
              </a:rPr>
              <a:t>Características</a:t>
            </a:r>
            <a:r>
              <a:rPr b="0" lang="es-AR" sz="2200" spc="-1" strike="noStrike">
                <a:latin typeface="Arial"/>
              </a:rPr>
              <a:t> Principales:</a:t>
            </a:r>
            <a:endParaRPr b="0" lang="es-AR" sz="2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Arboles de </a:t>
            </a:r>
            <a:r>
              <a:rPr b="1" lang="es-AR" sz="4000" spc="-1" strike="noStrike">
                <a:solidFill>
                  <a:srgbClr val="fefefe"/>
                </a:solidFill>
                <a:latin typeface="Century Gothic"/>
                <a:ea typeface="DejaVu Sans"/>
              </a:rPr>
              <a:t>Búsqueda</a:t>
            </a:r>
            <a:r>
              <a:rPr b="1" lang="es-AR" sz="4000" spc="-1" strike="noStrike">
                <a:solidFill>
                  <a:srgbClr val="fefefe"/>
                </a:solidFill>
                <a:latin typeface="Century Gothic"/>
                <a:ea typeface="DejaVu Sans"/>
              </a:rPr>
              <a:t> Binaria (ABB)</a:t>
            </a:r>
            <a:endParaRPr b="0" lang="es-AR" sz="4000" spc="-1" strike="noStrike">
              <a:latin typeface="Arial"/>
            </a:endParaRPr>
          </a:p>
        </p:txBody>
      </p:sp>
      <p:pic>
        <p:nvPicPr>
          <p:cNvPr id="115" name="" descr=""/>
          <p:cNvPicPr/>
          <p:nvPr/>
        </p:nvPicPr>
        <p:blipFill>
          <a:blip r:embed="rId1"/>
          <a:stretch/>
        </p:blipFill>
        <p:spPr>
          <a:xfrm>
            <a:off x="1224000" y="3172320"/>
            <a:ext cx="7342920" cy="1723320"/>
          </a:xfrm>
          <a:prstGeom prst="rect">
            <a:avLst/>
          </a:prstGeom>
          <a:ln>
            <a:noFill/>
          </a:ln>
        </p:spPr>
      </p:pic>
      <p:sp>
        <p:nvSpPr>
          <p:cNvPr id="116" name="CustomShape 2"/>
          <p:cNvSpPr/>
          <p:nvPr/>
        </p:nvSpPr>
        <p:spPr>
          <a:xfrm>
            <a:off x="1224000" y="2520000"/>
            <a:ext cx="3311640" cy="4316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latin typeface="Arial"/>
              </a:rPr>
              <a:t>Ejemplo de comparador en C</a:t>
            </a:r>
            <a:endParaRPr b="0" lang="es-AR"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Abb: Insertar</a:t>
            </a:r>
            <a:endParaRPr b="0" lang="es-AR" sz="4000" spc="-1" strike="noStrike">
              <a:latin typeface="Arial"/>
            </a:endParaRPr>
          </a:p>
        </p:txBody>
      </p:sp>
      <p:sp>
        <p:nvSpPr>
          <p:cNvPr id="118" name="CustomShape 2"/>
          <p:cNvSpPr/>
          <p:nvPr/>
        </p:nvSpPr>
        <p:spPr>
          <a:xfrm>
            <a:off x="818640" y="222228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actual no esta </a:t>
            </a:r>
            <a:r>
              <a:rPr b="0" lang="es-AR" sz="1800" spc="-1" strike="noStrike">
                <a:solidFill>
                  <a:srgbClr val="ffffff"/>
                </a:solidFill>
                <a:latin typeface="Century Gothic"/>
                <a:ea typeface="DejaVu Sans"/>
              </a:rPr>
              <a:t>vació</a:t>
            </a:r>
            <a:r>
              <a:rPr b="0" lang="es-AR" sz="1800" spc="-1" strike="noStrike">
                <a:solidFill>
                  <a:srgbClr val="ffffff"/>
                </a:solidFill>
                <a:latin typeface="Century Gothic"/>
                <a:ea typeface="DejaVu Sans"/>
              </a:rPr>
              <a:t>, mediante el comparador determino si el valor se inserta en el sub-arbol derecho o izquierdo. Luego se manda a insertar el nuevo valor en el sub-arbol correspondiente</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Si 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actual esta </a:t>
            </a:r>
            <a:r>
              <a:rPr b="0" lang="es-AR" sz="1800" spc="-1" strike="noStrike">
                <a:solidFill>
                  <a:srgbClr val="ffffff"/>
                </a:solidFill>
                <a:latin typeface="Century Gothic"/>
                <a:ea typeface="DejaVu Sans"/>
              </a:rPr>
              <a:t>vació</a:t>
            </a:r>
            <a:r>
              <a:rPr b="0" lang="es-AR" sz="1800" spc="-1" strike="noStrike">
                <a:solidFill>
                  <a:srgbClr val="ffffff"/>
                </a:solidFill>
                <a:latin typeface="Century Gothic"/>
                <a:ea typeface="DejaVu Sans"/>
              </a:rPr>
              <a:t>, se inserta el valor como </a:t>
            </a:r>
            <a:r>
              <a:rPr b="0" lang="es-AR" sz="1800" spc="-1" strike="noStrike">
                <a:solidFill>
                  <a:srgbClr val="ffffff"/>
                </a:solidFill>
                <a:latin typeface="Century Gothic"/>
                <a:ea typeface="DejaVu Sans"/>
              </a:rPr>
              <a:t>raíz</a:t>
            </a:r>
            <a:r>
              <a:rPr b="0" lang="es-AR" sz="1800" spc="-1" strike="noStrike">
                <a:solidFill>
                  <a:srgbClr val="ffffff"/>
                </a:solidFill>
                <a:latin typeface="Century Gothic"/>
                <a:ea typeface="DejaVu Sans"/>
              </a:rPr>
              <a:t> del nuevo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t>
            </a:r>
            <a:endParaRPr b="0" lang="es-AR" sz="1800" spc="-1" strike="noStrike">
              <a:latin typeface="Arial"/>
            </a:endParaRPr>
          </a:p>
        </p:txBody>
      </p:sp>
      <p:sp>
        <p:nvSpPr>
          <p:cNvPr id="119" name="CustomShape 3"/>
          <p:cNvSpPr/>
          <p:nvPr/>
        </p:nvSpPr>
        <p:spPr>
          <a:xfrm>
            <a:off x="1080000" y="2304000"/>
            <a:ext cx="9431640" cy="714960"/>
          </a:xfrm>
          <a:prstGeom prst="rect">
            <a:avLst/>
          </a:prstGeom>
          <a:noFill/>
          <a:ln>
            <a:noFill/>
          </a:ln>
        </p:spPr>
        <p:style>
          <a:lnRef idx="0"/>
          <a:fillRef idx="0"/>
          <a:effectRef idx="0"/>
          <a:fontRef idx="minor"/>
        </p:style>
        <p:txBody>
          <a:bodyPr lIns="90000" rIns="90000" tIns="45000" bIns="45000"/>
          <a:p>
            <a:pPr>
              <a:lnSpc>
                <a:spcPct val="100000"/>
              </a:lnSpc>
            </a:pPr>
            <a:r>
              <a:rPr b="0" lang="es-AR" sz="2200" spc="-1" strike="noStrike">
                <a:latin typeface="Arial"/>
              </a:rPr>
              <a:t>Pasos: Se intenta insertar un valor en </a:t>
            </a:r>
            <a:r>
              <a:rPr b="0" lang="es-AR" sz="2200" spc="-1" strike="noStrike">
                <a:latin typeface="Arial"/>
              </a:rPr>
              <a:t>árbol.</a:t>
            </a:r>
            <a:r>
              <a:rPr b="0" lang="es-AR" sz="2200" spc="-1" strike="noStrike">
                <a:latin typeface="Arial"/>
              </a:rPr>
              <a:t> Y se empieza a recorrer el abb desde la </a:t>
            </a:r>
            <a:r>
              <a:rPr b="0" lang="es-AR" sz="2200" spc="-1" strike="noStrike">
                <a:latin typeface="Arial"/>
              </a:rPr>
              <a:t>raíz</a:t>
            </a:r>
            <a:r>
              <a:rPr b="0" lang="es-AR" sz="2200" spc="-1" strike="noStrike">
                <a:latin typeface="Arial"/>
              </a:rPr>
              <a:t> de la siguiente forma</a:t>
            </a:r>
            <a:endParaRPr b="0" lang="es-AR" sz="2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Abb: Buscar</a:t>
            </a:r>
            <a:endParaRPr b="0" lang="es-AR" sz="4000" spc="-1" strike="noStrike">
              <a:latin typeface="Arial"/>
            </a:endParaRPr>
          </a:p>
        </p:txBody>
      </p:sp>
      <p:sp>
        <p:nvSpPr>
          <p:cNvPr id="121" name="CustomShape 2"/>
          <p:cNvSpPr/>
          <p:nvPr/>
        </p:nvSpPr>
        <p:spPr>
          <a:xfrm>
            <a:off x="648000" y="223200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Si 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actual no esta </a:t>
            </a:r>
            <a:r>
              <a:rPr b="0" lang="es-AR" sz="1800" spc="-1" strike="noStrike">
                <a:solidFill>
                  <a:srgbClr val="ffffff"/>
                </a:solidFill>
                <a:latin typeface="Century Gothic"/>
                <a:ea typeface="DejaVu Sans"/>
              </a:rPr>
              <a:t>vació</a:t>
            </a:r>
            <a:r>
              <a:rPr b="0" lang="es-AR" sz="1800" spc="-1" strike="noStrike">
                <a:solidFill>
                  <a:srgbClr val="ffffff"/>
                </a:solidFill>
                <a:latin typeface="Century Gothic"/>
                <a:ea typeface="DejaVu Sans"/>
              </a:rPr>
              <a:t>, y la </a:t>
            </a:r>
            <a:r>
              <a:rPr b="0" lang="es-AR" sz="1800" spc="-1" strike="noStrike">
                <a:solidFill>
                  <a:srgbClr val="ffffff"/>
                </a:solidFill>
                <a:latin typeface="Century Gothic"/>
                <a:ea typeface="DejaVu Sans"/>
              </a:rPr>
              <a:t>raíz</a:t>
            </a:r>
            <a:r>
              <a:rPr b="0" lang="es-AR" sz="1800" spc="-1" strike="noStrike">
                <a:solidFill>
                  <a:srgbClr val="ffffff"/>
                </a:solidFill>
                <a:latin typeface="Century Gothic"/>
                <a:ea typeface="DejaVu Sans"/>
              </a:rPr>
              <a:t> es el elemento buscado. Se termino la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y se devuelve el elemento encontrado.</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Si 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actual no esta </a:t>
            </a:r>
            <a:r>
              <a:rPr b="0" lang="es-AR" sz="1800" spc="-1" strike="noStrike">
                <a:solidFill>
                  <a:srgbClr val="ffffff"/>
                </a:solidFill>
                <a:latin typeface="Century Gothic"/>
                <a:ea typeface="DejaVu Sans"/>
              </a:rPr>
              <a:t>vació</a:t>
            </a:r>
            <a:r>
              <a:rPr b="0" lang="es-AR" sz="1800" spc="-1" strike="noStrike">
                <a:solidFill>
                  <a:srgbClr val="ffffff"/>
                </a:solidFill>
                <a:latin typeface="Century Gothic"/>
                <a:ea typeface="DejaVu Sans"/>
              </a:rPr>
              <a:t>, y la </a:t>
            </a:r>
            <a:r>
              <a:rPr b="0" lang="es-AR" sz="1800" spc="-1" strike="noStrike">
                <a:solidFill>
                  <a:srgbClr val="ffffff"/>
                </a:solidFill>
                <a:latin typeface="Century Gothic"/>
                <a:ea typeface="DejaVu Sans"/>
              </a:rPr>
              <a:t>raíz</a:t>
            </a:r>
            <a:r>
              <a:rPr b="0" lang="es-AR" sz="1800" spc="-1" strike="noStrike">
                <a:solidFill>
                  <a:srgbClr val="ffffff"/>
                </a:solidFill>
                <a:latin typeface="Century Gothic"/>
                <a:ea typeface="DejaVu Sans"/>
              </a:rPr>
              <a:t> no es el elemento buscado. </a:t>
            </a:r>
            <a:r>
              <a:rPr b="0" lang="es-AR" sz="1800" spc="-1" strike="noStrike">
                <a:solidFill>
                  <a:srgbClr val="ffffff"/>
                </a:solidFill>
                <a:latin typeface="Century Gothic"/>
                <a:ea typeface="DejaVu Sans"/>
              </a:rPr>
              <a:t>Según</a:t>
            </a:r>
            <a:r>
              <a:rPr b="0" lang="es-AR" sz="1800" spc="-1" strike="noStrike">
                <a:solidFill>
                  <a:srgbClr val="ffffff"/>
                </a:solidFill>
                <a:latin typeface="Century Gothic"/>
                <a:ea typeface="DejaVu Sans"/>
              </a:rPr>
              <a:t> lo que diga el comparador, se busca si el valor esta buscado en el sub-arbol derecho o izquierdo.</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Si 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actual esta </a:t>
            </a:r>
            <a:r>
              <a:rPr b="0" lang="es-AR" sz="1800" spc="-1" strike="noStrike">
                <a:solidFill>
                  <a:srgbClr val="ffffff"/>
                </a:solidFill>
                <a:latin typeface="Century Gothic"/>
                <a:ea typeface="DejaVu Sans"/>
              </a:rPr>
              <a:t>vació</a:t>
            </a:r>
            <a:r>
              <a:rPr b="0" lang="es-AR" sz="1800" spc="-1" strike="noStrike">
                <a:solidFill>
                  <a:srgbClr val="ffffff"/>
                </a:solidFill>
                <a:latin typeface="Century Gothic"/>
                <a:ea typeface="DejaVu Sans"/>
              </a:rPr>
              <a:t>, el elemento buscado no existe en 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Y se termina la </a:t>
            </a:r>
            <a:r>
              <a:rPr b="0" lang="es-AR" sz="1800" spc="-1" strike="noStrike">
                <a:solidFill>
                  <a:srgbClr val="ffffff"/>
                </a:solidFill>
                <a:latin typeface="Century Gothic"/>
                <a:ea typeface="DejaVu Sans"/>
              </a:rPr>
              <a:t>búsqueda.</a:t>
            </a:r>
            <a:endParaRPr b="0" lang="es-AR" sz="1800" spc="-1" strike="noStrike">
              <a:latin typeface="Arial"/>
            </a:endParaRPr>
          </a:p>
        </p:txBody>
      </p:sp>
      <p:sp>
        <p:nvSpPr>
          <p:cNvPr id="122" name="CustomShape 3"/>
          <p:cNvSpPr/>
          <p:nvPr/>
        </p:nvSpPr>
        <p:spPr>
          <a:xfrm>
            <a:off x="648000" y="2304000"/>
            <a:ext cx="9503640" cy="431640"/>
          </a:xfrm>
          <a:prstGeom prst="rect">
            <a:avLst/>
          </a:prstGeom>
          <a:noFill/>
          <a:ln>
            <a:noFill/>
          </a:ln>
        </p:spPr>
        <p:style>
          <a:lnRef idx="0"/>
          <a:fillRef idx="0"/>
          <a:effectRef idx="0"/>
          <a:fontRef idx="minor"/>
        </p:style>
        <p:txBody>
          <a:bodyPr lIns="90000" rIns="90000" tIns="45000" bIns="45000"/>
          <a:p>
            <a:pPr>
              <a:lnSpc>
                <a:spcPct val="100000"/>
              </a:lnSpc>
            </a:pPr>
            <a:r>
              <a:rPr b="0" lang="es-AR" sz="2200" spc="-1" strike="noStrike">
                <a:latin typeface="Arial"/>
              </a:rPr>
              <a:t>Pasos: Desde la </a:t>
            </a:r>
            <a:r>
              <a:rPr b="0" lang="es-AR" sz="2200" spc="-1" strike="noStrike">
                <a:latin typeface="Arial"/>
              </a:rPr>
              <a:t>raíz</a:t>
            </a:r>
            <a:r>
              <a:rPr b="0" lang="es-AR" sz="2200" spc="-1" strike="noStrike">
                <a:latin typeface="Arial"/>
              </a:rPr>
              <a:t>, se busca en el </a:t>
            </a:r>
            <a:r>
              <a:rPr b="0" lang="es-AR" sz="2200" spc="-1" strike="noStrike">
                <a:latin typeface="Arial"/>
              </a:rPr>
              <a:t>árbol</a:t>
            </a:r>
            <a:r>
              <a:rPr b="0" lang="es-AR" sz="2200" spc="-1" strike="noStrike">
                <a:latin typeface="Arial"/>
              </a:rPr>
              <a:t> y hay 3 casos: </a:t>
            </a:r>
            <a:endParaRPr b="0" lang="es-AR" sz="2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Abb: Borrar</a:t>
            </a:r>
            <a:endParaRPr b="0" lang="es-AR" sz="4000" spc="-1" strike="noStrike">
              <a:latin typeface="Arial"/>
            </a:endParaRPr>
          </a:p>
        </p:txBody>
      </p:sp>
      <p:sp>
        <p:nvSpPr>
          <p:cNvPr id="124" name="CustomShape 2"/>
          <p:cNvSpPr/>
          <p:nvPr/>
        </p:nvSpPr>
        <p:spPr>
          <a:xfrm>
            <a:off x="792000" y="266400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El nodo a borrar no tiene hijos( es un nodo hoja). Se borra</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El nodo a borrar tiene un hijo. El nodo hijo pasa a tomar el lugar del padre y se borra al padre.</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AutoNum type="arabicParenR"/>
            </a:pPr>
            <a:r>
              <a:rPr b="0" lang="es-AR" sz="1800" spc="-1" strike="noStrike">
                <a:solidFill>
                  <a:srgbClr val="ffffff"/>
                </a:solidFill>
                <a:latin typeface="Century Gothic"/>
                <a:ea typeface="DejaVu Sans"/>
              </a:rPr>
              <a:t>El nodo a borrar tiene 2 hijos. Se busca a su predecesor, que puede ser el mayor de los menores o el menor de los mayores(</a:t>
            </a:r>
            <a:r>
              <a:rPr b="0" lang="es-AR" sz="1800" spc="-1" strike="noStrike">
                <a:solidFill>
                  <a:srgbClr val="ffffff"/>
                </a:solidFill>
                <a:latin typeface="Century Gothic"/>
                <a:ea typeface="DejaVu Sans"/>
              </a:rPr>
              <a:t>convención</a:t>
            </a:r>
            <a:r>
              <a:rPr b="0" lang="es-AR" sz="1800" spc="-1" strike="noStrike">
                <a:solidFill>
                  <a:srgbClr val="ffffff"/>
                </a:solidFill>
                <a:latin typeface="Century Gothic"/>
                <a:ea typeface="DejaVu Sans"/>
              </a:rPr>
              <a:t> que se tiene que tomar a lo largo de todo la implementación del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Ese nodo sera la nueva </a:t>
            </a:r>
            <a:r>
              <a:rPr b="0" lang="es-AR" sz="1800" spc="-1" strike="noStrike">
                <a:solidFill>
                  <a:srgbClr val="ffffff"/>
                </a:solidFill>
                <a:latin typeface="Century Gothic"/>
                <a:ea typeface="DejaVu Sans"/>
              </a:rPr>
              <a:t>raíz</a:t>
            </a:r>
            <a:r>
              <a:rPr b="0" lang="es-AR" sz="1800" spc="-1" strike="noStrike">
                <a:solidFill>
                  <a:srgbClr val="ffffff"/>
                </a:solidFill>
                <a:latin typeface="Century Gothic"/>
                <a:ea typeface="DejaVu Sans"/>
              </a:rPr>
              <a:t> del </a:t>
            </a: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y se borra la </a:t>
            </a:r>
            <a:r>
              <a:rPr b="0" lang="es-AR" sz="1800" spc="-1" strike="noStrike">
                <a:solidFill>
                  <a:srgbClr val="ffffff"/>
                </a:solidFill>
                <a:latin typeface="Century Gothic"/>
                <a:ea typeface="DejaVu Sans"/>
              </a:rPr>
              <a:t>raíz</a:t>
            </a:r>
            <a:r>
              <a:rPr b="0" lang="es-AR" sz="1800" spc="-1" strike="noStrike">
                <a:solidFill>
                  <a:srgbClr val="ffffff"/>
                </a:solidFill>
                <a:latin typeface="Century Gothic"/>
                <a:ea typeface="DejaVu Sans"/>
              </a:rPr>
              <a:t> vieja.</a:t>
            </a:r>
            <a:endParaRPr b="0" lang="es-AR" sz="1800" spc="-1" strike="noStrike">
              <a:latin typeface="Arial"/>
            </a:endParaRPr>
          </a:p>
        </p:txBody>
      </p:sp>
      <p:sp>
        <p:nvSpPr>
          <p:cNvPr id="125" name="CustomShape 3"/>
          <p:cNvSpPr/>
          <p:nvPr/>
        </p:nvSpPr>
        <p:spPr>
          <a:xfrm>
            <a:off x="1080000" y="2304000"/>
            <a:ext cx="10439640" cy="1027440"/>
          </a:xfrm>
          <a:prstGeom prst="rect">
            <a:avLst/>
          </a:prstGeom>
          <a:noFill/>
          <a:ln>
            <a:noFill/>
          </a:ln>
        </p:spPr>
        <p:style>
          <a:lnRef idx="0"/>
          <a:fillRef idx="0"/>
          <a:effectRef idx="0"/>
          <a:fontRef idx="minor"/>
        </p:style>
        <p:txBody>
          <a:bodyPr lIns="90000" rIns="90000" tIns="45000" bIns="45000"/>
          <a:p>
            <a:pPr>
              <a:lnSpc>
                <a:spcPct val="100000"/>
              </a:lnSpc>
            </a:pPr>
            <a:r>
              <a:rPr b="0" lang="es-AR" sz="2200" spc="-1" strike="noStrike">
                <a:latin typeface="Arial"/>
              </a:rPr>
              <a:t>Pasos: Primero se busca si el elemento que se quiere borrar esa dentro del árbol. Dependiendo de la cantidad de hijos que tenga la </a:t>
            </a:r>
            <a:r>
              <a:rPr b="0" lang="es-AR" sz="2200" spc="-1" strike="noStrike">
                <a:latin typeface="Arial"/>
              </a:rPr>
              <a:t>raíz</a:t>
            </a:r>
            <a:r>
              <a:rPr b="0" lang="es-AR" sz="2200" spc="-1" strike="noStrike">
                <a:latin typeface="Arial"/>
              </a:rPr>
              <a:t> se llega a uno de los tres casos</a:t>
            </a:r>
            <a:endParaRPr b="0" lang="es-AR" sz="2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Arboles Equilibrados</a:t>
            </a:r>
            <a:endParaRPr b="0" lang="es-AR" sz="4000" spc="-1" strike="noStrike">
              <a:latin typeface="Arial"/>
            </a:endParaRPr>
          </a:p>
        </p:txBody>
      </p:sp>
      <p:sp>
        <p:nvSpPr>
          <p:cNvPr id="127" name="CustomShape 2"/>
          <p:cNvSpPr/>
          <p:nvPr/>
        </p:nvSpPr>
        <p:spPr>
          <a:xfrm>
            <a:off x="818640" y="222228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 pesar de todo esto, el orden en el que se insertan los elementos en un ABB es algo de gran importancia. Dos ABB con los mismos elementos pero insertados en distinto orden no necesariamente son iguales</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Debido a esto los arboles pueden degenerar en listas</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Las complejidades </a:t>
            </a:r>
            <a:r>
              <a:rPr b="0" lang="es-AR" sz="1800" spc="-1" strike="noStrike">
                <a:solidFill>
                  <a:srgbClr val="ffffff"/>
                </a:solidFill>
                <a:latin typeface="Century Gothic"/>
                <a:ea typeface="DejaVu Sans"/>
              </a:rPr>
              <a:t>algorítmicas</a:t>
            </a:r>
            <a:r>
              <a:rPr b="0" lang="es-AR" sz="1800" spc="-1" strike="noStrike">
                <a:solidFill>
                  <a:srgbClr val="ffffff"/>
                </a:solidFill>
                <a:latin typeface="Century Gothic"/>
                <a:ea typeface="DejaVu Sans"/>
              </a:rPr>
              <a:t> de las operaciones de buscar, insertar y borrar en un ABB, en el peor de los casos, es O(N). </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Ambos sub-arboles </a:t>
            </a:r>
            <a:r>
              <a:rPr b="0" lang="es-AR" sz="1800" spc="-1" strike="noStrike">
                <a:solidFill>
                  <a:srgbClr val="ffffff"/>
                </a:solidFill>
                <a:latin typeface="Century Gothic"/>
                <a:ea typeface="DejaVu Sans"/>
              </a:rPr>
              <a:t>también</a:t>
            </a:r>
            <a:r>
              <a:rPr b="0" lang="es-AR" sz="1800" spc="-1" strike="noStrike">
                <a:solidFill>
                  <a:srgbClr val="ffffff"/>
                </a:solidFill>
                <a:latin typeface="Century Gothic"/>
                <a:ea typeface="DejaVu Sans"/>
              </a:rPr>
              <a:t> son arboles de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binaria</a:t>
            </a:r>
            <a:endParaRPr b="0" lang="es-AR"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Temario</a:t>
            </a:r>
            <a:endParaRPr b="0" lang="es-AR" sz="4000" spc="-1" strike="noStrike">
              <a:latin typeface="Arial"/>
            </a:endParaRPr>
          </a:p>
        </p:txBody>
      </p:sp>
      <p:sp>
        <p:nvSpPr>
          <p:cNvPr id="82" name="CustomShape 2"/>
          <p:cNvSpPr/>
          <p:nvPr/>
        </p:nvSpPr>
        <p:spPr>
          <a:xfrm>
            <a:off x="818640" y="222228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Que son los arboles y cuales son sus </a:t>
            </a:r>
            <a:r>
              <a:rPr b="0" lang="es-AR" sz="1800" spc="-1" strike="noStrike">
                <a:solidFill>
                  <a:srgbClr val="ffffff"/>
                </a:solidFill>
                <a:latin typeface="Century Gothic"/>
                <a:ea typeface="DejaVu Sans"/>
              </a:rPr>
              <a:t>características</a:t>
            </a:r>
            <a:r>
              <a:rPr b="0" lang="es-AR" sz="1800" spc="-1" strike="noStrike">
                <a:solidFill>
                  <a:srgbClr val="ffffff"/>
                </a:solidFill>
                <a:latin typeface="Century Gothic"/>
                <a:ea typeface="DejaVu Sans"/>
              </a:rPr>
              <a:t> generales?</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Que son los Arboles binarios y como funcionan?</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Que son los ABBs y como se diferencian de los arboles binarios?</a:t>
            </a:r>
            <a:endParaRPr b="0" lang="es-AR"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Origen y Tipos de Arboles</a:t>
            </a:r>
            <a:endParaRPr b="0" lang="es-AR" sz="4000" spc="-1" strike="noStrike">
              <a:latin typeface="Arial"/>
            </a:endParaRPr>
          </a:p>
        </p:txBody>
      </p:sp>
      <p:sp>
        <p:nvSpPr>
          <p:cNvPr id="84" name="CustomShape 2"/>
          <p:cNvSpPr/>
          <p:nvPr/>
        </p:nvSpPr>
        <p:spPr>
          <a:xfrm>
            <a:off x="818640" y="2736000"/>
            <a:ext cx="4581000" cy="3124080"/>
          </a:xfrm>
          <a:prstGeom prst="rect">
            <a:avLst/>
          </a:prstGeom>
          <a:noFill/>
          <a:ln>
            <a:noFill/>
          </a:ln>
        </p:spPr>
        <p:style>
          <a:lnRef idx="0"/>
          <a:fillRef idx="0"/>
          <a:effectRef idx="0"/>
          <a:fontRef idx="minor"/>
        </p:style>
        <p:txBody>
          <a:bodyPr lIns="90000" rIns="90000" tIns="45000" bIns="45000" anchor="ctr">
            <a:normAutofit/>
          </a:bodyP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Nacen de querer optimizar la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lineal de la lista, complejidad </a:t>
            </a:r>
            <a:r>
              <a:rPr b="0" i="1" lang="es-AR" sz="1800" spc="-1" strike="noStrike">
                <a:solidFill>
                  <a:srgbClr val="ffffff"/>
                </a:solidFill>
                <a:latin typeface="Century Gothic"/>
                <a:ea typeface="DejaVu Sans"/>
              </a:rPr>
              <a:t>O(n), </a:t>
            </a:r>
            <a:r>
              <a:rPr b="0" lang="es-AR" sz="1800" spc="-1" strike="noStrike">
                <a:solidFill>
                  <a:srgbClr val="ffffff"/>
                </a:solidFill>
                <a:latin typeface="Century Gothic"/>
                <a:ea typeface="DejaVu Sans"/>
              </a:rPr>
              <a:t>para ello se busco una estructura que similar a la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binaria, </a:t>
            </a:r>
            <a:r>
              <a:rPr b="0" lang="es-AR" sz="1800" spc="-1" strike="noStrike">
                <a:solidFill>
                  <a:srgbClr val="ffffff"/>
                </a:solidFill>
                <a:latin typeface="Century Gothic"/>
                <a:ea typeface="DejaVu Sans"/>
              </a:rPr>
              <a:t>permitiría</a:t>
            </a:r>
            <a:r>
              <a:rPr b="0" lang="es-AR" sz="1800" spc="-1" strike="noStrike">
                <a:solidFill>
                  <a:srgbClr val="ffffff"/>
                </a:solidFill>
                <a:latin typeface="Century Gothic"/>
                <a:ea typeface="DejaVu Sans"/>
              </a:rPr>
              <a:t> el acceso a la </a:t>
            </a:r>
            <a:r>
              <a:rPr b="0" lang="es-AR" sz="1800" spc="-1" strike="noStrike">
                <a:solidFill>
                  <a:srgbClr val="ffffff"/>
                </a:solidFill>
                <a:latin typeface="Century Gothic"/>
                <a:ea typeface="DejaVu Sans"/>
              </a:rPr>
              <a:t>información</a:t>
            </a:r>
            <a:r>
              <a:rPr b="0" lang="es-AR" sz="1800" spc="-1" strike="noStrike">
                <a:solidFill>
                  <a:srgbClr val="ffffff"/>
                </a:solidFill>
                <a:latin typeface="Century Gothic"/>
                <a:ea typeface="DejaVu Sans"/>
              </a:rPr>
              <a:t> en un tiempo de </a:t>
            </a:r>
            <a:r>
              <a:rPr b="0" i="1" lang="es-AR" sz="1800" spc="-1" strike="noStrike">
                <a:solidFill>
                  <a:srgbClr val="ffffff"/>
                </a:solidFill>
                <a:latin typeface="Century Gothic"/>
                <a:ea typeface="DejaVu Sans"/>
              </a:rPr>
              <a:t>O(log n)</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1" lang="es-AR" sz="1800" spc="-1" strike="noStrike">
                <a:solidFill>
                  <a:srgbClr val="ffffff"/>
                </a:solidFill>
                <a:latin typeface="Century Gothic"/>
                <a:ea typeface="DejaVu Sans"/>
              </a:rPr>
              <a:t>Poseen una naturaleza altamente </a:t>
            </a:r>
            <a:r>
              <a:rPr b="1" lang="es-AR" sz="1800" spc="-1" strike="noStrike">
                <a:solidFill>
                  <a:srgbClr val="ffffff"/>
                </a:solidFill>
                <a:latin typeface="Century Gothic"/>
                <a:ea typeface="DejaVu Sans"/>
              </a:rPr>
              <a:t>recursiva</a:t>
            </a:r>
            <a:endParaRPr b="0" lang="es-AR" sz="1800" spc="-1" strike="noStrike">
              <a:latin typeface="Arial"/>
            </a:endParaRPr>
          </a:p>
        </p:txBody>
      </p:sp>
      <p:sp>
        <p:nvSpPr>
          <p:cNvPr id="85" name="CustomShape 3"/>
          <p:cNvSpPr/>
          <p:nvPr/>
        </p:nvSpPr>
        <p:spPr>
          <a:xfrm>
            <a:off x="6938640" y="2592000"/>
            <a:ext cx="4149000" cy="3124080"/>
          </a:xfrm>
          <a:prstGeom prst="rect">
            <a:avLst/>
          </a:prstGeom>
          <a:noFill/>
          <a:ln>
            <a:noFill/>
          </a:ln>
        </p:spPr>
        <p:style>
          <a:lnRef idx="0"/>
          <a:fillRef idx="0"/>
          <a:effectRef idx="0"/>
          <a:fontRef idx="minor"/>
        </p:style>
        <p:txBody>
          <a:bodyPr lIns="90000" rIns="90000" tIns="45000" bIns="45000" anchor="ctr">
            <a:normAutofit/>
          </a:bodyP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Arboles N-Arios o generales</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Arboles binarios</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Arboles binarios de </a:t>
            </a:r>
            <a:r>
              <a:rPr b="0" lang="es-AR" sz="1800" spc="-1" strike="noStrike">
                <a:solidFill>
                  <a:srgbClr val="ffffff"/>
                </a:solidFill>
                <a:latin typeface="Century Gothic"/>
                <a:ea typeface="DejaVu Sans"/>
              </a:rPr>
              <a:t>búsqueda</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AVL</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Árbol</a:t>
            </a:r>
            <a:r>
              <a:rPr b="0" lang="es-AR" sz="1800" spc="-1" strike="noStrike">
                <a:solidFill>
                  <a:srgbClr val="ffffff"/>
                </a:solidFill>
                <a:latin typeface="Century Gothic"/>
                <a:ea typeface="DejaVu Sans"/>
              </a:rPr>
              <a:t> Rojo-Negro</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Arboles B, B+, B*</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Otros</a:t>
            </a:r>
            <a:endParaRPr b="0" lang="es-AR" sz="1800" spc="-1" strike="noStrike">
              <a:latin typeface="Arial"/>
            </a:endParaRPr>
          </a:p>
        </p:txBody>
      </p:sp>
      <p:sp>
        <p:nvSpPr>
          <p:cNvPr id="86" name="CustomShape 4"/>
          <p:cNvSpPr/>
          <p:nvPr/>
        </p:nvSpPr>
        <p:spPr>
          <a:xfrm>
            <a:off x="6408000" y="2088000"/>
            <a:ext cx="2591640" cy="575640"/>
          </a:xfrm>
          <a:prstGeom prst="rect">
            <a:avLst/>
          </a:prstGeom>
          <a:noFill/>
          <a:ln>
            <a:noFill/>
          </a:ln>
        </p:spPr>
        <p:style>
          <a:lnRef idx="0"/>
          <a:fillRef idx="0"/>
          <a:effectRef idx="0"/>
          <a:fontRef idx="minor"/>
        </p:style>
        <p:txBody>
          <a:bodyPr lIns="90000" rIns="90000" tIns="45000" bIns="45000"/>
          <a:p>
            <a:pPr>
              <a:lnSpc>
                <a:spcPct val="100000"/>
              </a:lnSpc>
            </a:pPr>
            <a:r>
              <a:rPr b="0" lang="es-AR" sz="2400" spc="-1" strike="noStrike">
                <a:latin typeface="Arial"/>
              </a:rPr>
              <a:t>Tipos de Arboles</a:t>
            </a:r>
            <a:endParaRPr b="0" lang="es-AR"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Repaso de recursividad</a:t>
            </a:r>
            <a:endParaRPr b="0" lang="es-AR" sz="4000" spc="-1" strike="noStrike">
              <a:latin typeface="Arial"/>
            </a:endParaRPr>
          </a:p>
        </p:txBody>
      </p:sp>
      <p:sp>
        <p:nvSpPr>
          <p:cNvPr id="88" name="CustomShape 2"/>
          <p:cNvSpPr/>
          <p:nvPr/>
        </p:nvSpPr>
        <p:spPr>
          <a:xfrm>
            <a:off x="792000" y="2304000"/>
            <a:ext cx="7317000" cy="3124080"/>
          </a:xfrm>
          <a:prstGeom prst="rect">
            <a:avLst/>
          </a:prstGeom>
          <a:noFill/>
          <a:ln>
            <a:noFill/>
          </a:ln>
        </p:spPr>
        <p:style>
          <a:lnRef idx="0"/>
          <a:fillRef idx="0"/>
          <a:effectRef idx="0"/>
          <a:fontRef idx="minor"/>
        </p:style>
        <p:txBody>
          <a:bodyPr lIns="90000" rIns="90000" tIns="45000" bIns="45000" anchor="ctr">
            <a:normAutofit/>
          </a:bodyPr>
          <a:p>
            <a:pPr marL="343080" indent="-342000">
              <a:lnSpc>
                <a:spcPct val="100000"/>
              </a:lnSpc>
              <a:spcBef>
                <a:spcPts val="360"/>
              </a:spcBef>
              <a:spcAft>
                <a:spcPts val="601"/>
              </a:spcAft>
              <a:buClr>
                <a:srgbClr val="00c6bb"/>
              </a:buClr>
              <a:buFont typeface="Wingdings 2" charset="2"/>
              <a:buChar char=""/>
            </a:pPr>
            <a:r>
              <a:rPr b="0" lang="es-AR" sz="2600" spc="-1" strike="noStrike">
                <a:solidFill>
                  <a:srgbClr val="ffffff"/>
                </a:solidFill>
                <a:latin typeface="Century Gothic"/>
                <a:ea typeface="DejaVu Sans"/>
              </a:rPr>
              <a:t>Condición de corte.</a:t>
            </a:r>
            <a:endParaRPr b="0" lang="es-AR" sz="26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2600" spc="-1" strike="noStrike">
                <a:solidFill>
                  <a:srgbClr val="ffffff"/>
                </a:solidFill>
                <a:latin typeface="Century Gothic"/>
                <a:ea typeface="DejaVu Sans"/>
              </a:rPr>
              <a:t>Llamada recursiva de la función</a:t>
            </a:r>
            <a:endParaRPr b="0" lang="es-AR" sz="2600" spc="-1" strike="noStrike">
              <a:latin typeface="Arial"/>
            </a:endParaRPr>
          </a:p>
        </p:txBody>
      </p:sp>
      <p:sp>
        <p:nvSpPr>
          <p:cNvPr id="89" name="CustomShape 3"/>
          <p:cNvSpPr/>
          <p:nvPr/>
        </p:nvSpPr>
        <p:spPr>
          <a:xfrm>
            <a:off x="936000" y="2232000"/>
            <a:ext cx="5759640" cy="575640"/>
          </a:xfrm>
          <a:prstGeom prst="rect">
            <a:avLst/>
          </a:prstGeom>
          <a:noFill/>
          <a:ln>
            <a:noFill/>
          </a:ln>
        </p:spPr>
        <p:style>
          <a:lnRef idx="0"/>
          <a:fillRef idx="0"/>
          <a:effectRef idx="0"/>
          <a:fontRef idx="minor"/>
        </p:style>
        <p:txBody>
          <a:bodyPr lIns="90000" rIns="90000" tIns="45000" bIns="45000"/>
          <a:p>
            <a:pPr>
              <a:lnSpc>
                <a:spcPct val="100000"/>
              </a:lnSpc>
            </a:pPr>
            <a:r>
              <a:rPr b="0" lang="es-AR" sz="2400" spc="-1" strike="noStrike">
                <a:latin typeface="Arial"/>
              </a:rPr>
              <a:t>Requerimientos de una función recursiva</a:t>
            </a:r>
            <a:endParaRPr b="0" lang="es-AR"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Estructura general de los arboles</a:t>
            </a:r>
            <a:endParaRPr b="0" lang="es-AR" sz="4000" spc="-1" strike="noStrike">
              <a:latin typeface="Arial"/>
            </a:endParaRPr>
          </a:p>
        </p:txBody>
      </p:sp>
      <p:pic>
        <p:nvPicPr>
          <p:cNvPr id="91" name="" descr=""/>
          <p:cNvPicPr/>
          <p:nvPr/>
        </p:nvPicPr>
        <p:blipFill>
          <a:blip r:embed="rId1"/>
          <a:stretch/>
        </p:blipFill>
        <p:spPr>
          <a:xfrm>
            <a:off x="1045800" y="2736000"/>
            <a:ext cx="9825840" cy="26636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Definición y características generales</a:t>
            </a:r>
            <a:endParaRPr b="0" lang="es-AR" sz="4000" spc="-1" strike="noStrike">
              <a:latin typeface="Arial"/>
            </a:endParaRPr>
          </a:p>
        </p:txBody>
      </p:sp>
      <p:sp>
        <p:nvSpPr>
          <p:cNvPr id="93" name="CustomShape 2"/>
          <p:cNvSpPr/>
          <p:nvPr/>
        </p:nvSpPr>
        <p:spPr>
          <a:xfrm>
            <a:off x="818640" y="1646280"/>
            <a:ext cx="10484640" cy="440136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handas"/>
                <a:ea typeface="DejaVu Sans"/>
              </a:rPr>
              <a:t>Un árbol es una colección de nodos. Los nodos son elementos o vértices del árbol</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handas"/>
                <a:ea typeface="DejaVu Sans"/>
              </a:rPr>
              <a:t>Esta colección puede estar </a:t>
            </a:r>
            <a:r>
              <a:rPr b="0" lang="es-AR" sz="1800" spc="-1" strike="noStrike">
                <a:solidFill>
                  <a:srgbClr val="ffffff"/>
                </a:solidFill>
                <a:latin typeface="Chandas"/>
                <a:ea typeface="DejaVu Sans"/>
              </a:rPr>
              <a:t>vacía</a:t>
            </a:r>
            <a:r>
              <a:rPr b="0" lang="es-AR" sz="1800" spc="-1" strike="noStrike">
                <a:solidFill>
                  <a:srgbClr val="ffffff"/>
                </a:solidFill>
                <a:latin typeface="Chandas"/>
                <a:ea typeface="DejaVu Sans"/>
              </a:rPr>
              <a:t>, o puede ser que consista un nodo destacado, llamado </a:t>
            </a:r>
            <a:r>
              <a:rPr b="0" lang="es-AR" sz="1800" spc="-1" strike="noStrike">
                <a:solidFill>
                  <a:srgbClr val="ffffff"/>
                </a:solidFill>
                <a:latin typeface="Chandas"/>
                <a:ea typeface="DejaVu Sans"/>
              </a:rPr>
              <a:t>raíz</a:t>
            </a:r>
            <a:r>
              <a:rPr b="0" lang="es-AR" sz="1800" spc="-1" strike="noStrike">
                <a:solidFill>
                  <a:srgbClr val="ffffff"/>
                </a:solidFill>
                <a:latin typeface="Chandas"/>
                <a:ea typeface="DejaVu Sans"/>
              </a:rPr>
              <a:t> que puede tener 0 o varios sub-arboles no </a:t>
            </a:r>
            <a:r>
              <a:rPr b="0" lang="es-AR" sz="1800" spc="-1" strike="noStrike">
                <a:solidFill>
                  <a:srgbClr val="ffffff"/>
                </a:solidFill>
                <a:latin typeface="Chandas"/>
                <a:ea typeface="DejaVu Sans"/>
              </a:rPr>
              <a:t>vacíos</a:t>
            </a:r>
            <a:r>
              <a:rPr b="0" lang="es-AR" sz="1800" spc="-1" strike="noStrike">
                <a:solidFill>
                  <a:srgbClr val="ffffff"/>
                </a:solidFill>
                <a:latin typeface="Chandas"/>
                <a:ea typeface="DejaVu Sans"/>
              </a:rPr>
              <a:t> conectados a la </a:t>
            </a:r>
            <a:r>
              <a:rPr b="0" lang="es-AR" sz="1800" spc="-1" strike="noStrike">
                <a:solidFill>
                  <a:srgbClr val="ffffff"/>
                </a:solidFill>
                <a:latin typeface="Chandas"/>
                <a:ea typeface="DejaVu Sans"/>
              </a:rPr>
              <a:t>raíz</a:t>
            </a:r>
            <a:r>
              <a:rPr b="0" lang="es-AR" sz="1800" spc="-1" strike="noStrike">
                <a:solidFill>
                  <a:srgbClr val="ffffff"/>
                </a:solidFill>
                <a:latin typeface="Chandas"/>
                <a:ea typeface="DejaVu Sans"/>
              </a:rPr>
              <a:t>, donde cada uno de ellos contiene a una </a:t>
            </a:r>
            <a:r>
              <a:rPr b="0" lang="es-AR" sz="1800" spc="-1" strike="noStrike">
                <a:solidFill>
                  <a:srgbClr val="ffffff"/>
                </a:solidFill>
                <a:latin typeface="Chandas"/>
                <a:ea typeface="DejaVu Sans"/>
              </a:rPr>
              <a:t>raíz.</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handas"/>
                <a:ea typeface="DejaVu Sans"/>
              </a:rPr>
              <a:t>De este concepto, podemos denominar que nodo </a:t>
            </a:r>
            <a:r>
              <a:rPr b="0" lang="es-AR" sz="1800" spc="-1" strike="noStrike">
                <a:solidFill>
                  <a:srgbClr val="ffffff"/>
                </a:solidFill>
                <a:latin typeface="Chandas"/>
                <a:ea typeface="DejaVu Sans"/>
              </a:rPr>
              <a:t>raíz</a:t>
            </a:r>
            <a:r>
              <a:rPr b="0" lang="es-AR" sz="1800" spc="-1" strike="noStrike">
                <a:solidFill>
                  <a:srgbClr val="ffffff"/>
                </a:solidFill>
                <a:latin typeface="Chandas"/>
                <a:ea typeface="DejaVu Sans"/>
              </a:rPr>
              <a:t> esta conectado a sus sub-arboles mediante el nodo hijo. Y el nodo hijo esta conectado, a la </a:t>
            </a:r>
            <a:r>
              <a:rPr b="0" lang="es-AR" sz="1800" spc="-1" strike="noStrike">
                <a:solidFill>
                  <a:srgbClr val="ffffff"/>
                </a:solidFill>
                <a:latin typeface="Chandas"/>
                <a:ea typeface="DejaVu Sans"/>
              </a:rPr>
              <a:t>raíz</a:t>
            </a:r>
            <a:r>
              <a:rPr b="0" lang="es-AR" sz="1800" spc="-1" strike="noStrike">
                <a:solidFill>
                  <a:srgbClr val="ffffff"/>
                </a:solidFill>
                <a:latin typeface="Chandas"/>
                <a:ea typeface="DejaVu Sans"/>
              </a:rPr>
              <a:t> mediante el nodo padre.</a:t>
            </a:r>
            <a:endParaRPr b="0" lang="es-AR"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Ejemplo</a:t>
            </a:r>
            <a:endParaRPr b="0" lang="es-AR" sz="4000" spc="-1" strike="noStrike">
              <a:latin typeface="Arial"/>
            </a:endParaRPr>
          </a:p>
        </p:txBody>
      </p:sp>
      <p:pic>
        <p:nvPicPr>
          <p:cNvPr id="95" name="" descr=""/>
          <p:cNvPicPr/>
          <p:nvPr/>
        </p:nvPicPr>
        <p:blipFill>
          <a:blip r:embed="rId1"/>
          <a:stretch/>
        </p:blipFill>
        <p:spPr>
          <a:xfrm>
            <a:off x="864000" y="2525400"/>
            <a:ext cx="10016280" cy="3306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Arboles Binarios</a:t>
            </a:r>
            <a:endParaRPr b="0" lang="es-AR" sz="4000" spc="-1" strike="noStrike">
              <a:latin typeface="Arial"/>
            </a:endParaRPr>
          </a:p>
        </p:txBody>
      </p:sp>
      <p:sp>
        <p:nvSpPr>
          <p:cNvPr id="97" name="CustomShape 2"/>
          <p:cNvSpPr/>
          <p:nvPr/>
        </p:nvSpPr>
        <p:spPr>
          <a:xfrm>
            <a:off x="818640" y="2222280"/>
            <a:ext cx="5085000" cy="3465360"/>
          </a:xfrm>
          <a:prstGeom prst="rect">
            <a:avLst/>
          </a:prstGeom>
          <a:noFill/>
          <a:ln>
            <a:noFill/>
          </a:ln>
        </p:spPr>
        <p:style>
          <a:lnRef idx="0"/>
          <a:fillRef idx="0"/>
          <a:effectRef idx="0"/>
          <a:fontRef idx="minor"/>
        </p:style>
        <p:txBody>
          <a:bodyPr lIns="90000" rIns="90000" tIns="45000" bIns="45000" anchor="ctr"/>
          <a:p>
            <a:pPr>
              <a:lnSpc>
                <a:spcPct val="100000"/>
              </a:lnSpc>
              <a:spcBef>
                <a:spcPts val="360"/>
              </a:spcBef>
              <a:spcAft>
                <a:spcPts val="601"/>
              </a:spcAft>
            </a:pPr>
            <a:endParaRPr b="0" lang="es-AR" sz="1800" spc="-1" strike="noStrike">
              <a:latin typeface="Arial"/>
            </a:endParaRPr>
          </a:p>
          <a:p>
            <a:pPr>
              <a:lnSpc>
                <a:spcPct val="100000"/>
              </a:lnSpc>
              <a:spcBef>
                <a:spcPts val="360"/>
              </a:spcBef>
              <a:spcAft>
                <a:spcPts val="601"/>
              </a:spcAft>
            </a:pP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Estos arboles </a:t>
            </a:r>
            <a:r>
              <a:rPr b="0" lang="es-AR" sz="1800" spc="-1" strike="noStrike">
                <a:solidFill>
                  <a:srgbClr val="ffffff"/>
                </a:solidFill>
                <a:latin typeface="Century Gothic"/>
                <a:ea typeface="DejaVu Sans"/>
              </a:rPr>
              <a:t>están</a:t>
            </a:r>
            <a:r>
              <a:rPr b="0" lang="es-AR" sz="1800" spc="-1" strike="noStrike">
                <a:solidFill>
                  <a:srgbClr val="ffffff"/>
                </a:solidFill>
                <a:latin typeface="Century Gothic"/>
                <a:ea typeface="DejaVu Sans"/>
              </a:rPr>
              <a:t> </a:t>
            </a:r>
            <a:r>
              <a:rPr b="0" lang="es-AR" sz="1800" spc="-1" strike="noStrike">
                <a:solidFill>
                  <a:srgbClr val="ffffff"/>
                </a:solidFill>
                <a:latin typeface="Century Gothic"/>
                <a:ea typeface="DejaVu Sans"/>
              </a:rPr>
              <a:t>íntimamente</a:t>
            </a:r>
            <a:r>
              <a:rPr b="0" lang="es-AR" sz="1800" spc="-1" strike="noStrike">
                <a:solidFill>
                  <a:srgbClr val="ffffff"/>
                </a:solidFill>
                <a:latin typeface="Century Gothic"/>
                <a:ea typeface="DejaVu Sans"/>
              </a:rPr>
              <a:t> relacionados a las operaciones de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con el objetivo de aproximarse a la </a:t>
            </a:r>
            <a:r>
              <a:rPr b="0" lang="es-AR" sz="1800" spc="-1" strike="noStrike">
                <a:solidFill>
                  <a:srgbClr val="ffffff"/>
                </a:solidFill>
                <a:latin typeface="Century Gothic"/>
                <a:ea typeface="DejaVu Sans"/>
              </a:rPr>
              <a:t>búsqueda</a:t>
            </a:r>
            <a:r>
              <a:rPr b="0" lang="es-AR" sz="1800" spc="-1" strike="noStrike">
                <a:solidFill>
                  <a:srgbClr val="ffffff"/>
                </a:solidFill>
                <a:latin typeface="Century Gothic"/>
                <a:ea typeface="DejaVu Sans"/>
              </a:rPr>
              <a:t> binaria</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dcddde"/>
                </a:solidFill>
                <a:latin typeface="Whitney"/>
                <a:ea typeface="DejaVu Sans"/>
              </a:rPr>
              <a:t>El nodo </a:t>
            </a:r>
            <a:r>
              <a:rPr b="0" lang="es-AR" sz="1800" spc="-1" strike="noStrike">
                <a:solidFill>
                  <a:srgbClr val="dcddde"/>
                </a:solidFill>
                <a:latin typeface="Whitney"/>
                <a:ea typeface="DejaVu Sans"/>
              </a:rPr>
              <a:t>raíz</a:t>
            </a:r>
            <a:r>
              <a:rPr b="0" lang="es-AR" sz="1800" spc="-1" strike="noStrike">
                <a:solidFill>
                  <a:srgbClr val="dcddde"/>
                </a:solidFill>
                <a:latin typeface="Whitney"/>
                <a:ea typeface="DejaVu Sans"/>
              </a:rPr>
              <a:t> esta solamente conectado a dos sub-arboles, lo cual nos permite determinar la </a:t>
            </a:r>
            <a:r>
              <a:rPr b="0" lang="es-AR" sz="1800" spc="-1" strike="noStrike">
                <a:solidFill>
                  <a:srgbClr val="dcddde"/>
                </a:solidFill>
                <a:latin typeface="Whitney"/>
                <a:ea typeface="DejaVu Sans"/>
              </a:rPr>
              <a:t>noción</a:t>
            </a:r>
            <a:r>
              <a:rPr b="0" lang="es-AR" sz="1800" spc="-1" strike="noStrike">
                <a:solidFill>
                  <a:srgbClr val="dcddde"/>
                </a:solidFill>
                <a:latin typeface="Whitney"/>
                <a:ea typeface="DejaVu Sans"/>
              </a:rPr>
              <a:t> de izquierda y derecha.</a:t>
            </a:r>
            <a:endParaRPr b="0" lang="es-AR" sz="1800" spc="-1" strike="noStrike">
              <a:latin typeface="Arial"/>
            </a:endParaRPr>
          </a:p>
          <a:p>
            <a:pPr>
              <a:lnSpc>
                <a:spcPct val="100000"/>
              </a:lnSpc>
              <a:spcBef>
                <a:spcPts val="360"/>
              </a:spcBef>
              <a:spcAft>
                <a:spcPts val="601"/>
              </a:spcAft>
            </a:pPr>
            <a:endParaRPr b="0" lang="es-AR" sz="1800" spc="-1" strike="noStrike">
              <a:latin typeface="Arial"/>
            </a:endParaRPr>
          </a:p>
          <a:p>
            <a:pPr>
              <a:lnSpc>
                <a:spcPct val="100000"/>
              </a:lnSpc>
              <a:spcBef>
                <a:spcPts val="360"/>
              </a:spcBef>
              <a:spcAft>
                <a:spcPts val="601"/>
              </a:spcAft>
            </a:pPr>
            <a:endParaRPr b="0" lang="es-AR" sz="1800" spc="-1" strike="noStrike">
              <a:latin typeface="Arial"/>
            </a:endParaRPr>
          </a:p>
        </p:txBody>
      </p:sp>
      <p:pic>
        <p:nvPicPr>
          <p:cNvPr id="98" name="" descr=""/>
          <p:cNvPicPr/>
          <p:nvPr/>
        </p:nvPicPr>
        <p:blipFill>
          <a:blip r:embed="rId1"/>
          <a:stretch/>
        </p:blipFill>
        <p:spPr>
          <a:xfrm>
            <a:off x="6912000" y="2448000"/>
            <a:ext cx="4391640" cy="3035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10000" y="447120"/>
            <a:ext cx="10571040" cy="969480"/>
          </a:xfrm>
          <a:prstGeom prst="rect">
            <a:avLst/>
          </a:prstGeom>
          <a:noFill/>
          <a:ln>
            <a:noFill/>
          </a:ln>
        </p:spPr>
        <p:style>
          <a:lnRef idx="0"/>
          <a:fillRef idx="0"/>
          <a:effectRef idx="0"/>
          <a:fontRef idx="minor"/>
        </p:style>
        <p:txBody>
          <a:bodyPr lIns="90000" rIns="90000" tIns="45000" bIns="45000" anchor="b"/>
          <a:p>
            <a:pPr>
              <a:lnSpc>
                <a:spcPct val="100000"/>
              </a:lnSpc>
            </a:pPr>
            <a:r>
              <a:rPr b="1" lang="es-AR" sz="4000" spc="-1" strike="noStrike">
                <a:solidFill>
                  <a:srgbClr val="fefefe"/>
                </a:solidFill>
                <a:latin typeface="Century Gothic"/>
                <a:ea typeface="DejaVu Sans"/>
              </a:rPr>
              <a:t>Operaciones de los Arboles binarios</a:t>
            </a:r>
            <a:endParaRPr b="0" lang="es-AR" sz="4000" spc="-1" strike="noStrike">
              <a:latin typeface="Arial"/>
            </a:endParaRPr>
          </a:p>
        </p:txBody>
      </p:sp>
      <p:sp>
        <p:nvSpPr>
          <p:cNvPr id="100" name="CustomShape 2"/>
          <p:cNvSpPr/>
          <p:nvPr/>
        </p:nvSpPr>
        <p:spPr>
          <a:xfrm>
            <a:off x="818640" y="2222280"/>
            <a:ext cx="10484640" cy="3825000"/>
          </a:xfrm>
          <a:prstGeom prst="rect">
            <a:avLst/>
          </a:prstGeom>
          <a:noFill/>
          <a:ln>
            <a:noFill/>
          </a:ln>
        </p:spPr>
        <p:style>
          <a:lnRef idx="0"/>
          <a:fillRef idx="0"/>
          <a:effectRef idx="0"/>
          <a:fontRef idx="minor"/>
        </p:style>
        <p:txBody>
          <a:bodyPr lIns="90000" rIns="90000" tIns="45000" bIns="45000" anchor="ctr"/>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Crear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Insertar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Borrar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Buscar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Vacio</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Destruir</a:t>
            </a:r>
            <a:endParaRPr b="0" lang="es-AR" sz="1800" spc="-1" strike="noStrike">
              <a:latin typeface="Arial"/>
            </a:endParaRPr>
          </a:p>
          <a:p>
            <a:pPr marL="343080" indent="-342000">
              <a:lnSpc>
                <a:spcPct val="100000"/>
              </a:lnSpc>
              <a:spcBef>
                <a:spcPts val="360"/>
              </a:spcBef>
              <a:spcAft>
                <a:spcPts val="601"/>
              </a:spcAft>
              <a:buClr>
                <a:srgbClr val="00c6bb"/>
              </a:buClr>
              <a:buFont typeface="Wingdings 2" charset="2"/>
              <a:buChar char=""/>
            </a:pPr>
            <a:r>
              <a:rPr b="0" lang="es-AR" sz="1800" spc="-1" strike="noStrike">
                <a:solidFill>
                  <a:srgbClr val="ffffff"/>
                </a:solidFill>
                <a:latin typeface="Century Gothic"/>
                <a:ea typeface="DejaVu Sans"/>
              </a:rPr>
              <a:t>Recorrer</a:t>
            </a:r>
            <a:endParaRPr b="0" lang="es-AR" sz="1800" spc="-1" strike="noStrike">
              <a:latin typeface="Arial"/>
            </a:endParaRPr>
          </a:p>
        </p:txBody>
      </p:sp>
      <mc:AlternateContent>
        <mc:Choice xmlns:a14="http://schemas.microsoft.com/office/drawing/2010/main" Requires="a14">
          <p:sp>
            <p:nvSpPr>
              <p:cNvPr id="101" name="Formula 3"/>
              <p:cNvSpPr txBox="1"/>
              <p:nvPr/>
            </p:nvSpPr>
            <p:spPr>
              <a:xfrm>
                <a:off x="5727960" y="2725200"/>
                <a:ext cx="719280" cy="359280"/>
              </a:xfrm>
              <a:prstGeom prst="rect">
                <a:avLst/>
              </a:prstGeom>
            </p:spPr>
            <p:txBody>
              <a:bodyPr/>
              <a:p>
                <a14:m>
                  <m:oMath xmlns:m="http://schemas.openxmlformats.org/officeDocument/2006/math"/>
                </a14:m>
              </a:p>
            </p:txBody>
          </p:sp>
        </mc:Choice>
        <mc:Fallback/>
      </mc:AlternateContent>
      <p:pic>
        <p:nvPicPr>
          <p:cNvPr id="102" name="" descr=""/>
          <p:cNvPicPr/>
          <p:nvPr/>
        </p:nvPicPr>
        <p:blipFill>
          <a:blip r:embed="rId1"/>
          <a:stretch/>
        </p:blipFill>
        <p:spPr>
          <a:xfrm>
            <a:off x="5319360" y="3100320"/>
            <a:ext cx="5192280" cy="20833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TM03457503[[fn=Citable]]</Template>
  <TotalTime>246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2021-04-13T23:31:18Z</dcterms:created>
  <dc:creator>Gabriel Re</dc:creator>
  <dc:description/>
  <dc:language>es-AR</dc:language>
  <cp:lastModifiedBy/>
  <dcterms:modified xsi:type="dcterms:W3CDTF">2021-05-20T09:52:24Z</dcterms:modified>
  <cp:revision>32</cp:revision>
  <dc:subject/>
  <dc:title>Repaso de C Algo2Mendez</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