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4" r:id="rId7"/>
    <p:sldId id="263" r:id="rId8"/>
    <p:sldId id="265" r:id="rId9"/>
    <p:sldId id="259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6"/>
    <p:restoredTop sz="94660"/>
  </p:normalViewPr>
  <p:slideViewPr>
    <p:cSldViewPr>
      <p:cViewPr varScale="1">
        <p:scale>
          <a:sx n="152" d="100"/>
          <a:sy n="15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6244D8-AB35-4C32-B857-A19335E4DDAB}" type="datetimeFigureOut">
              <a:rPr lang="he-IL" smtClean="0"/>
              <a:t>ו'.טבת.תש"פ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max.github.io/pubsu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3DBB63-2FE1-4249-8A13-F17AEF07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85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7232"/>
            <a:ext cx="7315200" cy="793932"/>
          </a:xfrm>
        </p:spPr>
        <p:txBody>
          <a:bodyPr/>
          <a:lstStyle/>
          <a:p>
            <a:pPr rtl="0"/>
            <a:r>
              <a:rPr lang="en-US" dirty="0"/>
              <a:t>Pub\Sub Messenger for Unity</a:t>
            </a:r>
            <a:endParaRPr lang="he-IL" dirty="0"/>
          </a:p>
        </p:txBody>
      </p:sp>
      <p:sp>
        <p:nvSpPr>
          <p:cNvPr id="5" name="TextBox 4">
            <a:hlinkClick r:id="rId3" tooltip="Publisher Website"/>
            <a:extLst>
              <a:ext uri="{FF2B5EF4-FFF2-40B4-BE49-F238E27FC236}">
                <a16:creationId xmlns:a16="http://schemas.microsoft.com/office/drawing/2014/main" id="{B3074461-4CEE-FA41-8A73-97B9C26A59BB}"/>
              </a:ext>
            </a:extLst>
          </p:cNvPr>
          <p:cNvSpPr txBox="1"/>
          <p:nvPr/>
        </p:nvSpPr>
        <p:spPr>
          <a:xfrm>
            <a:off x="6804249" y="121188"/>
            <a:ext cx="22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SuperMaxim.com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F8F02031-F8B1-2140-95E3-9509540AB691}"/>
              </a:ext>
            </a:extLst>
          </p:cNvPr>
          <p:cNvSpPr txBox="1"/>
          <p:nvPr/>
        </p:nvSpPr>
        <p:spPr>
          <a:xfrm>
            <a:off x="122312" y="111598"/>
            <a:ext cx="372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supermax.github.io</a:t>
            </a:r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pubsub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84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27168" cy="576064"/>
          </a:xfrm>
        </p:spPr>
        <p:txBody>
          <a:bodyPr anchor="t">
            <a:noAutofit/>
          </a:bodyPr>
          <a:lstStyle/>
          <a:p>
            <a:pPr rtl="0"/>
            <a:r>
              <a:rPr lang="en-US" sz="3200" dirty="0"/>
              <a:t>The Problem: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2736304"/>
          </a:xfrm>
        </p:spPr>
        <p:txBody>
          <a:bodyPr tIns="72000" bIns="72000">
            <a:noAutofit/>
          </a:bodyPr>
          <a:lstStyle/>
          <a:p>
            <a:pPr algn="l" rtl="0"/>
            <a:r>
              <a:rPr lang="en-US" b="1" dirty="0"/>
              <a:t>Wiring the Parts with Events</a:t>
            </a:r>
            <a:r>
              <a:rPr lang="en-US" dirty="0"/>
              <a:t> – </a:t>
            </a:r>
            <a:r>
              <a:rPr lang="en-US" dirty="0">
                <a:solidFill>
                  <a:srgbClr val="FFC000"/>
                </a:solidFill>
              </a:rPr>
              <a:t>Tightly Coupled </a:t>
            </a:r>
            <a:r>
              <a:rPr lang="en-US" dirty="0"/>
              <a:t>and may cause </a:t>
            </a:r>
            <a:r>
              <a:rPr lang="en-US" dirty="0">
                <a:solidFill>
                  <a:srgbClr val="FFC000"/>
                </a:solidFill>
              </a:rPr>
              <a:t>Memory Leak</a:t>
            </a:r>
            <a:r>
              <a:rPr lang="en-US" dirty="0"/>
              <a:t> problems. The Publisher and the Subscriber have to know of each other and a Subscriber can't be collected by the GC if it's connected with the Publisher with strong event reference.</a:t>
            </a:r>
          </a:p>
          <a:p>
            <a:pPr marL="45720" indent="0" algn="l" rtl="0">
              <a:buNone/>
            </a:pPr>
            <a:endParaRPr lang="en-US" sz="1200" dirty="0"/>
          </a:p>
          <a:p>
            <a:pPr algn="l" rtl="0"/>
            <a:r>
              <a:rPr lang="en-US" b="1" dirty="0"/>
              <a:t>Using Unity Event Routing </a:t>
            </a:r>
            <a:r>
              <a:rPr lang="en-US" dirty="0"/>
              <a:t>– Although Unity Event Routing is a very good feature, it is a </a:t>
            </a:r>
            <a:r>
              <a:rPr lang="en-US" dirty="0">
                <a:solidFill>
                  <a:srgbClr val="FFC000"/>
                </a:solidFill>
              </a:rPr>
              <a:t>Unity Specific Solution </a:t>
            </a:r>
            <a:r>
              <a:rPr lang="en-US" dirty="0"/>
              <a:t>and we need a generic one. Also, we cannot use it everywhere even if the project is in Unity.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4581128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algn="l" rtl="0">
              <a:spcBef>
                <a:spcPct val="20000"/>
              </a:spcBef>
              <a:buClr>
                <a:srgbClr val="FF86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Pub\Sub Messenger -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Container for Events that allows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Decoupling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they can evolve independently. This Decoupling is useful in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Modularized Applications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new modules can be added that respond to events defined by 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or, more likely,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modules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events have a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Reference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invocation can be done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79512" y="3789040"/>
            <a:ext cx="702716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Solution: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36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6" y="188640"/>
            <a:ext cx="9077977" cy="648072"/>
          </a:xfrm>
        </p:spPr>
        <p:txBody>
          <a:bodyPr anchor="t">
            <a:normAutofit/>
          </a:bodyPr>
          <a:lstStyle/>
          <a:p>
            <a:pPr algn="ctr" rtl="0"/>
            <a:r>
              <a:rPr lang="en-US" sz="3200" dirty="0"/>
              <a:t>Event Routing by Pub\Sub Messenger</a:t>
            </a:r>
            <a:endParaRPr lang="he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5BF6C-030A-7B47-8EAD-04655E08BE67}"/>
              </a:ext>
            </a:extLst>
          </p:cNvPr>
          <p:cNvGrpSpPr/>
          <p:nvPr/>
        </p:nvGrpSpPr>
        <p:grpSpPr>
          <a:xfrm>
            <a:off x="1835806" y="1376097"/>
            <a:ext cx="5472388" cy="4825885"/>
            <a:chOff x="1907813" y="1376097"/>
            <a:chExt cx="5472388" cy="4825885"/>
          </a:xfrm>
        </p:grpSpPr>
        <p:sp>
          <p:nvSpPr>
            <p:cNvPr id="10" name="Freeform 9"/>
            <p:cNvSpPr/>
            <p:nvPr/>
          </p:nvSpPr>
          <p:spPr>
            <a:xfrm>
              <a:off x="3851919" y="3140966"/>
              <a:ext cx="1584396" cy="1369505"/>
            </a:xfrm>
            <a:custGeom>
              <a:avLst/>
              <a:gdLst>
                <a:gd name="connsiteX0" fmla="*/ 0 w 1584396"/>
                <a:gd name="connsiteY0" fmla="*/ 228255 h 1369505"/>
                <a:gd name="connsiteX1" fmla="*/ 228255 w 1584396"/>
                <a:gd name="connsiteY1" fmla="*/ 0 h 1369505"/>
                <a:gd name="connsiteX2" fmla="*/ 1356141 w 1584396"/>
                <a:gd name="connsiteY2" fmla="*/ 0 h 1369505"/>
                <a:gd name="connsiteX3" fmla="*/ 1584396 w 1584396"/>
                <a:gd name="connsiteY3" fmla="*/ 228255 h 1369505"/>
                <a:gd name="connsiteX4" fmla="*/ 1584396 w 1584396"/>
                <a:gd name="connsiteY4" fmla="*/ 1141250 h 1369505"/>
                <a:gd name="connsiteX5" fmla="*/ 1356141 w 1584396"/>
                <a:gd name="connsiteY5" fmla="*/ 1369505 h 1369505"/>
                <a:gd name="connsiteX6" fmla="*/ 228255 w 1584396"/>
                <a:gd name="connsiteY6" fmla="*/ 1369505 h 1369505"/>
                <a:gd name="connsiteX7" fmla="*/ 0 w 1584396"/>
                <a:gd name="connsiteY7" fmla="*/ 1141250 h 1369505"/>
                <a:gd name="connsiteX8" fmla="*/ 0 w 1584396"/>
                <a:gd name="connsiteY8" fmla="*/ 228255 h 136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396" h="1369505">
                  <a:moveTo>
                    <a:pt x="0" y="228255"/>
                  </a:moveTo>
                  <a:cubicBezTo>
                    <a:pt x="0" y="102193"/>
                    <a:pt x="102193" y="0"/>
                    <a:pt x="228255" y="0"/>
                  </a:cubicBezTo>
                  <a:lnTo>
                    <a:pt x="1356141" y="0"/>
                  </a:lnTo>
                  <a:cubicBezTo>
                    <a:pt x="1482203" y="0"/>
                    <a:pt x="1584396" y="102193"/>
                    <a:pt x="1584396" y="228255"/>
                  </a:cubicBezTo>
                  <a:lnTo>
                    <a:pt x="1584396" y="1141250"/>
                  </a:lnTo>
                  <a:cubicBezTo>
                    <a:pt x="1584396" y="1267312"/>
                    <a:pt x="1482203" y="1369505"/>
                    <a:pt x="1356141" y="1369505"/>
                  </a:cubicBezTo>
                  <a:lnTo>
                    <a:pt x="228255" y="1369505"/>
                  </a:lnTo>
                  <a:cubicBezTo>
                    <a:pt x="102193" y="1369505"/>
                    <a:pt x="0" y="1267312"/>
                    <a:pt x="0" y="1141250"/>
                  </a:cubicBezTo>
                  <a:lnTo>
                    <a:pt x="0" y="22825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494" tIns="107494" rIns="107494" bIns="107494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Messenger</a:t>
              </a:r>
              <a:endParaRPr lang="he-IL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4140512" y="2637361"/>
              <a:ext cx="100721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0721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96155" y="1376097"/>
              <a:ext cx="1295924" cy="757658"/>
            </a:xfrm>
            <a:custGeom>
              <a:avLst/>
              <a:gdLst>
                <a:gd name="connsiteX0" fmla="*/ 0 w 1295924"/>
                <a:gd name="connsiteY0" fmla="*/ 126279 h 757658"/>
                <a:gd name="connsiteX1" fmla="*/ 126279 w 1295924"/>
                <a:gd name="connsiteY1" fmla="*/ 0 h 757658"/>
                <a:gd name="connsiteX2" fmla="*/ 1169645 w 1295924"/>
                <a:gd name="connsiteY2" fmla="*/ 0 h 757658"/>
                <a:gd name="connsiteX3" fmla="*/ 1295924 w 1295924"/>
                <a:gd name="connsiteY3" fmla="*/ 126279 h 757658"/>
                <a:gd name="connsiteX4" fmla="*/ 1295924 w 1295924"/>
                <a:gd name="connsiteY4" fmla="*/ 631379 h 757658"/>
                <a:gd name="connsiteX5" fmla="*/ 1169645 w 1295924"/>
                <a:gd name="connsiteY5" fmla="*/ 757658 h 757658"/>
                <a:gd name="connsiteX6" fmla="*/ 126279 w 1295924"/>
                <a:gd name="connsiteY6" fmla="*/ 757658 h 757658"/>
                <a:gd name="connsiteX7" fmla="*/ 0 w 1295924"/>
                <a:gd name="connsiteY7" fmla="*/ 631379 h 757658"/>
                <a:gd name="connsiteX8" fmla="*/ 0 w 1295924"/>
                <a:gd name="connsiteY8" fmla="*/ 126279 h 7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757658">
                  <a:moveTo>
                    <a:pt x="0" y="126279"/>
                  </a:moveTo>
                  <a:cubicBezTo>
                    <a:pt x="0" y="56537"/>
                    <a:pt x="56537" y="0"/>
                    <a:pt x="126279" y="0"/>
                  </a:cubicBezTo>
                  <a:lnTo>
                    <a:pt x="1169645" y="0"/>
                  </a:lnTo>
                  <a:cubicBezTo>
                    <a:pt x="1239387" y="0"/>
                    <a:pt x="1295924" y="56537"/>
                    <a:pt x="1295924" y="126279"/>
                  </a:cubicBezTo>
                  <a:lnTo>
                    <a:pt x="1295924" y="631379"/>
                  </a:lnTo>
                  <a:cubicBezTo>
                    <a:pt x="1295924" y="701121"/>
                    <a:pt x="1239387" y="757658"/>
                    <a:pt x="1169645" y="757658"/>
                  </a:cubicBezTo>
                  <a:lnTo>
                    <a:pt x="126279" y="757658"/>
                  </a:lnTo>
                  <a:cubicBezTo>
                    <a:pt x="56537" y="757658"/>
                    <a:pt x="0" y="701121"/>
                    <a:pt x="0" y="631379"/>
                  </a:cubicBezTo>
                  <a:lnTo>
                    <a:pt x="0" y="1262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66" tIns="67466" rIns="67466" bIns="67466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Publisher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36315" y="3825719"/>
              <a:ext cx="6133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302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049617" y="3502355"/>
              <a:ext cx="1330584" cy="646727"/>
            </a:xfrm>
            <a:custGeom>
              <a:avLst/>
              <a:gdLst>
                <a:gd name="connsiteX0" fmla="*/ 0 w 1330584"/>
                <a:gd name="connsiteY0" fmla="*/ 107790 h 646727"/>
                <a:gd name="connsiteX1" fmla="*/ 107790 w 1330584"/>
                <a:gd name="connsiteY1" fmla="*/ 0 h 646727"/>
                <a:gd name="connsiteX2" fmla="*/ 1222794 w 1330584"/>
                <a:gd name="connsiteY2" fmla="*/ 0 h 646727"/>
                <a:gd name="connsiteX3" fmla="*/ 1330584 w 1330584"/>
                <a:gd name="connsiteY3" fmla="*/ 107790 h 646727"/>
                <a:gd name="connsiteX4" fmla="*/ 1330584 w 1330584"/>
                <a:gd name="connsiteY4" fmla="*/ 538937 h 646727"/>
                <a:gd name="connsiteX5" fmla="*/ 1222794 w 1330584"/>
                <a:gd name="connsiteY5" fmla="*/ 646727 h 646727"/>
                <a:gd name="connsiteX6" fmla="*/ 107790 w 1330584"/>
                <a:gd name="connsiteY6" fmla="*/ 646727 h 646727"/>
                <a:gd name="connsiteX7" fmla="*/ 0 w 1330584"/>
                <a:gd name="connsiteY7" fmla="*/ 538937 h 646727"/>
                <a:gd name="connsiteX8" fmla="*/ 0 w 1330584"/>
                <a:gd name="connsiteY8" fmla="*/ 107790 h 6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584" h="646727">
                  <a:moveTo>
                    <a:pt x="0" y="107790"/>
                  </a:moveTo>
                  <a:cubicBezTo>
                    <a:pt x="0" y="48259"/>
                    <a:pt x="48259" y="0"/>
                    <a:pt x="107790" y="0"/>
                  </a:cubicBezTo>
                  <a:lnTo>
                    <a:pt x="1222794" y="0"/>
                  </a:lnTo>
                  <a:cubicBezTo>
                    <a:pt x="1282325" y="0"/>
                    <a:pt x="1330584" y="48259"/>
                    <a:pt x="1330584" y="107790"/>
                  </a:cubicBezTo>
                  <a:lnTo>
                    <a:pt x="1330584" y="538937"/>
                  </a:lnTo>
                  <a:cubicBezTo>
                    <a:pt x="1330584" y="598468"/>
                    <a:pt x="1282325" y="646727"/>
                    <a:pt x="1222794" y="646727"/>
                  </a:cubicBezTo>
                  <a:lnTo>
                    <a:pt x="107790" y="646727"/>
                  </a:lnTo>
                  <a:cubicBezTo>
                    <a:pt x="48259" y="646727"/>
                    <a:pt x="0" y="598468"/>
                    <a:pt x="0" y="538937"/>
                  </a:cubicBezTo>
                  <a:lnTo>
                    <a:pt x="0" y="107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051" tIns="62051" rIns="62051" bIns="62051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1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103832" y="5050756"/>
              <a:ext cx="108056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8056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96155" y="5591041"/>
              <a:ext cx="1295924" cy="610941"/>
            </a:xfrm>
            <a:custGeom>
              <a:avLst/>
              <a:gdLst>
                <a:gd name="connsiteX0" fmla="*/ 0 w 1295924"/>
                <a:gd name="connsiteY0" fmla="*/ 101826 h 610941"/>
                <a:gd name="connsiteX1" fmla="*/ 101826 w 1295924"/>
                <a:gd name="connsiteY1" fmla="*/ 0 h 610941"/>
                <a:gd name="connsiteX2" fmla="*/ 1194098 w 1295924"/>
                <a:gd name="connsiteY2" fmla="*/ 0 h 610941"/>
                <a:gd name="connsiteX3" fmla="*/ 1295924 w 1295924"/>
                <a:gd name="connsiteY3" fmla="*/ 101826 h 610941"/>
                <a:gd name="connsiteX4" fmla="*/ 1295924 w 1295924"/>
                <a:gd name="connsiteY4" fmla="*/ 509115 h 610941"/>
                <a:gd name="connsiteX5" fmla="*/ 1194098 w 1295924"/>
                <a:gd name="connsiteY5" fmla="*/ 610941 h 610941"/>
                <a:gd name="connsiteX6" fmla="*/ 101826 w 1295924"/>
                <a:gd name="connsiteY6" fmla="*/ 610941 h 610941"/>
                <a:gd name="connsiteX7" fmla="*/ 0 w 1295924"/>
                <a:gd name="connsiteY7" fmla="*/ 509115 h 610941"/>
                <a:gd name="connsiteX8" fmla="*/ 0 w 1295924"/>
                <a:gd name="connsiteY8" fmla="*/ 101826 h 6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610941">
                  <a:moveTo>
                    <a:pt x="0" y="101826"/>
                  </a:moveTo>
                  <a:cubicBezTo>
                    <a:pt x="0" y="45589"/>
                    <a:pt x="45589" y="0"/>
                    <a:pt x="101826" y="0"/>
                  </a:cubicBezTo>
                  <a:lnTo>
                    <a:pt x="1194098" y="0"/>
                  </a:lnTo>
                  <a:cubicBezTo>
                    <a:pt x="1250335" y="0"/>
                    <a:pt x="1295924" y="45589"/>
                    <a:pt x="1295924" y="101826"/>
                  </a:cubicBezTo>
                  <a:lnTo>
                    <a:pt x="1295924" y="509115"/>
                  </a:lnTo>
                  <a:cubicBezTo>
                    <a:pt x="1295924" y="565352"/>
                    <a:pt x="1250335" y="610941"/>
                    <a:pt x="1194098" y="610941"/>
                  </a:cubicBezTo>
                  <a:lnTo>
                    <a:pt x="101826" y="610941"/>
                  </a:lnTo>
                  <a:cubicBezTo>
                    <a:pt x="45589" y="610941"/>
                    <a:pt x="0" y="565352"/>
                    <a:pt x="0" y="509115"/>
                  </a:cubicBezTo>
                  <a:lnTo>
                    <a:pt x="0" y="10182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04" tIns="60304" rIns="60304" bIns="60304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3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3238835" y="3825719"/>
              <a:ext cx="6130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083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907813" y="3501459"/>
              <a:ext cx="1331021" cy="648519"/>
            </a:xfrm>
            <a:custGeom>
              <a:avLst/>
              <a:gdLst>
                <a:gd name="connsiteX0" fmla="*/ 0 w 1331021"/>
                <a:gd name="connsiteY0" fmla="*/ 108089 h 648519"/>
                <a:gd name="connsiteX1" fmla="*/ 108089 w 1331021"/>
                <a:gd name="connsiteY1" fmla="*/ 0 h 648519"/>
                <a:gd name="connsiteX2" fmla="*/ 1222932 w 1331021"/>
                <a:gd name="connsiteY2" fmla="*/ 0 h 648519"/>
                <a:gd name="connsiteX3" fmla="*/ 1331021 w 1331021"/>
                <a:gd name="connsiteY3" fmla="*/ 108089 h 648519"/>
                <a:gd name="connsiteX4" fmla="*/ 1331021 w 1331021"/>
                <a:gd name="connsiteY4" fmla="*/ 540430 h 648519"/>
                <a:gd name="connsiteX5" fmla="*/ 1222932 w 1331021"/>
                <a:gd name="connsiteY5" fmla="*/ 648519 h 648519"/>
                <a:gd name="connsiteX6" fmla="*/ 108089 w 1331021"/>
                <a:gd name="connsiteY6" fmla="*/ 648519 h 648519"/>
                <a:gd name="connsiteX7" fmla="*/ 0 w 1331021"/>
                <a:gd name="connsiteY7" fmla="*/ 540430 h 648519"/>
                <a:gd name="connsiteX8" fmla="*/ 0 w 1331021"/>
                <a:gd name="connsiteY8" fmla="*/ 108089 h 6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021" h="648519">
                  <a:moveTo>
                    <a:pt x="0" y="108089"/>
                  </a:moveTo>
                  <a:cubicBezTo>
                    <a:pt x="0" y="48393"/>
                    <a:pt x="48393" y="0"/>
                    <a:pt x="108089" y="0"/>
                  </a:cubicBezTo>
                  <a:lnTo>
                    <a:pt x="1222932" y="0"/>
                  </a:lnTo>
                  <a:cubicBezTo>
                    <a:pt x="1282628" y="0"/>
                    <a:pt x="1331021" y="48393"/>
                    <a:pt x="1331021" y="108089"/>
                  </a:cubicBezTo>
                  <a:lnTo>
                    <a:pt x="1331021" y="540430"/>
                  </a:lnTo>
                  <a:cubicBezTo>
                    <a:pt x="1331021" y="600126"/>
                    <a:pt x="1282628" y="648519"/>
                    <a:pt x="1222932" y="648519"/>
                  </a:cubicBezTo>
                  <a:lnTo>
                    <a:pt x="108089" y="648519"/>
                  </a:lnTo>
                  <a:cubicBezTo>
                    <a:pt x="48393" y="648519"/>
                    <a:pt x="0" y="600126"/>
                    <a:pt x="0" y="540430"/>
                  </a:cubicBezTo>
                  <a:lnTo>
                    <a:pt x="0" y="10808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138" tIns="62138" rIns="62138" bIns="62138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2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36148" y="4725144"/>
              <a:ext cx="412372" cy="456050"/>
              <a:chOff x="755576" y="4149080"/>
              <a:chExt cx="1008112" cy="1728192"/>
            </a:xfrm>
            <a:solidFill>
              <a:schemeClr val="accent1">
                <a:alpha val="80000"/>
              </a:schemeClr>
            </a:solidFill>
          </p:grpSpPr>
          <p:sp>
            <p:nvSpPr>
              <p:cNvPr id="6" name="Flowchart: Manual Operation 5"/>
              <p:cNvSpPr/>
              <p:nvPr/>
            </p:nvSpPr>
            <p:spPr>
              <a:xfrm>
                <a:off x="755576" y="4149080"/>
                <a:ext cx="1008112" cy="1008112"/>
              </a:xfrm>
              <a:prstGeom prst="flowChartManualOperation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6264" y="5157192"/>
                <a:ext cx="360040" cy="720080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Rounded Rectangular Callout 18"/>
            <p:cNvSpPr/>
            <p:nvPr/>
          </p:nvSpPr>
          <p:spPr>
            <a:xfrm>
              <a:off x="5652120" y="5321446"/>
              <a:ext cx="1656184" cy="575065"/>
            </a:xfrm>
            <a:prstGeom prst="wedgeRoundRectCallout">
              <a:avLst>
                <a:gd name="adj1" fmla="val -108087"/>
                <a:gd name="adj2" fmla="val -13058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Filtered Subscription</a:t>
              </a:r>
              <a:endParaRPr lang="he-I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58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Use Cases for Pub\Sub Messenger: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Pass Payload </a:t>
            </a:r>
            <a:r>
              <a:rPr lang="en-US" sz="2400" dirty="0"/>
              <a:t>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Thread Safe </a:t>
            </a:r>
            <a:r>
              <a:rPr lang="en-US" sz="2400" dirty="0"/>
              <a:t>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Asynchronous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Filtered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Obfuscated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697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Interface for Pub/Sub Messenger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interface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4EC9B0"/>
                </a:solidFill>
                <a:latin typeface="Menlo" panose="020B0609030804020204" pitchFamily="49" charset="0"/>
              </a:rPr>
              <a:t>IMessenger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Publish given payload to relevant subscribers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"payload"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Instance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Subscribe given callback to receive payload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will receive the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"predicate"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predicate to filter irrelevant payloads (optional)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receive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Unsubscribe given callback from receiving payload 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subscribed to receive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Type of payload to unsubscribe from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Unsubscribe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US" sz="1400" dirty="0"/>
              <a:t>Access to default Messenger instance via: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ru-RU" sz="1400" b="1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Publish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 payload params */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});</a:t>
            </a: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payload that will be published to subscribers of this type</a:t>
            </a: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3F4BB3D-F021-1045-A55C-0D41A33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47253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receive payload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Callback logic</a:t>
            </a:r>
            <a:endParaRPr lang="en-GB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US" sz="14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 with Predicate</a:t>
            </a: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Callback, Predicate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Predicate – delegate (Function) that will receive payload to filter</a:t>
            </a:r>
            <a:endParaRPr lang="en-US" sz="12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Predicate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Predicate filter logic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6A9955"/>
                </a:solidFill>
                <a:latin typeface="Menlo" panose="020B0609030804020204" pitchFamily="49" charset="0"/>
              </a:rPr>
              <a:t>// if function will return ‘false’ value, the Callback will not be invoked</a:t>
            </a:r>
            <a:endParaRPr lang="ru-RU" sz="12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accepted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25720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.Un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be removed from subscribers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93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Tips for Correct Usage: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 </a:t>
            </a:r>
            <a:r>
              <a:rPr lang="en-US" sz="2400" dirty="0"/>
              <a:t>use Messenger if you have quick access to shared code parts to invoke events/methods in same module/class;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ALWAYS </a:t>
            </a:r>
            <a:r>
              <a:rPr lang="en-US" sz="2400" dirty="0"/>
              <a:t>ensure that you unsubscribe when you’re done with consuming of shared payloads;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</a:t>
            </a:r>
            <a:r>
              <a:rPr lang="en-US" sz="2400" dirty="0"/>
              <a:t> publish events in endless loop;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PREFERE</a:t>
            </a:r>
            <a:r>
              <a:rPr lang="en-US" sz="2400" dirty="0"/>
              <a:t> using Filtered subscriptions;</a:t>
            </a:r>
          </a:p>
        </p:txBody>
      </p:sp>
    </p:spTree>
    <p:extLst>
      <p:ext uri="{BB962C8B-B14F-4D97-AF65-F5344CB8AC3E}">
        <p14:creationId xmlns:p14="http://schemas.microsoft.com/office/powerpoint/2010/main" val="92377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6998</TotalTime>
  <Words>729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Menlo</vt:lpstr>
      <vt:lpstr>Wingdings</vt:lpstr>
      <vt:lpstr>Perspective</vt:lpstr>
      <vt:lpstr>Pub\Sub Messenger for Unity</vt:lpstr>
      <vt:lpstr>The Problem:</vt:lpstr>
      <vt:lpstr>Event Routing by Pub\Sub Messenger</vt:lpstr>
      <vt:lpstr>Use Cases for Pub\Sub Messenger:</vt:lpstr>
      <vt:lpstr>Messenger API:</vt:lpstr>
      <vt:lpstr>Messenger API:</vt:lpstr>
      <vt:lpstr>Messenger API:</vt:lpstr>
      <vt:lpstr>Messenger API:</vt:lpstr>
      <vt:lpstr>Tips for Correct Usage:</vt:lpstr>
    </vt:vector>
  </TitlesOfParts>
  <Company>Malam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Malam</dc:creator>
  <cp:lastModifiedBy>Maxim Alexandrovich</cp:lastModifiedBy>
  <cp:revision>44</cp:revision>
  <dcterms:created xsi:type="dcterms:W3CDTF">2010-12-15T21:00:23Z</dcterms:created>
  <dcterms:modified xsi:type="dcterms:W3CDTF">2020-01-04T18:41:08Z</dcterms:modified>
</cp:coreProperties>
</file>