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60" r:id="rId4"/>
    <p:sldId id="257" r:id="rId5"/>
    <p:sldId id="258" r:id="rId6"/>
    <p:sldId id="262" r:id="rId7"/>
    <p:sldId id="264" r:id="rId8"/>
    <p:sldId id="263" r:id="rId9"/>
    <p:sldId id="265" r:id="rId10"/>
    <p:sldId id="259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6"/>
    <p:restoredTop sz="94660"/>
  </p:normalViewPr>
  <p:slideViewPr>
    <p:cSldViewPr>
      <p:cViewPr varScale="1">
        <p:scale>
          <a:sx n="124" d="100"/>
          <a:sy n="124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6347-0618-454F-B0AF-34DF870D46DB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6A4A-F04E-D44E-9413-2EEFA966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4BC-957D-B24C-A74E-8F0CBB251D5C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E2A4-91C4-D940-80E2-B6734F532AB4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96F7-F891-7643-A073-C9E2BF4623F5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7995-94BE-9344-B031-2CF126B3EC0F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A05-14D8-E540-8EC2-13422D10A1CE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0EE-0BF7-6D46-9DC9-DE8B5BBD6906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8F-99AE-B14D-8DDC-FFE185D9060B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8A3C-3528-0D49-B45A-582F0E1E0E06}" type="datetime1">
              <a:rPr lang="en-GB" smtClean="0"/>
              <a:t>04/01/2020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82BE-793D-A743-882A-A7622914B26E}" type="datetime1">
              <a:rPr lang="en-GB" smtClean="0"/>
              <a:t>04/01/2020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1AD-99B9-C14E-B7E4-06F63AB4EDF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6C6-D778-B94C-9D79-F8795154A66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1790BF-81F3-7B4B-AF01-A1DDBD13AE13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max.github.io/pubsu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3DBB63-2FE1-4249-8A13-F17AEF07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85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7232"/>
            <a:ext cx="7315200" cy="793932"/>
          </a:xfrm>
        </p:spPr>
        <p:txBody>
          <a:bodyPr/>
          <a:lstStyle/>
          <a:p>
            <a:pPr rtl="0"/>
            <a:r>
              <a:rPr lang="en-US" dirty="0"/>
              <a:t>Pub\Sub Messenger for Unity</a:t>
            </a:r>
            <a:endParaRPr lang="he-IL" dirty="0"/>
          </a:p>
        </p:txBody>
      </p:sp>
      <p:sp>
        <p:nvSpPr>
          <p:cNvPr id="5" name="TextBox 4">
            <a:hlinkClick r:id="rId3" tooltip="Publisher Website"/>
            <a:extLst>
              <a:ext uri="{FF2B5EF4-FFF2-40B4-BE49-F238E27FC236}">
                <a16:creationId xmlns:a16="http://schemas.microsoft.com/office/drawing/2014/main" id="{B3074461-4CEE-FA41-8A73-97B9C26A59BB}"/>
              </a:ext>
            </a:extLst>
          </p:cNvPr>
          <p:cNvSpPr txBox="1"/>
          <p:nvPr/>
        </p:nvSpPr>
        <p:spPr>
          <a:xfrm>
            <a:off x="6804249" y="121188"/>
            <a:ext cx="22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SuperMaxim.com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F8F02031-F8B1-2140-95E3-9509540AB691}"/>
              </a:ext>
            </a:extLst>
          </p:cNvPr>
          <p:cNvSpPr txBox="1"/>
          <p:nvPr/>
        </p:nvSpPr>
        <p:spPr>
          <a:xfrm>
            <a:off x="122312" y="111598"/>
            <a:ext cx="372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supermax.github.io</a:t>
            </a:r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pubsub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43CD7-F18D-6B41-8143-2E226D86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91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98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Tips for Correct Usage: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 </a:t>
            </a:r>
            <a:r>
              <a:rPr lang="en-US" sz="2400" dirty="0"/>
              <a:t>use Messenger if you have quick access to shared code parts to invoke events/methods in same module/class;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ALWAYS </a:t>
            </a:r>
            <a:r>
              <a:rPr lang="en-US" sz="2400" dirty="0"/>
              <a:t>ensure that you unsubscribe when you’re done with consuming of shared payloads;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</a:t>
            </a:r>
            <a:r>
              <a:rPr lang="en-US" sz="2400" dirty="0"/>
              <a:t> publish events in endless loop;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PREFERE</a:t>
            </a:r>
            <a:r>
              <a:rPr lang="en-US" sz="2400" dirty="0"/>
              <a:t> using Filtered subscriptions;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77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314716" y="94701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Folders</a:t>
            </a:r>
            <a:endParaRPr lang="en-GB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F7AF67-48B7-0048-AA7F-428DC5AE0BF9}"/>
              </a:ext>
            </a:extLst>
          </p:cNvPr>
          <p:cNvGrpSpPr/>
          <p:nvPr/>
        </p:nvGrpSpPr>
        <p:grpSpPr>
          <a:xfrm>
            <a:off x="923344" y="1523294"/>
            <a:ext cx="6864822" cy="3003670"/>
            <a:chOff x="923344" y="1523294"/>
            <a:chExt cx="6864822" cy="30036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6BF9CA-E012-3B49-9FEE-FD3695FDC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502" y="1523294"/>
              <a:ext cx="3174748" cy="30007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046502" y="1711894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5F2514-8FB7-C24D-92ED-613B2C168EBB}"/>
                </a:ext>
              </a:extLst>
            </p:cNvPr>
            <p:cNvSpPr/>
            <p:nvPr/>
          </p:nvSpPr>
          <p:spPr>
            <a:xfrm>
              <a:off x="3046502" y="2650549"/>
              <a:ext cx="3174748" cy="93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924B2F-E9B7-0941-9EFD-76CA3F691F1C}"/>
                </a:ext>
              </a:extLst>
            </p:cNvPr>
            <p:cNvSpPr/>
            <p:nvPr/>
          </p:nvSpPr>
          <p:spPr>
            <a:xfrm>
              <a:off x="3046502" y="3586321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B101C2F-558D-8F4E-B712-6BE39857EDE6}"/>
                </a:ext>
              </a:extLst>
            </p:cNvPr>
            <p:cNvSpPr/>
            <p:nvPr/>
          </p:nvSpPr>
          <p:spPr>
            <a:xfrm>
              <a:off x="2699792" y="1711896"/>
              <a:ext cx="346710" cy="9357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5020680-F9CD-1C4F-B37F-5D10BF8A6100}"/>
                </a:ext>
              </a:extLst>
            </p:cNvPr>
            <p:cNvSpPr/>
            <p:nvPr/>
          </p:nvSpPr>
          <p:spPr>
            <a:xfrm>
              <a:off x="6204084" y="2647668"/>
              <a:ext cx="363876" cy="9357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77EF39C-2F83-094C-87C8-EAB06E09D5DC}"/>
                </a:ext>
              </a:extLst>
            </p:cNvPr>
            <p:cNvSpPr/>
            <p:nvPr/>
          </p:nvSpPr>
          <p:spPr>
            <a:xfrm>
              <a:off x="2699792" y="3583440"/>
              <a:ext cx="346710" cy="9435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7F33A-F69F-4E41-8CEC-969D5835FD35}"/>
                </a:ext>
              </a:extLst>
            </p:cNvPr>
            <p:cNvSpPr txBox="1"/>
            <p:nvPr/>
          </p:nvSpPr>
          <p:spPr>
            <a:xfrm>
              <a:off x="923344" y="1990055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Demo (sample) files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6022B5-2FE4-DE4D-88DA-66B7AF33037C}"/>
                </a:ext>
              </a:extLst>
            </p:cNvPr>
            <p:cNvSpPr txBox="1"/>
            <p:nvPr/>
          </p:nvSpPr>
          <p:spPr>
            <a:xfrm>
              <a:off x="6567960" y="2961665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Editor scripts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978DC2-B4E7-1747-AE95-D2239F40FCE7}"/>
                </a:ext>
              </a:extLst>
            </p:cNvPr>
            <p:cNvSpPr txBox="1"/>
            <p:nvPr/>
          </p:nvSpPr>
          <p:spPr>
            <a:xfrm>
              <a:off x="1271335" y="3905293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Runtime scripts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33EB1C-E3D9-B044-8EEC-CD4CEE07E927}"/>
              </a:ext>
            </a:extLst>
          </p:cNvPr>
          <p:cNvSpPr txBox="1"/>
          <p:nvPr/>
        </p:nvSpPr>
        <p:spPr>
          <a:xfrm>
            <a:off x="516476" y="5779127"/>
            <a:ext cx="630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Core – base classes and scripts that are not specific for Messenger</a:t>
            </a:r>
          </a:p>
          <a:p>
            <a:pPr marL="0" algn="l" defTabSz="914400" rtl="0" eaLnBrk="1" latinLnBrk="0" hangingPunct="1"/>
            <a:r>
              <a:rPr lang="en-US" sz="1600" dirty="0"/>
              <a:t>Messaging – classes and scripts that are specific for Messenger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DF90-055B-9D4A-8829-D5D6F9DA4C7A}"/>
              </a:ext>
            </a:extLst>
          </p:cNvPr>
          <p:cNvSpPr txBox="1"/>
          <p:nvPr/>
        </p:nvSpPr>
        <p:spPr>
          <a:xfrm>
            <a:off x="144552" y="54069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57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-7163" y="83143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Core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12</a:t>
            </a:fld>
            <a:endParaRPr lang="he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E1292D-8A0D-8448-90A4-0A4B0F6ED3B1}"/>
              </a:ext>
            </a:extLst>
          </p:cNvPr>
          <p:cNvGrpSpPr/>
          <p:nvPr/>
        </p:nvGrpSpPr>
        <p:grpSpPr>
          <a:xfrm>
            <a:off x="290193" y="1340768"/>
            <a:ext cx="2654300" cy="3048868"/>
            <a:chOff x="3236267" y="1945486"/>
            <a:chExt cx="2654300" cy="30488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91F444-A0C8-3246-9678-C3202FC2E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t="1" b="798"/>
            <a:stretch/>
          </p:blipFill>
          <p:spPr>
            <a:xfrm>
              <a:off x="3236267" y="1945486"/>
              <a:ext cx="2654300" cy="304886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563889" y="2571581"/>
              <a:ext cx="2292030" cy="40961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EB14D0-B5D7-DD43-955F-7CBDC4143329}"/>
                </a:ext>
              </a:extLst>
            </p:cNvPr>
            <p:cNvSpPr/>
            <p:nvPr/>
          </p:nvSpPr>
          <p:spPr>
            <a:xfrm>
              <a:off x="3563889" y="2974931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A4E71-D6A0-B44C-97F4-A1D1E9C96B80}"/>
                </a:ext>
              </a:extLst>
            </p:cNvPr>
            <p:cNvSpPr/>
            <p:nvPr/>
          </p:nvSpPr>
          <p:spPr>
            <a:xfrm>
              <a:off x="3563889" y="3554084"/>
              <a:ext cx="2292030" cy="82376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3564123" y="4377847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0071"/>
              </p:ext>
            </p:extLst>
          </p:nvPr>
        </p:nvGraphicFramePr>
        <p:xfrm>
          <a:off x="3131840" y="1340768"/>
          <a:ext cx="5688632" cy="352479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CollectionExtensions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Static class with collection extension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MonoBehaviourSingleton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MB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classic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DispatcherTask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Task unit with weak ref. (pointer) to delegate to execute on main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3913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/>
                        <a:t>IThreadDispatcher</a:t>
                      </a:r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Thread Dispatcher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MainThreadDispatcher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 class that implements </a:t>
                      </a:r>
                      <a:r>
                        <a:rPr lang="en-US" sz="1000" b="0" dirty="0" err="1"/>
                        <a:t>IThreadDispatcher</a:t>
                      </a:r>
                      <a:r>
                        <a:rPr lang="en-US" sz="1000" b="0" dirty="0"/>
                        <a:t> and provides API to sync tasks between main thread and other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8206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WeakRefDelegate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Weak reference for delegate (inherits from </a:t>
                      </a:r>
                      <a:r>
                        <a:rPr lang="en-US" sz="1000" b="0" dirty="0" err="1"/>
                        <a:t>WeakRefWrapper</a:t>
                      </a:r>
                      <a:r>
                        <a:rPr lang="en-US" sz="1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WeakRefWrapper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Weak reference wrapper (disposable)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8AC176-5A09-404D-B3F3-2A333F036BF7}"/>
              </a:ext>
            </a:extLst>
          </p:cNvPr>
          <p:cNvSpPr txBox="1"/>
          <p:nvPr/>
        </p:nvSpPr>
        <p:spPr>
          <a:xfrm>
            <a:off x="480517" y="5668514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Extensions – extensions classes</a:t>
            </a:r>
          </a:p>
          <a:p>
            <a:pPr marL="0" algn="l" defTabSz="914400" rtl="0" eaLnBrk="1" latinLnBrk="0" hangingPunct="1"/>
            <a:r>
              <a:rPr lang="en-US" sz="1600" dirty="0"/>
              <a:t>Objects – core base classes</a:t>
            </a:r>
          </a:p>
          <a:p>
            <a:pPr marL="0" algn="l" defTabSz="914400" rtl="0" eaLnBrk="1" latinLnBrk="0" hangingPunct="1"/>
            <a:r>
              <a:rPr lang="en-US" sz="1600" dirty="0"/>
              <a:t>Threading – multithreading related classes/scripts</a:t>
            </a:r>
          </a:p>
          <a:p>
            <a:pPr marL="0" algn="l" defTabSz="914400" rtl="0" eaLnBrk="1" latinLnBrk="0" hangingPunct="1"/>
            <a:r>
              <a:rPr lang="en-US" sz="1600" dirty="0" err="1"/>
              <a:t>WeakRef</a:t>
            </a:r>
            <a:r>
              <a:rPr lang="en-US" sz="1600" dirty="0"/>
              <a:t> – weak reference handling classes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EF57F-0F51-754C-8A94-12EEC4B1034F}"/>
              </a:ext>
            </a:extLst>
          </p:cNvPr>
          <p:cNvSpPr txBox="1"/>
          <p:nvPr/>
        </p:nvSpPr>
        <p:spPr>
          <a:xfrm>
            <a:off x="108701" y="53325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8840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783311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Messaging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13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96752"/>
              </p:ext>
            </p:extLst>
          </p:nvPr>
        </p:nvGraphicFramePr>
        <p:xfrm>
          <a:off x="3275856" y="1292643"/>
          <a:ext cx="5688632" cy="470980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Payload Command – a generic payload with Id and </a:t>
                      </a:r>
                      <a:r>
                        <a:rPr lang="en-US" sz="1000" b="0" dirty="0" err="1"/>
                        <a:t>Dic</a:t>
                      </a:r>
                      <a:r>
                        <a:rPr lang="en-US" sz="1000" b="0" dirty="0"/>
                        <a:t>. of string key value pair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generic Payload Command, implementing </a:t>
                      </a:r>
                      <a:r>
                        <a:rPr lang="en-US" sz="1000" b="0" dirty="0" err="1"/>
                        <a:t>IPayloadCommand</a:t>
                      </a:r>
                      <a:r>
                        <a:rPr lang="en-US" sz="1000" b="0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PayloadCommandPublisher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MB Script with Publish method that publishes a generic </a:t>
                      </a:r>
                      <a:r>
                        <a:rPr lang="en-US" sz="1000" b="0" dirty="0" err="1"/>
                        <a:t>PayloadCommand</a:t>
                      </a:r>
                      <a:r>
                        <a:rPr lang="en-US" sz="1000" b="0" dirty="0"/>
                        <a:t> – can be used with UGUI events or other 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Messenger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</a:t>
                      </a:r>
                      <a:r>
                        <a:rPr lang="en-US" sz="1000" b="0" dirty="0" err="1"/>
                        <a:t>IMessenger</a:t>
                      </a:r>
                      <a:r>
                        <a:rPr lang="en-US" sz="1000" b="0" dirty="0"/>
                        <a:t> interface with Pub-Sub logic; contains container of subscribers; singleton that is accessible via </a:t>
                      </a:r>
                      <a:r>
                        <a:rPr lang="en-US" sz="1000" b="0" dirty="0" err="1"/>
                        <a:t>Messenger.Default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344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Represents single item for subscribers’ container. Including weak ref. pointing to callback method and weak ref. pointing to predicate.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</a:t>
                      </a:r>
                      <a:r>
                        <a:rPr lang="en-US" sz="1000" b="0" dirty="0" err="1"/>
                        <a:t>MessengerMonitor</a:t>
                      </a:r>
                      <a:r>
                        <a:rPr lang="en-US" sz="1000" b="0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Debugging and monitoring tool for Messenger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8C0142E-96D6-8146-88F6-2786CB3017E2}"/>
              </a:ext>
            </a:extLst>
          </p:cNvPr>
          <p:cNvGrpSpPr/>
          <p:nvPr/>
        </p:nvGrpSpPr>
        <p:grpSpPr>
          <a:xfrm>
            <a:off x="362200" y="1292643"/>
            <a:ext cx="2832101" cy="2832100"/>
            <a:chOff x="290192" y="1340768"/>
            <a:chExt cx="2832101" cy="2832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44A01A-4C1E-214B-9D03-793F8C21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193" y="1340768"/>
              <a:ext cx="2832100" cy="2832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467778" y="1916832"/>
              <a:ext cx="2654514" cy="1008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290192" y="1916832"/>
              <a:ext cx="2832100" cy="1440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33D65-474E-C34C-9912-F549064599EC}"/>
                </a:ext>
              </a:extLst>
            </p:cNvPr>
            <p:cNvSpPr/>
            <p:nvPr/>
          </p:nvSpPr>
          <p:spPr>
            <a:xfrm>
              <a:off x="290192" y="3352976"/>
              <a:ext cx="2832100" cy="81989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C8EA86-78A5-6A4D-B133-DCAD6E2B317D}"/>
                </a:ext>
              </a:extLst>
            </p:cNvPr>
            <p:cNvSpPr/>
            <p:nvPr/>
          </p:nvSpPr>
          <p:spPr>
            <a:xfrm>
              <a:off x="467778" y="3352976"/>
              <a:ext cx="2654514" cy="58008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A43DAE-28F0-5844-9F22-412B272D504C}"/>
              </a:ext>
            </a:extLst>
          </p:cNvPr>
          <p:cNvSpPr txBox="1"/>
          <p:nvPr/>
        </p:nvSpPr>
        <p:spPr>
          <a:xfrm>
            <a:off x="467778" y="6124642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Components – useful unity components</a:t>
            </a:r>
          </a:p>
          <a:p>
            <a:pPr marL="0" algn="l" defTabSz="914400" rtl="0" eaLnBrk="1" latinLnBrk="0" hangingPunct="1"/>
            <a:r>
              <a:rPr lang="en-US" sz="1600" dirty="0"/>
              <a:t>Monitor – debugging and monitoring tools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EC101-915F-BE4F-920A-05BE1F88DA88}"/>
              </a:ext>
            </a:extLst>
          </p:cNvPr>
          <p:cNvSpPr txBox="1"/>
          <p:nvPr/>
        </p:nvSpPr>
        <p:spPr>
          <a:xfrm>
            <a:off x="107504" y="58177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2047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DEMO – Game Chat: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834064" cy="4968593"/>
          </a:xfrm>
        </p:spPr>
        <p:txBody>
          <a:bodyPr tIns="72000" bIns="72000">
            <a:noAutofit/>
          </a:bodyPr>
          <a:lstStyle/>
          <a:p>
            <a:pPr marL="45720" indent="0" algn="l" rtl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Goals: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basic usage of Messenger;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Use real world example – Chat between players;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Include examples of message filtering and multithreading;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“Best Practices” approach in implementation;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Demo Structure:</a:t>
            </a:r>
            <a:endParaRPr lang="he-I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675543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Demo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15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6535"/>
              </p:ext>
            </p:extLst>
          </p:nvPr>
        </p:nvGraphicFramePr>
        <p:xfrm>
          <a:off x="3005314" y="1109604"/>
          <a:ext cx="5959174" cy="260742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31489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565762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3261923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47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ChatPanelPrefab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 that contains all elements for player chat UI (see prefab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HubPanelPrefab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 that contains top HUD elements (see prefab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ChatExampleScene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Example scene with chat UI (see scene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47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ChatController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 that controls </a:t>
                      </a:r>
                      <a:r>
                        <a:rPr lang="en-US" sz="900" b="0" dirty="0" err="1"/>
                        <a:t>ChatPanelPrefab</a:t>
                      </a:r>
                      <a:r>
                        <a:rPr lang="en-US" sz="900" b="0" dirty="0"/>
                        <a:t> (message input, publish and subscribe)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3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/>
                        <a:t>ChatMsgCountController</a:t>
                      </a:r>
                      <a:endParaRPr lang="en-US" sz="9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 that ‘listens’ to chat messages, counts them and displays count in HUD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132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err="1"/>
                        <a:t>ChatPayload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/>
                        <a:t>Payload class that is used to pass messages between chat panels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457132A-28BB-3D4C-9977-F2F700679BC3}"/>
              </a:ext>
            </a:extLst>
          </p:cNvPr>
          <p:cNvGrpSpPr/>
          <p:nvPr/>
        </p:nvGrpSpPr>
        <p:grpSpPr>
          <a:xfrm>
            <a:off x="287455" y="1109604"/>
            <a:ext cx="2625679" cy="2140938"/>
            <a:chOff x="290137" y="1292643"/>
            <a:chExt cx="2910892" cy="23734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842D0D-C245-654B-877D-C0645977A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137" y="1292643"/>
              <a:ext cx="2910891" cy="237349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484285" y="1499354"/>
              <a:ext cx="2716744" cy="70551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EA12C-6EA2-494D-8420-BD8E95540B8A}"/>
                </a:ext>
              </a:extLst>
            </p:cNvPr>
            <p:cNvSpPr/>
            <p:nvPr/>
          </p:nvSpPr>
          <p:spPr>
            <a:xfrm>
              <a:off x="484285" y="2204864"/>
              <a:ext cx="2716744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1F39DD-D666-274C-9F65-05CFFA521922}"/>
                </a:ext>
              </a:extLst>
            </p:cNvPr>
            <p:cNvSpPr/>
            <p:nvPr/>
          </p:nvSpPr>
          <p:spPr>
            <a:xfrm>
              <a:off x="484284" y="2708042"/>
              <a:ext cx="2716744" cy="95809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707DA-FC6B-5342-B462-4881514F9377}"/>
              </a:ext>
            </a:extLst>
          </p:cNvPr>
          <p:cNvGrpSpPr/>
          <p:nvPr/>
        </p:nvGrpSpPr>
        <p:grpSpPr>
          <a:xfrm>
            <a:off x="853844" y="3879878"/>
            <a:ext cx="7888368" cy="2861490"/>
            <a:chOff x="853844" y="3862520"/>
            <a:chExt cx="7888368" cy="28614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37B620-5166-D944-817C-C17EBC5A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4485" y="3918881"/>
              <a:ext cx="4515029" cy="2805129"/>
            </a:xfrm>
            <a:prstGeom prst="rect">
              <a:avLst/>
            </a:prstGeom>
          </p:spPr>
        </p:pic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6247221F-1E67-974E-AE9E-B06B88C19EFD}"/>
                </a:ext>
              </a:extLst>
            </p:cNvPr>
            <p:cNvSpPr/>
            <p:nvPr/>
          </p:nvSpPr>
          <p:spPr>
            <a:xfrm>
              <a:off x="6829514" y="4149080"/>
              <a:ext cx="363876" cy="257493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170B80-8478-7647-B1C8-589C9D25507A}"/>
                </a:ext>
              </a:extLst>
            </p:cNvPr>
            <p:cNvSpPr txBox="1"/>
            <p:nvPr/>
          </p:nvSpPr>
          <p:spPr>
            <a:xfrm>
              <a:off x="7193390" y="5282656"/>
              <a:ext cx="15488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ChatPanelPrefab</a:t>
              </a:r>
              <a:endPara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B70002D2-1120-F54D-9584-B85F26CF58C6}"/>
                </a:ext>
              </a:extLst>
            </p:cNvPr>
            <p:cNvSpPr/>
            <p:nvPr/>
          </p:nvSpPr>
          <p:spPr>
            <a:xfrm>
              <a:off x="2123727" y="3915533"/>
              <a:ext cx="190757" cy="1864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058B56-4EF4-994E-A2E9-E6BF5A19EBC8}"/>
                </a:ext>
              </a:extLst>
            </p:cNvPr>
            <p:cNvSpPr txBox="1"/>
            <p:nvPr/>
          </p:nvSpPr>
          <p:spPr>
            <a:xfrm>
              <a:off x="853844" y="3862520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HudPanelPrefab</a:t>
              </a:r>
              <a:endPara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99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Chat Controller: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TBD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C36-3423-B24D-A5A6-E199B63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62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27168" cy="576064"/>
          </a:xfrm>
        </p:spPr>
        <p:txBody>
          <a:bodyPr anchor="t">
            <a:noAutofit/>
          </a:bodyPr>
          <a:lstStyle/>
          <a:p>
            <a:pPr rtl="0"/>
            <a:r>
              <a:rPr lang="en-US" sz="3200" dirty="0"/>
              <a:t>The Problem: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2736304"/>
          </a:xfrm>
        </p:spPr>
        <p:txBody>
          <a:bodyPr tIns="72000" bIns="72000">
            <a:noAutofit/>
          </a:bodyPr>
          <a:lstStyle/>
          <a:p>
            <a:pPr algn="l" rtl="0"/>
            <a:r>
              <a:rPr lang="en-US" b="1" dirty="0"/>
              <a:t>Wiring the Parts with Events</a:t>
            </a:r>
            <a:r>
              <a:rPr lang="en-US" dirty="0"/>
              <a:t> – </a:t>
            </a:r>
            <a:r>
              <a:rPr lang="en-US" dirty="0">
                <a:solidFill>
                  <a:srgbClr val="FFC000"/>
                </a:solidFill>
              </a:rPr>
              <a:t>Tightly Coupled </a:t>
            </a:r>
            <a:r>
              <a:rPr lang="en-US" dirty="0"/>
              <a:t>and may cause </a:t>
            </a:r>
            <a:r>
              <a:rPr lang="en-US" dirty="0">
                <a:solidFill>
                  <a:srgbClr val="FFC000"/>
                </a:solidFill>
              </a:rPr>
              <a:t>Memory Leak</a:t>
            </a:r>
            <a:r>
              <a:rPr lang="en-US" dirty="0"/>
              <a:t> problems. The Publisher and the Subscriber have to know of each other, and a Subscriber can't be collected by the GC if it's connected with the Publisher with strong event reference.</a:t>
            </a:r>
          </a:p>
          <a:p>
            <a:pPr marL="45720" indent="0" algn="l" rtl="0">
              <a:buNone/>
            </a:pPr>
            <a:endParaRPr lang="en-US" sz="1200" dirty="0"/>
          </a:p>
          <a:p>
            <a:pPr algn="l" rtl="0"/>
            <a:r>
              <a:rPr lang="en-US" b="1" dirty="0"/>
              <a:t>Using Unity Event Routing </a:t>
            </a:r>
            <a:r>
              <a:rPr lang="en-US" dirty="0"/>
              <a:t>– Although Unity Event Routing is a very good feature, it is a </a:t>
            </a:r>
            <a:r>
              <a:rPr lang="en-US" dirty="0">
                <a:solidFill>
                  <a:srgbClr val="FFC000"/>
                </a:solidFill>
              </a:rPr>
              <a:t>Unity Specific Solution </a:t>
            </a:r>
            <a:r>
              <a:rPr lang="en-US" dirty="0"/>
              <a:t>and we need a generic one. Also, we cannot use it everywhere even if the project is in Unity.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2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BAB27-CBBE-1B48-A831-5817B0E51716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335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908720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algn="l" rtl="0">
              <a:spcBef>
                <a:spcPct val="20000"/>
              </a:spcBef>
              <a:buClr>
                <a:srgbClr val="FF86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Pub\Sub Messenger -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Container for Events that allows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Decoupling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they can evolve independently. This Decoupling is useful in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Modularized Applications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new modules can be added that respond to events defined by 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or, more likely,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modules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events have a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Reference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invocation can be done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7504" y="116632"/>
            <a:ext cx="702716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Solution: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3</a:t>
            </a:fld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E5DE-9A0D-7742-AB83-D1B0C1BDE250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773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6" y="188640"/>
            <a:ext cx="9077977" cy="648072"/>
          </a:xfrm>
        </p:spPr>
        <p:txBody>
          <a:bodyPr anchor="t">
            <a:normAutofit/>
          </a:bodyPr>
          <a:lstStyle/>
          <a:p>
            <a:pPr algn="ctr" rtl="0"/>
            <a:r>
              <a:rPr lang="en-US" sz="3200" dirty="0"/>
              <a:t>Event Routing by Pub\Sub Messenger</a:t>
            </a:r>
            <a:endParaRPr lang="he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5BF6C-030A-7B47-8EAD-04655E08BE67}"/>
              </a:ext>
            </a:extLst>
          </p:cNvPr>
          <p:cNvGrpSpPr/>
          <p:nvPr/>
        </p:nvGrpSpPr>
        <p:grpSpPr>
          <a:xfrm>
            <a:off x="1835806" y="1376097"/>
            <a:ext cx="5472388" cy="4825885"/>
            <a:chOff x="1907813" y="1376097"/>
            <a:chExt cx="5472388" cy="4825885"/>
          </a:xfrm>
        </p:grpSpPr>
        <p:sp>
          <p:nvSpPr>
            <p:cNvPr id="10" name="Freeform 9"/>
            <p:cNvSpPr/>
            <p:nvPr/>
          </p:nvSpPr>
          <p:spPr>
            <a:xfrm>
              <a:off x="3851919" y="3140966"/>
              <a:ext cx="1584396" cy="1369505"/>
            </a:xfrm>
            <a:custGeom>
              <a:avLst/>
              <a:gdLst>
                <a:gd name="connsiteX0" fmla="*/ 0 w 1584396"/>
                <a:gd name="connsiteY0" fmla="*/ 228255 h 1369505"/>
                <a:gd name="connsiteX1" fmla="*/ 228255 w 1584396"/>
                <a:gd name="connsiteY1" fmla="*/ 0 h 1369505"/>
                <a:gd name="connsiteX2" fmla="*/ 1356141 w 1584396"/>
                <a:gd name="connsiteY2" fmla="*/ 0 h 1369505"/>
                <a:gd name="connsiteX3" fmla="*/ 1584396 w 1584396"/>
                <a:gd name="connsiteY3" fmla="*/ 228255 h 1369505"/>
                <a:gd name="connsiteX4" fmla="*/ 1584396 w 1584396"/>
                <a:gd name="connsiteY4" fmla="*/ 1141250 h 1369505"/>
                <a:gd name="connsiteX5" fmla="*/ 1356141 w 1584396"/>
                <a:gd name="connsiteY5" fmla="*/ 1369505 h 1369505"/>
                <a:gd name="connsiteX6" fmla="*/ 228255 w 1584396"/>
                <a:gd name="connsiteY6" fmla="*/ 1369505 h 1369505"/>
                <a:gd name="connsiteX7" fmla="*/ 0 w 1584396"/>
                <a:gd name="connsiteY7" fmla="*/ 1141250 h 1369505"/>
                <a:gd name="connsiteX8" fmla="*/ 0 w 1584396"/>
                <a:gd name="connsiteY8" fmla="*/ 228255 h 136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396" h="1369505">
                  <a:moveTo>
                    <a:pt x="0" y="228255"/>
                  </a:moveTo>
                  <a:cubicBezTo>
                    <a:pt x="0" y="102193"/>
                    <a:pt x="102193" y="0"/>
                    <a:pt x="228255" y="0"/>
                  </a:cubicBezTo>
                  <a:lnTo>
                    <a:pt x="1356141" y="0"/>
                  </a:lnTo>
                  <a:cubicBezTo>
                    <a:pt x="1482203" y="0"/>
                    <a:pt x="1584396" y="102193"/>
                    <a:pt x="1584396" y="228255"/>
                  </a:cubicBezTo>
                  <a:lnTo>
                    <a:pt x="1584396" y="1141250"/>
                  </a:lnTo>
                  <a:cubicBezTo>
                    <a:pt x="1584396" y="1267312"/>
                    <a:pt x="1482203" y="1369505"/>
                    <a:pt x="1356141" y="1369505"/>
                  </a:cubicBezTo>
                  <a:lnTo>
                    <a:pt x="228255" y="1369505"/>
                  </a:lnTo>
                  <a:cubicBezTo>
                    <a:pt x="102193" y="1369505"/>
                    <a:pt x="0" y="1267312"/>
                    <a:pt x="0" y="1141250"/>
                  </a:cubicBezTo>
                  <a:lnTo>
                    <a:pt x="0" y="22825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494" tIns="107494" rIns="107494" bIns="107494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Messenger</a:t>
              </a:r>
              <a:endParaRPr lang="he-IL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4140512" y="2637361"/>
              <a:ext cx="100721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0721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96155" y="1376097"/>
              <a:ext cx="1295924" cy="757658"/>
            </a:xfrm>
            <a:custGeom>
              <a:avLst/>
              <a:gdLst>
                <a:gd name="connsiteX0" fmla="*/ 0 w 1295924"/>
                <a:gd name="connsiteY0" fmla="*/ 126279 h 757658"/>
                <a:gd name="connsiteX1" fmla="*/ 126279 w 1295924"/>
                <a:gd name="connsiteY1" fmla="*/ 0 h 757658"/>
                <a:gd name="connsiteX2" fmla="*/ 1169645 w 1295924"/>
                <a:gd name="connsiteY2" fmla="*/ 0 h 757658"/>
                <a:gd name="connsiteX3" fmla="*/ 1295924 w 1295924"/>
                <a:gd name="connsiteY3" fmla="*/ 126279 h 757658"/>
                <a:gd name="connsiteX4" fmla="*/ 1295924 w 1295924"/>
                <a:gd name="connsiteY4" fmla="*/ 631379 h 757658"/>
                <a:gd name="connsiteX5" fmla="*/ 1169645 w 1295924"/>
                <a:gd name="connsiteY5" fmla="*/ 757658 h 757658"/>
                <a:gd name="connsiteX6" fmla="*/ 126279 w 1295924"/>
                <a:gd name="connsiteY6" fmla="*/ 757658 h 757658"/>
                <a:gd name="connsiteX7" fmla="*/ 0 w 1295924"/>
                <a:gd name="connsiteY7" fmla="*/ 631379 h 757658"/>
                <a:gd name="connsiteX8" fmla="*/ 0 w 1295924"/>
                <a:gd name="connsiteY8" fmla="*/ 126279 h 7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757658">
                  <a:moveTo>
                    <a:pt x="0" y="126279"/>
                  </a:moveTo>
                  <a:cubicBezTo>
                    <a:pt x="0" y="56537"/>
                    <a:pt x="56537" y="0"/>
                    <a:pt x="126279" y="0"/>
                  </a:cubicBezTo>
                  <a:lnTo>
                    <a:pt x="1169645" y="0"/>
                  </a:lnTo>
                  <a:cubicBezTo>
                    <a:pt x="1239387" y="0"/>
                    <a:pt x="1295924" y="56537"/>
                    <a:pt x="1295924" y="126279"/>
                  </a:cubicBezTo>
                  <a:lnTo>
                    <a:pt x="1295924" y="631379"/>
                  </a:lnTo>
                  <a:cubicBezTo>
                    <a:pt x="1295924" y="701121"/>
                    <a:pt x="1239387" y="757658"/>
                    <a:pt x="1169645" y="757658"/>
                  </a:cubicBezTo>
                  <a:lnTo>
                    <a:pt x="126279" y="757658"/>
                  </a:lnTo>
                  <a:cubicBezTo>
                    <a:pt x="56537" y="757658"/>
                    <a:pt x="0" y="701121"/>
                    <a:pt x="0" y="631379"/>
                  </a:cubicBezTo>
                  <a:lnTo>
                    <a:pt x="0" y="1262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66" tIns="67466" rIns="67466" bIns="67466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Publisher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36315" y="3825719"/>
              <a:ext cx="6133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302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049617" y="3502355"/>
              <a:ext cx="1330584" cy="646727"/>
            </a:xfrm>
            <a:custGeom>
              <a:avLst/>
              <a:gdLst>
                <a:gd name="connsiteX0" fmla="*/ 0 w 1330584"/>
                <a:gd name="connsiteY0" fmla="*/ 107790 h 646727"/>
                <a:gd name="connsiteX1" fmla="*/ 107790 w 1330584"/>
                <a:gd name="connsiteY1" fmla="*/ 0 h 646727"/>
                <a:gd name="connsiteX2" fmla="*/ 1222794 w 1330584"/>
                <a:gd name="connsiteY2" fmla="*/ 0 h 646727"/>
                <a:gd name="connsiteX3" fmla="*/ 1330584 w 1330584"/>
                <a:gd name="connsiteY3" fmla="*/ 107790 h 646727"/>
                <a:gd name="connsiteX4" fmla="*/ 1330584 w 1330584"/>
                <a:gd name="connsiteY4" fmla="*/ 538937 h 646727"/>
                <a:gd name="connsiteX5" fmla="*/ 1222794 w 1330584"/>
                <a:gd name="connsiteY5" fmla="*/ 646727 h 646727"/>
                <a:gd name="connsiteX6" fmla="*/ 107790 w 1330584"/>
                <a:gd name="connsiteY6" fmla="*/ 646727 h 646727"/>
                <a:gd name="connsiteX7" fmla="*/ 0 w 1330584"/>
                <a:gd name="connsiteY7" fmla="*/ 538937 h 646727"/>
                <a:gd name="connsiteX8" fmla="*/ 0 w 1330584"/>
                <a:gd name="connsiteY8" fmla="*/ 107790 h 6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584" h="646727">
                  <a:moveTo>
                    <a:pt x="0" y="107790"/>
                  </a:moveTo>
                  <a:cubicBezTo>
                    <a:pt x="0" y="48259"/>
                    <a:pt x="48259" y="0"/>
                    <a:pt x="107790" y="0"/>
                  </a:cubicBezTo>
                  <a:lnTo>
                    <a:pt x="1222794" y="0"/>
                  </a:lnTo>
                  <a:cubicBezTo>
                    <a:pt x="1282325" y="0"/>
                    <a:pt x="1330584" y="48259"/>
                    <a:pt x="1330584" y="107790"/>
                  </a:cubicBezTo>
                  <a:lnTo>
                    <a:pt x="1330584" y="538937"/>
                  </a:lnTo>
                  <a:cubicBezTo>
                    <a:pt x="1330584" y="598468"/>
                    <a:pt x="1282325" y="646727"/>
                    <a:pt x="1222794" y="646727"/>
                  </a:cubicBezTo>
                  <a:lnTo>
                    <a:pt x="107790" y="646727"/>
                  </a:lnTo>
                  <a:cubicBezTo>
                    <a:pt x="48259" y="646727"/>
                    <a:pt x="0" y="598468"/>
                    <a:pt x="0" y="538937"/>
                  </a:cubicBezTo>
                  <a:lnTo>
                    <a:pt x="0" y="107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051" tIns="62051" rIns="62051" bIns="62051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1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103832" y="5050756"/>
              <a:ext cx="108056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8056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96155" y="5591041"/>
              <a:ext cx="1295924" cy="610941"/>
            </a:xfrm>
            <a:custGeom>
              <a:avLst/>
              <a:gdLst>
                <a:gd name="connsiteX0" fmla="*/ 0 w 1295924"/>
                <a:gd name="connsiteY0" fmla="*/ 101826 h 610941"/>
                <a:gd name="connsiteX1" fmla="*/ 101826 w 1295924"/>
                <a:gd name="connsiteY1" fmla="*/ 0 h 610941"/>
                <a:gd name="connsiteX2" fmla="*/ 1194098 w 1295924"/>
                <a:gd name="connsiteY2" fmla="*/ 0 h 610941"/>
                <a:gd name="connsiteX3" fmla="*/ 1295924 w 1295924"/>
                <a:gd name="connsiteY3" fmla="*/ 101826 h 610941"/>
                <a:gd name="connsiteX4" fmla="*/ 1295924 w 1295924"/>
                <a:gd name="connsiteY4" fmla="*/ 509115 h 610941"/>
                <a:gd name="connsiteX5" fmla="*/ 1194098 w 1295924"/>
                <a:gd name="connsiteY5" fmla="*/ 610941 h 610941"/>
                <a:gd name="connsiteX6" fmla="*/ 101826 w 1295924"/>
                <a:gd name="connsiteY6" fmla="*/ 610941 h 610941"/>
                <a:gd name="connsiteX7" fmla="*/ 0 w 1295924"/>
                <a:gd name="connsiteY7" fmla="*/ 509115 h 610941"/>
                <a:gd name="connsiteX8" fmla="*/ 0 w 1295924"/>
                <a:gd name="connsiteY8" fmla="*/ 101826 h 6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610941">
                  <a:moveTo>
                    <a:pt x="0" y="101826"/>
                  </a:moveTo>
                  <a:cubicBezTo>
                    <a:pt x="0" y="45589"/>
                    <a:pt x="45589" y="0"/>
                    <a:pt x="101826" y="0"/>
                  </a:cubicBezTo>
                  <a:lnTo>
                    <a:pt x="1194098" y="0"/>
                  </a:lnTo>
                  <a:cubicBezTo>
                    <a:pt x="1250335" y="0"/>
                    <a:pt x="1295924" y="45589"/>
                    <a:pt x="1295924" y="101826"/>
                  </a:cubicBezTo>
                  <a:lnTo>
                    <a:pt x="1295924" y="509115"/>
                  </a:lnTo>
                  <a:cubicBezTo>
                    <a:pt x="1295924" y="565352"/>
                    <a:pt x="1250335" y="610941"/>
                    <a:pt x="1194098" y="610941"/>
                  </a:cubicBezTo>
                  <a:lnTo>
                    <a:pt x="101826" y="610941"/>
                  </a:lnTo>
                  <a:cubicBezTo>
                    <a:pt x="45589" y="610941"/>
                    <a:pt x="0" y="565352"/>
                    <a:pt x="0" y="509115"/>
                  </a:cubicBezTo>
                  <a:lnTo>
                    <a:pt x="0" y="10182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04" tIns="60304" rIns="60304" bIns="60304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3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3238835" y="3825719"/>
              <a:ext cx="6130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083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907813" y="3501459"/>
              <a:ext cx="1331021" cy="648519"/>
            </a:xfrm>
            <a:custGeom>
              <a:avLst/>
              <a:gdLst>
                <a:gd name="connsiteX0" fmla="*/ 0 w 1331021"/>
                <a:gd name="connsiteY0" fmla="*/ 108089 h 648519"/>
                <a:gd name="connsiteX1" fmla="*/ 108089 w 1331021"/>
                <a:gd name="connsiteY1" fmla="*/ 0 h 648519"/>
                <a:gd name="connsiteX2" fmla="*/ 1222932 w 1331021"/>
                <a:gd name="connsiteY2" fmla="*/ 0 h 648519"/>
                <a:gd name="connsiteX3" fmla="*/ 1331021 w 1331021"/>
                <a:gd name="connsiteY3" fmla="*/ 108089 h 648519"/>
                <a:gd name="connsiteX4" fmla="*/ 1331021 w 1331021"/>
                <a:gd name="connsiteY4" fmla="*/ 540430 h 648519"/>
                <a:gd name="connsiteX5" fmla="*/ 1222932 w 1331021"/>
                <a:gd name="connsiteY5" fmla="*/ 648519 h 648519"/>
                <a:gd name="connsiteX6" fmla="*/ 108089 w 1331021"/>
                <a:gd name="connsiteY6" fmla="*/ 648519 h 648519"/>
                <a:gd name="connsiteX7" fmla="*/ 0 w 1331021"/>
                <a:gd name="connsiteY7" fmla="*/ 540430 h 648519"/>
                <a:gd name="connsiteX8" fmla="*/ 0 w 1331021"/>
                <a:gd name="connsiteY8" fmla="*/ 108089 h 6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021" h="648519">
                  <a:moveTo>
                    <a:pt x="0" y="108089"/>
                  </a:moveTo>
                  <a:cubicBezTo>
                    <a:pt x="0" y="48393"/>
                    <a:pt x="48393" y="0"/>
                    <a:pt x="108089" y="0"/>
                  </a:cubicBezTo>
                  <a:lnTo>
                    <a:pt x="1222932" y="0"/>
                  </a:lnTo>
                  <a:cubicBezTo>
                    <a:pt x="1282628" y="0"/>
                    <a:pt x="1331021" y="48393"/>
                    <a:pt x="1331021" y="108089"/>
                  </a:cubicBezTo>
                  <a:lnTo>
                    <a:pt x="1331021" y="540430"/>
                  </a:lnTo>
                  <a:cubicBezTo>
                    <a:pt x="1331021" y="600126"/>
                    <a:pt x="1282628" y="648519"/>
                    <a:pt x="1222932" y="648519"/>
                  </a:cubicBezTo>
                  <a:lnTo>
                    <a:pt x="108089" y="648519"/>
                  </a:lnTo>
                  <a:cubicBezTo>
                    <a:pt x="48393" y="648519"/>
                    <a:pt x="0" y="600126"/>
                    <a:pt x="0" y="540430"/>
                  </a:cubicBezTo>
                  <a:lnTo>
                    <a:pt x="0" y="10808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138" tIns="62138" rIns="62138" bIns="62138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2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36148" y="4725144"/>
              <a:ext cx="412372" cy="456050"/>
              <a:chOff x="755576" y="4149080"/>
              <a:chExt cx="1008112" cy="1728192"/>
            </a:xfrm>
            <a:solidFill>
              <a:schemeClr val="accent1">
                <a:alpha val="80000"/>
              </a:schemeClr>
            </a:solidFill>
          </p:grpSpPr>
          <p:sp>
            <p:nvSpPr>
              <p:cNvPr id="6" name="Flowchart: Manual Operation 5"/>
              <p:cNvSpPr/>
              <p:nvPr/>
            </p:nvSpPr>
            <p:spPr>
              <a:xfrm>
                <a:off x="755576" y="4149080"/>
                <a:ext cx="1008112" cy="1008112"/>
              </a:xfrm>
              <a:prstGeom prst="flowChartManualOperation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6264" y="5157192"/>
                <a:ext cx="360040" cy="720080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Rounded Rectangular Callout 18"/>
            <p:cNvSpPr/>
            <p:nvPr/>
          </p:nvSpPr>
          <p:spPr>
            <a:xfrm>
              <a:off x="5652120" y="5321446"/>
              <a:ext cx="1656184" cy="575065"/>
            </a:xfrm>
            <a:prstGeom prst="wedgeRoundRectCallout">
              <a:avLst>
                <a:gd name="adj1" fmla="val -108087"/>
                <a:gd name="adj2" fmla="val -13058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Filtered Subscription</a:t>
              </a:r>
              <a:endParaRPr lang="he-I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002DD-7AEC-894C-8BED-39C60491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05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Use Cases for Pub\Sub Messenger: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Pass Payload </a:t>
            </a:r>
            <a:r>
              <a:rPr lang="en-US" sz="2400" dirty="0"/>
              <a:t>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Thread Safe </a:t>
            </a:r>
            <a:r>
              <a:rPr lang="en-US" sz="2400" dirty="0"/>
              <a:t>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Asynchronous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Filtered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Obfuscated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he-I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7462A-21AC-7B46-93F5-785368C5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7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Interface for Pub/Sub Messenger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interface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4EC9B0"/>
                </a:solidFill>
                <a:latin typeface="Menlo" panose="020B0609030804020204" pitchFamily="49" charset="0"/>
              </a:rPr>
              <a:t>IMessenger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Publish given payload to relevant subscribers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"payload"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Instance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Subscribe given callback to receive payload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will receive the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"predicate"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predicate to filter irrelevant payloads (optional)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receive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Unsubscribe given callback from receiving payload 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subscribed to receive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Type of payload to unsubscribe from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Unsubscribe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C36-3423-B24D-A5A6-E199B63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4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US" sz="1400" dirty="0"/>
              <a:t>Access to default Messenger instance via: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ru-RU" sz="1400" b="1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Publish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 payload params */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});</a:t>
            </a: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payload that will be published to subscribers of this type</a:t>
            </a: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3F4BB3D-F021-1045-A55C-0D41A33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86ED-43DA-2941-A592-1C3F40B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25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receive payload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Callback logic</a:t>
            </a:r>
            <a:endParaRPr lang="en-GB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US" sz="14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 with Predicate</a:t>
            </a: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Callback, Predicate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Predicate – delegate (Function) that will receive payload to filter</a:t>
            </a:r>
            <a:endParaRPr lang="en-US" sz="12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Predicate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Predicate filter logic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6A9955"/>
                </a:solidFill>
                <a:latin typeface="Menlo" panose="020B0609030804020204" pitchFamily="49" charset="0"/>
              </a:rPr>
              <a:t>// if function will return ‘false’ value, the Callback will not be invoked</a:t>
            </a:r>
            <a:endParaRPr lang="ru-RU" sz="12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accepted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D28ECB-A1A5-474A-A14A-BFB4FDE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72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.Un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be removed from subscribers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C4745-95BB-CB4F-B2E5-DADEB27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327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21579</TotalTime>
  <Words>1234</Words>
  <Application>Microsoft Macintosh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Menlo</vt:lpstr>
      <vt:lpstr>Wingdings</vt:lpstr>
      <vt:lpstr>Perspective</vt:lpstr>
      <vt:lpstr>Pub\Sub Messenger for Unity</vt:lpstr>
      <vt:lpstr>The Problem:</vt:lpstr>
      <vt:lpstr>PowerPoint Presentation</vt:lpstr>
      <vt:lpstr>Event Routing by Pub\Sub Messenger</vt:lpstr>
      <vt:lpstr>Use Cases for Pub\Sub Messenger:</vt:lpstr>
      <vt:lpstr>Messenger API:</vt:lpstr>
      <vt:lpstr>Messenger API:</vt:lpstr>
      <vt:lpstr>Messenger API:</vt:lpstr>
      <vt:lpstr>Messenger API:</vt:lpstr>
      <vt:lpstr>Tips for Correct Usage:</vt:lpstr>
      <vt:lpstr>Package Structure:</vt:lpstr>
      <vt:lpstr>Package Structure:</vt:lpstr>
      <vt:lpstr>Package Structure:</vt:lpstr>
      <vt:lpstr>DEMO – Game Chat:</vt:lpstr>
      <vt:lpstr>Demo Structure:</vt:lpstr>
      <vt:lpstr>Chat Controller:</vt:lpstr>
    </vt:vector>
  </TitlesOfParts>
  <Company>Malam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Malam</dc:creator>
  <cp:lastModifiedBy>Maxim Alexandrovich</cp:lastModifiedBy>
  <cp:revision>94</cp:revision>
  <dcterms:created xsi:type="dcterms:W3CDTF">2010-12-15T21:00:23Z</dcterms:created>
  <dcterms:modified xsi:type="dcterms:W3CDTF">2020-01-14T21:42:37Z</dcterms:modified>
</cp:coreProperties>
</file>