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d7539bf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bd7539bf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bd7539bfa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e82c7c3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e82c7c3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6e82c7c3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d7539bf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bd7539bf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ebd7539bf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d7539bf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bd7539bf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ebd7539bf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d7539bf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d7539bf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bd7539bf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d7539bfa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bd7539bfa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bd7539bfa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d7539bfa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bd7539bfa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ebd7539bfa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127300" y="1779050"/>
            <a:ext cx="488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Tuning de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 modelos de machine learning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659400" y="4635200"/>
            <a:ext cx="27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Prof. Leandro Romualdo da Silva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870250" y="266475"/>
            <a:ext cx="3403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73763"/>
                </a:solidFill>
              </a:rPr>
              <a:t>Tuning de modelos</a:t>
            </a:r>
            <a:endParaRPr b="1" sz="3000">
              <a:solidFill>
                <a:srgbClr val="073763"/>
              </a:solidFill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980300" y="1200150"/>
            <a:ext cx="77064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000"/>
              <a:t>Temos diversas tarefas até chegar em um modelo satisfatório para colocar em ambiente produtivo.  Os modelos recebem dois tipos de entrada, uma são os dados de treinamento do modelo, o outro são os </a:t>
            </a:r>
            <a:r>
              <a:rPr lang="pt-BR" sz="2000"/>
              <a:t>hiperparâmetros</a:t>
            </a:r>
            <a:r>
              <a:rPr lang="pt-BR" sz="2000"/>
              <a:t> que são responsáveis pela configuração lógica do algoritmo.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000"/>
              <a:t>Existem duas formas de tunar seu modelo, manualmente ajustando os </a:t>
            </a:r>
            <a:r>
              <a:rPr lang="pt-BR" sz="2000"/>
              <a:t>parâmetros</a:t>
            </a:r>
            <a:r>
              <a:rPr lang="pt-BR" sz="2000"/>
              <a:t> ou automatizando testes com vários valores para os </a:t>
            </a:r>
            <a:r>
              <a:rPr lang="pt-BR" sz="2000"/>
              <a:t>parâmetros</a:t>
            </a:r>
            <a:r>
              <a:rPr lang="pt-BR" sz="2000"/>
              <a:t>.  Existem duas formas automatizadas de fazer isto:</a:t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Grid Search -</a:t>
            </a:r>
            <a:r>
              <a:rPr lang="pt-BR" sz="2000"/>
              <a:t> É definido os valores dos </a:t>
            </a:r>
            <a:r>
              <a:rPr lang="pt-BR" sz="2000"/>
              <a:t>parâmetros</a:t>
            </a:r>
            <a:r>
              <a:rPr lang="pt-BR" sz="2000"/>
              <a:t> a ser testado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Random Search -</a:t>
            </a:r>
            <a:r>
              <a:rPr lang="pt-BR" sz="2000"/>
              <a:t> Valores aleatórios para os testes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870250" y="266475"/>
            <a:ext cx="3403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73763"/>
                </a:solidFill>
              </a:rPr>
              <a:t>Hiperparâmetros</a:t>
            </a:r>
            <a:r>
              <a:rPr b="1" lang="pt-BR" sz="3000">
                <a:solidFill>
                  <a:srgbClr val="073763"/>
                </a:solidFill>
              </a:rPr>
              <a:t> KNN</a:t>
            </a:r>
            <a:endParaRPr b="1" sz="3000">
              <a:solidFill>
                <a:srgbClr val="073763"/>
              </a:solidFill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980300" y="1200150"/>
            <a:ext cx="77064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n_neighbors: </a:t>
            </a:r>
            <a:r>
              <a:rPr lang="pt-BR" sz="2000"/>
              <a:t>Números de vizinhos (default=5)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Weights:</a:t>
            </a:r>
            <a:r>
              <a:rPr lang="pt-BR" sz="2000"/>
              <a:t> Peso das amostras vizinhas (default=uniform)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metric:</a:t>
            </a:r>
            <a:r>
              <a:rPr lang="pt-BR" sz="2000"/>
              <a:t> Métrica utilizada para </a:t>
            </a:r>
            <a:r>
              <a:rPr lang="pt-BR" sz="2000"/>
              <a:t>cálculo</a:t>
            </a:r>
            <a:r>
              <a:rPr lang="pt-BR" sz="2000"/>
              <a:t> de distância (default = minkowski), as opções são: </a:t>
            </a:r>
            <a:r>
              <a:rPr lang="pt-BR" sz="2000"/>
              <a:t>Manhattan</a:t>
            </a:r>
            <a:r>
              <a:rPr lang="pt-BR" sz="2000"/>
              <a:t>, Hamming e Markowski.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p: </a:t>
            </a:r>
            <a:r>
              <a:rPr lang="pt-BR" sz="2000"/>
              <a:t>Parâmetro</a:t>
            </a:r>
            <a:r>
              <a:rPr lang="pt-BR" sz="2000"/>
              <a:t>  de poder para a métrica (default=2)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n_jobs:</a:t>
            </a:r>
            <a:r>
              <a:rPr lang="pt-BR" sz="2000"/>
              <a:t> N</a:t>
            </a:r>
            <a:r>
              <a:rPr lang="pt-BR" sz="2000"/>
              <a:t>úmero</a:t>
            </a:r>
            <a:r>
              <a:rPr lang="pt-BR" sz="2000"/>
              <a:t> de jobs paralelos para executar no momento da busca de vizinhos (default=1). Define </a:t>
            </a:r>
            <a:r>
              <a:rPr lang="pt-BR" sz="2000"/>
              <a:t>número</a:t>
            </a:r>
            <a:r>
              <a:rPr lang="pt-BR" sz="2000"/>
              <a:t> de cpus que queremos alocar neste processo.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369350" y="266475"/>
            <a:ext cx="4843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73763"/>
                </a:solidFill>
              </a:rPr>
              <a:t>Parâmetros</a:t>
            </a:r>
            <a:r>
              <a:rPr b="1" lang="pt-BR" sz="3000">
                <a:solidFill>
                  <a:srgbClr val="073763"/>
                </a:solidFill>
              </a:rPr>
              <a:t> mais comuns</a:t>
            </a:r>
            <a:endParaRPr b="1" sz="3000">
              <a:solidFill>
                <a:srgbClr val="073763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974200" y="1123875"/>
            <a:ext cx="7633800" cy="37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n_estimators</a:t>
            </a:r>
            <a:r>
              <a:rPr lang="pt-BR" sz="1900"/>
              <a:t> - Número de </a:t>
            </a:r>
            <a:r>
              <a:rPr lang="pt-BR" sz="1900"/>
              <a:t>árvores</a:t>
            </a:r>
            <a:r>
              <a:rPr lang="pt-BR" sz="1900"/>
              <a:t> a ser geradas </a:t>
            </a:r>
            <a:r>
              <a:rPr i="1" lang="pt-BR" sz="1200"/>
              <a:t>(default 100)</a:t>
            </a:r>
            <a:endParaRPr i="1" sz="12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min_sample_split </a:t>
            </a:r>
            <a:r>
              <a:rPr lang="pt-BR" sz="1900"/>
              <a:t>- número </a:t>
            </a:r>
            <a:r>
              <a:rPr lang="pt-BR" sz="1900"/>
              <a:t>mínimo</a:t>
            </a:r>
            <a:r>
              <a:rPr lang="pt-BR" sz="1900"/>
              <a:t> de amostras necessárias para dividir um nó interno </a:t>
            </a:r>
            <a:r>
              <a:rPr i="1" lang="pt-BR" sz="1200"/>
              <a:t>(Float ou int, default 2)</a:t>
            </a:r>
            <a:endParaRPr i="1" sz="12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min_sample_leaf </a:t>
            </a:r>
            <a:r>
              <a:rPr lang="pt-BR" sz="1900"/>
              <a:t>- Número mínimo de amostras necessárias para dividir um nó da folha </a:t>
            </a:r>
            <a:r>
              <a:rPr i="1" lang="pt-BR" sz="1200"/>
              <a:t>(Float ou int, default 2)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max_features</a:t>
            </a:r>
            <a:r>
              <a:rPr lang="pt-BR" sz="1900"/>
              <a:t> - Número máximo de features a serem consideradas ao procurar a melhor divisão </a:t>
            </a:r>
            <a:r>
              <a:rPr i="1" lang="pt-BR" sz="1200"/>
              <a:t>(Float ou int, default “auto”)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n_jobs </a:t>
            </a:r>
            <a:r>
              <a:rPr lang="pt-BR" sz="1900"/>
              <a:t>- Número de processos paralelos utilizados </a:t>
            </a:r>
            <a:r>
              <a:rPr i="1" lang="pt-BR" sz="1200"/>
              <a:t>(int, default None)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n_iter</a:t>
            </a:r>
            <a:r>
              <a:rPr lang="pt-BR" sz="1900"/>
              <a:t> - Número de interações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min_weight_fraction_leaffloat </a:t>
            </a:r>
            <a:r>
              <a:rPr lang="pt-BR" sz="1900"/>
              <a:t>- Fração mínima ponderada da soma total dos pesos, necessária para estar em um nó folha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verbose </a:t>
            </a:r>
            <a:r>
              <a:rPr lang="pt-BR" sz="1900"/>
              <a:t>- Controla a </a:t>
            </a:r>
            <a:r>
              <a:rPr lang="pt-BR" sz="1900"/>
              <a:t>saída</a:t>
            </a:r>
            <a:r>
              <a:rPr lang="pt-BR" sz="1900"/>
              <a:t> de textos durante o processo de aprendizagem, Valor 0 não mostra nenhum texto.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2369350" y="266475"/>
            <a:ext cx="4843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73763"/>
                </a:solidFill>
              </a:rPr>
              <a:t>Parâmetros mais comuns</a:t>
            </a:r>
            <a:endParaRPr b="1" sz="3000">
              <a:solidFill>
                <a:srgbClr val="073763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974200" y="1123875"/>
            <a:ext cx="7633800" cy="37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criterion </a:t>
            </a:r>
            <a:r>
              <a:rPr lang="pt-BR" sz="1900"/>
              <a:t>- Função que mede a qualidade de uma divisão </a:t>
            </a:r>
            <a:r>
              <a:rPr i="1" lang="pt-BR" sz="1200"/>
              <a:t>(“gini” ou “entropy”)</a:t>
            </a:r>
            <a:endParaRPr i="1" sz="12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min_impurity_decrease</a:t>
            </a:r>
            <a:r>
              <a:rPr lang="pt-BR" sz="1900"/>
              <a:t> - Um nó será dividido se esta divisão induzir uma diminuição da impureza maior ou igual a este valor </a:t>
            </a:r>
            <a:r>
              <a:rPr i="1" lang="pt-BR" sz="1200"/>
              <a:t>(float, default 0.0)</a:t>
            </a:r>
            <a:endParaRPr i="1" sz="12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bootstrap </a:t>
            </a:r>
            <a:r>
              <a:rPr lang="pt-BR" sz="1900"/>
              <a:t>- Função que define se as árvores serão criadas com todos os dados ou com parte deles </a:t>
            </a:r>
            <a:r>
              <a:rPr i="1" lang="pt-BR" sz="1200"/>
              <a:t>(“True” ou “False”)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pt-BR" sz="1900"/>
              <a:t>random_state - </a:t>
            </a:r>
            <a:r>
              <a:rPr lang="pt-BR" sz="1900"/>
              <a:t>Controla a aleatoriedade das amostras, amostragem dos recursos a serem considerados ao procurar a melhor divisão de cada nó ao criar as árvores (se Bootstrap = true)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warm_start </a:t>
            </a:r>
            <a:r>
              <a:rPr lang="pt-BR" sz="1900"/>
              <a:t>- Se definido como true, reutiliza a solução anterior e adiciona mais estimadores, caso contrário uma árvore nova é criada.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pt-BR" sz="1900"/>
              <a:t>class_weight </a:t>
            </a:r>
            <a:r>
              <a:rPr lang="pt-BR" sz="1900"/>
              <a:t>- Permite atribuir pesos diferentes para as classes, boa opção para casos de classes desbalanceadas </a:t>
            </a:r>
            <a:r>
              <a:rPr i="1" lang="pt-BR" sz="1400"/>
              <a:t>(class_label:weight)</a:t>
            </a:r>
            <a:endParaRPr i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231975" y="342750"/>
            <a:ext cx="23991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73763"/>
                </a:solidFill>
              </a:rPr>
              <a:t>Grid Search</a:t>
            </a:r>
            <a:endParaRPr b="1" sz="3000">
              <a:solidFill>
                <a:srgbClr val="073763"/>
              </a:solidFill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980300" y="1200150"/>
            <a:ext cx="77064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000"/>
              <a:t>Algoritmo que busca a melhor configuração de </a:t>
            </a:r>
            <a:r>
              <a:rPr lang="pt-BR" sz="2000"/>
              <a:t>parâmetros</a:t>
            </a:r>
            <a:r>
              <a:rPr lang="pt-BR" sz="2000"/>
              <a:t> dentro de um range de valores definido previamente.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000"/>
              <a:t>Tem uma  vantagem em datasets menores pois em datasets maiores pode levar muito tempo de processamento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2789475"/>
            <a:ext cx="4843500" cy="2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2980800" y="342750"/>
            <a:ext cx="318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73763"/>
                </a:solidFill>
              </a:rPr>
              <a:t>Random </a:t>
            </a:r>
            <a:r>
              <a:rPr b="1" lang="pt-BR" sz="3000">
                <a:solidFill>
                  <a:srgbClr val="073763"/>
                </a:solidFill>
              </a:rPr>
              <a:t>Search</a:t>
            </a:r>
            <a:endParaRPr b="1" sz="3000">
              <a:solidFill>
                <a:srgbClr val="073763"/>
              </a:solidFill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980300" y="1200150"/>
            <a:ext cx="77064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000"/>
              <a:t>Muito semelhante ao Grid Search o Random Search busca os melhores </a:t>
            </a:r>
            <a:r>
              <a:rPr lang="pt-BR" sz="2000"/>
              <a:t>parâmetros</a:t>
            </a:r>
            <a:r>
              <a:rPr lang="pt-BR" sz="2000"/>
              <a:t> mas com uma busca de combinações </a:t>
            </a:r>
            <a:r>
              <a:rPr lang="pt-BR" sz="2000"/>
              <a:t>aleatória</a:t>
            </a:r>
            <a:r>
              <a:rPr lang="pt-BR" sz="2000"/>
              <a:t> dos </a:t>
            </a:r>
            <a:r>
              <a:rPr lang="pt-BR" sz="2000"/>
              <a:t>parâmetros</a:t>
            </a:r>
            <a:r>
              <a:rPr lang="pt-BR" sz="2000"/>
              <a:t>. A principal vantagem é poder definir um número </a:t>
            </a:r>
            <a:r>
              <a:rPr lang="pt-BR" sz="2000"/>
              <a:t>específico</a:t>
            </a:r>
            <a:r>
              <a:rPr lang="pt-BR" sz="2000"/>
              <a:t> de amostras para cada </a:t>
            </a:r>
            <a:r>
              <a:rPr lang="pt-BR" sz="2000"/>
              <a:t>hiperparâmetro</a:t>
            </a:r>
            <a:r>
              <a:rPr lang="pt-BR" sz="2000"/>
              <a:t> a ser testado.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00" y="2849524"/>
            <a:ext cx="6306924" cy="17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004500" y="1125525"/>
            <a:ext cx="7503300" cy="346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pt-BR"/>
              <a:t>Altere os </a:t>
            </a:r>
            <a:r>
              <a:rPr lang="pt-BR"/>
              <a:t>parâmetros</a:t>
            </a:r>
            <a:r>
              <a:rPr lang="pt-BR"/>
              <a:t> que julgar necessário do modelo random forest a fim de otimizar seus resultados.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pt-BR"/>
              <a:t>Poste seu resultado e os </a:t>
            </a:r>
            <a:r>
              <a:rPr lang="pt-BR"/>
              <a:t>parâmetros</a:t>
            </a:r>
            <a:r>
              <a:rPr lang="pt-BR"/>
              <a:t> que foram utilizados no Classroom.</a:t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2712900" y="242275"/>
            <a:ext cx="3718200" cy="77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73763"/>
                </a:solidFill>
              </a:rPr>
              <a:t>Exercício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