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eda528431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eda528431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eeda528431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4ba473555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4ba473555_0_1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114ba473555_0_1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eda528431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eda528431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eeda528431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4ba473555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4ba473555_0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114ba473555_0_1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5e7c0313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5e7c03130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115e7c03130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4ba473555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4ba473555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114ba473555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4ba473555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4ba473555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114ba473555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eda528431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eda528431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eeda528431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4ba473555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4ba473555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114ba473555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4ba473555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4ba473555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114ba473555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4ba473555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4ba473555_0_1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114ba473555_0_1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eda528431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eda528431_0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eeda528431_0_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4ba473555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4ba473555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114ba473555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4ba473555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4ba473555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114ba473555_0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4ba473555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14ba473555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114ba473555_0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eda528431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eeda528431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eeda528431_0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4ba473555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4ba473555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114ba473555_0_1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385cc273a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385cc273a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1385cc273a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eda528431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9" name="Google Shape;99;geeda528431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eeda528431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4ba47355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4ba47355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114ba47355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4ba473555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4ba473555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114ba473555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5e7c0313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5e7c0313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115e7c0313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4ba473555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4ba473555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114ba473555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4ba473555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4ba473555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114ba473555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eda528431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eda528431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eeda528431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4" name="Google Shape;24;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5"/>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6"/>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1173925" y="1452275"/>
            <a:ext cx="6438600" cy="235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4700">
                <a:solidFill>
                  <a:srgbClr val="0000FF"/>
                </a:solidFill>
                <a:latin typeface="Calibri"/>
                <a:ea typeface="Calibri"/>
                <a:cs typeface="Calibri"/>
                <a:sym typeface="Calibri"/>
              </a:rPr>
              <a:t>Aprendizado supervisionado</a:t>
            </a:r>
            <a:r>
              <a:rPr lang="pt-BR" sz="4700">
                <a:latin typeface="Calibri"/>
                <a:ea typeface="Calibri"/>
                <a:cs typeface="Calibri"/>
                <a:sym typeface="Calibri"/>
              </a:rPr>
              <a:t>  Classificação</a:t>
            </a:r>
            <a:endParaRPr sz="4700">
              <a:latin typeface="Calibri"/>
              <a:ea typeface="Calibri"/>
              <a:cs typeface="Calibri"/>
              <a:sym typeface="Calibri"/>
            </a:endParaRPr>
          </a:p>
        </p:txBody>
      </p:sp>
      <p:sp>
        <p:nvSpPr>
          <p:cNvPr id="89" name="Google Shape;89;p13"/>
          <p:cNvSpPr txBox="1"/>
          <p:nvPr/>
        </p:nvSpPr>
        <p:spPr>
          <a:xfrm>
            <a:off x="5070900" y="4574675"/>
            <a:ext cx="26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Calibri"/>
                <a:ea typeface="Calibri"/>
                <a:cs typeface="Calibri"/>
                <a:sym typeface="Calibri"/>
              </a:rPr>
              <a:t>Prof. Leandro Romualdo da Silva</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2517275" y="339100"/>
            <a:ext cx="42843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Naive Bayes</a:t>
            </a:r>
            <a:endParaRPr sz="3600"/>
          </a:p>
        </p:txBody>
      </p:sp>
      <p:sp>
        <p:nvSpPr>
          <p:cNvPr id="179" name="Google Shape;179;p22"/>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180" name="Google Shape;180;p22"/>
          <p:cNvSpPr txBox="1"/>
          <p:nvPr/>
        </p:nvSpPr>
        <p:spPr>
          <a:xfrm>
            <a:off x="4332775" y="4201950"/>
            <a:ext cx="125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Feature Engineering</a:t>
            </a:r>
            <a:endParaRPr b="1">
              <a:solidFill>
                <a:schemeClr val="lt1"/>
              </a:solidFill>
              <a:latin typeface="Calibri"/>
              <a:ea typeface="Calibri"/>
              <a:cs typeface="Calibri"/>
              <a:sym typeface="Calibri"/>
            </a:endParaRPr>
          </a:p>
        </p:txBody>
      </p:sp>
      <p:sp>
        <p:nvSpPr>
          <p:cNvPr id="181" name="Google Shape;181;p22"/>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182" name="Google Shape;182;p22"/>
          <p:cNvSpPr txBox="1"/>
          <p:nvPr/>
        </p:nvSpPr>
        <p:spPr>
          <a:xfrm>
            <a:off x="3981675" y="1633825"/>
            <a:ext cx="46635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Classificador </a:t>
            </a:r>
            <a:r>
              <a:rPr lang="pt-BR" sz="1700">
                <a:latin typeface="Calibri"/>
                <a:ea typeface="Calibri"/>
                <a:cs typeface="Calibri"/>
                <a:sym typeface="Calibri"/>
              </a:rPr>
              <a:t>probabilístico</a:t>
            </a:r>
            <a:r>
              <a:rPr lang="pt-BR" sz="1700">
                <a:latin typeface="Calibri"/>
                <a:ea typeface="Calibri"/>
                <a:cs typeface="Calibri"/>
                <a:sym typeface="Calibri"/>
              </a:rPr>
              <a:t> baseado no Teorema de Bayes. Ficou famoso por ser usado para classificar textos em Spam e Não Spam. </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A principal abordagem desse algoritmo é desconsiderar a correlação entre os dados, ou seja, se uma fruta considerada uma laranja se ela for cor laranja, redonda, possuir </a:t>
            </a:r>
            <a:r>
              <a:rPr lang="pt-BR" sz="1700">
                <a:latin typeface="Calibri"/>
                <a:ea typeface="Calibri"/>
                <a:cs typeface="Calibri"/>
                <a:sym typeface="Calibri"/>
              </a:rPr>
              <a:t>aproximadamente 10 cm de diâmetro e textura porosa, o algoritmo desconsidera totalmente a correlação entre essas variáveis.</a:t>
            </a:r>
            <a:r>
              <a:rPr lang="pt-BR" sz="1700">
                <a:latin typeface="Calibri"/>
                <a:ea typeface="Calibri"/>
                <a:cs typeface="Calibri"/>
                <a:sym typeface="Calibri"/>
              </a:rPr>
              <a:t> </a:t>
            </a:r>
            <a:endParaRPr sz="1700">
              <a:latin typeface="Calibri"/>
              <a:ea typeface="Calibri"/>
              <a:cs typeface="Calibri"/>
              <a:sym typeface="Calibri"/>
            </a:endParaRPr>
          </a:p>
        </p:txBody>
      </p:sp>
      <p:pic>
        <p:nvPicPr>
          <p:cNvPr id="183" name="Google Shape;183;p22"/>
          <p:cNvPicPr preferRelativeResize="0"/>
          <p:nvPr/>
        </p:nvPicPr>
        <p:blipFill>
          <a:blip r:embed="rId3">
            <a:alphaModFix/>
          </a:blip>
          <a:stretch>
            <a:fillRect/>
          </a:stretch>
        </p:blipFill>
        <p:spPr>
          <a:xfrm>
            <a:off x="304800" y="2186075"/>
            <a:ext cx="3676875" cy="22312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2517275" y="339100"/>
            <a:ext cx="42843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Naive Bayes</a:t>
            </a:r>
            <a:endParaRPr sz="3600"/>
          </a:p>
        </p:txBody>
      </p:sp>
      <p:sp>
        <p:nvSpPr>
          <p:cNvPr id="190" name="Google Shape;190;p23"/>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191" name="Google Shape;191;p23"/>
          <p:cNvSpPr txBox="1"/>
          <p:nvPr/>
        </p:nvSpPr>
        <p:spPr>
          <a:xfrm>
            <a:off x="4332775" y="4201950"/>
            <a:ext cx="125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Feature Engineering</a:t>
            </a:r>
            <a:endParaRPr b="1">
              <a:solidFill>
                <a:schemeClr val="lt1"/>
              </a:solidFill>
              <a:latin typeface="Calibri"/>
              <a:ea typeface="Calibri"/>
              <a:cs typeface="Calibri"/>
              <a:sym typeface="Calibri"/>
            </a:endParaRPr>
          </a:p>
        </p:txBody>
      </p:sp>
      <p:sp>
        <p:nvSpPr>
          <p:cNvPr id="192" name="Google Shape;192;p23"/>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193" name="Google Shape;193;p23"/>
          <p:cNvSpPr txBox="1"/>
          <p:nvPr/>
        </p:nvSpPr>
        <p:spPr>
          <a:xfrm>
            <a:off x="738250" y="1027300"/>
            <a:ext cx="8350500" cy="35865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pt-BR" sz="1700">
                <a:latin typeface="Calibri"/>
                <a:ea typeface="Calibri"/>
                <a:cs typeface="Calibri"/>
                <a:sym typeface="Calibri"/>
              </a:rPr>
              <a:t>Naive Bayes funciona da seguinte forma:</a:t>
            </a:r>
            <a:endParaRPr sz="1700">
              <a:latin typeface="Calibri"/>
              <a:ea typeface="Calibri"/>
              <a:cs typeface="Calibri"/>
              <a:sym typeface="Calibri"/>
            </a:endParaRPr>
          </a:p>
          <a:p>
            <a:pPr indent="457200" lvl="0" marL="0" rtl="0" algn="l">
              <a:spcBef>
                <a:spcPts val="0"/>
              </a:spcBef>
              <a:spcAft>
                <a:spcPts val="0"/>
              </a:spcAft>
              <a:buNone/>
            </a:pPr>
            <a:r>
              <a:rPr lang="pt-BR" sz="1700">
                <a:latin typeface="Calibri"/>
                <a:ea typeface="Calibri"/>
                <a:cs typeface="Calibri"/>
                <a:sym typeface="Calibri"/>
              </a:rPr>
              <a:t>Estamos trabalhando no </a:t>
            </a:r>
            <a:r>
              <a:rPr lang="pt-BR" sz="1700">
                <a:latin typeface="Calibri"/>
                <a:ea typeface="Calibri"/>
                <a:cs typeface="Calibri"/>
                <a:sym typeface="Calibri"/>
              </a:rPr>
              <a:t>diagnóstico</a:t>
            </a:r>
            <a:r>
              <a:rPr lang="pt-BR" sz="1700">
                <a:latin typeface="Calibri"/>
                <a:ea typeface="Calibri"/>
                <a:cs typeface="Calibri"/>
                <a:sym typeface="Calibri"/>
              </a:rPr>
              <a:t> de uma doença, e fizemos testes em 100 pessoas. Descobrimos que 20 pessoas </a:t>
            </a:r>
            <a:r>
              <a:rPr lang="pt-BR" sz="1700">
                <a:latin typeface="Calibri"/>
                <a:ea typeface="Calibri"/>
                <a:cs typeface="Calibri"/>
                <a:sym typeface="Calibri"/>
              </a:rPr>
              <a:t>possuíam</a:t>
            </a:r>
            <a:r>
              <a:rPr lang="pt-BR" sz="1700">
                <a:latin typeface="Calibri"/>
                <a:ea typeface="Calibri"/>
                <a:cs typeface="Calibri"/>
                <a:sym typeface="Calibri"/>
              </a:rPr>
              <a:t> a doença (20%) e 80 pessoas estavam </a:t>
            </a:r>
            <a:r>
              <a:rPr lang="pt-BR" sz="1700">
                <a:latin typeface="Calibri"/>
                <a:ea typeface="Calibri"/>
                <a:cs typeface="Calibri"/>
                <a:sym typeface="Calibri"/>
              </a:rPr>
              <a:t>saudáveis</a:t>
            </a:r>
            <a:r>
              <a:rPr lang="pt-BR" sz="1700">
                <a:latin typeface="Calibri"/>
                <a:ea typeface="Calibri"/>
                <a:cs typeface="Calibri"/>
                <a:sym typeface="Calibri"/>
              </a:rPr>
              <a:t> (80%), sendo que das pessoas doentes 90% testaram positivo, e 30% das pessoas </a:t>
            </a:r>
            <a:r>
              <a:rPr lang="pt-BR" sz="1700">
                <a:latin typeface="Calibri"/>
                <a:ea typeface="Calibri"/>
                <a:cs typeface="Calibri"/>
                <a:sym typeface="Calibri"/>
              </a:rPr>
              <a:t>saudáveis</a:t>
            </a:r>
            <a:r>
              <a:rPr lang="pt-BR" sz="1700">
                <a:latin typeface="Calibri"/>
                <a:ea typeface="Calibri"/>
                <a:cs typeface="Calibri"/>
                <a:sym typeface="Calibri"/>
              </a:rPr>
              <a:t> também testaram positivo. </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Se uma pessoa fora das 100 iniciais fizer o teste, qual a probabilidade edla possuir a doença?</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P(doença|positivo) = 20% *90%		Precisamos normalizar os resultados:</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P(doença|positivo) = 0,2*0,9			P(doença|positivo) = 0,18/(0,18+0,24) = 0,4285</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P(doença|positivo) = 0,18				P(saudavel|positivo) = 0,24(0,18+0,24) = 0,5714</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P(saudavel|positivo) = 80% * 30%		</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P(saudavel|positivo) = 0,8 * 0,3		A conclusão é que a pessoa que fez o teste</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P(saudavel|positivo) = 0,24			tem 43% de probabilidade de estar doente.</a:t>
            </a:r>
            <a:endParaRPr sz="17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2517275" y="339100"/>
            <a:ext cx="42843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AdaBoosting</a:t>
            </a:r>
            <a:endParaRPr sz="3600"/>
          </a:p>
        </p:txBody>
      </p:sp>
      <p:sp>
        <p:nvSpPr>
          <p:cNvPr id="200" name="Google Shape;200;p24"/>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201" name="Google Shape;201;p24"/>
          <p:cNvSpPr txBox="1"/>
          <p:nvPr/>
        </p:nvSpPr>
        <p:spPr>
          <a:xfrm>
            <a:off x="4332775" y="4201950"/>
            <a:ext cx="125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Feature Engineering</a:t>
            </a:r>
            <a:endParaRPr b="1">
              <a:solidFill>
                <a:schemeClr val="lt1"/>
              </a:solidFill>
              <a:latin typeface="Calibri"/>
              <a:ea typeface="Calibri"/>
              <a:cs typeface="Calibri"/>
              <a:sym typeface="Calibri"/>
            </a:endParaRPr>
          </a:p>
        </p:txBody>
      </p:sp>
      <p:sp>
        <p:nvSpPr>
          <p:cNvPr id="202" name="Google Shape;202;p24"/>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203" name="Google Shape;203;p24"/>
          <p:cNvSpPr txBox="1"/>
          <p:nvPr/>
        </p:nvSpPr>
        <p:spPr>
          <a:xfrm>
            <a:off x="3981675" y="1633825"/>
            <a:ext cx="46635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Adaboosting é um algoritmo que executa diversas vezes um classificador fraco e a cada interação a distribuição de pesos é atualizada indicando a </a:t>
            </a:r>
            <a:r>
              <a:rPr lang="pt-BR" sz="1700">
                <a:latin typeface="Calibri"/>
                <a:ea typeface="Calibri"/>
                <a:cs typeface="Calibri"/>
                <a:sym typeface="Calibri"/>
              </a:rPr>
              <a:t>importância</a:t>
            </a:r>
            <a:r>
              <a:rPr lang="pt-BR" sz="1700">
                <a:latin typeface="Calibri"/>
                <a:ea typeface="Calibri"/>
                <a:cs typeface="Calibri"/>
                <a:sym typeface="Calibri"/>
              </a:rPr>
              <a:t> daquele exemplo no conjunto de dados.</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A cada interação os dados classificados incorretamente </a:t>
            </a:r>
            <a:r>
              <a:rPr lang="pt-BR" sz="1700">
                <a:latin typeface="Calibri"/>
                <a:ea typeface="Calibri"/>
                <a:cs typeface="Calibri"/>
                <a:sym typeface="Calibri"/>
              </a:rPr>
              <a:t>têm</a:t>
            </a:r>
            <a:r>
              <a:rPr lang="pt-BR" sz="1700">
                <a:latin typeface="Calibri"/>
                <a:ea typeface="Calibri"/>
                <a:cs typeface="Calibri"/>
                <a:sym typeface="Calibri"/>
              </a:rPr>
              <a:t> seu peso aumentado para que o próximo modelo treine </a:t>
            </a:r>
            <a:r>
              <a:rPr lang="pt-BR" sz="1700">
                <a:latin typeface="Calibri"/>
                <a:ea typeface="Calibri"/>
                <a:cs typeface="Calibri"/>
                <a:sym typeface="Calibri"/>
              </a:rPr>
              <a:t>reforçando</a:t>
            </a:r>
            <a:r>
              <a:rPr lang="pt-BR" sz="1700">
                <a:latin typeface="Calibri"/>
                <a:ea typeface="Calibri"/>
                <a:cs typeface="Calibri"/>
                <a:sym typeface="Calibri"/>
              </a:rPr>
              <a:t> esse ponto de falha do modelo.</a:t>
            </a:r>
            <a:endParaRPr sz="1700">
              <a:latin typeface="Calibri"/>
              <a:ea typeface="Calibri"/>
              <a:cs typeface="Calibri"/>
              <a:sym typeface="Calibri"/>
            </a:endParaRPr>
          </a:p>
        </p:txBody>
      </p:sp>
      <p:pic>
        <p:nvPicPr>
          <p:cNvPr id="204" name="Google Shape;204;p24"/>
          <p:cNvPicPr preferRelativeResize="0"/>
          <p:nvPr/>
        </p:nvPicPr>
        <p:blipFill>
          <a:blip r:embed="rId3">
            <a:alphaModFix/>
          </a:blip>
          <a:stretch>
            <a:fillRect/>
          </a:stretch>
        </p:blipFill>
        <p:spPr>
          <a:xfrm>
            <a:off x="624375" y="2151225"/>
            <a:ext cx="3023114" cy="228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2517275" y="339100"/>
            <a:ext cx="42843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AdaBoosting</a:t>
            </a:r>
            <a:endParaRPr sz="3600"/>
          </a:p>
        </p:txBody>
      </p:sp>
      <p:sp>
        <p:nvSpPr>
          <p:cNvPr id="211" name="Google Shape;211;p25"/>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212" name="Google Shape;212;p25"/>
          <p:cNvSpPr txBox="1"/>
          <p:nvPr/>
        </p:nvSpPr>
        <p:spPr>
          <a:xfrm>
            <a:off x="4332775" y="4201950"/>
            <a:ext cx="125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Feature Engineering</a:t>
            </a:r>
            <a:endParaRPr b="1">
              <a:solidFill>
                <a:schemeClr val="lt1"/>
              </a:solidFill>
              <a:latin typeface="Calibri"/>
              <a:ea typeface="Calibri"/>
              <a:cs typeface="Calibri"/>
              <a:sym typeface="Calibri"/>
            </a:endParaRPr>
          </a:p>
        </p:txBody>
      </p:sp>
      <p:sp>
        <p:nvSpPr>
          <p:cNvPr id="213" name="Google Shape;213;p25"/>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214" name="Google Shape;214;p25"/>
          <p:cNvSpPr txBox="1"/>
          <p:nvPr/>
        </p:nvSpPr>
        <p:spPr>
          <a:xfrm>
            <a:off x="4042200" y="2571750"/>
            <a:ext cx="4663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Este processo é feito até que atinja o </a:t>
            </a:r>
            <a:r>
              <a:rPr lang="pt-BR" sz="1700">
                <a:latin typeface="Calibri"/>
                <a:ea typeface="Calibri"/>
                <a:cs typeface="Calibri"/>
                <a:sym typeface="Calibri"/>
              </a:rPr>
              <a:t>número</a:t>
            </a:r>
            <a:r>
              <a:rPr lang="pt-BR" sz="1700">
                <a:latin typeface="Calibri"/>
                <a:ea typeface="Calibri"/>
                <a:cs typeface="Calibri"/>
                <a:sym typeface="Calibri"/>
              </a:rPr>
              <a:t> de estimadores passados como </a:t>
            </a:r>
            <a:r>
              <a:rPr lang="pt-BR" sz="1700">
                <a:latin typeface="Calibri"/>
                <a:ea typeface="Calibri"/>
                <a:cs typeface="Calibri"/>
                <a:sym typeface="Calibri"/>
              </a:rPr>
              <a:t>parâmetro</a:t>
            </a:r>
            <a:r>
              <a:rPr lang="pt-BR" sz="1700">
                <a:latin typeface="Calibri"/>
                <a:ea typeface="Calibri"/>
                <a:cs typeface="Calibri"/>
                <a:sym typeface="Calibri"/>
              </a:rPr>
              <a:t> para o modelo na chamada do treinamento. </a:t>
            </a:r>
            <a:endParaRPr sz="1700">
              <a:latin typeface="Calibri"/>
              <a:ea typeface="Calibri"/>
              <a:cs typeface="Calibri"/>
              <a:sym typeface="Calibri"/>
            </a:endParaRPr>
          </a:p>
        </p:txBody>
      </p:sp>
      <p:pic>
        <p:nvPicPr>
          <p:cNvPr id="215" name="Google Shape;215;p25"/>
          <p:cNvPicPr preferRelativeResize="0"/>
          <p:nvPr/>
        </p:nvPicPr>
        <p:blipFill>
          <a:blip r:embed="rId3">
            <a:alphaModFix/>
          </a:blip>
          <a:stretch>
            <a:fillRect/>
          </a:stretch>
        </p:blipFill>
        <p:spPr>
          <a:xfrm>
            <a:off x="696975" y="1860775"/>
            <a:ext cx="3023114" cy="228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517275" y="339100"/>
            <a:ext cx="42843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CatBoost</a:t>
            </a:r>
            <a:endParaRPr sz="3600"/>
          </a:p>
        </p:txBody>
      </p:sp>
      <p:sp>
        <p:nvSpPr>
          <p:cNvPr id="222" name="Google Shape;222;p26"/>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223" name="Google Shape;223;p26"/>
          <p:cNvSpPr txBox="1"/>
          <p:nvPr/>
        </p:nvSpPr>
        <p:spPr>
          <a:xfrm>
            <a:off x="4332775" y="4201950"/>
            <a:ext cx="125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Feature Engineering</a:t>
            </a:r>
            <a:endParaRPr b="1">
              <a:solidFill>
                <a:schemeClr val="lt1"/>
              </a:solidFill>
              <a:latin typeface="Calibri"/>
              <a:ea typeface="Calibri"/>
              <a:cs typeface="Calibri"/>
              <a:sym typeface="Calibri"/>
            </a:endParaRPr>
          </a:p>
        </p:txBody>
      </p:sp>
      <p:sp>
        <p:nvSpPr>
          <p:cNvPr id="224" name="Google Shape;224;p26"/>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225" name="Google Shape;225;p26"/>
          <p:cNvSpPr txBox="1"/>
          <p:nvPr/>
        </p:nvSpPr>
        <p:spPr>
          <a:xfrm>
            <a:off x="3981675" y="1633825"/>
            <a:ext cx="46635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Catboost é um </a:t>
            </a:r>
            <a:r>
              <a:rPr lang="pt-BR" sz="1700">
                <a:latin typeface="Calibri"/>
                <a:ea typeface="Calibri"/>
                <a:cs typeface="Calibri"/>
                <a:sym typeface="Calibri"/>
              </a:rPr>
              <a:t>acrônimo</a:t>
            </a:r>
            <a:r>
              <a:rPr lang="pt-BR" sz="1700">
                <a:latin typeface="Calibri"/>
                <a:ea typeface="Calibri"/>
                <a:cs typeface="Calibri"/>
                <a:sym typeface="Calibri"/>
              </a:rPr>
              <a:t> para </a:t>
            </a:r>
            <a:r>
              <a:rPr b="1" lang="pt-BR" sz="1700">
                <a:latin typeface="Calibri"/>
                <a:ea typeface="Calibri"/>
                <a:cs typeface="Calibri"/>
                <a:sym typeface="Calibri"/>
              </a:rPr>
              <a:t>Cat</a:t>
            </a:r>
            <a:r>
              <a:rPr lang="pt-BR" sz="1700">
                <a:latin typeface="Calibri"/>
                <a:ea typeface="Calibri"/>
                <a:cs typeface="Calibri"/>
                <a:sym typeface="Calibri"/>
              </a:rPr>
              <a:t>egorical </a:t>
            </a:r>
            <a:r>
              <a:rPr b="1" lang="pt-BR" sz="1700">
                <a:latin typeface="Calibri"/>
                <a:ea typeface="Calibri"/>
                <a:cs typeface="Calibri"/>
                <a:sym typeface="Calibri"/>
              </a:rPr>
              <a:t>Boost</a:t>
            </a:r>
            <a:r>
              <a:rPr lang="pt-BR" sz="1700">
                <a:latin typeface="Calibri"/>
                <a:ea typeface="Calibri"/>
                <a:cs typeface="Calibri"/>
                <a:sym typeface="Calibri"/>
              </a:rPr>
              <a:t>ing. É uma implementação de </a:t>
            </a:r>
            <a:r>
              <a:rPr lang="pt-BR" sz="1700">
                <a:latin typeface="Calibri"/>
                <a:ea typeface="Calibri"/>
                <a:cs typeface="Calibri"/>
                <a:sym typeface="Calibri"/>
              </a:rPr>
              <a:t>árvores</a:t>
            </a:r>
            <a:r>
              <a:rPr lang="pt-BR" sz="1700">
                <a:latin typeface="Calibri"/>
                <a:ea typeface="Calibri"/>
                <a:cs typeface="Calibri"/>
                <a:sym typeface="Calibri"/>
              </a:rPr>
              <a:t> de decisão binárias como preditor base. Durante o treinamento, o algoritmo cria um conjunto de </a:t>
            </a:r>
            <a:r>
              <a:rPr lang="pt-BR" sz="1700">
                <a:latin typeface="Calibri"/>
                <a:ea typeface="Calibri"/>
                <a:cs typeface="Calibri"/>
                <a:sym typeface="Calibri"/>
              </a:rPr>
              <a:t>árvores</a:t>
            </a:r>
            <a:r>
              <a:rPr lang="pt-BR" sz="1700">
                <a:latin typeface="Calibri"/>
                <a:ea typeface="Calibri"/>
                <a:cs typeface="Calibri"/>
                <a:sym typeface="Calibri"/>
              </a:rPr>
              <a:t> de decisão continuamente, cada </a:t>
            </a:r>
            <a:r>
              <a:rPr lang="pt-BR" sz="1700">
                <a:latin typeface="Calibri"/>
                <a:ea typeface="Calibri"/>
                <a:cs typeface="Calibri"/>
                <a:sym typeface="Calibri"/>
              </a:rPr>
              <a:t>árvore</a:t>
            </a:r>
            <a:r>
              <a:rPr lang="pt-BR" sz="1700">
                <a:latin typeface="Calibri"/>
                <a:ea typeface="Calibri"/>
                <a:cs typeface="Calibri"/>
                <a:sym typeface="Calibri"/>
              </a:rPr>
              <a:t> seguinte é </a:t>
            </a:r>
            <a:r>
              <a:rPr lang="pt-BR" sz="1700">
                <a:latin typeface="Calibri"/>
                <a:ea typeface="Calibri"/>
                <a:cs typeface="Calibri"/>
                <a:sym typeface="Calibri"/>
              </a:rPr>
              <a:t>construída</a:t>
            </a:r>
            <a:r>
              <a:rPr lang="pt-BR" sz="1700">
                <a:latin typeface="Calibri"/>
                <a:ea typeface="Calibri"/>
                <a:cs typeface="Calibri"/>
                <a:sym typeface="Calibri"/>
              </a:rPr>
              <a:t> reduzindo a perda comparado com as </a:t>
            </a:r>
            <a:r>
              <a:rPr lang="pt-BR" sz="1700">
                <a:latin typeface="Calibri"/>
                <a:ea typeface="Calibri"/>
                <a:cs typeface="Calibri"/>
                <a:sym typeface="Calibri"/>
              </a:rPr>
              <a:t>árvores</a:t>
            </a:r>
            <a:r>
              <a:rPr lang="pt-BR" sz="1700">
                <a:latin typeface="Calibri"/>
                <a:ea typeface="Calibri"/>
                <a:cs typeface="Calibri"/>
                <a:sym typeface="Calibri"/>
              </a:rPr>
              <a:t> </a:t>
            </a:r>
            <a:r>
              <a:rPr lang="pt-BR" sz="1700">
                <a:latin typeface="Calibri"/>
                <a:ea typeface="Calibri"/>
                <a:cs typeface="Calibri"/>
                <a:sym typeface="Calibri"/>
              </a:rPr>
              <a:t>anteriores</a:t>
            </a:r>
            <a:r>
              <a:rPr lang="pt-BR" sz="1700">
                <a:latin typeface="Calibri"/>
                <a:ea typeface="Calibri"/>
                <a:cs typeface="Calibri"/>
                <a:sym typeface="Calibri"/>
              </a:rPr>
              <a:t>. </a:t>
            </a:r>
            <a:endParaRPr sz="1700">
              <a:latin typeface="Calibri"/>
              <a:ea typeface="Calibri"/>
              <a:cs typeface="Calibri"/>
              <a:sym typeface="Calibri"/>
            </a:endParaRPr>
          </a:p>
        </p:txBody>
      </p:sp>
      <p:pic>
        <p:nvPicPr>
          <p:cNvPr id="226" name="Google Shape;226;p26"/>
          <p:cNvPicPr preferRelativeResize="0"/>
          <p:nvPr/>
        </p:nvPicPr>
        <p:blipFill>
          <a:blip r:embed="rId3">
            <a:alphaModFix/>
          </a:blip>
          <a:stretch>
            <a:fillRect/>
          </a:stretch>
        </p:blipFill>
        <p:spPr>
          <a:xfrm>
            <a:off x="140300" y="2135800"/>
            <a:ext cx="3676874" cy="19907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2517275" y="339100"/>
            <a:ext cx="42843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CatBoost</a:t>
            </a:r>
            <a:endParaRPr sz="3600"/>
          </a:p>
        </p:txBody>
      </p:sp>
      <p:sp>
        <p:nvSpPr>
          <p:cNvPr id="233" name="Google Shape;233;p27"/>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234" name="Google Shape;234;p27"/>
          <p:cNvSpPr txBox="1"/>
          <p:nvPr/>
        </p:nvSpPr>
        <p:spPr>
          <a:xfrm>
            <a:off x="4332775" y="4201950"/>
            <a:ext cx="125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Feature Engineering</a:t>
            </a:r>
            <a:endParaRPr b="1">
              <a:solidFill>
                <a:schemeClr val="lt1"/>
              </a:solidFill>
              <a:latin typeface="Calibri"/>
              <a:ea typeface="Calibri"/>
              <a:cs typeface="Calibri"/>
              <a:sym typeface="Calibri"/>
            </a:endParaRPr>
          </a:p>
        </p:txBody>
      </p:sp>
      <p:sp>
        <p:nvSpPr>
          <p:cNvPr id="235" name="Google Shape;235;p27"/>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236" name="Google Shape;236;p27"/>
          <p:cNvSpPr txBox="1"/>
          <p:nvPr/>
        </p:nvSpPr>
        <p:spPr>
          <a:xfrm>
            <a:off x="3981675" y="1633825"/>
            <a:ext cx="46635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Uma das principais </a:t>
            </a:r>
            <a:r>
              <a:rPr lang="pt-BR" sz="1700">
                <a:latin typeface="Calibri"/>
                <a:ea typeface="Calibri"/>
                <a:cs typeface="Calibri"/>
                <a:sym typeface="Calibri"/>
              </a:rPr>
              <a:t>características</a:t>
            </a:r>
            <a:r>
              <a:rPr lang="pt-BR" sz="1700">
                <a:latin typeface="Calibri"/>
                <a:ea typeface="Calibri"/>
                <a:cs typeface="Calibri"/>
                <a:sym typeface="Calibri"/>
              </a:rPr>
              <a:t> entre CatBoost e outros algoritmos é a implementação de Symmetric Trees. Isso significa que o </a:t>
            </a:r>
            <a:r>
              <a:rPr lang="pt-BR" sz="1700">
                <a:latin typeface="Calibri"/>
                <a:ea typeface="Calibri"/>
                <a:cs typeface="Calibri"/>
                <a:sym typeface="Calibri"/>
              </a:rPr>
              <a:t>mesmo</a:t>
            </a:r>
            <a:r>
              <a:rPr lang="pt-BR" sz="1700">
                <a:latin typeface="Calibri"/>
                <a:ea typeface="Calibri"/>
                <a:cs typeface="Calibri"/>
                <a:sym typeface="Calibri"/>
              </a:rPr>
              <a:t> critério de divisão é usado em todo nível da </a:t>
            </a:r>
            <a:r>
              <a:rPr lang="pt-BR" sz="1700">
                <a:latin typeface="Calibri"/>
                <a:ea typeface="Calibri"/>
                <a:cs typeface="Calibri"/>
                <a:sym typeface="Calibri"/>
              </a:rPr>
              <a:t>árvore</a:t>
            </a:r>
            <a:r>
              <a:rPr lang="pt-BR" sz="1700">
                <a:latin typeface="Calibri"/>
                <a:ea typeface="Calibri"/>
                <a:cs typeface="Calibri"/>
                <a:sym typeface="Calibri"/>
              </a:rPr>
              <a:t>. As </a:t>
            </a:r>
            <a:r>
              <a:rPr lang="pt-BR" sz="1700">
                <a:latin typeface="Calibri"/>
                <a:ea typeface="Calibri"/>
                <a:cs typeface="Calibri"/>
                <a:sym typeface="Calibri"/>
              </a:rPr>
              <a:t>árvores</a:t>
            </a:r>
            <a:r>
              <a:rPr lang="pt-BR" sz="1700">
                <a:latin typeface="Calibri"/>
                <a:ea typeface="Calibri"/>
                <a:cs typeface="Calibri"/>
                <a:sym typeface="Calibri"/>
              </a:rPr>
              <a:t> são balanceadas, sendo menos propensas a overfitting e permitem acelerar significativamente a execução do modelo no momento de teste.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p:txBody>
      </p:sp>
      <p:pic>
        <p:nvPicPr>
          <p:cNvPr id="237" name="Google Shape;237;p27"/>
          <p:cNvPicPr preferRelativeResize="0"/>
          <p:nvPr/>
        </p:nvPicPr>
        <p:blipFill>
          <a:blip r:embed="rId3">
            <a:alphaModFix/>
          </a:blip>
          <a:stretch>
            <a:fillRect/>
          </a:stretch>
        </p:blipFill>
        <p:spPr>
          <a:xfrm>
            <a:off x="140300" y="2135800"/>
            <a:ext cx="3676874" cy="19907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2517275" y="339100"/>
            <a:ext cx="42843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CatBoost</a:t>
            </a:r>
            <a:endParaRPr sz="3600"/>
          </a:p>
        </p:txBody>
      </p:sp>
      <p:sp>
        <p:nvSpPr>
          <p:cNvPr id="244" name="Google Shape;244;p28"/>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245" name="Google Shape;245;p28"/>
          <p:cNvSpPr txBox="1"/>
          <p:nvPr/>
        </p:nvSpPr>
        <p:spPr>
          <a:xfrm>
            <a:off x="4332775" y="4201950"/>
            <a:ext cx="125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Feature Engineering</a:t>
            </a:r>
            <a:endParaRPr b="1">
              <a:solidFill>
                <a:schemeClr val="lt1"/>
              </a:solidFill>
              <a:latin typeface="Calibri"/>
              <a:ea typeface="Calibri"/>
              <a:cs typeface="Calibri"/>
              <a:sym typeface="Calibri"/>
            </a:endParaRPr>
          </a:p>
        </p:txBody>
      </p:sp>
      <p:sp>
        <p:nvSpPr>
          <p:cNvPr id="246" name="Google Shape;246;p28"/>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247" name="Google Shape;247;p28"/>
          <p:cNvSpPr txBox="1"/>
          <p:nvPr/>
        </p:nvSpPr>
        <p:spPr>
          <a:xfrm>
            <a:off x="3981675" y="1633825"/>
            <a:ext cx="46635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Os outros algoritmos de </a:t>
            </a:r>
            <a:r>
              <a:rPr lang="pt-BR" sz="1700">
                <a:latin typeface="Calibri"/>
                <a:ea typeface="Calibri"/>
                <a:cs typeface="Calibri"/>
                <a:sym typeface="Calibri"/>
              </a:rPr>
              <a:t>gradient</a:t>
            </a:r>
            <a:r>
              <a:rPr lang="pt-BR" sz="1700">
                <a:latin typeface="Calibri"/>
                <a:ea typeface="Calibri"/>
                <a:cs typeface="Calibri"/>
                <a:sym typeface="Calibri"/>
              </a:rPr>
              <a:t> boosting consideram todos os pontos de dados para treinar o modelo. Após calcular os </a:t>
            </a:r>
            <a:r>
              <a:rPr lang="pt-BR" sz="1700">
                <a:latin typeface="Calibri"/>
                <a:ea typeface="Calibri"/>
                <a:cs typeface="Calibri"/>
                <a:sym typeface="Calibri"/>
              </a:rPr>
              <a:t>resíduos</a:t>
            </a:r>
            <a:r>
              <a:rPr lang="pt-BR" sz="1700">
                <a:latin typeface="Calibri"/>
                <a:ea typeface="Calibri"/>
                <a:cs typeface="Calibri"/>
                <a:sym typeface="Calibri"/>
              </a:rPr>
              <a:t> (erros) para cada ponto de dados, treinam outros modelos com os mesmos pontos de dados considerando os </a:t>
            </a:r>
            <a:r>
              <a:rPr lang="pt-BR" sz="1700">
                <a:latin typeface="Calibri"/>
                <a:ea typeface="Calibri"/>
                <a:cs typeface="Calibri"/>
                <a:sym typeface="Calibri"/>
              </a:rPr>
              <a:t>resíduos</a:t>
            </a:r>
            <a:r>
              <a:rPr lang="pt-BR" sz="1700">
                <a:latin typeface="Calibri"/>
                <a:ea typeface="Calibri"/>
                <a:cs typeface="Calibri"/>
                <a:sym typeface="Calibri"/>
              </a:rPr>
              <a:t> como target, visando reduzir os erros.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CatBoost executa o gradient boost utilizando ordered boosting, ordenando os pontos de dados.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p:txBody>
      </p:sp>
      <p:pic>
        <p:nvPicPr>
          <p:cNvPr id="248" name="Google Shape;248;p28"/>
          <p:cNvPicPr preferRelativeResize="0"/>
          <p:nvPr/>
        </p:nvPicPr>
        <p:blipFill>
          <a:blip r:embed="rId3">
            <a:alphaModFix/>
          </a:blip>
          <a:stretch>
            <a:fillRect/>
          </a:stretch>
        </p:blipFill>
        <p:spPr>
          <a:xfrm>
            <a:off x="140300" y="2135800"/>
            <a:ext cx="3676874" cy="19907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2517275" y="339100"/>
            <a:ext cx="54582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KNN - K Nearest Neighbors </a:t>
            </a:r>
            <a:endParaRPr sz="3600"/>
          </a:p>
        </p:txBody>
      </p:sp>
      <p:sp>
        <p:nvSpPr>
          <p:cNvPr id="255" name="Google Shape;255;p29"/>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256" name="Google Shape;256;p29"/>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257" name="Google Shape;257;p29"/>
          <p:cNvSpPr txBox="1"/>
          <p:nvPr/>
        </p:nvSpPr>
        <p:spPr>
          <a:xfrm>
            <a:off x="4017975" y="1754850"/>
            <a:ext cx="46635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Algoritmo baseado em quão um dado (vetor) é semelhante ao outro.  O treinamento é feito através de vetores de n dimensões.</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O algoritmo mede a distância (euclidiana, Manhattan ou ponderada) do novo dado em relação aos demais dados já classificados. Ao contrário de outros modelos que constroem modelos ele apenas calcula a distância entre os novos dados e os dados de treinamento. </a:t>
            </a:r>
            <a:endParaRPr sz="1700">
              <a:latin typeface="Calibri"/>
              <a:ea typeface="Calibri"/>
              <a:cs typeface="Calibri"/>
              <a:sym typeface="Calibri"/>
            </a:endParaRPr>
          </a:p>
        </p:txBody>
      </p:sp>
      <p:pic>
        <p:nvPicPr>
          <p:cNvPr id="258" name="Google Shape;258;p29"/>
          <p:cNvPicPr preferRelativeResize="0"/>
          <p:nvPr/>
        </p:nvPicPr>
        <p:blipFill>
          <a:blip r:embed="rId3">
            <a:alphaModFix/>
          </a:blip>
          <a:stretch>
            <a:fillRect/>
          </a:stretch>
        </p:blipFill>
        <p:spPr>
          <a:xfrm>
            <a:off x="723250" y="1877550"/>
            <a:ext cx="3185800" cy="2721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2517275" y="339100"/>
            <a:ext cx="54582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KNN - K Nearest Neighbors </a:t>
            </a:r>
            <a:endParaRPr sz="3600"/>
          </a:p>
        </p:txBody>
      </p:sp>
      <p:sp>
        <p:nvSpPr>
          <p:cNvPr id="265" name="Google Shape;265;p30"/>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266" name="Google Shape;266;p30"/>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267" name="Google Shape;267;p30"/>
          <p:cNvSpPr txBox="1"/>
          <p:nvPr/>
        </p:nvSpPr>
        <p:spPr>
          <a:xfrm>
            <a:off x="4017975" y="1754850"/>
            <a:ext cx="46635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No exemplo ao lado temos duas classes,A e B, e precisamos descobrir em qual classe o novo dado em amarelo se enquadraria. O KNN vai pegar a distância de K=3, ou seja, os três vizinhos mais próximos. Existem dois vizinhos da classe B e um vizinho da classe A, logo, o novo dado será classificado como sendo da classe B.</a:t>
            </a:r>
            <a:endParaRPr sz="1700">
              <a:latin typeface="Calibri"/>
              <a:ea typeface="Calibri"/>
              <a:cs typeface="Calibri"/>
              <a:sym typeface="Calibri"/>
            </a:endParaRPr>
          </a:p>
        </p:txBody>
      </p:sp>
      <p:pic>
        <p:nvPicPr>
          <p:cNvPr id="268" name="Google Shape;268;p30"/>
          <p:cNvPicPr preferRelativeResize="0"/>
          <p:nvPr/>
        </p:nvPicPr>
        <p:blipFill>
          <a:blip r:embed="rId3">
            <a:alphaModFix/>
          </a:blip>
          <a:stretch>
            <a:fillRect/>
          </a:stretch>
        </p:blipFill>
        <p:spPr>
          <a:xfrm>
            <a:off x="723250" y="1877550"/>
            <a:ext cx="3185800" cy="2721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31"/>
          <p:cNvPicPr preferRelativeResize="0"/>
          <p:nvPr/>
        </p:nvPicPr>
        <p:blipFill>
          <a:blip r:embed="rId3">
            <a:alphaModFix/>
          </a:blip>
          <a:stretch>
            <a:fillRect/>
          </a:stretch>
        </p:blipFill>
        <p:spPr>
          <a:xfrm>
            <a:off x="1146600" y="1002844"/>
            <a:ext cx="2544625" cy="1037675"/>
          </a:xfrm>
          <a:prstGeom prst="rect">
            <a:avLst/>
          </a:prstGeom>
          <a:noFill/>
          <a:ln>
            <a:noFill/>
          </a:ln>
        </p:spPr>
      </p:pic>
      <p:sp>
        <p:nvSpPr>
          <p:cNvPr id="275" name="Google Shape;275;p31"/>
          <p:cNvSpPr txBox="1"/>
          <p:nvPr>
            <p:ph type="title"/>
          </p:nvPr>
        </p:nvSpPr>
        <p:spPr>
          <a:xfrm>
            <a:off x="2069475" y="293850"/>
            <a:ext cx="54582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KNN - K Nearest Neighbors </a:t>
            </a:r>
            <a:endParaRPr sz="3600"/>
          </a:p>
        </p:txBody>
      </p:sp>
      <p:sp>
        <p:nvSpPr>
          <p:cNvPr id="276" name="Google Shape;276;p31"/>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277" name="Google Shape;277;p31"/>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278" name="Google Shape;278;p31"/>
          <p:cNvSpPr txBox="1"/>
          <p:nvPr/>
        </p:nvSpPr>
        <p:spPr>
          <a:xfrm>
            <a:off x="798750" y="2040525"/>
            <a:ext cx="33765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300">
                <a:latin typeface="Calibri"/>
                <a:ea typeface="Calibri"/>
                <a:cs typeface="Calibri"/>
                <a:sym typeface="Calibri"/>
              </a:rPr>
              <a:t>O </a:t>
            </a:r>
            <a:r>
              <a:rPr lang="pt-BR" sz="1300">
                <a:latin typeface="Calibri"/>
                <a:ea typeface="Calibri"/>
                <a:cs typeface="Calibri"/>
                <a:sym typeface="Calibri"/>
              </a:rPr>
              <a:t>cálculo</a:t>
            </a:r>
            <a:r>
              <a:rPr lang="pt-BR" sz="1300">
                <a:latin typeface="Calibri"/>
                <a:ea typeface="Calibri"/>
                <a:cs typeface="Calibri"/>
                <a:sym typeface="Calibri"/>
              </a:rPr>
              <a:t> da distância se dá pela </a:t>
            </a:r>
            <a:r>
              <a:rPr lang="pt-BR" sz="1300">
                <a:latin typeface="Calibri"/>
                <a:ea typeface="Calibri"/>
                <a:cs typeface="Calibri"/>
                <a:sym typeface="Calibri"/>
              </a:rPr>
              <a:t>fórmula</a:t>
            </a:r>
            <a:r>
              <a:rPr lang="pt-BR" sz="1300">
                <a:latin typeface="Calibri"/>
                <a:ea typeface="Calibri"/>
                <a:cs typeface="Calibri"/>
                <a:sym typeface="Calibri"/>
              </a:rPr>
              <a:t> ao lado.Suponhamos que temos dois vetores:</a:t>
            </a:r>
            <a:endParaRPr sz="1300">
              <a:latin typeface="Calibri"/>
              <a:ea typeface="Calibri"/>
              <a:cs typeface="Calibri"/>
              <a:sym typeface="Calibri"/>
            </a:endParaRPr>
          </a:p>
          <a:p>
            <a:pPr indent="0" lvl="0" marL="0" rtl="0" algn="l">
              <a:spcBef>
                <a:spcPts val="0"/>
              </a:spcBef>
              <a:spcAft>
                <a:spcPts val="0"/>
              </a:spcAft>
              <a:buNone/>
            </a:pPr>
            <a:r>
              <a:rPr lang="pt-BR" sz="1300">
                <a:latin typeface="Calibri"/>
                <a:ea typeface="Calibri"/>
                <a:cs typeface="Calibri"/>
                <a:sym typeface="Calibri"/>
              </a:rPr>
              <a:t>x = 3,7,9,4</a:t>
            </a:r>
            <a:endParaRPr sz="1300">
              <a:latin typeface="Calibri"/>
              <a:ea typeface="Calibri"/>
              <a:cs typeface="Calibri"/>
              <a:sym typeface="Calibri"/>
            </a:endParaRPr>
          </a:p>
          <a:p>
            <a:pPr indent="0" lvl="0" marL="0" rtl="0" algn="l">
              <a:spcBef>
                <a:spcPts val="0"/>
              </a:spcBef>
              <a:spcAft>
                <a:spcPts val="0"/>
              </a:spcAft>
              <a:buNone/>
            </a:pPr>
            <a:r>
              <a:rPr lang="pt-BR" sz="1300">
                <a:latin typeface="Calibri"/>
                <a:ea typeface="Calibri"/>
                <a:cs typeface="Calibri"/>
                <a:sym typeface="Calibri"/>
              </a:rPr>
              <a:t>y = 2,5,5,1</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AutoNum type="arabicPeriod"/>
            </a:pPr>
            <a:r>
              <a:rPr b="1" lang="pt-BR" sz="1300">
                <a:latin typeface="Calibri"/>
                <a:ea typeface="Calibri"/>
                <a:cs typeface="Calibri"/>
                <a:sym typeface="Calibri"/>
              </a:rPr>
              <a:t>Primeiro o vamos de i até n, e n tem 4 elementos.</a:t>
            </a:r>
            <a:endParaRPr b="1" sz="1300">
              <a:latin typeface="Calibri"/>
              <a:ea typeface="Calibri"/>
              <a:cs typeface="Calibri"/>
              <a:sym typeface="Calibri"/>
            </a:endParaRPr>
          </a:p>
          <a:p>
            <a:pPr indent="0" lvl="0" marL="457200" rtl="0" algn="l">
              <a:spcBef>
                <a:spcPts val="0"/>
              </a:spcBef>
              <a:spcAft>
                <a:spcPts val="0"/>
              </a:spcAft>
              <a:buNone/>
            </a:pPr>
            <a:r>
              <a:rPr b="1" lang="pt-BR" sz="1300">
                <a:latin typeface="Calibri"/>
                <a:ea typeface="Calibri"/>
                <a:cs typeface="Calibri"/>
                <a:sym typeface="Calibri"/>
              </a:rPr>
              <a:t>É feita a subtração de cada posição do vetor.</a:t>
            </a:r>
            <a:endParaRPr b="1" sz="1300">
              <a:latin typeface="Calibri"/>
              <a:ea typeface="Calibri"/>
              <a:cs typeface="Calibri"/>
              <a:sym typeface="Calibri"/>
            </a:endParaRPr>
          </a:p>
          <a:p>
            <a:pPr indent="0" lvl="0" marL="457200" rtl="0" algn="l">
              <a:spcBef>
                <a:spcPts val="0"/>
              </a:spcBef>
              <a:spcAft>
                <a:spcPts val="0"/>
              </a:spcAft>
              <a:buNone/>
            </a:pPr>
            <a:r>
              <a:rPr lang="pt-BR" sz="1300">
                <a:latin typeface="Calibri"/>
                <a:ea typeface="Calibri"/>
                <a:cs typeface="Calibri"/>
                <a:sym typeface="Calibri"/>
              </a:rPr>
              <a:t>3-2=1</a:t>
            </a:r>
            <a:endParaRPr sz="1300">
              <a:latin typeface="Calibri"/>
              <a:ea typeface="Calibri"/>
              <a:cs typeface="Calibri"/>
              <a:sym typeface="Calibri"/>
            </a:endParaRPr>
          </a:p>
          <a:p>
            <a:pPr indent="0" lvl="0" marL="457200" rtl="0" algn="l">
              <a:spcBef>
                <a:spcPts val="0"/>
              </a:spcBef>
              <a:spcAft>
                <a:spcPts val="0"/>
              </a:spcAft>
              <a:buNone/>
            </a:pPr>
            <a:r>
              <a:rPr lang="pt-BR" sz="1300">
                <a:latin typeface="Calibri"/>
                <a:ea typeface="Calibri"/>
                <a:cs typeface="Calibri"/>
                <a:sym typeface="Calibri"/>
              </a:rPr>
              <a:t>7-5=2</a:t>
            </a:r>
            <a:endParaRPr sz="1300">
              <a:latin typeface="Calibri"/>
              <a:ea typeface="Calibri"/>
              <a:cs typeface="Calibri"/>
              <a:sym typeface="Calibri"/>
            </a:endParaRPr>
          </a:p>
          <a:p>
            <a:pPr indent="0" lvl="0" marL="457200" rtl="0" algn="l">
              <a:spcBef>
                <a:spcPts val="0"/>
              </a:spcBef>
              <a:spcAft>
                <a:spcPts val="0"/>
              </a:spcAft>
              <a:buNone/>
            </a:pPr>
            <a:r>
              <a:rPr lang="pt-BR" sz="1300">
                <a:latin typeface="Calibri"/>
                <a:ea typeface="Calibri"/>
                <a:cs typeface="Calibri"/>
                <a:sym typeface="Calibri"/>
              </a:rPr>
              <a:t>9-5=4</a:t>
            </a:r>
            <a:endParaRPr sz="1300">
              <a:latin typeface="Calibri"/>
              <a:ea typeface="Calibri"/>
              <a:cs typeface="Calibri"/>
              <a:sym typeface="Calibri"/>
            </a:endParaRPr>
          </a:p>
          <a:p>
            <a:pPr indent="0" lvl="0" marL="457200" rtl="0" algn="l">
              <a:spcBef>
                <a:spcPts val="0"/>
              </a:spcBef>
              <a:spcAft>
                <a:spcPts val="0"/>
              </a:spcAft>
              <a:buNone/>
            </a:pPr>
            <a:r>
              <a:rPr lang="pt-BR" sz="1300">
                <a:latin typeface="Calibri"/>
                <a:ea typeface="Calibri"/>
                <a:cs typeface="Calibri"/>
                <a:sym typeface="Calibri"/>
              </a:rPr>
              <a:t>4-1=3</a:t>
            </a:r>
            <a:endParaRPr sz="1300">
              <a:latin typeface="Calibri"/>
              <a:ea typeface="Calibri"/>
              <a:cs typeface="Calibri"/>
              <a:sym typeface="Calibri"/>
            </a:endParaRPr>
          </a:p>
        </p:txBody>
      </p:sp>
      <p:sp>
        <p:nvSpPr>
          <p:cNvPr id="279" name="Google Shape;279;p31"/>
          <p:cNvSpPr txBox="1"/>
          <p:nvPr/>
        </p:nvSpPr>
        <p:spPr>
          <a:xfrm>
            <a:off x="4572000" y="1002850"/>
            <a:ext cx="3956400" cy="394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300">
                <a:solidFill>
                  <a:schemeClr val="dk1"/>
                </a:solidFill>
                <a:latin typeface="Calibri"/>
                <a:ea typeface="Calibri"/>
                <a:cs typeface="Calibri"/>
                <a:sym typeface="Calibri"/>
              </a:rPr>
              <a:t>2. </a:t>
            </a:r>
            <a:r>
              <a:rPr b="1" lang="pt-BR" sz="1300">
                <a:solidFill>
                  <a:schemeClr val="dk1"/>
                </a:solidFill>
                <a:latin typeface="Calibri"/>
                <a:ea typeface="Calibri"/>
                <a:cs typeface="Calibri"/>
                <a:sym typeface="Calibri"/>
              </a:rPr>
              <a:t>Segundo passo elevamos o resultado ao quadrado.</a:t>
            </a:r>
            <a:endParaRPr b="1" sz="1300">
              <a:solidFill>
                <a:schemeClr val="dk1"/>
              </a:solidFill>
              <a:latin typeface="Calibri"/>
              <a:ea typeface="Calibri"/>
              <a:cs typeface="Calibri"/>
              <a:sym typeface="Calibri"/>
            </a:endParaRPr>
          </a:p>
          <a:p>
            <a:pPr indent="0" lvl="0" marL="0" marR="901700" rtl="0" algn="l">
              <a:spcBef>
                <a:spcPts val="1100"/>
              </a:spcBef>
              <a:spcAft>
                <a:spcPts val="0"/>
              </a:spcAft>
              <a:buNone/>
            </a:pPr>
            <a:r>
              <a:rPr lang="pt-BR" sz="1300">
                <a:solidFill>
                  <a:srgbClr val="3E464F"/>
                </a:solidFill>
                <a:highlight>
                  <a:srgbClr val="FFFFFF"/>
                </a:highlight>
                <a:latin typeface="Calibri"/>
                <a:ea typeface="Calibri"/>
                <a:cs typeface="Calibri"/>
                <a:sym typeface="Calibri"/>
              </a:rPr>
              <a:t>1² = 1, 2² = 4, 4² = 16, 3² = 9</a:t>
            </a:r>
            <a:endParaRPr sz="1300">
              <a:solidFill>
                <a:srgbClr val="3E464F"/>
              </a:solidFill>
              <a:highlight>
                <a:srgbClr val="FFFFFF"/>
              </a:highlight>
              <a:latin typeface="Calibri"/>
              <a:ea typeface="Calibri"/>
              <a:cs typeface="Calibri"/>
              <a:sym typeface="Calibri"/>
            </a:endParaRPr>
          </a:p>
          <a:p>
            <a:pPr indent="0" lvl="0" marL="0" marR="901700" rtl="0" algn="l">
              <a:spcBef>
                <a:spcPts val="2400"/>
              </a:spcBef>
              <a:spcAft>
                <a:spcPts val="0"/>
              </a:spcAft>
              <a:buNone/>
            </a:pPr>
            <a:r>
              <a:rPr b="1" lang="pt-BR" sz="1300">
                <a:solidFill>
                  <a:srgbClr val="3E464F"/>
                </a:solidFill>
                <a:highlight>
                  <a:srgbClr val="FFFFFF"/>
                </a:highlight>
                <a:latin typeface="Calibri"/>
                <a:ea typeface="Calibri"/>
                <a:cs typeface="Calibri"/>
                <a:sym typeface="Calibri"/>
              </a:rPr>
              <a:t>3. Terceiro passo somamos os resultados:</a:t>
            </a:r>
            <a:endParaRPr b="1" sz="1300">
              <a:solidFill>
                <a:srgbClr val="3E464F"/>
              </a:solidFill>
              <a:highlight>
                <a:srgbClr val="FFFFFF"/>
              </a:highlight>
              <a:latin typeface="Calibri"/>
              <a:ea typeface="Calibri"/>
              <a:cs typeface="Calibri"/>
              <a:sym typeface="Calibri"/>
            </a:endParaRPr>
          </a:p>
          <a:p>
            <a:pPr indent="0" lvl="0" marL="0" marR="901700" rtl="0" algn="l">
              <a:spcBef>
                <a:spcPts val="2400"/>
              </a:spcBef>
              <a:spcAft>
                <a:spcPts val="0"/>
              </a:spcAft>
              <a:buNone/>
            </a:pPr>
            <a:r>
              <a:rPr lang="pt-BR" sz="1300">
                <a:solidFill>
                  <a:srgbClr val="3E464F"/>
                </a:solidFill>
                <a:highlight>
                  <a:srgbClr val="FFFFFF"/>
                </a:highlight>
                <a:latin typeface="Calibri"/>
                <a:ea typeface="Calibri"/>
                <a:cs typeface="Calibri"/>
                <a:sym typeface="Calibri"/>
              </a:rPr>
              <a:t>1+4+16+9=30</a:t>
            </a:r>
            <a:endParaRPr sz="1300">
              <a:solidFill>
                <a:srgbClr val="3E464F"/>
              </a:solidFill>
              <a:highlight>
                <a:srgbClr val="FFFFFF"/>
              </a:highlight>
              <a:latin typeface="Calibri"/>
              <a:ea typeface="Calibri"/>
              <a:cs typeface="Calibri"/>
              <a:sym typeface="Calibri"/>
            </a:endParaRPr>
          </a:p>
          <a:p>
            <a:pPr indent="0" lvl="0" marL="0" marR="901700" rtl="0" algn="l">
              <a:spcBef>
                <a:spcPts val="2400"/>
              </a:spcBef>
              <a:spcAft>
                <a:spcPts val="0"/>
              </a:spcAft>
              <a:buNone/>
            </a:pPr>
            <a:r>
              <a:rPr b="1" lang="pt-BR" sz="1300">
                <a:solidFill>
                  <a:srgbClr val="3E464F"/>
                </a:solidFill>
                <a:highlight>
                  <a:srgbClr val="FFFFFF"/>
                </a:highlight>
                <a:latin typeface="Calibri"/>
                <a:ea typeface="Calibri"/>
                <a:cs typeface="Calibri"/>
                <a:sym typeface="Calibri"/>
              </a:rPr>
              <a:t>4. Quarto e último passo, tiramos a raiz quadrada do valor gerado pelo terceiro passo:</a:t>
            </a:r>
            <a:endParaRPr b="1" sz="1300">
              <a:solidFill>
                <a:srgbClr val="3E464F"/>
              </a:solidFill>
              <a:highlight>
                <a:srgbClr val="FFFFFF"/>
              </a:highlight>
              <a:latin typeface="Calibri"/>
              <a:ea typeface="Calibri"/>
              <a:cs typeface="Calibri"/>
              <a:sym typeface="Calibri"/>
            </a:endParaRPr>
          </a:p>
          <a:p>
            <a:pPr indent="0" lvl="0" marL="0" marR="901700" rtl="0" algn="l">
              <a:spcBef>
                <a:spcPts val="2400"/>
              </a:spcBef>
              <a:spcAft>
                <a:spcPts val="0"/>
              </a:spcAft>
              <a:buNone/>
            </a:pPr>
            <a:r>
              <a:rPr lang="pt-BR" sz="1300">
                <a:solidFill>
                  <a:srgbClr val="3E464F"/>
                </a:solidFill>
                <a:highlight>
                  <a:srgbClr val="FFFFFF"/>
                </a:highlight>
                <a:latin typeface="Calibri"/>
                <a:ea typeface="Calibri"/>
                <a:cs typeface="Calibri"/>
                <a:sym typeface="Calibri"/>
              </a:rPr>
              <a:t>√30 = 5,48</a:t>
            </a:r>
            <a:endParaRPr sz="1300">
              <a:solidFill>
                <a:srgbClr val="3E464F"/>
              </a:solidFill>
              <a:highlight>
                <a:srgbClr val="FFFFFF"/>
              </a:highlight>
              <a:latin typeface="Calibri"/>
              <a:ea typeface="Calibri"/>
              <a:cs typeface="Calibri"/>
              <a:sym typeface="Calibri"/>
            </a:endParaRPr>
          </a:p>
          <a:p>
            <a:pPr indent="0" lvl="0" marL="0" rtl="0" algn="l">
              <a:spcBef>
                <a:spcPts val="2400"/>
              </a:spcBef>
              <a:spcAft>
                <a:spcPts val="0"/>
              </a:spcAft>
              <a:buNone/>
            </a:pPr>
            <a:r>
              <a:rPr lang="pt-BR" sz="1700">
                <a:solidFill>
                  <a:schemeClr val="dk1"/>
                </a:solidFill>
                <a:latin typeface="Calibri"/>
                <a:ea typeface="Calibri"/>
                <a:cs typeface="Calibri"/>
                <a:sym typeface="Calibri"/>
              </a:rPr>
              <a:t> </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457200" y="20597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a:t>Tipos de algoritmos</a:t>
            </a:r>
            <a:endParaRPr/>
          </a:p>
        </p:txBody>
      </p:sp>
      <p:pic>
        <p:nvPicPr>
          <p:cNvPr id="96" name="Google Shape;96;p14"/>
          <p:cNvPicPr preferRelativeResize="0"/>
          <p:nvPr/>
        </p:nvPicPr>
        <p:blipFill>
          <a:blip r:embed="rId3">
            <a:alphaModFix/>
          </a:blip>
          <a:stretch>
            <a:fillRect/>
          </a:stretch>
        </p:blipFill>
        <p:spPr>
          <a:xfrm>
            <a:off x="1277925" y="1063379"/>
            <a:ext cx="6981825" cy="3714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txBox="1"/>
          <p:nvPr>
            <p:ph type="title"/>
          </p:nvPr>
        </p:nvSpPr>
        <p:spPr>
          <a:xfrm>
            <a:off x="1948475" y="339100"/>
            <a:ext cx="60270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SVM - Support Vector Machine</a:t>
            </a:r>
            <a:endParaRPr sz="3600"/>
          </a:p>
        </p:txBody>
      </p:sp>
      <p:sp>
        <p:nvSpPr>
          <p:cNvPr id="286" name="Google Shape;286;p32"/>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287" name="Google Shape;287;p32"/>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288" name="Google Shape;288;p32"/>
          <p:cNvSpPr txBox="1"/>
          <p:nvPr/>
        </p:nvSpPr>
        <p:spPr>
          <a:xfrm>
            <a:off x="4017975" y="1754850"/>
            <a:ext cx="46635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SVM é um algoritmo de classificação linear binário não </a:t>
            </a:r>
            <a:r>
              <a:rPr lang="pt-BR" sz="1700">
                <a:latin typeface="Calibri"/>
                <a:ea typeface="Calibri"/>
                <a:cs typeface="Calibri"/>
                <a:sym typeface="Calibri"/>
              </a:rPr>
              <a:t>probabilístico</a:t>
            </a:r>
            <a:r>
              <a:rPr lang="pt-BR" sz="1700">
                <a:latin typeface="Calibri"/>
                <a:ea typeface="Calibri"/>
                <a:cs typeface="Calibri"/>
                <a:sym typeface="Calibri"/>
              </a:rPr>
              <a:t>. Os dados de treinamento pertencem a alguma das duas categorias, a predição deste algoritmo tenta atribuir novos dados a uma categoria ou outra. </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De forma mais simples, o SVM tenta criar uma linha que divide os dados entre as classes, e novos dados </a:t>
            </a:r>
            <a:r>
              <a:rPr lang="pt-BR" sz="1700">
                <a:latin typeface="Calibri"/>
                <a:ea typeface="Calibri"/>
                <a:cs typeface="Calibri"/>
                <a:sym typeface="Calibri"/>
              </a:rPr>
              <a:t>têm</a:t>
            </a:r>
            <a:r>
              <a:rPr lang="pt-BR" sz="1700">
                <a:latin typeface="Calibri"/>
                <a:ea typeface="Calibri"/>
                <a:cs typeface="Calibri"/>
                <a:sym typeface="Calibri"/>
              </a:rPr>
              <a:t> que ser adicionados em um dos lados da linha. A linha busca maximizar a </a:t>
            </a:r>
            <a:r>
              <a:rPr lang="pt-BR" sz="1700">
                <a:latin typeface="Calibri"/>
                <a:ea typeface="Calibri"/>
                <a:cs typeface="Calibri"/>
                <a:sym typeface="Calibri"/>
              </a:rPr>
              <a:t>distância</a:t>
            </a:r>
            <a:r>
              <a:rPr lang="pt-BR" sz="1700">
                <a:latin typeface="Calibri"/>
                <a:ea typeface="Calibri"/>
                <a:cs typeface="Calibri"/>
                <a:sym typeface="Calibri"/>
              </a:rPr>
              <a:t> entre os pontos mais próximos em relação a cada uma das classes. </a:t>
            </a:r>
            <a:endParaRPr sz="1700">
              <a:latin typeface="Calibri"/>
              <a:ea typeface="Calibri"/>
              <a:cs typeface="Calibri"/>
              <a:sym typeface="Calibri"/>
            </a:endParaRPr>
          </a:p>
        </p:txBody>
      </p:sp>
      <p:pic>
        <p:nvPicPr>
          <p:cNvPr id="289" name="Google Shape;289;p32"/>
          <p:cNvPicPr preferRelativeResize="0"/>
          <p:nvPr/>
        </p:nvPicPr>
        <p:blipFill>
          <a:blip r:embed="rId3">
            <a:alphaModFix/>
          </a:blip>
          <a:stretch>
            <a:fillRect/>
          </a:stretch>
        </p:blipFill>
        <p:spPr>
          <a:xfrm>
            <a:off x="722975" y="1815350"/>
            <a:ext cx="3194599" cy="269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ph type="title"/>
          </p:nvPr>
        </p:nvSpPr>
        <p:spPr>
          <a:xfrm>
            <a:off x="1948475" y="339100"/>
            <a:ext cx="60270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SVM - Support Vector Machine</a:t>
            </a:r>
            <a:endParaRPr sz="3600"/>
          </a:p>
        </p:txBody>
      </p:sp>
      <p:sp>
        <p:nvSpPr>
          <p:cNvPr id="296" name="Google Shape;296;p33"/>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297" name="Google Shape;297;p33"/>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298" name="Google Shape;298;p33"/>
          <p:cNvSpPr txBox="1"/>
          <p:nvPr/>
        </p:nvSpPr>
        <p:spPr>
          <a:xfrm>
            <a:off x="4066375" y="1173925"/>
            <a:ext cx="46635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Este algoritmo plota cada ponto de dado em um espaço n-dimensional, onde n é o </a:t>
            </a:r>
            <a:r>
              <a:rPr lang="pt-BR" sz="1700">
                <a:latin typeface="Calibri"/>
                <a:ea typeface="Calibri"/>
                <a:cs typeface="Calibri"/>
                <a:sym typeface="Calibri"/>
              </a:rPr>
              <a:t>número</a:t>
            </a:r>
            <a:r>
              <a:rPr lang="pt-BR" sz="1700">
                <a:latin typeface="Calibri"/>
                <a:ea typeface="Calibri"/>
                <a:cs typeface="Calibri"/>
                <a:sym typeface="Calibri"/>
              </a:rPr>
              <a:t> de recursos que temos. O valor de cada recurso é o valor de uma coordenada, e então é </a:t>
            </a:r>
            <a:r>
              <a:rPr lang="pt-BR" sz="1700">
                <a:latin typeface="Calibri"/>
                <a:ea typeface="Calibri"/>
                <a:cs typeface="Calibri"/>
                <a:sym typeface="Calibri"/>
              </a:rPr>
              <a:t>executada</a:t>
            </a:r>
            <a:r>
              <a:rPr lang="pt-BR" sz="1700">
                <a:latin typeface="Calibri"/>
                <a:ea typeface="Calibri"/>
                <a:cs typeface="Calibri"/>
                <a:sym typeface="Calibri"/>
              </a:rPr>
              <a:t> a classificação encontrando o hiperplano que melhor diferencia as duas classes.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Na imagem ao lado, qual hiperplano separa melhor as bolinhas vermelhas das estrelas azuis?</a:t>
            </a:r>
            <a:endParaRPr sz="1700">
              <a:latin typeface="Calibri"/>
              <a:ea typeface="Calibri"/>
              <a:cs typeface="Calibri"/>
              <a:sym typeface="Calibri"/>
            </a:endParaRPr>
          </a:p>
        </p:txBody>
      </p:sp>
      <p:pic>
        <p:nvPicPr>
          <p:cNvPr id="299" name="Google Shape;299;p33"/>
          <p:cNvPicPr preferRelativeResize="0"/>
          <p:nvPr/>
        </p:nvPicPr>
        <p:blipFill>
          <a:blip r:embed="rId3">
            <a:alphaModFix/>
          </a:blip>
          <a:stretch>
            <a:fillRect/>
          </a:stretch>
        </p:blipFill>
        <p:spPr>
          <a:xfrm>
            <a:off x="249200" y="1754850"/>
            <a:ext cx="3713175" cy="253209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4"/>
          <p:cNvSpPr txBox="1"/>
          <p:nvPr>
            <p:ph type="title"/>
          </p:nvPr>
        </p:nvSpPr>
        <p:spPr>
          <a:xfrm>
            <a:off x="1948475" y="339100"/>
            <a:ext cx="60270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SVM - Support Vector Machine</a:t>
            </a:r>
            <a:endParaRPr sz="3600"/>
          </a:p>
        </p:txBody>
      </p:sp>
      <p:sp>
        <p:nvSpPr>
          <p:cNvPr id="306" name="Google Shape;306;p34"/>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307" name="Google Shape;307;p34"/>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308" name="Google Shape;308;p34"/>
          <p:cNvSpPr txBox="1"/>
          <p:nvPr/>
        </p:nvSpPr>
        <p:spPr>
          <a:xfrm>
            <a:off x="4090575" y="1651725"/>
            <a:ext cx="46635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O melhor hiperplano sempre será aquele com maior </a:t>
            </a:r>
            <a:r>
              <a:rPr lang="pt-BR" sz="1700">
                <a:latin typeface="Calibri"/>
                <a:ea typeface="Calibri"/>
                <a:cs typeface="Calibri"/>
                <a:sym typeface="Calibri"/>
              </a:rPr>
              <a:t>distância</a:t>
            </a:r>
            <a:r>
              <a:rPr lang="pt-BR" sz="1700">
                <a:latin typeface="Calibri"/>
                <a:ea typeface="Calibri"/>
                <a:cs typeface="Calibri"/>
                <a:sym typeface="Calibri"/>
              </a:rPr>
              <a:t> entre o ponto de dados e o hiperplano, esta distância chamamos de Margem.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Se tivermos vários hiperplanos que </a:t>
            </a:r>
            <a:r>
              <a:rPr lang="pt-BR" sz="1700">
                <a:latin typeface="Calibri"/>
                <a:ea typeface="Calibri"/>
                <a:cs typeface="Calibri"/>
                <a:sym typeface="Calibri"/>
              </a:rPr>
              <a:t>separe</a:t>
            </a:r>
            <a:r>
              <a:rPr lang="pt-BR" sz="1700">
                <a:latin typeface="Calibri"/>
                <a:ea typeface="Calibri"/>
                <a:cs typeface="Calibri"/>
                <a:sym typeface="Calibri"/>
              </a:rPr>
              <a:t> bem as classes, o escolhido será aquele que tiver a maior margem.</a:t>
            </a:r>
            <a:endParaRPr sz="1700">
              <a:latin typeface="Calibri"/>
              <a:ea typeface="Calibri"/>
              <a:cs typeface="Calibri"/>
              <a:sym typeface="Calibri"/>
            </a:endParaRPr>
          </a:p>
        </p:txBody>
      </p:sp>
      <p:pic>
        <p:nvPicPr>
          <p:cNvPr id="309" name="Google Shape;309;p34"/>
          <p:cNvPicPr preferRelativeResize="0"/>
          <p:nvPr/>
        </p:nvPicPr>
        <p:blipFill>
          <a:blip r:embed="rId3">
            <a:alphaModFix/>
          </a:blip>
          <a:stretch>
            <a:fillRect/>
          </a:stretch>
        </p:blipFill>
        <p:spPr>
          <a:xfrm>
            <a:off x="237125" y="1651725"/>
            <a:ext cx="3761575" cy="26365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5"/>
          <p:cNvSpPr txBox="1"/>
          <p:nvPr>
            <p:ph type="title"/>
          </p:nvPr>
        </p:nvSpPr>
        <p:spPr>
          <a:xfrm>
            <a:off x="1948475" y="339100"/>
            <a:ext cx="60270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SVM - Support Vector Machine</a:t>
            </a:r>
            <a:endParaRPr sz="3600"/>
          </a:p>
        </p:txBody>
      </p:sp>
      <p:sp>
        <p:nvSpPr>
          <p:cNvPr id="316" name="Google Shape;316;p35"/>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317" name="Google Shape;317;p35"/>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pic>
        <p:nvPicPr>
          <p:cNvPr id="318" name="Google Shape;318;p35"/>
          <p:cNvPicPr preferRelativeResize="0"/>
          <p:nvPr/>
        </p:nvPicPr>
        <p:blipFill>
          <a:blip r:embed="rId3">
            <a:alphaModFix/>
          </a:blip>
          <a:stretch>
            <a:fillRect/>
          </a:stretch>
        </p:blipFill>
        <p:spPr>
          <a:xfrm>
            <a:off x="782425" y="2339748"/>
            <a:ext cx="7193051" cy="2477800"/>
          </a:xfrm>
          <a:prstGeom prst="rect">
            <a:avLst/>
          </a:prstGeom>
          <a:noFill/>
          <a:ln>
            <a:noFill/>
          </a:ln>
        </p:spPr>
      </p:pic>
      <p:sp>
        <p:nvSpPr>
          <p:cNvPr id="319" name="Google Shape;319;p35"/>
          <p:cNvSpPr txBox="1"/>
          <p:nvPr/>
        </p:nvSpPr>
        <p:spPr>
          <a:xfrm>
            <a:off x="1052900" y="1179725"/>
            <a:ext cx="75561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Em casos onde não é possível separar as classes usando uma linha reta, pois existem dados em outro território (outlier), o SVM possui um recurso para ignorar valores discrepantes. </a:t>
            </a:r>
            <a:endParaRPr sz="17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6"/>
          <p:cNvSpPr txBox="1"/>
          <p:nvPr>
            <p:ph type="title"/>
          </p:nvPr>
        </p:nvSpPr>
        <p:spPr>
          <a:xfrm>
            <a:off x="1948475" y="339100"/>
            <a:ext cx="60270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Regressão </a:t>
            </a:r>
            <a:r>
              <a:rPr lang="pt-BR" sz="3600"/>
              <a:t>Logística</a:t>
            </a:r>
            <a:endParaRPr sz="3600"/>
          </a:p>
        </p:txBody>
      </p:sp>
      <p:sp>
        <p:nvSpPr>
          <p:cNvPr id="326" name="Google Shape;326;p36"/>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327" name="Google Shape;327;p36"/>
          <p:cNvSpPr txBox="1"/>
          <p:nvPr/>
        </p:nvSpPr>
        <p:spPr>
          <a:xfrm>
            <a:off x="4235850" y="1440175"/>
            <a:ext cx="46635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Algoritmo recomendado para situações de variável dependente de natureza </a:t>
            </a:r>
            <a:r>
              <a:rPr lang="pt-BR" sz="1700">
                <a:latin typeface="Calibri"/>
                <a:ea typeface="Calibri"/>
                <a:cs typeface="Calibri"/>
                <a:sym typeface="Calibri"/>
              </a:rPr>
              <a:t>dicotômica</a:t>
            </a:r>
            <a:r>
              <a:rPr lang="pt-BR" sz="1700">
                <a:latin typeface="Calibri"/>
                <a:ea typeface="Calibri"/>
                <a:cs typeface="Calibri"/>
                <a:sym typeface="Calibri"/>
              </a:rPr>
              <a:t> ou binária. </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A regressão </a:t>
            </a:r>
            <a:r>
              <a:rPr lang="pt-BR" sz="1700">
                <a:latin typeface="Calibri"/>
                <a:ea typeface="Calibri"/>
                <a:cs typeface="Calibri"/>
                <a:sym typeface="Calibri"/>
              </a:rPr>
              <a:t>logística</a:t>
            </a:r>
            <a:r>
              <a:rPr lang="pt-BR" sz="1700">
                <a:latin typeface="Calibri"/>
                <a:ea typeface="Calibri"/>
                <a:cs typeface="Calibri"/>
                <a:sym typeface="Calibri"/>
              </a:rPr>
              <a:t> permite estimar a probabilidade associada </a:t>
            </a:r>
            <a:r>
              <a:rPr lang="pt-BR" sz="1700">
                <a:latin typeface="Calibri"/>
                <a:ea typeface="Calibri"/>
                <a:cs typeface="Calibri"/>
                <a:sym typeface="Calibri"/>
              </a:rPr>
              <a:t>à ocorrência</a:t>
            </a:r>
            <a:r>
              <a:rPr lang="pt-BR" sz="1700">
                <a:latin typeface="Calibri"/>
                <a:ea typeface="Calibri"/>
                <a:cs typeface="Calibri"/>
                <a:sym typeface="Calibri"/>
              </a:rPr>
              <a:t> de determinado evento.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Um dos principais </a:t>
            </a:r>
            <a:r>
              <a:rPr lang="pt-BR" sz="1700">
                <a:latin typeface="Calibri"/>
                <a:ea typeface="Calibri"/>
                <a:cs typeface="Calibri"/>
                <a:sym typeface="Calibri"/>
              </a:rPr>
              <a:t>benefícios</a:t>
            </a:r>
            <a:r>
              <a:rPr lang="pt-BR" sz="1700">
                <a:latin typeface="Calibri"/>
                <a:ea typeface="Calibri"/>
                <a:cs typeface="Calibri"/>
                <a:sym typeface="Calibri"/>
              </a:rPr>
              <a:t> são a facilidade e simplicidade do algoritmo, fornecer resultados em probabilidades, alto grau de confiabilidade e requer apenas um pequeno </a:t>
            </a:r>
            <a:r>
              <a:rPr lang="pt-BR" sz="1700">
                <a:latin typeface="Calibri"/>
                <a:ea typeface="Calibri"/>
                <a:cs typeface="Calibri"/>
                <a:sym typeface="Calibri"/>
              </a:rPr>
              <a:t>número</a:t>
            </a:r>
            <a:r>
              <a:rPr lang="pt-BR" sz="1700">
                <a:latin typeface="Calibri"/>
                <a:ea typeface="Calibri"/>
                <a:cs typeface="Calibri"/>
                <a:sym typeface="Calibri"/>
              </a:rPr>
              <a:t> de exemplos.</a:t>
            </a:r>
            <a:endParaRPr sz="1700">
              <a:latin typeface="Calibri"/>
              <a:ea typeface="Calibri"/>
              <a:cs typeface="Calibri"/>
              <a:sym typeface="Calibri"/>
            </a:endParaRPr>
          </a:p>
        </p:txBody>
      </p:sp>
      <p:pic>
        <p:nvPicPr>
          <p:cNvPr id="328" name="Google Shape;328;p36"/>
          <p:cNvPicPr preferRelativeResize="0"/>
          <p:nvPr/>
        </p:nvPicPr>
        <p:blipFill>
          <a:blip r:embed="rId3">
            <a:alphaModFix/>
          </a:blip>
          <a:stretch>
            <a:fillRect/>
          </a:stretch>
        </p:blipFill>
        <p:spPr>
          <a:xfrm>
            <a:off x="575975" y="1841275"/>
            <a:ext cx="3571875" cy="2400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7"/>
          <p:cNvSpPr txBox="1"/>
          <p:nvPr>
            <p:ph type="title"/>
          </p:nvPr>
        </p:nvSpPr>
        <p:spPr>
          <a:xfrm>
            <a:off x="1948475" y="339100"/>
            <a:ext cx="60270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Regressão Logística</a:t>
            </a:r>
            <a:endParaRPr sz="3600"/>
          </a:p>
        </p:txBody>
      </p:sp>
      <p:sp>
        <p:nvSpPr>
          <p:cNvPr id="335" name="Google Shape;335;p37"/>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336" name="Google Shape;336;p37"/>
          <p:cNvSpPr txBox="1"/>
          <p:nvPr/>
        </p:nvSpPr>
        <p:spPr>
          <a:xfrm>
            <a:off x="4147850" y="1004500"/>
            <a:ext cx="46635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A regressão </a:t>
            </a:r>
            <a:r>
              <a:rPr lang="pt-BR" sz="1700">
                <a:latin typeface="Calibri"/>
                <a:ea typeface="Calibri"/>
                <a:cs typeface="Calibri"/>
                <a:sym typeface="Calibri"/>
              </a:rPr>
              <a:t>logística</a:t>
            </a:r>
            <a:r>
              <a:rPr lang="pt-BR" sz="1700">
                <a:latin typeface="Calibri"/>
                <a:ea typeface="Calibri"/>
                <a:cs typeface="Calibri"/>
                <a:sym typeface="Calibri"/>
              </a:rPr>
              <a:t> tenta:</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b="1" lang="pt-BR" sz="1700">
                <a:latin typeface="Calibri"/>
                <a:ea typeface="Calibri"/>
                <a:cs typeface="Calibri"/>
                <a:sym typeface="Calibri"/>
              </a:rPr>
              <a:t>Modelar </a:t>
            </a:r>
            <a:r>
              <a:rPr lang="pt-BR" sz="1700">
                <a:latin typeface="Calibri"/>
                <a:ea typeface="Calibri"/>
                <a:cs typeface="Calibri"/>
                <a:sym typeface="Calibri"/>
              </a:rPr>
              <a:t>a probabilidade de um evento ocorrer dependendo dos valores das variáveis independentes</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b="1" lang="pt-BR" sz="1700">
                <a:latin typeface="Calibri"/>
                <a:ea typeface="Calibri"/>
                <a:cs typeface="Calibri"/>
                <a:sym typeface="Calibri"/>
              </a:rPr>
              <a:t>Estimar </a:t>
            </a:r>
            <a:r>
              <a:rPr lang="pt-BR" sz="1700">
                <a:latin typeface="Calibri"/>
                <a:ea typeface="Calibri"/>
                <a:cs typeface="Calibri"/>
                <a:sym typeface="Calibri"/>
              </a:rPr>
              <a:t>a probabilidade de que um evento ocorra versus a probabilidade de que o evento não ocorra</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b="1" lang="pt-BR" sz="1700">
                <a:latin typeface="Calibri"/>
                <a:ea typeface="Calibri"/>
                <a:cs typeface="Calibri"/>
                <a:sym typeface="Calibri"/>
              </a:rPr>
              <a:t>Prever </a:t>
            </a:r>
            <a:r>
              <a:rPr lang="pt-BR" sz="1700">
                <a:latin typeface="Calibri"/>
                <a:ea typeface="Calibri"/>
                <a:cs typeface="Calibri"/>
                <a:sym typeface="Calibri"/>
              </a:rPr>
              <a:t>o efeito de uma série de variáveis em uma variável de resposta binária</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b="1" lang="pt-BR" sz="1700">
                <a:latin typeface="Calibri"/>
                <a:ea typeface="Calibri"/>
                <a:cs typeface="Calibri"/>
                <a:sym typeface="Calibri"/>
              </a:rPr>
              <a:t>Classificar </a:t>
            </a:r>
            <a:r>
              <a:rPr lang="pt-BR" sz="1700">
                <a:latin typeface="Calibri"/>
                <a:ea typeface="Calibri"/>
                <a:cs typeface="Calibri"/>
                <a:sym typeface="Calibri"/>
              </a:rPr>
              <a:t>as observações estimando a probabilidade de uma observação estar </a:t>
            </a:r>
            <a:endParaRPr sz="1700">
              <a:latin typeface="Calibri"/>
              <a:ea typeface="Calibri"/>
              <a:cs typeface="Calibri"/>
              <a:sym typeface="Calibri"/>
            </a:endParaRPr>
          </a:p>
          <a:p>
            <a:pPr indent="0" lvl="0" marL="457200" rtl="0" algn="l">
              <a:spcBef>
                <a:spcPts val="0"/>
              </a:spcBef>
              <a:spcAft>
                <a:spcPts val="0"/>
              </a:spcAft>
              <a:buNone/>
            </a:pPr>
            <a:r>
              <a:rPr lang="pt-BR" sz="1700">
                <a:latin typeface="Calibri"/>
                <a:ea typeface="Calibri"/>
                <a:cs typeface="Calibri"/>
                <a:sym typeface="Calibri"/>
              </a:rPr>
              <a:t>em uma categoria </a:t>
            </a:r>
            <a:r>
              <a:rPr lang="pt-BR" sz="1700">
                <a:latin typeface="Calibri"/>
                <a:ea typeface="Calibri"/>
                <a:cs typeface="Calibri"/>
                <a:sym typeface="Calibri"/>
              </a:rPr>
              <a:t>específica</a:t>
            </a:r>
            <a:r>
              <a:rPr lang="pt-BR" sz="1700">
                <a:latin typeface="Calibri"/>
                <a:ea typeface="Calibri"/>
                <a:cs typeface="Calibri"/>
                <a:sym typeface="Calibri"/>
              </a:rPr>
              <a:t> ou não</a:t>
            </a:r>
            <a:endParaRPr sz="1700">
              <a:latin typeface="Calibri"/>
              <a:ea typeface="Calibri"/>
              <a:cs typeface="Calibri"/>
              <a:sym typeface="Calibri"/>
            </a:endParaRPr>
          </a:p>
        </p:txBody>
      </p:sp>
      <p:pic>
        <p:nvPicPr>
          <p:cNvPr id="337" name="Google Shape;337;p37"/>
          <p:cNvPicPr preferRelativeResize="0"/>
          <p:nvPr/>
        </p:nvPicPr>
        <p:blipFill>
          <a:blip r:embed="rId3">
            <a:alphaModFix/>
          </a:blip>
          <a:stretch>
            <a:fillRect/>
          </a:stretch>
        </p:blipFill>
        <p:spPr>
          <a:xfrm>
            <a:off x="575975" y="1841275"/>
            <a:ext cx="3571875" cy="2400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8"/>
          <p:cNvSpPr txBox="1"/>
          <p:nvPr>
            <p:ph type="title"/>
          </p:nvPr>
        </p:nvSpPr>
        <p:spPr>
          <a:xfrm>
            <a:off x="3376650" y="2143050"/>
            <a:ext cx="23907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a:t>Let's Code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2517275" y="339100"/>
            <a:ext cx="42843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Random Forest</a:t>
            </a:r>
            <a:endParaRPr sz="3600"/>
          </a:p>
        </p:txBody>
      </p:sp>
      <p:sp>
        <p:nvSpPr>
          <p:cNvPr id="103" name="Google Shape;103;p15"/>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104" name="Google Shape;104;p15"/>
          <p:cNvSpPr txBox="1"/>
          <p:nvPr/>
        </p:nvSpPr>
        <p:spPr>
          <a:xfrm>
            <a:off x="4332775" y="4201950"/>
            <a:ext cx="125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Feature Engineering</a:t>
            </a:r>
            <a:endParaRPr b="1">
              <a:solidFill>
                <a:schemeClr val="lt1"/>
              </a:solidFill>
              <a:latin typeface="Calibri"/>
              <a:ea typeface="Calibri"/>
              <a:cs typeface="Calibri"/>
              <a:sym typeface="Calibri"/>
            </a:endParaRPr>
          </a:p>
        </p:txBody>
      </p:sp>
      <p:sp>
        <p:nvSpPr>
          <p:cNvPr id="105" name="Google Shape;105;p15"/>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106" name="Google Shape;106;p15"/>
          <p:cNvSpPr txBox="1"/>
          <p:nvPr/>
        </p:nvSpPr>
        <p:spPr>
          <a:xfrm>
            <a:off x="4804650" y="1633825"/>
            <a:ext cx="42843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Random Forest é um algoritmo de machine learning utilizado tanto para problemas de regressão quanto classificação. Seu funcionamento se baseia em uma coleção de </a:t>
            </a:r>
            <a:r>
              <a:rPr lang="pt-BR" sz="1700">
                <a:latin typeface="Calibri"/>
                <a:ea typeface="Calibri"/>
                <a:cs typeface="Calibri"/>
                <a:sym typeface="Calibri"/>
              </a:rPr>
              <a:t>árvores</a:t>
            </a:r>
            <a:r>
              <a:rPr lang="pt-BR" sz="1700">
                <a:latin typeface="Calibri"/>
                <a:ea typeface="Calibri"/>
                <a:cs typeface="Calibri"/>
                <a:sym typeface="Calibri"/>
              </a:rPr>
              <a:t> de decisão identicamente </a:t>
            </a:r>
            <a:r>
              <a:rPr lang="pt-BR" sz="1700">
                <a:latin typeface="Calibri"/>
                <a:ea typeface="Calibri"/>
                <a:cs typeface="Calibri"/>
                <a:sym typeface="Calibri"/>
              </a:rPr>
              <a:t>distribuídas</a:t>
            </a:r>
            <a:r>
              <a:rPr lang="pt-BR" sz="1700">
                <a:latin typeface="Calibri"/>
                <a:ea typeface="Calibri"/>
                <a:cs typeface="Calibri"/>
                <a:sym typeface="Calibri"/>
              </a:rPr>
              <a:t>. Uma </a:t>
            </a:r>
            <a:r>
              <a:rPr lang="pt-BR" sz="1700">
                <a:latin typeface="Calibri"/>
                <a:ea typeface="Calibri"/>
                <a:cs typeface="Calibri"/>
                <a:sym typeface="Calibri"/>
              </a:rPr>
              <a:t>árvore</a:t>
            </a:r>
            <a:r>
              <a:rPr lang="pt-BR" sz="1700">
                <a:latin typeface="Calibri"/>
                <a:ea typeface="Calibri"/>
                <a:cs typeface="Calibri"/>
                <a:sym typeface="Calibri"/>
              </a:rPr>
              <a:t> é como uma representação gráfica para um processo de tomada de decisão. </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As </a:t>
            </a:r>
            <a:r>
              <a:rPr lang="pt-BR" sz="1700">
                <a:latin typeface="Calibri"/>
                <a:ea typeface="Calibri"/>
                <a:cs typeface="Calibri"/>
                <a:sym typeface="Calibri"/>
              </a:rPr>
              <a:t>árvores</a:t>
            </a:r>
            <a:r>
              <a:rPr lang="pt-BR" sz="1700">
                <a:latin typeface="Calibri"/>
                <a:ea typeface="Calibri"/>
                <a:cs typeface="Calibri"/>
                <a:sym typeface="Calibri"/>
              </a:rPr>
              <a:t> são formadas por nós, que armazenam informações.</a:t>
            </a:r>
            <a:endParaRPr sz="1700">
              <a:latin typeface="Calibri"/>
              <a:ea typeface="Calibri"/>
              <a:cs typeface="Calibri"/>
              <a:sym typeface="Calibri"/>
            </a:endParaRPr>
          </a:p>
        </p:txBody>
      </p:sp>
      <p:pic>
        <p:nvPicPr>
          <p:cNvPr id="107" name="Google Shape;107;p15"/>
          <p:cNvPicPr preferRelativeResize="0"/>
          <p:nvPr/>
        </p:nvPicPr>
        <p:blipFill>
          <a:blip r:embed="rId3">
            <a:alphaModFix/>
          </a:blip>
          <a:stretch>
            <a:fillRect/>
          </a:stretch>
        </p:blipFill>
        <p:spPr>
          <a:xfrm>
            <a:off x="904500" y="1557625"/>
            <a:ext cx="3428276" cy="2885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2517275" y="339100"/>
            <a:ext cx="42843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Random Forest</a:t>
            </a:r>
            <a:endParaRPr sz="3600"/>
          </a:p>
        </p:txBody>
      </p:sp>
      <p:sp>
        <p:nvSpPr>
          <p:cNvPr id="114" name="Google Shape;114;p16"/>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115" name="Google Shape;115;p16"/>
          <p:cNvSpPr txBox="1"/>
          <p:nvPr/>
        </p:nvSpPr>
        <p:spPr>
          <a:xfrm>
            <a:off x="4332775" y="4201950"/>
            <a:ext cx="125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Feature Engineering</a:t>
            </a:r>
            <a:endParaRPr b="1">
              <a:solidFill>
                <a:schemeClr val="lt1"/>
              </a:solidFill>
              <a:latin typeface="Calibri"/>
              <a:ea typeface="Calibri"/>
              <a:cs typeface="Calibri"/>
              <a:sym typeface="Calibri"/>
            </a:endParaRPr>
          </a:p>
        </p:txBody>
      </p:sp>
      <p:sp>
        <p:nvSpPr>
          <p:cNvPr id="116" name="Google Shape;116;p16"/>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117" name="Google Shape;117;p16"/>
          <p:cNvSpPr txBox="1"/>
          <p:nvPr/>
        </p:nvSpPr>
        <p:spPr>
          <a:xfrm>
            <a:off x="696800" y="1177625"/>
            <a:ext cx="81945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  	Para gerar um novo nó é necessário que ocorra um split, isto é, uma nova separação dos dados. Essa separação precisa melhorar a </a:t>
            </a:r>
            <a:r>
              <a:rPr lang="pt-BR" sz="1700">
                <a:latin typeface="Calibri"/>
                <a:ea typeface="Calibri"/>
                <a:cs typeface="Calibri"/>
                <a:sym typeface="Calibri"/>
              </a:rPr>
              <a:t>separação</a:t>
            </a:r>
            <a:r>
              <a:rPr lang="pt-BR" sz="1700">
                <a:latin typeface="Calibri"/>
                <a:ea typeface="Calibri"/>
                <a:cs typeface="Calibri"/>
                <a:sym typeface="Calibri"/>
              </a:rPr>
              <a:t>  anterior, para fazer sentido uma nova separação. Desta forma, utiliza-se alguns critérios para inferir a qualidade do split. Em casos de classificação, utilizamos entropia e impureza de Gini, para casos de regressão usamos Erro </a:t>
            </a:r>
            <a:r>
              <a:rPr lang="pt-BR" sz="1700">
                <a:latin typeface="Calibri"/>
                <a:ea typeface="Calibri"/>
                <a:cs typeface="Calibri"/>
                <a:sym typeface="Calibri"/>
              </a:rPr>
              <a:t>Quadrático</a:t>
            </a:r>
            <a:r>
              <a:rPr lang="pt-BR" sz="1700">
                <a:latin typeface="Calibri"/>
                <a:ea typeface="Calibri"/>
                <a:cs typeface="Calibri"/>
                <a:sym typeface="Calibri"/>
              </a:rPr>
              <a:t> Médio(MSE) e Erro Médio Absoluto (MAE).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b="1" lang="pt-BR" sz="1700">
                <a:latin typeface="Calibri"/>
                <a:ea typeface="Calibri"/>
                <a:cs typeface="Calibri"/>
                <a:sym typeface="Calibri"/>
              </a:rPr>
              <a:t>Índice</a:t>
            </a:r>
            <a:r>
              <a:rPr b="1" lang="pt-BR" sz="1700">
                <a:latin typeface="Calibri"/>
                <a:ea typeface="Calibri"/>
                <a:cs typeface="Calibri"/>
                <a:sym typeface="Calibri"/>
              </a:rPr>
              <a:t> Gini: </a:t>
            </a:r>
            <a:r>
              <a:rPr lang="pt-BR" sz="1700">
                <a:latin typeface="Calibri"/>
                <a:ea typeface="Calibri"/>
                <a:cs typeface="Calibri"/>
                <a:sym typeface="Calibri"/>
              </a:rPr>
              <a:t>Representa a probabilidade de classificar </a:t>
            </a:r>
            <a:r>
              <a:rPr lang="pt-BR" sz="1700">
                <a:latin typeface="Calibri"/>
                <a:ea typeface="Calibri"/>
                <a:cs typeface="Calibri"/>
                <a:sym typeface="Calibri"/>
              </a:rPr>
              <a:t>incorretamente</a:t>
            </a:r>
            <a:r>
              <a:rPr lang="pt-BR" sz="1700">
                <a:latin typeface="Calibri"/>
                <a:ea typeface="Calibri"/>
                <a:cs typeface="Calibri"/>
                <a:sym typeface="Calibri"/>
              </a:rPr>
              <a:t> uma amostra retirada de forma </a:t>
            </a:r>
            <a:r>
              <a:rPr lang="pt-BR" sz="1700">
                <a:latin typeface="Calibri"/>
                <a:ea typeface="Calibri"/>
                <a:cs typeface="Calibri"/>
                <a:sym typeface="Calibri"/>
              </a:rPr>
              <a:t>aleatória</a:t>
            </a:r>
            <a:r>
              <a:rPr lang="pt-BR" sz="1700">
                <a:latin typeface="Calibri"/>
                <a:ea typeface="Calibri"/>
                <a:cs typeface="Calibri"/>
                <a:sym typeface="Calibri"/>
              </a:rPr>
              <a:t> se esta fosse aleatoriamente classificada de acordo com a distribuição dos dados.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b="1" lang="pt-BR" sz="1700">
                <a:latin typeface="Calibri"/>
                <a:ea typeface="Calibri"/>
                <a:cs typeface="Calibri"/>
                <a:sym typeface="Calibri"/>
              </a:rPr>
              <a:t>Entropia: </a:t>
            </a:r>
            <a:r>
              <a:rPr lang="pt-BR" sz="1700">
                <a:latin typeface="Calibri"/>
                <a:ea typeface="Calibri"/>
                <a:cs typeface="Calibri"/>
                <a:sym typeface="Calibri"/>
              </a:rPr>
              <a:t>A entropia mede a desordem de um grupamento de variáveis. </a:t>
            </a:r>
            <a:endParaRPr sz="1700">
              <a:latin typeface="Calibri"/>
              <a:ea typeface="Calibri"/>
              <a:cs typeface="Calibri"/>
              <a:sym typeface="Calibri"/>
            </a:endParaRPr>
          </a:p>
        </p:txBody>
      </p:sp>
      <p:pic>
        <p:nvPicPr>
          <p:cNvPr id="118" name="Google Shape;118;p16"/>
          <p:cNvPicPr preferRelativeResize="0"/>
          <p:nvPr/>
        </p:nvPicPr>
        <p:blipFill>
          <a:blip r:embed="rId3">
            <a:alphaModFix/>
          </a:blip>
          <a:stretch>
            <a:fillRect/>
          </a:stretch>
        </p:blipFill>
        <p:spPr>
          <a:xfrm>
            <a:off x="1023575" y="4201950"/>
            <a:ext cx="3008008" cy="827600"/>
          </a:xfrm>
          <a:prstGeom prst="rect">
            <a:avLst/>
          </a:prstGeom>
          <a:noFill/>
          <a:ln>
            <a:noFill/>
          </a:ln>
        </p:spPr>
      </p:pic>
      <p:pic>
        <p:nvPicPr>
          <p:cNvPr id="119" name="Google Shape;119;p16"/>
          <p:cNvPicPr preferRelativeResize="0"/>
          <p:nvPr/>
        </p:nvPicPr>
        <p:blipFill>
          <a:blip r:embed="rId4">
            <a:alphaModFix/>
          </a:blip>
          <a:stretch>
            <a:fillRect/>
          </a:stretch>
        </p:blipFill>
        <p:spPr>
          <a:xfrm>
            <a:off x="4474938" y="4313850"/>
            <a:ext cx="3427171" cy="715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2517275" y="339100"/>
            <a:ext cx="42843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Random Forest</a:t>
            </a:r>
            <a:endParaRPr sz="3600"/>
          </a:p>
        </p:txBody>
      </p:sp>
      <p:sp>
        <p:nvSpPr>
          <p:cNvPr id="126" name="Google Shape;126;p17"/>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127" name="Google Shape;127;p17"/>
          <p:cNvSpPr txBox="1"/>
          <p:nvPr/>
        </p:nvSpPr>
        <p:spPr>
          <a:xfrm>
            <a:off x="4332775" y="4201950"/>
            <a:ext cx="125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Feature Engineering</a:t>
            </a:r>
            <a:endParaRPr b="1">
              <a:solidFill>
                <a:schemeClr val="lt1"/>
              </a:solidFill>
              <a:latin typeface="Calibri"/>
              <a:ea typeface="Calibri"/>
              <a:cs typeface="Calibri"/>
              <a:sym typeface="Calibri"/>
            </a:endParaRPr>
          </a:p>
        </p:txBody>
      </p:sp>
      <p:sp>
        <p:nvSpPr>
          <p:cNvPr id="128" name="Google Shape;128;p17"/>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129" name="Google Shape;129;p17"/>
          <p:cNvSpPr txBox="1"/>
          <p:nvPr/>
        </p:nvSpPr>
        <p:spPr>
          <a:xfrm>
            <a:off x="696800" y="1177625"/>
            <a:ext cx="81945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  	As </a:t>
            </a:r>
            <a:r>
              <a:rPr lang="pt-BR" sz="1700">
                <a:latin typeface="Calibri"/>
                <a:ea typeface="Calibri"/>
                <a:cs typeface="Calibri"/>
                <a:sym typeface="Calibri"/>
              </a:rPr>
              <a:t>árvores</a:t>
            </a:r>
            <a:r>
              <a:rPr lang="pt-BR" sz="1700">
                <a:latin typeface="Calibri"/>
                <a:ea typeface="Calibri"/>
                <a:cs typeface="Calibri"/>
                <a:sym typeface="Calibri"/>
              </a:rPr>
              <a:t> de decisão do Random Forest  crescem a partir dos dados de entrada, para evitar que tenham alta correlação, pois isso diminuiria o poder de generalização do modelo, são aplicados métodos como Bagging e </a:t>
            </a:r>
            <a:r>
              <a:rPr lang="pt-BR" sz="1700">
                <a:latin typeface="Calibri"/>
                <a:ea typeface="Calibri"/>
                <a:cs typeface="Calibri"/>
                <a:sym typeface="Calibri"/>
              </a:rPr>
              <a:t>Bootstrap</a:t>
            </a:r>
            <a:r>
              <a:rPr lang="pt-BR" sz="1700">
                <a:latin typeface="Calibri"/>
                <a:ea typeface="Calibri"/>
                <a:cs typeface="Calibri"/>
                <a:sym typeface="Calibri"/>
              </a:rPr>
              <a:t> </a:t>
            </a:r>
            <a:r>
              <a:rPr lang="pt-BR" sz="1700">
                <a:latin typeface="Calibri"/>
                <a:ea typeface="Calibri"/>
                <a:cs typeface="Calibri"/>
                <a:sym typeface="Calibri"/>
              </a:rPr>
              <a:t>Aggregating</a:t>
            </a:r>
            <a:r>
              <a:rPr lang="pt-BR" sz="1700">
                <a:latin typeface="Calibri"/>
                <a:ea typeface="Calibri"/>
                <a:cs typeface="Calibri"/>
                <a:sym typeface="Calibri"/>
              </a:rPr>
              <a:t> que consiste em uma metodologia de amostragem aleatória para substituir as combinações de entrada de dados de treinamento.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De uma forma mais informal, o bagging faz com que cada </a:t>
            </a:r>
            <a:r>
              <a:rPr lang="pt-BR" sz="1700">
                <a:latin typeface="Calibri"/>
                <a:ea typeface="Calibri"/>
                <a:cs typeface="Calibri"/>
                <a:sym typeface="Calibri"/>
              </a:rPr>
              <a:t>árvore</a:t>
            </a:r>
            <a:r>
              <a:rPr lang="pt-BR" sz="1700">
                <a:latin typeface="Calibri"/>
                <a:ea typeface="Calibri"/>
                <a:cs typeface="Calibri"/>
                <a:sym typeface="Calibri"/>
              </a:rPr>
              <a:t> retire aleatoriamente uma amostra de dados mantendo o tamanho original dos dados.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Importante ressaltar que aumentar o </a:t>
            </a:r>
            <a:r>
              <a:rPr lang="pt-BR" sz="1700">
                <a:latin typeface="Calibri"/>
                <a:ea typeface="Calibri"/>
                <a:cs typeface="Calibri"/>
                <a:sym typeface="Calibri"/>
              </a:rPr>
              <a:t>número</a:t>
            </a:r>
            <a:r>
              <a:rPr lang="pt-BR" sz="1700">
                <a:latin typeface="Calibri"/>
                <a:ea typeface="Calibri"/>
                <a:cs typeface="Calibri"/>
                <a:sym typeface="Calibri"/>
              </a:rPr>
              <a:t> de </a:t>
            </a:r>
            <a:r>
              <a:rPr lang="pt-BR" sz="1700">
                <a:latin typeface="Calibri"/>
                <a:ea typeface="Calibri"/>
                <a:cs typeface="Calibri"/>
                <a:sym typeface="Calibri"/>
              </a:rPr>
              <a:t>árvores</a:t>
            </a:r>
            <a:r>
              <a:rPr lang="pt-BR" sz="1700">
                <a:latin typeface="Calibri"/>
                <a:ea typeface="Calibri"/>
                <a:cs typeface="Calibri"/>
                <a:sym typeface="Calibri"/>
              </a:rPr>
              <a:t> do algoritmo não é garantia de melhor performance, e ainda pode levar o modelo a overfitting.</a:t>
            </a:r>
            <a:endParaRPr sz="17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2517275" y="339100"/>
            <a:ext cx="42843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LightGBM</a:t>
            </a:r>
            <a:endParaRPr sz="3600"/>
          </a:p>
        </p:txBody>
      </p:sp>
      <p:sp>
        <p:nvSpPr>
          <p:cNvPr id="136" name="Google Shape;136;p18"/>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137" name="Google Shape;137;p18"/>
          <p:cNvSpPr txBox="1"/>
          <p:nvPr/>
        </p:nvSpPr>
        <p:spPr>
          <a:xfrm>
            <a:off x="4332775" y="4201950"/>
            <a:ext cx="125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Feature Engineering</a:t>
            </a:r>
            <a:endParaRPr b="1">
              <a:solidFill>
                <a:schemeClr val="lt1"/>
              </a:solidFill>
              <a:latin typeface="Calibri"/>
              <a:ea typeface="Calibri"/>
              <a:cs typeface="Calibri"/>
              <a:sym typeface="Calibri"/>
            </a:endParaRPr>
          </a:p>
        </p:txBody>
      </p:sp>
      <p:sp>
        <p:nvSpPr>
          <p:cNvPr id="138" name="Google Shape;138;p18"/>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139" name="Google Shape;139;p18"/>
          <p:cNvSpPr txBox="1"/>
          <p:nvPr/>
        </p:nvSpPr>
        <p:spPr>
          <a:xfrm>
            <a:off x="3981675" y="1609625"/>
            <a:ext cx="46635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Light Gradient Boosting é da familia de algoritmos de Gradient Boosting Decision Tree (GBDT) assim como XGBoost e catBoost. </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GBDT são um grupo de algoritmos muito utilizados em machine learning justamente pelos bons resultados obtidos em modelos preditivos. Os GBDT utilizam uma abordagem de vários preditores fracos para criar um preditor forte.</a:t>
            </a:r>
            <a:endParaRPr sz="1700">
              <a:latin typeface="Calibri"/>
              <a:ea typeface="Calibri"/>
              <a:cs typeface="Calibri"/>
              <a:sym typeface="Calibri"/>
            </a:endParaRPr>
          </a:p>
        </p:txBody>
      </p:sp>
      <p:pic>
        <p:nvPicPr>
          <p:cNvPr id="140" name="Google Shape;140;p18"/>
          <p:cNvPicPr preferRelativeResize="0"/>
          <p:nvPr/>
        </p:nvPicPr>
        <p:blipFill>
          <a:blip r:embed="rId3">
            <a:alphaModFix/>
          </a:blip>
          <a:stretch>
            <a:fillRect/>
          </a:stretch>
        </p:blipFill>
        <p:spPr>
          <a:xfrm>
            <a:off x="100300" y="2419675"/>
            <a:ext cx="3881374" cy="1433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2517275" y="339100"/>
            <a:ext cx="42843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LightGBM</a:t>
            </a:r>
            <a:endParaRPr sz="3600"/>
          </a:p>
        </p:txBody>
      </p:sp>
      <p:sp>
        <p:nvSpPr>
          <p:cNvPr id="147" name="Google Shape;147;p19"/>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148" name="Google Shape;148;p19"/>
          <p:cNvSpPr txBox="1"/>
          <p:nvPr/>
        </p:nvSpPr>
        <p:spPr>
          <a:xfrm>
            <a:off x="4332775" y="4201950"/>
            <a:ext cx="125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Feature Engineering</a:t>
            </a:r>
            <a:endParaRPr b="1">
              <a:solidFill>
                <a:schemeClr val="lt1"/>
              </a:solidFill>
              <a:latin typeface="Calibri"/>
              <a:ea typeface="Calibri"/>
              <a:cs typeface="Calibri"/>
              <a:sym typeface="Calibri"/>
            </a:endParaRPr>
          </a:p>
        </p:txBody>
      </p:sp>
      <p:sp>
        <p:nvSpPr>
          <p:cNvPr id="149" name="Google Shape;149;p19"/>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150" name="Google Shape;150;p19"/>
          <p:cNvSpPr txBox="1"/>
          <p:nvPr/>
        </p:nvSpPr>
        <p:spPr>
          <a:xfrm>
            <a:off x="3981675" y="1609625"/>
            <a:ext cx="46635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O processo de aprendizado vai se ajustando a medida que os modelos são adicionados e o objetivo é produzir uma estimativa mais precisa da variável resposta.  Estes modelos são </a:t>
            </a:r>
            <a:r>
              <a:rPr lang="pt-BR" sz="1700">
                <a:latin typeface="Calibri"/>
                <a:ea typeface="Calibri"/>
                <a:cs typeface="Calibri"/>
                <a:sym typeface="Calibri"/>
              </a:rPr>
              <a:t>construídos</a:t>
            </a:r>
            <a:r>
              <a:rPr lang="pt-BR" sz="1700">
                <a:latin typeface="Calibri"/>
                <a:ea typeface="Calibri"/>
                <a:cs typeface="Calibri"/>
                <a:sym typeface="Calibri"/>
              </a:rPr>
              <a:t> em etapas, e em cada etapa, os modelos são correlacionados com um gradiente negativo da função de perda. A função de perda é uma medida de ajuste dos coeficientes do modelo e é utilizada para que as </a:t>
            </a:r>
            <a:r>
              <a:rPr lang="pt-BR" sz="1700">
                <a:latin typeface="Calibri"/>
                <a:ea typeface="Calibri"/>
                <a:cs typeface="Calibri"/>
                <a:sym typeface="Calibri"/>
              </a:rPr>
              <a:t>etapas</a:t>
            </a:r>
            <a:r>
              <a:rPr lang="pt-BR" sz="1700">
                <a:latin typeface="Calibri"/>
                <a:ea typeface="Calibri"/>
                <a:cs typeface="Calibri"/>
                <a:sym typeface="Calibri"/>
              </a:rPr>
              <a:t> do </a:t>
            </a:r>
            <a:r>
              <a:rPr lang="pt-BR" sz="1700">
                <a:latin typeface="Calibri"/>
                <a:ea typeface="Calibri"/>
                <a:cs typeface="Calibri"/>
                <a:sym typeface="Calibri"/>
              </a:rPr>
              <a:t>Gradient</a:t>
            </a:r>
            <a:r>
              <a:rPr lang="pt-BR" sz="1700">
                <a:latin typeface="Calibri"/>
                <a:ea typeface="Calibri"/>
                <a:cs typeface="Calibri"/>
                <a:sym typeface="Calibri"/>
              </a:rPr>
              <a:t> Boosting os erros sejam minimizados. </a:t>
            </a:r>
            <a:endParaRPr sz="1700">
              <a:latin typeface="Calibri"/>
              <a:ea typeface="Calibri"/>
              <a:cs typeface="Calibri"/>
              <a:sym typeface="Calibri"/>
            </a:endParaRPr>
          </a:p>
        </p:txBody>
      </p:sp>
      <p:pic>
        <p:nvPicPr>
          <p:cNvPr id="151" name="Google Shape;151;p19"/>
          <p:cNvPicPr preferRelativeResize="0"/>
          <p:nvPr/>
        </p:nvPicPr>
        <p:blipFill>
          <a:blip r:embed="rId3">
            <a:alphaModFix/>
          </a:blip>
          <a:stretch>
            <a:fillRect/>
          </a:stretch>
        </p:blipFill>
        <p:spPr>
          <a:xfrm>
            <a:off x="100300" y="2419675"/>
            <a:ext cx="3881374" cy="143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2517275" y="339100"/>
            <a:ext cx="42843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LightGBM</a:t>
            </a:r>
            <a:endParaRPr sz="3600"/>
          </a:p>
        </p:txBody>
      </p:sp>
      <p:sp>
        <p:nvSpPr>
          <p:cNvPr id="158" name="Google Shape;158;p20"/>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159" name="Google Shape;159;p20"/>
          <p:cNvSpPr txBox="1"/>
          <p:nvPr/>
        </p:nvSpPr>
        <p:spPr>
          <a:xfrm>
            <a:off x="4332775" y="4201950"/>
            <a:ext cx="125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Feature Engineering</a:t>
            </a:r>
            <a:endParaRPr b="1">
              <a:solidFill>
                <a:schemeClr val="lt1"/>
              </a:solidFill>
              <a:latin typeface="Calibri"/>
              <a:ea typeface="Calibri"/>
              <a:cs typeface="Calibri"/>
              <a:sym typeface="Calibri"/>
            </a:endParaRPr>
          </a:p>
        </p:txBody>
      </p:sp>
      <p:sp>
        <p:nvSpPr>
          <p:cNvPr id="160" name="Google Shape;160;p20"/>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161" name="Google Shape;161;p20"/>
          <p:cNvSpPr txBox="1"/>
          <p:nvPr/>
        </p:nvSpPr>
        <p:spPr>
          <a:xfrm>
            <a:off x="3981675" y="1609625"/>
            <a:ext cx="46635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Algoritmos GBDT também utilizam da lógica de aprendizado por árvore de decisão, estes modelos precisam estudar todas as </a:t>
            </a:r>
            <a:r>
              <a:rPr lang="pt-BR" sz="1700">
                <a:latin typeface="Calibri"/>
                <a:ea typeface="Calibri"/>
                <a:cs typeface="Calibri"/>
                <a:sym typeface="Calibri"/>
              </a:rPr>
              <a:t>instâncias</a:t>
            </a:r>
            <a:r>
              <a:rPr lang="pt-BR" sz="1700">
                <a:latin typeface="Calibri"/>
                <a:ea typeface="Calibri"/>
                <a:cs typeface="Calibri"/>
                <a:sym typeface="Calibri"/>
              </a:rPr>
              <a:t> de dados para estimar qual seria o ganho de informação em cada nó de decisão. </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A principal diferença dos outros modelos </a:t>
            </a:r>
            <a:r>
              <a:rPr lang="pt-BR" sz="1700">
                <a:latin typeface="Calibri"/>
                <a:ea typeface="Calibri"/>
                <a:cs typeface="Calibri"/>
                <a:sym typeface="Calibri"/>
              </a:rPr>
              <a:t>baseados</a:t>
            </a:r>
            <a:r>
              <a:rPr lang="pt-BR" sz="1700">
                <a:latin typeface="Calibri"/>
                <a:ea typeface="Calibri"/>
                <a:cs typeface="Calibri"/>
                <a:sym typeface="Calibri"/>
              </a:rPr>
              <a:t> em </a:t>
            </a:r>
            <a:r>
              <a:rPr lang="pt-BR" sz="1700">
                <a:latin typeface="Calibri"/>
                <a:ea typeface="Calibri"/>
                <a:cs typeface="Calibri"/>
                <a:sym typeface="Calibri"/>
              </a:rPr>
              <a:t>árvores</a:t>
            </a:r>
            <a:r>
              <a:rPr lang="pt-BR" sz="1700">
                <a:latin typeface="Calibri"/>
                <a:ea typeface="Calibri"/>
                <a:cs typeface="Calibri"/>
                <a:sym typeface="Calibri"/>
              </a:rPr>
              <a:t> de decisão, é que Light GBM cresce verticalmente enquanto os outros algoritmos crescem horizontalmente.</a:t>
            </a:r>
            <a:endParaRPr sz="1700">
              <a:latin typeface="Calibri"/>
              <a:ea typeface="Calibri"/>
              <a:cs typeface="Calibri"/>
              <a:sym typeface="Calibri"/>
            </a:endParaRPr>
          </a:p>
        </p:txBody>
      </p:sp>
      <p:pic>
        <p:nvPicPr>
          <p:cNvPr id="162" name="Google Shape;162;p20"/>
          <p:cNvPicPr preferRelativeResize="0"/>
          <p:nvPr/>
        </p:nvPicPr>
        <p:blipFill>
          <a:blip r:embed="rId3">
            <a:alphaModFix/>
          </a:blip>
          <a:stretch>
            <a:fillRect/>
          </a:stretch>
        </p:blipFill>
        <p:spPr>
          <a:xfrm>
            <a:off x="100300" y="2419675"/>
            <a:ext cx="3881374" cy="1433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2517275" y="339100"/>
            <a:ext cx="4284300" cy="615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sz="3600"/>
              <a:t>XGBoost</a:t>
            </a:r>
            <a:endParaRPr sz="3600"/>
          </a:p>
        </p:txBody>
      </p:sp>
      <p:sp>
        <p:nvSpPr>
          <p:cNvPr id="169" name="Google Shape;169;p21"/>
          <p:cNvSpPr txBox="1"/>
          <p:nvPr/>
        </p:nvSpPr>
        <p:spPr>
          <a:xfrm>
            <a:off x="2884025" y="4417350"/>
            <a:ext cx="6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Dados</a:t>
            </a:r>
            <a:endParaRPr b="1">
              <a:solidFill>
                <a:schemeClr val="lt1"/>
              </a:solidFill>
              <a:latin typeface="Calibri"/>
              <a:ea typeface="Calibri"/>
              <a:cs typeface="Calibri"/>
              <a:sym typeface="Calibri"/>
            </a:endParaRPr>
          </a:p>
        </p:txBody>
      </p:sp>
      <p:sp>
        <p:nvSpPr>
          <p:cNvPr id="170" name="Google Shape;170;p21"/>
          <p:cNvSpPr txBox="1"/>
          <p:nvPr/>
        </p:nvSpPr>
        <p:spPr>
          <a:xfrm>
            <a:off x="5724425" y="3257775"/>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lt1"/>
                </a:solidFill>
                <a:latin typeface="Calibri"/>
                <a:ea typeface="Calibri"/>
                <a:cs typeface="Calibri"/>
                <a:sym typeface="Calibri"/>
              </a:rPr>
              <a:t>Modelos</a:t>
            </a:r>
            <a:endParaRPr b="1">
              <a:solidFill>
                <a:schemeClr val="lt1"/>
              </a:solidFill>
              <a:latin typeface="Calibri"/>
              <a:ea typeface="Calibri"/>
              <a:cs typeface="Calibri"/>
              <a:sym typeface="Calibri"/>
            </a:endParaRPr>
          </a:p>
        </p:txBody>
      </p:sp>
      <p:sp>
        <p:nvSpPr>
          <p:cNvPr id="171" name="Google Shape;171;p21"/>
          <p:cNvSpPr txBox="1"/>
          <p:nvPr/>
        </p:nvSpPr>
        <p:spPr>
          <a:xfrm>
            <a:off x="4768325" y="1186050"/>
            <a:ext cx="42843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latin typeface="Calibri"/>
                <a:ea typeface="Calibri"/>
                <a:cs typeface="Calibri"/>
                <a:sym typeface="Calibri"/>
              </a:rPr>
              <a:t>Algoritmo baseado em </a:t>
            </a:r>
            <a:r>
              <a:rPr lang="pt-BR" sz="1700">
                <a:latin typeface="Calibri"/>
                <a:ea typeface="Calibri"/>
                <a:cs typeface="Calibri"/>
                <a:sym typeface="Calibri"/>
              </a:rPr>
              <a:t>árvores</a:t>
            </a:r>
            <a:r>
              <a:rPr lang="pt-BR" sz="1700">
                <a:latin typeface="Calibri"/>
                <a:ea typeface="Calibri"/>
                <a:cs typeface="Calibri"/>
                <a:sym typeface="Calibri"/>
              </a:rPr>
              <a:t> de decisão com aumento do gradiente. Assim como o Random Forest, o XGboost treina diversas </a:t>
            </a:r>
            <a:r>
              <a:rPr lang="pt-BR" sz="1700">
                <a:latin typeface="Calibri"/>
                <a:ea typeface="Calibri"/>
                <a:cs typeface="Calibri"/>
                <a:sym typeface="Calibri"/>
              </a:rPr>
              <a:t>árvores</a:t>
            </a:r>
            <a:r>
              <a:rPr lang="pt-BR" sz="1700">
                <a:latin typeface="Calibri"/>
                <a:ea typeface="Calibri"/>
                <a:cs typeface="Calibri"/>
                <a:sym typeface="Calibri"/>
              </a:rPr>
              <a:t> de decisão com diferentes métodos de boosting e os generaliza permitindo a otimização da função de perda (loss) </a:t>
            </a:r>
            <a:r>
              <a:rPr lang="pt-BR" sz="1700">
                <a:latin typeface="Calibri"/>
                <a:ea typeface="Calibri"/>
                <a:cs typeface="Calibri"/>
                <a:sym typeface="Calibri"/>
              </a:rPr>
              <a:t>diferenciável</a:t>
            </a:r>
            <a:r>
              <a:rPr lang="pt-BR" sz="1700">
                <a:latin typeface="Calibri"/>
                <a:ea typeface="Calibri"/>
                <a:cs typeface="Calibri"/>
                <a:sym typeface="Calibri"/>
              </a:rPr>
              <a:t> (Taxa de variação </a:t>
            </a:r>
            <a:r>
              <a:rPr lang="pt-BR" sz="1700">
                <a:latin typeface="Calibri"/>
                <a:ea typeface="Calibri"/>
                <a:cs typeface="Calibri"/>
                <a:sym typeface="Calibri"/>
              </a:rPr>
              <a:t>instantânea</a:t>
            </a:r>
            <a:r>
              <a:rPr lang="pt-BR" sz="1700">
                <a:latin typeface="Calibri"/>
                <a:ea typeface="Calibri"/>
                <a:cs typeface="Calibri"/>
                <a:sym typeface="Calibri"/>
              </a:rPr>
              <a:t> de </a:t>
            </a:r>
            <a:r>
              <a:rPr i="1" lang="pt-BR" sz="1700">
                <a:latin typeface="Calibri"/>
                <a:ea typeface="Calibri"/>
                <a:cs typeface="Calibri"/>
                <a:sym typeface="Calibri"/>
              </a:rPr>
              <a:t>y </a:t>
            </a:r>
            <a:r>
              <a:rPr lang="pt-BR" sz="1700">
                <a:latin typeface="Calibri"/>
                <a:ea typeface="Calibri"/>
                <a:cs typeface="Calibri"/>
                <a:sym typeface="Calibri"/>
              </a:rPr>
              <a:t>em relação em </a:t>
            </a:r>
            <a:r>
              <a:rPr i="1" lang="pt-BR" sz="1700">
                <a:latin typeface="Calibri"/>
                <a:ea typeface="Calibri"/>
                <a:cs typeface="Calibri"/>
                <a:sym typeface="Calibri"/>
              </a:rPr>
              <a:t>x</a:t>
            </a:r>
            <a:r>
              <a:rPr lang="pt-BR" sz="1700">
                <a:latin typeface="Calibri"/>
                <a:ea typeface="Calibri"/>
                <a:cs typeface="Calibri"/>
                <a:sym typeface="Calibri"/>
              </a:rPr>
              <a:t>.</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lang="pt-BR" sz="1700">
                <a:latin typeface="Calibri"/>
                <a:ea typeface="Calibri"/>
                <a:cs typeface="Calibri"/>
                <a:sym typeface="Calibri"/>
              </a:rPr>
              <a:t>Gradient Boost - Algoritmo com abordagem semelhante, mas XGBoost regulariza L1 e L2 e executa de forma mais rápida.</a:t>
            </a:r>
            <a:endParaRPr sz="1700">
              <a:latin typeface="Calibri"/>
              <a:ea typeface="Calibri"/>
              <a:cs typeface="Calibri"/>
              <a:sym typeface="Calibri"/>
            </a:endParaRPr>
          </a:p>
        </p:txBody>
      </p:sp>
      <p:pic>
        <p:nvPicPr>
          <p:cNvPr id="172" name="Google Shape;172;p21"/>
          <p:cNvPicPr preferRelativeResize="0"/>
          <p:nvPr/>
        </p:nvPicPr>
        <p:blipFill>
          <a:blip r:embed="rId3">
            <a:alphaModFix/>
          </a:blip>
          <a:stretch>
            <a:fillRect/>
          </a:stretch>
        </p:blipFill>
        <p:spPr>
          <a:xfrm>
            <a:off x="980300" y="1475100"/>
            <a:ext cx="3509675" cy="350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