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297" r:id="rId4"/>
    <p:sldId id="299" r:id="rId5"/>
    <p:sldId id="304" r:id="rId6"/>
    <p:sldId id="305" r:id="rId7"/>
    <p:sldId id="306" r:id="rId8"/>
    <p:sldId id="307" r:id="rId9"/>
    <p:sldId id="308" r:id="rId10"/>
    <p:sldId id="30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96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3" autoAdjust="0"/>
    <p:restoredTop sz="95596" autoAdjust="0"/>
  </p:normalViewPr>
  <p:slideViewPr>
    <p:cSldViewPr>
      <p:cViewPr varScale="1">
        <p:scale>
          <a:sx n="106" d="100"/>
          <a:sy n="106" d="100"/>
        </p:scale>
        <p:origin x="359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1B81601-6E8B-F292-E8DE-19474CCE7A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2D18CBB-7FD6-6BE7-B5C8-71EE2C442F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9992224E-74F6-62BE-C6C8-1801641B7C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4EB9BF82-9A85-B750-EC11-B9E0479FB2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9BEB57BB-3CC9-8D4D-7319-DE61DD879E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E022593D-3665-82AD-2BDD-81BFCCF94F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2AE9CA-C1B1-487E-9B3F-54D5B05FC912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0F2AF3-850B-66DE-BC09-2E6204F61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5BC24-173D-497E-BF9F-1068554DE465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36B3549A-A663-6134-C2B5-046444766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59693E07-F0A7-F6F8-1947-5E78DEACE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892078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065114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56411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62881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439775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211960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505489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54799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63748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26839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564402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73881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07266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73190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75660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82077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17987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860898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29913-74CB-6D7F-FB62-80A1895E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898D7-23A8-4ABD-BB61-87E4A81B3C1E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5FD87A-CBF2-DD9C-FAF0-DA8B452D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37B95B-3E02-680F-AF88-234840C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7341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AF12F3-67B5-7741-EA95-10935E0333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pt-BR" altLang="pt-BR" noProof="0"/>
              <a:t>Clique para editar o título Mestre</a:t>
            </a:r>
            <a:endParaRPr lang="en-US" altLang="pt-BR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7F8476F-0145-A63B-D135-B51FEAED1E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  <a:endParaRPr lang="en-US" alt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D0CB7-34BF-9FB6-D23D-F6750935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3FF4F1-2FA2-8EF4-1DD8-B57667438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8666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9284CB-FBB9-8441-3298-D2CB7B191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017E33-81EB-6997-5AF8-AAA94E65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35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C5505-A305-A6C4-EBF4-21B3549B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069A0-5CB6-D5CA-8D84-A01F6E2B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522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663A1-DDAE-47F6-9F14-AE7800E1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D07DEF-BF11-31CB-5DC3-15BA9CE0F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6583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E0279-78A4-FF81-34D5-5250828F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D71A4-9F5B-A61F-A92F-B28268CD3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BA8DE9-C4AE-69BE-3829-F4048F7EC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1973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98F61-59A9-79F3-59AD-9CA46D8C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F90D51-2740-99E3-C4DB-0DCC85C04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0AD83E-D765-2D97-14A0-83A853916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D6B666-3E5B-CC85-7AD1-D5FD49DE3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8D6B49-4D00-A8BE-DBBA-07B43CDE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674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9388F-EF6B-DCA0-DCE9-AC30C9AF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3953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00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3C4BC-7287-FB92-B063-A6E7BF3C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C87A8-CB4B-0BFA-D2E4-CC9D9AF2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F56287-B497-6D2D-D8A5-6B792AF81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16754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6A25-1FC9-345B-09B1-AC9B265D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35B93D-CD52-D0B7-67F2-07F785B4C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6D3434-FE2A-585F-AE5E-7F4A102AD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74723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E3097-44BB-FA7E-BE1A-DE4AB1131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FC0817-2851-9189-5931-36153B7A0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4F2CF915-468D-ACF1-10EA-3CF500244E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52942" y="4005064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pt-BR" dirty="0"/>
              <a:t>Prof. Wanderley Jr</a:t>
            </a:r>
          </a:p>
          <a:p>
            <a:pPr algn="r"/>
            <a:r>
              <a:rPr lang="en-US" altLang="pt-BR" dirty="0"/>
              <a:t>wanderley.junior@uni9.pro.br.</a:t>
            </a:r>
          </a:p>
          <a:p>
            <a:endParaRPr lang="en-US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CF776B8-AEFD-D940-AE2C-A387EF4484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pt-BR" dirty="0" err="1"/>
              <a:t>Modelagem</a:t>
            </a:r>
            <a:r>
              <a:rPr lang="en-US" altLang="pt-BR" dirty="0"/>
              <a:t> e </a:t>
            </a:r>
            <a:r>
              <a:rPr lang="en-US" altLang="pt-BR" dirty="0" err="1"/>
              <a:t>simulação</a:t>
            </a:r>
            <a:r>
              <a:rPr lang="en-US" altLang="pt-BR" dirty="0"/>
              <a:t> – aula 4</a:t>
            </a:r>
          </a:p>
        </p:txBody>
      </p:sp>
      <p:pic>
        <p:nvPicPr>
          <p:cNvPr id="2055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37A4FFBE-9A1D-91F5-C45B-65303F04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746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F</a:t>
            </a:r>
            <a:r>
              <a:rPr lang="en-US" altLang="pt-BR" sz="1800" b="1" dirty="0" err="1">
                <a:solidFill>
                  <a:schemeClr val="tx1"/>
                </a:solidFill>
              </a:rPr>
              <a:t>órmulas</a:t>
            </a:r>
            <a:r>
              <a:rPr lang="en-US" altLang="pt-BR" sz="1800" b="1" dirty="0">
                <a:solidFill>
                  <a:schemeClr val="tx1"/>
                </a:solidFill>
              </a:rPr>
              <a:t> de Little</a:t>
            </a: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04E595-0F39-CF28-6804-8C3F9378E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130" y="2503395"/>
            <a:ext cx="6578590" cy="23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F</a:t>
            </a:r>
            <a:r>
              <a:rPr lang="en-US" altLang="pt-BR" sz="1800" b="1" dirty="0" err="1">
                <a:solidFill>
                  <a:schemeClr val="tx1"/>
                </a:solidFill>
              </a:rPr>
              <a:t>órmulas</a:t>
            </a:r>
            <a:r>
              <a:rPr lang="en-US" altLang="pt-BR" sz="1800" b="1" dirty="0">
                <a:solidFill>
                  <a:schemeClr val="tx1"/>
                </a:solidFill>
              </a:rPr>
              <a:t> de Little</a:t>
            </a: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4452BA7-C122-AC01-B7C2-03B68FDD5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729" y="2420889"/>
            <a:ext cx="6269720" cy="24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F</a:t>
            </a:r>
            <a:r>
              <a:rPr lang="en-US" altLang="pt-BR" sz="1800" b="1" dirty="0" err="1">
                <a:solidFill>
                  <a:schemeClr val="tx1"/>
                </a:solidFill>
              </a:rPr>
              <a:t>órmulas</a:t>
            </a:r>
            <a:r>
              <a:rPr lang="en-US" altLang="pt-BR" sz="1800" b="1" dirty="0">
                <a:solidFill>
                  <a:schemeClr val="tx1"/>
                </a:solidFill>
              </a:rPr>
              <a:t> de Little</a:t>
            </a: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F18E378-23D9-ABFE-051E-E2E91BB7A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7068" y="2276872"/>
            <a:ext cx="5986462" cy="29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1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F</a:t>
            </a:r>
            <a:r>
              <a:rPr lang="en-US" altLang="pt-BR" sz="1800" b="1" dirty="0" err="1">
                <a:solidFill>
                  <a:schemeClr val="tx1"/>
                </a:solidFill>
              </a:rPr>
              <a:t>órmulas</a:t>
            </a:r>
            <a:r>
              <a:rPr lang="en-US" altLang="pt-BR" sz="1800" b="1" dirty="0">
                <a:solidFill>
                  <a:schemeClr val="tx1"/>
                </a:solidFill>
              </a:rPr>
              <a:t> de Little</a:t>
            </a: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FB952F8-6C9A-99CF-4817-D14DF8288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006" y="2123331"/>
            <a:ext cx="64674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3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Postulados Básicos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Em qualquer sistema estável, o fluxo que entra é igual ao fluxo que sai.</a:t>
            </a: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AAC308A-339D-752E-9FD5-338B5E68C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245" y="2786016"/>
            <a:ext cx="6477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5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Postulados Básicos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Em qualquer sistema estável, o fluxo que entra é igual ao fluxo que sai.</a:t>
            </a: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8F1B15-634C-3000-28BE-29B701DE4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9013" y="3068960"/>
            <a:ext cx="5534517" cy="23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3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Postulados Básicos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Em qualquer sistema estável, o fluxo que entra é igual ao fluxo que sai.</a:t>
            </a: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C684C6F-ED80-4B02-4E91-887667D90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596" y="2879588"/>
            <a:ext cx="5542185" cy="319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Os processos de chegada e de atendimento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Objetivo: </a:t>
            </a:r>
          </a:p>
          <a:p>
            <a:pPr lvl="1">
              <a:lnSpc>
                <a:spcPct val="80000"/>
              </a:lnSpc>
            </a:pPr>
            <a:endParaRPr lang="pt-BR" altLang="pt-BR" sz="1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400" dirty="0">
                <a:solidFill>
                  <a:schemeClr val="tx1"/>
                </a:solidFill>
              </a:rPr>
              <a:t>analisar os processos de chegada e de atendimento sob a ótica da estatística</a:t>
            </a: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CE3CC58-92B0-8074-B81F-CB8E9FD02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406" y="3429000"/>
            <a:ext cx="4072349" cy="270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7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Os processos de chegada e de atendimento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A tabela apresenta anotações sobre a chegada de veículos a um pedágio</a:t>
            </a:r>
          </a:p>
          <a:p>
            <a:pPr lvl="1">
              <a:lnSpc>
                <a:spcPct val="80000"/>
              </a:lnSpc>
            </a:pPr>
            <a:endParaRPr lang="pt-BR" altLang="pt-BR" sz="1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400" dirty="0">
                <a:solidFill>
                  <a:schemeClr val="tx1"/>
                </a:solidFill>
              </a:rPr>
              <a:t>Quantos veículos chegaram a cada intervalo de 1 minuto</a:t>
            </a:r>
          </a:p>
          <a:p>
            <a:pPr lvl="1">
              <a:lnSpc>
                <a:spcPct val="80000"/>
              </a:lnSpc>
            </a:pPr>
            <a:endParaRPr lang="pt-BR" altLang="pt-BR" sz="1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400" dirty="0">
                <a:solidFill>
                  <a:schemeClr val="tx1"/>
                </a:solidFill>
              </a:rPr>
              <a:t>Primeiro minuto chegaram 2 veículos</a:t>
            </a:r>
          </a:p>
          <a:p>
            <a:pPr lvl="1">
              <a:lnSpc>
                <a:spcPct val="80000"/>
              </a:lnSpc>
            </a:pPr>
            <a:endParaRPr lang="pt-BR" altLang="pt-BR" sz="1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400" dirty="0">
                <a:solidFill>
                  <a:schemeClr val="tx1"/>
                </a:solidFill>
              </a:rPr>
              <a:t>Segundo minuto chegou 1 veículo</a:t>
            </a:r>
          </a:p>
          <a:p>
            <a:pPr lvl="1">
              <a:lnSpc>
                <a:spcPct val="80000"/>
              </a:lnSpc>
            </a:pPr>
            <a:endParaRPr lang="pt-BR" altLang="pt-BR" sz="1400" dirty="0">
              <a:solidFill>
                <a:schemeClr val="tx1"/>
              </a:solidFill>
            </a:endParaRP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CE3CC58-92B0-8074-B81F-CB8E9FD02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379" y="3429000"/>
            <a:ext cx="2448751" cy="16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6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Os processos de chegada e de atendimento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A tabela fornece as seguintes informações</a:t>
            </a:r>
          </a:p>
          <a:p>
            <a:pPr lvl="1">
              <a:lnSpc>
                <a:spcPct val="80000"/>
              </a:lnSpc>
            </a:pPr>
            <a:endParaRPr lang="pt-BR" altLang="pt-BR" sz="1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endParaRPr lang="pt-BR" altLang="pt-BR" sz="1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endParaRPr lang="pt-BR" altLang="pt-BR" sz="1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A tabela fornece as seguintes informações:</a:t>
            </a:r>
          </a:p>
          <a:p>
            <a:pPr lvl="1">
              <a:lnSpc>
                <a:spcPct val="80000"/>
              </a:lnSpc>
            </a:pPr>
            <a:endParaRPr lang="pt-BR" altLang="pt-BR" sz="1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400" dirty="0">
                <a:solidFill>
                  <a:schemeClr val="tx1"/>
                </a:solidFill>
              </a:rPr>
              <a:t>Menor valor: zeros chegadas por minuto (ocorreram 9 vezes)</a:t>
            </a:r>
          </a:p>
          <a:p>
            <a:pPr lvl="1">
              <a:lnSpc>
                <a:spcPct val="80000"/>
              </a:lnSpc>
            </a:pPr>
            <a:endParaRPr lang="pt-BR" altLang="pt-BR" sz="1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400" dirty="0">
                <a:solidFill>
                  <a:schemeClr val="tx1"/>
                </a:solidFill>
              </a:rPr>
              <a:t>Maior valor: 8 chegadas por minuto (ocorreu 1 vez)</a:t>
            </a: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CE3CC58-92B0-8074-B81F-CB8E9FD02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477" y="4369531"/>
            <a:ext cx="2448751" cy="16290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6D8BA29-D3CE-5690-CC96-CB1ABBDC6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832" y="2708920"/>
            <a:ext cx="18954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Teoria das filas: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Objetivo: Fornecer subsídios para o desenvolvimento de modelos e a realização de simulações de eventos discretos.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Trata de problemas de congestionamento de sistemas, onde a característica principal é a presença de “clientes” solicitando “serviços” de alguma forma. 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É um corpo de conhecimentos matemáticos, aplicado ao fenômeno das filas”</a:t>
            </a: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746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5350495"/>
            <a:ext cx="1691680" cy="1507505"/>
          </a:xfrm>
          <a:prstGeom prst="rect">
            <a:avLst/>
          </a:prstGeom>
        </p:spPr>
      </p:pic>
      <p:pic>
        <p:nvPicPr>
          <p:cNvPr id="7" name="Picture 2" descr="Muito obrigado! | Mensagem de obrigada, Imagem agradecimento, Frases de  obrigado">
            <a:extLst>
              <a:ext uri="{FF2B5EF4-FFF2-40B4-BE49-F238E27FC236}">
                <a16:creationId xmlns:a16="http://schemas.microsoft.com/office/drawing/2014/main" id="{0FBE3744-7D10-CB3C-7D96-E85AECE0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48880"/>
            <a:ext cx="4824536" cy="27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Exemplos de aplicação da teoria das filas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Estudo de operação de um centro de processamento de dados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Determinação de equipes de manutenção em grandes instalações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Programação de tráfego aéreo em aeroportos.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Tempo de espera em comunicações telefônicas.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Determinação de capacidade em pátios de estacionamento de automóveis.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Entre muitos outros...</a:t>
            </a: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Fatores a serem estudados e aprimorados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Dimensionamento da capacidade;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Treinamento dos atendentes;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Rotinas administrativas;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Sistemas de informação, etc.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  <a:sym typeface="Wingdings" panose="05000000000000000000" pitchFamily="2" charset="2"/>
              </a:rPr>
              <a:t>Forma de chegada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  <a:sym typeface="Wingdings" panose="05000000000000000000" pitchFamily="2" charset="2"/>
              </a:rPr>
              <a:t>Disciplina da fila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  <a:sym typeface="Wingdings" panose="05000000000000000000" pitchFamily="2" charset="2"/>
              </a:rPr>
              <a:t>Estrutura do sistema</a:t>
            </a:r>
            <a:endParaRPr lang="pt-BR" altLang="pt-B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dirty="0">
              <a:solidFill>
                <a:schemeClr val="tx1"/>
              </a:solidFill>
            </a:endParaRP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Variáveis referentes ao sistema: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TS = Tempo Médio de Permanência no Sistema</a:t>
            </a:r>
          </a:p>
          <a:p>
            <a:pPr lvl="1"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NS = Número Médio de Clientes no Sistema</a:t>
            </a:r>
          </a:p>
          <a:p>
            <a:pPr lvl="1"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pt-BR" altLang="pt-BR" sz="18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Variáveis referentes ao processo de chegada: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 = Ritmo Médio de Chegada</a:t>
            </a:r>
          </a:p>
          <a:p>
            <a:pPr lvl="1"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IC = Intervalo Médio entre Chegadas</a:t>
            </a:r>
          </a:p>
          <a:p>
            <a:pPr lvl="1"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Por definição: IC = 1/ 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9" name="Imagem 8" descr="https://img.uninove.br/static/0/0/0/0/0/0/0/0/2/4/6/24603/daum_equation_140439666785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37112"/>
            <a:ext cx="203200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https://img.uninove.br/static/0/0/0/0/0/0/0/0/2/4/6/24603/daum_equation_140439666785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88" y="5589240"/>
            <a:ext cx="203200" cy="26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1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Variáveis referentes à Fila: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TF = Tempo Médio de Permanência na fila</a:t>
            </a:r>
          </a:p>
          <a:p>
            <a:pPr lvl="1"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NF = Número Médio de Clientes na fila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pt-BR" altLang="pt-BR" sz="18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Variáveis referentes ao Processo de Atendimento:</a:t>
            </a:r>
          </a:p>
          <a:p>
            <a:pPr lvl="1">
              <a:lnSpc>
                <a:spcPct val="80000"/>
              </a:lnSpc>
            </a:pPr>
            <a:endParaRPr lang="pt-BR" altLang="pt-BR" sz="18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 TA = Tempo Médio de Atendimento ou de Serviço</a:t>
            </a: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M = Quantidade de Atendentes</a:t>
            </a: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NA = Número Médio de Clientes que estão sendo atendidos</a:t>
            </a: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  = Ritmo Médio de Atendimento de cada atendente</a:t>
            </a:r>
          </a:p>
          <a:p>
            <a:pPr lvl="1">
              <a:lnSpc>
                <a:spcPct val="80000"/>
              </a:lnSpc>
            </a:pPr>
            <a:r>
              <a:rPr lang="pt-BR" altLang="pt-BR" sz="1800" dirty="0">
                <a:solidFill>
                  <a:schemeClr val="tx1"/>
                </a:solidFill>
              </a:rPr>
              <a:t>Por definição: TA = 1/ </a:t>
            </a: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8" name="Imagem 7" descr="https://img.uninove.br/static/0/0/0/0/0/0/0/0/2/4/6/24609/daum_equation_140439681723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941168"/>
            <a:ext cx="288032" cy="38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https://img.uninove.br/static/0/0/0/0/0/0/0/0/2/4/6/24609/daum_equation_140439681723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229200"/>
            <a:ext cx="233307" cy="358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91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F</a:t>
            </a:r>
            <a:r>
              <a:rPr lang="en-US" altLang="pt-BR" sz="1800" b="1" dirty="0" err="1">
                <a:solidFill>
                  <a:schemeClr val="tx1"/>
                </a:solidFill>
              </a:rPr>
              <a:t>órmulas</a:t>
            </a:r>
            <a:r>
              <a:rPr lang="en-US" altLang="pt-BR" sz="1800" b="1" dirty="0">
                <a:solidFill>
                  <a:schemeClr val="tx1"/>
                </a:solidFill>
              </a:rPr>
              <a:t> de Little</a:t>
            </a: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9E46A5-B15A-E7E9-67EB-F63A5394D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245" y="2277414"/>
            <a:ext cx="6423029" cy="38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9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F</a:t>
            </a:r>
            <a:r>
              <a:rPr lang="en-US" altLang="pt-BR" sz="1800" b="1" dirty="0" err="1">
                <a:solidFill>
                  <a:schemeClr val="tx1"/>
                </a:solidFill>
              </a:rPr>
              <a:t>órmulas</a:t>
            </a:r>
            <a:r>
              <a:rPr lang="en-US" altLang="pt-BR" sz="1800" b="1" dirty="0">
                <a:solidFill>
                  <a:schemeClr val="tx1"/>
                </a:solidFill>
              </a:rPr>
              <a:t> de Little</a:t>
            </a: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06B289-D5CB-8D9E-94C2-5C5188A9E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566" y="2708920"/>
            <a:ext cx="5962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9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D6FE88-E900-4BF4-E586-61EFF767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pt-BR" sz="4000" dirty="0" err="1">
                <a:solidFill>
                  <a:schemeClr val="tx1"/>
                </a:solidFill>
              </a:rPr>
              <a:t>Modelagem</a:t>
            </a:r>
            <a:r>
              <a:rPr lang="en-US" altLang="pt-BR" sz="4000" dirty="0">
                <a:solidFill>
                  <a:schemeClr val="tx1"/>
                </a:solidFill>
              </a:rPr>
              <a:t> e </a:t>
            </a:r>
            <a:r>
              <a:rPr lang="en-US" altLang="pt-BR" sz="4000" dirty="0" err="1">
                <a:solidFill>
                  <a:schemeClr val="tx1"/>
                </a:solidFill>
              </a:rPr>
              <a:t>Simulação</a:t>
            </a:r>
            <a:endParaRPr lang="en-US" altLang="pt-B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3C0C2C-D557-35F6-5E50-E984CCB9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45" y="173139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F</a:t>
            </a:r>
            <a:r>
              <a:rPr lang="en-US" altLang="pt-BR" sz="1800" b="1" dirty="0" err="1">
                <a:solidFill>
                  <a:schemeClr val="tx1"/>
                </a:solidFill>
              </a:rPr>
              <a:t>órmulas</a:t>
            </a:r>
            <a:r>
              <a:rPr lang="en-US" altLang="pt-BR" sz="1800" b="1" dirty="0">
                <a:solidFill>
                  <a:schemeClr val="tx1"/>
                </a:solidFill>
              </a:rPr>
              <a:t> de Little</a:t>
            </a: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pt-BR" altLang="pt-BR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7" descr="UNIVERSIDADE NOVE DE JULHO PROGRAMA DE PÓS-GRADUAÇÃO EM EDUCAÇÃO (PPGE)  MONICA ROBERTA DEVAI DIAS AS TECNOLOGIAS DIGITAIS">
            <a:extLst>
              <a:ext uri="{FF2B5EF4-FFF2-40B4-BE49-F238E27FC236}">
                <a16:creationId xmlns:a16="http://schemas.microsoft.com/office/drawing/2014/main" id="{6A1C309E-1A0E-A3CB-F1C2-13AADC3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30587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F42B3F-EF2E-F181-A6D5-A9BA2ADA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0" y="5921896"/>
            <a:ext cx="1050470" cy="9361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2BDC9E4-1829-A99B-DDE2-4DBE567CC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863" y="2306552"/>
            <a:ext cx="6296650" cy="31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3842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1097</TotalTime>
  <Words>543</Words>
  <Application>Microsoft Office PowerPoint</Application>
  <PresentationFormat>Apresentação na tela (4:3)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Microsoft Sans Serif</vt:lpstr>
      <vt:lpstr>powerpoint-template-24</vt:lpstr>
      <vt:lpstr>Modelagem e simulação – aula 4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Modelagem e Simulação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Junior Mooca</dc:creator>
  <cp:lastModifiedBy>Junior Mooca</cp:lastModifiedBy>
  <cp:revision>97</cp:revision>
  <dcterms:created xsi:type="dcterms:W3CDTF">2022-08-26T00:07:29Z</dcterms:created>
  <dcterms:modified xsi:type="dcterms:W3CDTF">2022-09-20T20:38:49Z</dcterms:modified>
</cp:coreProperties>
</file>