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3" r:id="rId3"/>
    <p:sldId id="260" r:id="rId4"/>
    <p:sldId id="261" r:id="rId5"/>
    <p:sldId id="262" r:id="rId6"/>
    <p:sldId id="263" r:id="rId7"/>
    <p:sldId id="257" r:id="rId8"/>
    <p:sldId id="258" r:id="rId9"/>
    <p:sldId id="259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64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城市名称与</a:t>
            </a:r>
            <a:r>
              <a:rPr lang="zh-CN" altLang="zh-CN" sz="1862" b="0" i="0" u="none" strike="noStrike" baseline="0" dirty="0">
                <a:effectLst/>
              </a:rPr>
              <a:t>响应时间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省会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Sheet1!$A$2:$A$35</c:f>
              <c:strCache>
                <c:ptCount val="34"/>
                <c:pt idx="0">
                  <c:v>黑龙江</c:v>
                </c:pt>
                <c:pt idx="1">
                  <c:v>吉林</c:v>
                </c:pt>
                <c:pt idx="2">
                  <c:v>辽宁</c:v>
                </c:pt>
                <c:pt idx="3">
                  <c:v>河北</c:v>
                </c:pt>
                <c:pt idx="4">
                  <c:v>甘肃</c:v>
                </c:pt>
                <c:pt idx="5">
                  <c:v>青海</c:v>
                </c:pt>
                <c:pt idx="6">
                  <c:v>陕西</c:v>
                </c:pt>
                <c:pt idx="7">
                  <c:v>河南</c:v>
                </c:pt>
                <c:pt idx="8">
                  <c:v>山东</c:v>
                </c:pt>
                <c:pt idx="9">
                  <c:v>山西</c:v>
                </c:pt>
                <c:pt idx="10">
                  <c:v>安徽</c:v>
                </c:pt>
                <c:pt idx="11">
                  <c:v>湖北</c:v>
                </c:pt>
                <c:pt idx="12">
                  <c:v>湖南</c:v>
                </c:pt>
                <c:pt idx="13">
                  <c:v>江苏</c:v>
                </c:pt>
                <c:pt idx="14">
                  <c:v>四川</c:v>
                </c:pt>
                <c:pt idx="15">
                  <c:v>贵州</c:v>
                </c:pt>
                <c:pt idx="16">
                  <c:v>云南</c:v>
                </c:pt>
                <c:pt idx="17">
                  <c:v>浙江</c:v>
                </c:pt>
                <c:pt idx="18">
                  <c:v>江西</c:v>
                </c:pt>
                <c:pt idx="19">
                  <c:v>广东</c:v>
                </c:pt>
                <c:pt idx="20">
                  <c:v>福建</c:v>
                </c:pt>
                <c:pt idx="21">
                  <c:v>台湾</c:v>
                </c:pt>
                <c:pt idx="22">
                  <c:v>海南</c:v>
                </c:pt>
                <c:pt idx="23">
                  <c:v>新疆</c:v>
                </c:pt>
                <c:pt idx="24">
                  <c:v>内蒙古</c:v>
                </c:pt>
                <c:pt idx="25">
                  <c:v>宁夏</c:v>
                </c:pt>
                <c:pt idx="26">
                  <c:v>广西</c:v>
                </c:pt>
                <c:pt idx="27">
                  <c:v>西藏</c:v>
                </c:pt>
                <c:pt idx="28">
                  <c:v>北京</c:v>
                </c:pt>
                <c:pt idx="29">
                  <c:v>上海</c:v>
                </c:pt>
                <c:pt idx="30">
                  <c:v>天津</c:v>
                </c:pt>
                <c:pt idx="31">
                  <c:v>重庆</c:v>
                </c:pt>
                <c:pt idx="32">
                  <c:v>香港</c:v>
                </c:pt>
                <c:pt idx="33">
                  <c:v>澳门</c:v>
                </c:pt>
              </c:strCache>
            </c:strRef>
          </c:cat>
          <c:val>
            <c:numRef>
              <c:f>Sheet1!$B$2:$B$35</c:f>
              <c:numCache>
                <c:formatCode>General</c:formatCode>
                <c:ptCount val="3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30-4962-BD59-4533BEC6A15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响应时间（单位：秒）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Sheet1!$A$2:$A$35</c:f>
              <c:strCache>
                <c:ptCount val="34"/>
                <c:pt idx="0">
                  <c:v>黑龙江</c:v>
                </c:pt>
                <c:pt idx="1">
                  <c:v>吉林</c:v>
                </c:pt>
                <c:pt idx="2">
                  <c:v>辽宁</c:v>
                </c:pt>
                <c:pt idx="3">
                  <c:v>河北</c:v>
                </c:pt>
                <c:pt idx="4">
                  <c:v>甘肃</c:v>
                </c:pt>
                <c:pt idx="5">
                  <c:v>青海</c:v>
                </c:pt>
                <c:pt idx="6">
                  <c:v>陕西</c:v>
                </c:pt>
                <c:pt idx="7">
                  <c:v>河南</c:v>
                </c:pt>
                <c:pt idx="8">
                  <c:v>山东</c:v>
                </c:pt>
                <c:pt idx="9">
                  <c:v>山西</c:v>
                </c:pt>
                <c:pt idx="10">
                  <c:v>安徽</c:v>
                </c:pt>
                <c:pt idx="11">
                  <c:v>湖北</c:v>
                </c:pt>
                <c:pt idx="12">
                  <c:v>湖南</c:v>
                </c:pt>
                <c:pt idx="13">
                  <c:v>江苏</c:v>
                </c:pt>
                <c:pt idx="14">
                  <c:v>四川</c:v>
                </c:pt>
                <c:pt idx="15">
                  <c:v>贵州</c:v>
                </c:pt>
                <c:pt idx="16">
                  <c:v>云南</c:v>
                </c:pt>
                <c:pt idx="17">
                  <c:v>浙江</c:v>
                </c:pt>
                <c:pt idx="18">
                  <c:v>江西</c:v>
                </c:pt>
                <c:pt idx="19">
                  <c:v>广东</c:v>
                </c:pt>
                <c:pt idx="20">
                  <c:v>福建</c:v>
                </c:pt>
                <c:pt idx="21">
                  <c:v>台湾</c:v>
                </c:pt>
                <c:pt idx="22">
                  <c:v>海南</c:v>
                </c:pt>
                <c:pt idx="23">
                  <c:v>新疆</c:v>
                </c:pt>
                <c:pt idx="24">
                  <c:v>内蒙古</c:v>
                </c:pt>
                <c:pt idx="25">
                  <c:v>宁夏</c:v>
                </c:pt>
                <c:pt idx="26">
                  <c:v>广西</c:v>
                </c:pt>
                <c:pt idx="27">
                  <c:v>西藏</c:v>
                </c:pt>
                <c:pt idx="28">
                  <c:v>北京</c:v>
                </c:pt>
                <c:pt idx="29">
                  <c:v>上海</c:v>
                </c:pt>
                <c:pt idx="30">
                  <c:v>天津</c:v>
                </c:pt>
                <c:pt idx="31">
                  <c:v>重庆</c:v>
                </c:pt>
                <c:pt idx="32">
                  <c:v>香港</c:v>
                </c:pt>
                <c:pt idx="33">
                  <c:v>澳门</c:v>
                </c:pt>
              </c:strCache>
            </c:strRef>
          </c:cat>
          <c:val>
            <c:numRef>
              <c:f>Sheet1!$C$2:$C$35</c:f>
              <c:numCache>
                <c:formatCode>General</c:formatCode>
                <c:ptCount val="34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8</c:v>
                </c:pt>
                <c:pt idx="5">
                  <c:v>3</c:v>
                </c:pt>
                <c:pt idx="6">
                  <c:v>6</c:v>
                </c:pt>
                <c:pt idx="7">
                  <c:v>4</c:v>
                </c:pt>
                <c:pt idx="8">
                  <c:v>3</c:v>
                </c:pt>
                <c:pt idx="9">
                  <c:v>3</c:v>
                </c:pt>
                <c:pt idx="10">
                  <c:v>4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5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9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4</c:v>
                </c:pt>
                <c:pt idx="29">
                  <c:v>5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30-4962-BD59-4533BEC6A15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Sheet1!$A$2:$A$35</c:f>
              <c:strCache>
                <c:ptCount val="34"/>
                <c:pt idx="0">
                  <c:v>黑龙江</c:v>
                </c:pt>
                <c:pt idx="1">
                  <c:v>吉林</c:v>
                </c:pt>
                <c:pt idx="2">
                  <c:v>辽宁</c:v>
                </c:pt>
                <c:pt idx="3">
                  <c:v>河北</c:v>
                </c:pt>
                <c:pt idx="4">
                  <c:v>甘肃</c:v>
                </c:pt>
                <c:pt idx="5">
                  <c:v>青海</c:v>
                </c:pt>
                <c:pt idx="6">
                  <c:v>陕西</c:v>
                </c:pt>
                <c:pt idx="7">
                  <c:v>河南</c:v>
                </c:pt>
                <c:pt idx="8">
                  <c:v>山东</c:v>
                </c:pt>
                <c:pt idx="9">
                  <c:v>山西</c:v>
                </c:pt>
                <c:pt idx="10">
                  <c:v>安徽</c:v>
                </c:pt>
                <c:pt idx="11">
                  <c:v>湖北</c:v>
                </c:pt>
                <c:pt idx="12">
                  <c:v>湖南</c:v>
                </c:pt>
                <c:pt idx="13">
                  <c:v>江苏</c:v>
                </c:pt>
                <c:pt idx="14">
                  <c:v>四川</c:v>
                </c:pt>
                <c:pt idx="15">
                  <c:v>贵州</c:v>
                </c:pt>
                <c:pt idx="16">
                  <c:v>云南</c:v>
                </c:pt>
                <c:pt idx="17">
                  <c:v>浙江</c:v>
                </c:pt>
                <c:pt idx="18">
                  <c:v>江西</c:v>
                </c:pt>
                <c:pt idx="19">
                  <c:v>广东</c:v>
                </c:pt>
                <c:pt idx="20">
                  <c:v>福建</c:v>
                </c:pt>
                <c:pt idx="21">
                  <c:v>台湾</c:v>
                </c:pt>
                <c:pt idx="22">
                  <c:v>海南</c:v>
                </c:pt>
                <c:pt idx="23">
                  <c:v>新疆</c:v>
                </c:pt>
                <c:pt idx="24">
                  <c:v>内蒙古</c:v>
                </c:pt>
                <c:pt idx="25">
                  <c:v>宁夏</c:v>
                </c:pt>
                <c:pt idx="26">
                  <c:v>广西</c:v>
                </c:pt>
                <c:pt idx="27">
                  <c:v>西藏</c:v>
                </c:pt>
                <c:pt idx="28">
                  <c:v>北京</c:v>
                </c:pt>
                <c:pt idx="29">
                  <c:v>上海</c:v>
                </c:pt>
                <c:pt idx="30">
                  <c:v>天津</c:v>
                </c:pt>
                <c:pt idx="31">
                  <c:v>重庆</c:v>
                </c:pt>
                <c:pt idx="32">
                  <c:v>香港</c:v>
                </c:pt>
                <c:pt idx="33">
                  <c:v>澳门</c:v>
                </c:pt>
              </c:strCache>
            </c:strRef>
          </c:cat>
          <c:val>
            <c:numRef>
              <c:f>Sheet1!$D$2:$D$35</c:f>
              <c:numCache>
                <c:formatCode>General</c:formatCode>
                <c:ptCount val="3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730-4962-BD59-4533BEC6A1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2446328"/>
        <c:axId val="642446648"/>
      </c:barChart>
      <c:catAx>
        <c:axId val="642446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42446648"/>
        <c:crosses val="autoZero"/>
        <c:auto val="1"/>
        <c:lblAlgn val="ctr"/>
        <c:lblOffset val="100"/>
        <c:noMultiLvlLbl val="0"/>
      </c:catAx>
      <c:valAx>
        <c:axId val="642446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42446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3BAF3-7D66-4AF6-B43A-65DD5FAD2CAD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B34F4-024C-48DA-9E18-96E9AE4759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329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/>
              <a:t>（一核处理高速连接；一核独立应用开发）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B34F4-024C-48DA-9E18-96E9AE47591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240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9E2E7-432E-4C9D-A3DF-7FF5C0C47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395389-A5D0-4178-87FC-DA50C5CA6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F75971-6178-4DFE-A224-D8A869D6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BDF5-7B0C-4914-ABDF-15BF74B21EB7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FD7912-6087-422F-824D-DFBF2B8AF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22F8C1-AB18-46D2-8CE0-261F1547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0B0A-E4D4-4390-9834-184B918A3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67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B11C2-A8E9-4FD0-88E2-0F109C90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A18AF2-4381-42BD-8ED9-A6C705C3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B7970A-9170-407E-A9C6-3A7AFCEC8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BDF5-7B0C-4914-ABDF-15BF74B21EB7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959589-4AA0-4DB8-9148-9E4868FDE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D6385D-BD31-41C2-915E-930AA0C05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0B0A-E4D4-4390-9834-184B918A3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00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EDDA04-3814-4FF1-A95D-7FB3BB295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066C27-5334-4099-A329-79E6072BA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7F43FA-1F3B-4A35-8B31-666FC840C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BDF5-7B0C-4914-ABDF-15BF74B21EB7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81819A-6197-42F9-94D9-A676DA45C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9DBEC8-7FD6-47BF-A453-6BA140C18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0B0A-E4D4-4390-9834-184B918A3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7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60C19-2BF7-437F-A8CB-AAEECA6E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48B124-94E1-408D-BDC8-657B9773F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77036-BD57-4CE0-A5A6-69668583A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BDF5-7B0C-4914-ABDF-15BF74B21EB7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AAD1E0-F0D7-46E9-9CA3-1152D042B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D1DDDF-B55C-4C8F-8DF2-5D6BD59F3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0B0A-E4D4-4390-9834-184B918A3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761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5E8EE-D0A3-47F2-AEDF-BFD6DDCC9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7DF105-40B5-435C-AB5D-88516AA18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A2964B-D2B6-4C75-8743-24FC22F17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BDF5-7B0C-4914-ABDF-15BF74B21EB7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7C8A3C-9F26-4028-BC52-1E2BE6C90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91FCD2-CEE7-4CF6-833B-DE2165D2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0B0A-E4D4-4390-9834-184B918A3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38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C1369-569C-452D-84AF-80FEAF59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497F91-947F-4DA8-A96D-F1540DA84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77A61A-230E-4F0F-8349-1E38A454D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47CE84-C36A-4F89-9D31-0ADCBDD05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BDF5-7B0C-4914-ABDF-15BF74B21EB7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F11DC1-6AB0-469D-9BF7-EA858DE35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0B9631-38DE-47ED-A055-FA0AD889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0B0A-E4D4-4390-9834-184B918A3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071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309B3-CA05-4CB1-B5E6-3986708D3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2A8A16-668F-473C-9F46-3537F0F19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0ECC72-C477-491F-9844-A0AACB49E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6794E9-4133-4039-B9D8-1FFD5DE2B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BDCB89-651F-4521-9A35-28090FE86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C9C2F9-F38D-4518-A7D3-BCE201F3F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BDF5-7B0C-4914-ABDF-15BF74B21EB7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4E1C63-278B-43AF-9944-47086B28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1D9D4D-DDB6-4868-8617-53ACC68F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0B0A-E4D4-4390-9834-184B918A3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56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594D7-C054-4A1F-90F9-7FB4D2571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7675A2-BA25-49F6-B85F-36F4AA5D2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BDF5-7B0C-4914-ABDF-15BF74B21EB7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53112E-9F97-4A9D-8492-C649577B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9CC358-4B14-42E0-B1E9-F4DF7CDE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0B0A-E4D4-4390-9834-184B918A3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87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72DD7D-6734-4476-B680-9875BFE9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BDF5-7B0C-4914-ABDF-15BF74B21EB7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7579FF-EBEE-4706-A60F-9D69D7A4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2F73B5-FDC0-4F2B-89CF-48B3D312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0B0A-E4D4-4390-9834-184B918A3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5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C593F-54A6-4DE7-8D5B-CF9F7EEB3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7063B7-F6AE-4317-976C-C1EA80878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C0B2BA-AF51-4C7D-B634-569BDCB99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66DB6B-C599-4F98-93BC-0C4A787FB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BDF5-7B0C-4914-ABDF-15BF74B21EB7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82A48F-F1D8-4B10-8FA2-305AAD58C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823038-DE25-4855-9B48-7558AC2F1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0B0A-E4D4-4390-9834-184B918A3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32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0FBE1-F8BA-4036-AD08-72313FF55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0D31B4-7660-4808-9A14-BC369E11AD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64DA1A-5307-4001-9F23-52AFD268F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294CB5-3AAF-49B8-8BBC-4AC195FB1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BDF5-7B0C-4914-ABDF-15BF74B21EB7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62F23D-E2E6-4028-8F7E-662D0EE53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F90DA2-ADD6-4505-9266-71F0347EF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0B0A-E4D4-4390-9834-184B918A3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835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04BB9B-C65D-4A38-B43D-4C3D1F5B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5B91C5-B870-4874-8491-69F22D691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FFBB92-3B80-41B4-956B-B9BEA202A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2BDF5-7B0C-4914-ABDF-15BF74B21EB7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FD635-4507-4DCA-8D54-42D47879A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76F75D-0662-4214-82E2-EA1A63B41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A0B0A-E4D4-4390-9834-184B918A3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328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907323782@qq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zhihu.com/?target=https%3A//www.espressif.com/sites/default/files/documentation/esp32_datasheet_en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n.dl.sipeed.com/MAIX/factory_firmwar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07ED2-EFBC-4B8F-80DA-F7143B2103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k210-esp32</a:t>
            </a:r>
            <a:r>
              <a:rPr lang="zh-CN" altLang="en-US" dirty="0"/>
              <a:t>天气助手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79E33E-505C-427E-AE5C-C320FE3684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组员：吴非凡，联系邮箱：</a:t>
            </a:r>
            <a:r>
              <a:rPr lang="en-US" altLang="zh-CN" dirty="0">
                <a:hlinkClick r:id="rId2"/>
              </a:rPr>
              <a:t>907323782@qq.com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9982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FB458-9B7B-465D-AD08-EAD228B67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解决方案、实现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520111-2FF0-4E4D-870A-368738664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altLang="zh-CN" b="1" dirty="0"/>
              <a:t>3</a:t>
            </a:r>
            <a:r>
              <a:rPr lang="zh-CN" altLang="en-US" b="1" dirty="0"/>
              <a:t>、联网模块</a:t>
            </a:r>
            <a:endParaRPr lang="en-US" altLang="zh-CN" b="1" dirty="0"/>
          </a:p>
          <a:p>
            <a:pPr lvl="1"/>
            <a:r>
              <a:rPr lang="en-US" altLang="zh-CN" b="1" dirty="0"/>
              <a:t>esp32 </a:t>
            </a:r>
          </a:p>
          <a:p>
            <a:pPr lvl="2"/>
            <a:r>
              <a:rPr lang="zh-CN" altLang="en-US" b="1" dirty="0"/>
              <a:t>主要规格：</a:t>
            </a:r>
            <a:endParaRPr lang="en-US" altLang="zh-CN" b="1" dirty="0"/>
          </a:p>
          <a:p>
            <a:pPr lvl="3"/>
            <a:r>
              <a:rPr lang="zh-CN" altLang="en-US" b="1" dirty="0"/>
              <a:t>处理器：</a:t>
            </a:r>
            <a:r>
              <a:rPr lang="en-US" altLang="zh-CN" b="1" dirty="0" err="1"/>
              <a:t>Tensilica</a:t>
            </a:r>
            <a:r>
              <a:rPr lang="en-US" altLang="zh-CN" b="1" dirty="0"/>
              <a:t> LX6</a:t>
            </a:r>
            <a:r>
              <a:rPr lang="zh-CN" altLang="en-US" b="1" dirty="0"/>
              <a:t>双核处理器主频：</a:t>
            </a:r>
            <a:r>
              <a:rPr lang="en-US" altLang="zh-CN" b="1" dirty="0"/>
              <a:t>240MHz</a:t>
            </a:r>
          </a:p>
          <a:p>
            <a:pPr lvl="3"/>
            <a:r>
              <a:rPr lang="en-US" altLang="zh-CN" b="1" dirty="0"/>
              <a:t>Wi-Fi</a:t>
            </a:r>
            <a:r>
              <a:rPr lang="zh-CN" altLang="en-US" b="1" dirty="0"/>
              <a:t>协议：</a:t>
            </a:r>
            <a:r>
              <a:rPr lang="en-US" altLang="zh-CN" b="1" dirty="0"/>
              <a:t>802.11 b/g/n/d/e/</a:t>
            </a:r>
            <a:r>
              <a:rPr lang="en-US" altLang="zh-CN" b="1" dirty="0" err="1"/>
              <a:t>i</a:t>
            </a:r>
            <a:r>
              <a:rPr lang="en-US" altLang="zh-CN" b="1" dirty="0"/>
              <a:t>/k/r (802.11n</a:t>
            </a:r>
            <a:r>
              <a:rPr lang="zh-CN" altLang="en-US" b="1" dirty="0"/>
              <a:t>，速度高达</a:t>
            </a:r>
            <a:r>
              <a:rPr lang="en-US" altLang="zh-CN" b="1" dirty="0"/>
              <a:t>150 Mbps)</a:t>
            </a:r>
            <a:r>
              <a:rPr lang="zh-CN" altLang="en-US" b="1" dirty="0"/>
              <a:t>，</a:t>
            </a:r>
            <a:endParaRPr lang="en-US" altLang="zh-CN" b="1" dirty="0"/>
          </a:p>
          <a:p>
            <a:pPr lvl="3"/>
            <a:r>
              <a:rPr lang="zh-CN" altLang="en-US" b="1" dirty="0"/>
              <a:t>频率：</a:t>
            </a:r>
            <a:r>
              <a:rPr lang="en-US" altLang="zh-CN" b="1" dirty="0"/>
              <a:t>2.4~2.5 GHz 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BAC64E1-AABB-45DD-BA10-7AB6425A799A}"/>
              </a:ext>
            </a:extLst>
          </p:cNvPr>
          <p:cNvSpPr txBox="1"/>
          <p:nvPr/>
        </p:nvSpPr>
        <p:spPr>
          <a:xfrm>
            <a:off x="1322173" y="6030097"/>
            <a:ext cx="982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3"/>
              </a:rPr>
              <a:t>https://www.espressif.com/sites/default/files/documentation/esp32_datasheet_en.pdf (zhihu.com)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042625C-FFEB-4B61-86B8-F7EAB7DEC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826" y="1825624"/>
            <a:ext cx="3489855" cy="412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30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05774-2806-4D5E-91CE-681E61EDB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解决方案、实现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9D8148-97BB-4020-9C1D-7819EFD97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、联网模块</a:t>
            </a:r>
            <a:endParaRPr lang="en-US" altLang="zh-CN" dirty="0"/>
          </a:p>
          <a:p>
            <a:pPr lvl="1"/>
            <a:r>
              <a:rPr lang="zh-CN" altLang="en-US" dirty="0"/>
              <a:t>重新更新、烧录固件</a:t>
            </a:r>
            <a:endParaRPr lang="en-US" altLang="zh-CN" dirty="0"/>
          </a:p>
          <a:p>
            <a:pPr lvl="1"/>
            <a:r>
              <a:rPr lang="zh-CN" altLang="en-US" dirty="0"/>
              <a:t>输入连接</a:t>
            </a:r>
            <a:r>
              <a:rPr lang="en-US" altLang="zh-CN" dirty="0" err="1"/>
              <a:t>WiFi</a:t>
            </a:r>
            <a:r>
              <a:rPr lang="en-US" altLang="zh-CN" dirty="0"/>
              <a:t> </a:t>
            </a:r>
            <a:r>
              <a:rPr lang="en-US" altLang="zh-CN" dirty="0" err="1"/>
              <a:t>ssid</a:t>
            </a:r>
            <a:r>
              <a:rPr lang="zh-CN" altLang="en-US" dirty="0"/>
              <a:t>，</a:t>
            </a:r>
            <a:r>
              <a:rPr lang="en-US" altLang="zh-CN" dirty="0"/>
              <a:t>password</a:t>
            </a:r>
          </a:p>
          <a:p>
            <a:pPr lvl="1"/>
            <a:r>
              <a:rPr lang="zh-CN" altLang="en-US" dirty="0"/>
              <a:t>管脚注册</a:t>
            </a:r>
            <a:endParaRPr lang="en-US" altLang="zh-CN" dirty="0"/>
          </a:p>
          <a:p>
            <a:pPr lvl="1"/>
            <a:r>
              <a:rPr lang="zh-CN" altLang="en-US" dirty="0"/>
              <a:t>通过网卡对象连接</a:t>
            </a:r>
            <a:r>
              <a:rPr lang="en-US" altLang="zh-CN" dirty="0" err="1"/>
              <a:t>WiFi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85C7D7-D50C-4469-A496-DA8ACE996CA2}"/>
              </a:ext>
            </a:extLst>
          </p:cNvPr>
          <p:cNvSpPr txBox="1"/>
          <p:nvPr/>
        </p:nvSpPr>
        <p:spPr>
          <a:xfrm>
            <a:off x="4386788" y="2284585"/>
            <a:ext cx="5000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2"/>
              </a:rPr>
              <a:t>https://cn.dl.sipeed.com/MAIX/factory_firmware/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0545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A640D-63F9-4CB3-A4FF-ACA244F14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解决方案、实现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C2173F-9DC0-47CB-9697-3A5B3ACA8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、消息处理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002228-7621-42D0-A7A7-BB998575CB77}"/>
              </a:ext>
            </a:extLst>
          </p:cNvPr>
          <p:cNvSpPr/>
          <p:nvPr/>
        </p:nvSpPr>
        <p:spPr>
          <a:xfrm>
            <a:off x="4538873" y="3101099"/>
            <a:ext cx="1643449" cy="1458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ESP32+KPU</a:t>
            </a:r>
            <a:br>
              <a:rPr lang="en-US" altLang="zh-CN" b="1" dirty="0">
                <a:solidFill>
                  <a:schemeClr val="bg1"/>
                </a:solidFill>
              </a:rPr>
            </a:br>
            <a:r>
              <a:rPr lang="en-US" altLang="zh-CN" b="1" dirty="0">
                <a:solidFill>
                  <a:schemeClr val="bg1"/>
                </a:solidFill>
              </a:rPr>
              <a:t>Processor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D129B421-28FC-4B1A-87F9-33C61A8182E0}"/>
              </a:ext>
            </a:extLst>
          </p:cNvPr>
          <p:cNvSpPr/>
          <p:nvPr/>
        </p:nvSpPr>
        <p:spPr>
          <a:xfrm>
            <a:off x="2543175" y="3148372"/>
            <a:ext cx="183506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Response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C1BADF2D-F11A-4C68-876E-9076887D3049}"/>
              </a:ext>
            </a:extLst>
          </p:cNvPr>
          <p:cNvSpPr/>
          <p:nvPr/>
        </p:nvSpPr>
        <p:spPr>
          <a:xfrm flipH="1">
            <a:off x="2543175" y="3830148"/>
            <a:ext cx="183506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Get+api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A6E23E52-6117-4954-A1D0-D9A8A62400B9}"/>
              </a:ext>
            </a:extLst>
          </p:cNvPr>
          <p:cNvSpPr/>
          <p:nvPr/>
        </p:nvSpPr>
        <p:spPr>
          <a:xfrm rot="19749007" flipH="1">
            <a:off x="6196839" y="2470359"/>
            <a:ext cx="149932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altLang="zh-CN" b="1" dirty="0">
                <a:solidFill>
                  <a:schemeClr val="bg1"/>
                </a:solidFill>
              </a:rPr>
            </a:br>
            <a:r>
              <a:rPr lang="en-US" altLang="zh-CN" b="1" dirty="0" err="1">
                <a:solidFill>
                  <a:schemeClr val="bg1"/>
                </a:solidFill>
              </a:rPr>
              <a:t>Get+api</a:t>
            </a:r>
            <a:endParaRPr lang="zh-CN" altLang="en-US" b="1" dirty="0">
              <a:solidFill>
                <a:schemeClr val="bg1"/>
              </a:solidFill>
            </a:endParaRPr>
          </a:p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9FAB348-4D48-4284-B552-6AF89E7C0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228" y="1690688"/>
            <a:ext cx="2524477" cy="1400370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3FE64724-40B2-4646-98A6-E65A76B01B5B}"/>
              </a:ext>
            </a:extLst>
          </p:cNvPr>
          <p:cNvSpPr/>
          <p:nvPr/>
        </p:nvSpPr>
        <p:spPr>
          <a:xfrm rot="1314115">
            <a:off x="6155400" y="4742731"/>
            <a:ext cx="183506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Response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7AA9C3E-3342-4F15-ACED-E8D3995769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8" t="1616" r="4114" b="1930"/>
          <a:stretch/>
        </p:blipFill>
        <p:spPr>
          <a:xfrm>
            <a:off x="8149662" y="4021320"/>
            <a:ext cx="2355640" cy="265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06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020F8-11C7-4502-A950-57236EF3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解决方案、实现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576543-664C-42C1-885E-90E0BE61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UI</a:t>
            </a:r>
            <a:r>
              <a:rPr lang="zh-CN" altLang="en-US" dirty="0"/>
              <a:t>显示</a:t>
            </a:r>
            <a:endParaRPr lang="en-US" altLang="zh-CN" dirty="0"/>
          </a:p>
          <a:p>
            <a:pPr lvl="1"/>
            <a:r>
              <a:rPr lang="en-US" altLang="zh-CN" dirty="0" err="1"/>
              <a:t>Micropython</a:t>
            </a:r>
            <a:r>
              <a:rPr lang="en-US" altLang="zh-CN" dirty="0"/>
              <a:t> </a:t>
            </a:r>
            <a:r>
              <a:rPr lang="en-US" altLang="zh-CN" dirty="0" err="1"/>
              <a:t>lvgl</a:t>
            </a:r>
            <a:r>
              <a:rPr lang="zh-CN" altLang="en-US" dirty="0"/>
              <a:t>图形库（与</a:t>
            </a:r>
            <a:r>
              <a:rPr lang="en-US" altLang="zh-CN" dirty="0" err="1"/>
              <a:t>kpu</a:t>
            </a:r>
            <a:r>
              <a:rPr lang="zh-CN" altLang="en-US" dirty="0"/>
              <a:t>冲突无法使用）</a:t>
            </a:r>
            <a:endParaRPr lang="en-US" altLang="zh-CN" dirty="0"/>
          </a:p>
          <a:p>
            <a:pPr lvl="1"/>
            <a:r>
              <a:rPr lang="en-US" altLang="zh-CN" dirty="0" err="1"/>
              <a:t>MaixUI</a:t>
            </a:r>
            <a:r>
              <a:rPr lang="zh-CN" altLang="en-US" dirty="0"/>
              <a:t>（过大，运行时占用过多内存）</a:t>
            </a:r>
            <a:endParaRPr lang="en-US" altLang="zh-CN" dirty="0"/>
          </a:p>
          <a:p>
            <a:pPr lvl="1"/>
            <a:r>
              <a:rPr lang="zh-CN" altLang="en-US" dirty="0"/>
              <a:t>按照</a:t>
            </a:r>
            <a:r>
              <a:rPr lang="en-US" altLang="zh-CN" dirty="0" err="1"/>
              <a:t>MaixUI</a:t>
            </a:r>
            <a:r>
              <a:rPr lang="zh-CN" altLang="en-US" dirty="0"/>
              <a:t>思路编写界面（类似</a:t>
            </a:r>
            <a:r>
              <a:rPr lang="en-US" altLang="zh-CN" dirty="0"/>
              <a:t>C++</a:t>
            </a:r>
            <a:r>
              <a:rPr lang="zh-CN" altLang="en-US" dirty="0"/>
              <a:t>：</a:t>
            </a:r>
            <a:r>
              <a:rPr lang="en-US" altLang="zh-CN" dirty="0" err="1"/>
              <a:t>EasyX</a:t>
            </a:r>
            <a:r>
              <a:rPr lang="zh-CN" altLang="en-US" dirty="0"/>
              <a:t>库）</a:t>
            </a:r>
          </a:p>
        </p:txBody>
      </p:sp>
    </p:spTree>
    <p:extLst>
      <p:ext uri="{BB962C8B-B14F-4D97-AF65-F5344CB8AC3E}">
        <p14:creationId xmlns:p14="http://schemas.microsoft.com/office/powerpoint/2010/main" val="1286293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18411-C9FB-4B47-97C7-F1FEC3A3F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解决方案、实现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28E29E-D966-4FAB-845B-BC846206D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UI</a:t>
            </a:r>
            <a:r>
              <a:rPr lang="zh-CN" altLang="en-US" dirty="0"/>
              <a:t>显示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38E8BE-AC8E-424A-9752-ACA7AE2EE86B}"/>
              </a:ext>
            </a:extLst>
          </p:cNvPr>
          <p:cNvSpPr/>
          <p:nvPr/>
        </p:nvSpPr>
        <p:spPr>
          <a:xfrm>
            <a:off x="1066800" y="2428875"/>
            <a:ext cx="3543300" cy="3883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</a:rPr>
              <a:t>LCD</a:t>
            </a:r>
            <a:r>
              <a:rPr lang="zh-CN" altLang="en-US" sz="4400" b="1" dirty="0">
                <a:solidFill>
                  <a:schemeClr val="bg1"/>
                </a:solidFill>
              </a:rPr>
              <a:t>屏</a:t>
            </a:r>
            <a:br>
              <a:rPr lang="en-US" altLang="zh-CN" sz="4400" b="1" dirty="0">
                <a:solidFill>
                  <a:schemeClr val="bg1"/>
                </a:solidFill>
              </a:rPr>
            </a:br>
            <a:r>
              <a:rPr lang="zh-CN" altLang="en-US" sz="4400" b="1" dirty="0">
                <a:solidFill>
                  <a:schemeClr val="bg1"/>
                </a:solidFill>
              </a:rPr>
              <a:t>初始化</a:t>
            </a:r>
          </a:p>
        </p:txBody>
      </p:sp>
      <p:sp>
        <p:nvSpPr>
          <p:cNvPr id="5" name="图文框 4">
            <a:extLst>
              <a:ext uri="{FF2B5EF4-FFF2-40B4-BE49-F238E27FC236}">
                <a16:creationId xmlns:a16="http://schemas.microsoft.com/office/drawing/2014/main" id="{7C79A362-2A27-46D3-9A8A-C3EA14E41D17}"/>
              </a:ext>
            </a:extLst>
          </p:cNvPr>
          <p:cNvSpPr/>
          <p:nvPr/>
        </p:nvSpPr>
        <p:spPr>
          <a:xfrm>
            <a:off x="5695950" y="2494756"/>
            <a:ext cx="3619500" cy="3749675"/>
          </a:xfrm>
          <a:prstGeom prst="frame">
            <a:avLst>
              <a:gd name="adj1" fmla="val 32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Image</a:t>
            </a:r>
            <a:r>
              <a:rPr lang="zh-CN" altLang="en-US" dirty="0">
                <a:solidFill>
                  <a:schemeClr val="tx1"/>
                </a:solidFill>
              </a:rPr>
              <a:t>实例</a:t>
            </a:r>
          </a:p>
        </p:txBody>
      </p:sp>
    </p:spTree>
    <p:extLst>
      <p:ext uri="{BB962C8B-B14F-4D97-AF65-F5344CB8AC3E}">
        <p14:creationId xmlns:p14="http://schemas.microsoft.com/office/powerpoint/2010/main" val="1229896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18411-C9FB-4B47-97C7-F1FEC3A3F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解决方案、实现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28E29E-D966-4FAB-845B-BC846206D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UI</a:t>
            </a:r>
            <a:r>
              <a:rPr lang="zh-CN" altLang="en-US" dirty="0"/>
              <a:t>显示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38E8BE-AC8E-424A-9752-ACA7AE2EE86B}"/>
              </a:ext>
            </a:extLst>
          </p:cNvPr>
          <p:cNvSpPr/>
          <p:nvPr/>
        </p:nvSpPr>
        <p:spPr>
          <a:xfrm>
            <a:off x="1066800" y="2428875"/>
            <a:ext cx="3543300" cy="3883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</a:rPr>
              <a:t>LCD</a:t>
            </a:r>
            <a:r>
              <a:rPr lang="zh-CN" altLang="en-US" sz="4400" b="1" dirty="0">
                <a:solidFill>
                  <a:schemeClr val="bg1"/>
                </a:solidFill>
              </a:rPr>
              <a:t>屏</a:t>
            </a:r>
            <a:br>
              <a:rPr lang="en-US" altLang="zh-CN" sz="4400" b="1" dirty="0">
                <a:solidFill>
                  <a:schemeClr val="bg1"/>
                </a:solidFill>
              </a:rPr>
            </a:br>
            <a:r>
              <a:rPr lang="zh-CN" altLang="en-US" sz="4400" b="1" dirty="0">
                <a:solidFill>
                  <a:schemeClr val="bg1"/>
                </a:solidFill>
              </a:rPr>
              <a:t>初始化</a:t>
            </a:r>
          </a:p>
        </p:txBody>
      </p:sp>
      <p:sp>
        <p:nvSpPr>
          <p:cNvPr id="5" name="图文框 4">
            <a:extLst>
              <a:ext uri="{FF2B5EF4-FFF2-40B4-BE49-F238E27FC236}">
                <a16:creationId xmlns:a16="http://schemas.microsoft.com/office/drawing/2014/main" id="{7C79A362-2A27-46D3-9A8A-C3EA14E41D17}"/>
              </a:ext>
            </a:extLst>
          </p:cNvPr>
          <p:cNvSpPr/>
          <p:nvPr/>
        </p:nvSpPr>
        <p:spPr>
          <a:xfrm>
            <a:off x="5695950" y="2494756"/>
            <a:ext cx="3619500" cy="3749675"/>
          </a:xfrm>
          <a:prstGeom prst="frame">
            <a:avLst>
              <a:gd name="adj1" fmla="val 32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Image</a:t>
            </a:r>
            <a:r>
              <a:rPr lang="zh-CN" altLang="en-US" dirty="0">
                <a:solidFill>
                  <a:schemeClr val="tx1"/>
                </a:solidFill>
              </a:rPr>
              <a:t>实例）</a:t>
            </a:r>
          </a:p>
        </p:txBody>
      </p:sp>
      <p:sp>
        <p:nvSpPr>
          <p:cNvPr id="6" name="新月形 5">
            <a:extLst>
              <a:ext uri="{FF2B5EF4-FFF2-40B4-BE49-F238E27FC236}">
                <a16:creationId xmlns:a16="http://schemas.microsoft.com/office/drawing/2014/main" id="{F399865D-D2CE-4C15-B7C9-A8CD29975BB5}"/>
              </a:ext>
            </a:extLst>
          </p:cNvPr>
          <p:cNvSpPr/>
          <p:nvPr/>
        </p:nvSpPr>
        <p:spPr>
          <a:xfrm>
            <a:off x="6095999" y="2828925"/>
            <a:ext cx="828675" cy="971550"/>
          </a:xfrm>
          <a:prstGeom prst="moon">
            <a:avLst>
              <a:gd name="adj" fmla="val 3390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云形 6">
            <a:extLst>
              <a:ext uri="{FF2B5EF4-FFF2-40B4-BE49-F238E27FC236}">
                <a16:creationId xmlns:a16="http://schemas.microsoft.com/office/drawing/2014/main" id="{095850C5-D5B3-4051-8998-FF5B9C8FB5CD}"/>
              </a:ext>
            </a:extLst>
          </p:cNvPr>
          <p:cNvSpPr/>
          <p:nvPr/>
        </p:nvSpPr>
        <p:spPr>
          <a:xfrm>
            <a:off x="6467474" y="3286126"/>
            <a:ext cx="857249" cy="71516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3ED765-8B0C-491A-89F5-7E4A1605BF04}"/>
              </a:ext>
            </a:extLst>
          </p:cNvPr>
          <p:cNvSpPr txBox="1"/>
          <p:nvPr/>
        </p:nvSpPr>
        <p:spPr>
          <a:xfrm>
            <a:off x="7571625" y="2060296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.bmp, </a:t>
            </a:r>
            <a:r>
              <a:rPr lang="en-US" altLang="zh-CN" dirty="0" err="1"/>
              <a:t>etc</a:t>
            </a:r>
            <a:endParaRPr lang="zh-CN" altLang="en-US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F83F870B-DDAA-425E-A1F7-80431DF81E42}"/>
              </a:ext>
            </a:extLst>
          </p:cNvPr>
          <p:cNvSpPr/>
          <p:nvPr/>
        </p:nvSpPr>
        <p:spPr>
          <a:xfrm rot="7795193">
            <a:off x="6718446" y="2711272"/>
            <a:ext cx="1155404" cy="246856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758017F-BB41-4AA3-A45D-9586004752FF}"/>
              </a:ext>
            </a:extLst>
          </p:cNvPr>
          <p:cNvSpPr/>
          <p:nvPr/>
        </p:nvSpPr>
        <p:spPr>
          <a:xfrm>
            <a:off x="5775739" y="4670425"/>
            <a:ext cx="172996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It’s cloudy</a:t>
            </a:r>
            <a:endParaRPr lang="zh-CN" altLang="en-US" sz="2800" b="0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03485EC-34CE-42FC-B86C-C51A3B60009F}"/>
              </a:ext>
            </a:extLst>
          </p:cNvPr>
          <p:cNvSpPr txBox="1"/>
          <p:nvPr/>
        </p:nvSpPr>
        <p:spPr>
          <a:xfrm>
            <a:off x="4877568" y="6359289"/>
            <a:ext cx="5402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Img.draw_string</a:t>
            </a:r>
            <a:r>
              <a:rPr lang="en-US" altLang="zh-CN" dirty="0"/>
              <a:t>(</a:t>
            </a:r>
            <a:r>
              <a:rPr lang="en-US" altLang="zh-CN" dirty="0" err="1"/>
              <a:t>x,y,weather,color</a:t>
            </a:r>
            <a:r>
              <a:rPr lang="en-US" altLang="zh-CN" dirty="0"/>
              <a:t> = (R,G,B),scale = x)</a:t>
            </a:r>
            <a:endParaRPr lang="zh-CN" altLang="en-US" dirty="0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21DCA89C-4584-486C-917C-F0F57B0E4026}"/>
              </a:ext>
            </a:extLst>
          </p:cNvPr>
          <p:cNvSpPr/>
          <p:nvPr/>
        </p:nvSpPr>
        <p:spPr>
          <a:xfrm rot="15106923">
            <a:off x="6471074" y="5681574"/>
            <a:ext cx="1277051" cy="246856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125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18411-C9FB-4B47-97C7-F1FEC3A3F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解决方案、实现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28E29E-D966-4FAB-845B-BC846206D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UI</a:t>
            </a:r>
            <a:r>
              <a:rPr lang="zh-CN" altLang="en-US" dirty="0"/>
              <a:t>显示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38E8BE-AC8E-424A-9752-ACA7AE2EE86B}"/>
              </a:ext>
            </a:extLst>
          </p:cNvPr>
          <p:cNvSpPr/>
          <p:nvPr/>
        </p:nvSpPr>
        <p:spPr>
          <a:xfrm>
            <a:off x="1066800" y="2428875"/>
            <a:ext cx="3543300" cy="388302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altLang="zh-CN" sz="2000" b="1" dirty="0">
                <a:solidFill>
                  <a:schemeClr val="bg1"/>
                </a:solidFill>
              </a:rPr>
            </a:br>
            <a:br>
              <a:rPr lang="en-US" altLang="zh-CN" sz="2000" b="1" dirty="0">
                <a:solidFill>
                  <a:schemeClr val="bg1"/>
                </a:solidFill>
              </a:rPr>
            </a:br>
            <a:br>
              <a:rPr lang="en-US" altLang="zh-CN" sz="2000" b="1" dirty="0">
                <a:solidFill>
                  <a:schemeClr val="bg1"/>
                </a:solidFill>
              </a:rPr>
            </a:br>
            <a:br>
              <a:rPr lang="en-US" altLang="zh-CN" sz="2000" b="1" dirty="0">
                <a:solidFill>
                  <a:schemeClr val="bg1"/>
                </a:solidFill>
              </a:rPr>
            </a:br>
            <a:br>
              <a:rPr lang="en-US" altLang="zh-CN" sz="2000" b="1" dirty="0">
                <a:solidFill>
                  <a:schemeClr val="bg1"/>
                </a:solidFill>
              </a:rPr>
            </a:br>
            <a:br>
              <a:rPr lang="en-US" altLang="zh-CN" sz="2000" b="1" dirty="0">
                <a:solidFill>
                  <a:schemeClr val="bg1"/>
                </a:solidFill>
              </a:rPr>
            </a:br>
            <a:br>
              <a:rPr lang="en-US" altLang="zh-CN" sz="2000" b="1" dirty="0">
                <a:solidFill>
                  <a:schemeClr val="bg1"/>
                </a:solidFill>
              </a:rPr>
            </a:br>
            <a:br>
              <a:rPr lang="en-US" altLang="zh-CN" sz="2000" b="1" dirty="0">
                <a:solidFill>
                  <a:schemeClr val="bg1"/>
                </a:solidFill>
              </a:rPr>
            </a:br>
            <a:br>
              <a:rPr lang="en-US" altLang="zh-CN" sz="2000" b="1" dirty="0">
                <a:solidFill>
                  <a:schemeClr val="bg1"/>
                </a:solidFill>
              </a:rPr>
            </a:br>
            <a:br>
              <a:rPr lang="en-US" altLang="zh-CN" sz="2000" b="1" dirty="0">
                <a:solidFill>
                  <a:schemeClr val="bg1"/>
                </a:solidFill>
              </a:rPr>
            </a:br>
            <a:br>
              <a:rPr lang="en-US" altLang="zh-CN" sz="2000" b="1" dirty="0">
                <a:solidFill>
                  <a:schemeClr val="bg1"/>
                </a:solidFill>
              </a:rPr>
            </a:br>
            <a:r>
              <a:rPr lang="en-US" altLang="zh-CN" sz="2000" b="1" dirty="0">
                <a:solidFill>
                  <a:schemeClr val="bg1"/>
                </a:solidFill>
              </a:rPr>
              <a:t>			LCD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CCA8C8A-7896-430D-B32E-C8C9151A25BF}"/>
              </a:ext>
            </a:extLst>
          </p:cNvPr>
          <p:cNvGrpSpPr/>
          <p:nvPr/>
        </p:nvGrpSpPr>
        <p:grpSpPr>
          <a:xfrm>
            <a:off x="6705600" y="2428874"/>
            <a:ext cx="3543300" cy="3883025"/>
            <a:chOff x="7124700" y="2428875"/>
            <a:chExt cx="3619500" cy="3749675"/>
          </a:xfrm>
        </p:grpSpPr>
        <p:sp>
          <p:nvSpPr>
            <p:cNvPr id="5" name="图文框 4">
              <a:extLst>
                <a:ext uri="{FF2B5EF4-FFF2-40B4-BE49-F238E27FC236}">
                  <a16:creationId xmlns:a16="http://schemas.microsoft.com/office/drawing/2014/main" id="{7C79A362-2A27-46D3-9A8A-C3EA14E41D17}"/>
                </a:ext>
              </a:extLst>
            </p:cNvPr>
            <p:cNvSpPr/>
            <p:nvPr/>
          </p:nvSpPr>
          <p:spPr>
            <a:xfrm>
              <a:off x="7124700" y="2428875"/>
              <a:ext cx="3619500" cy="3749675"/>
            </a:xfrm>
            <a:prstGeom prst="frame">
              <a:avLst>
                <a:gd name="adj1" fmla="val 328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（</a:t>
              </a:r>
              <a:r>
                <a:rPr lang="en-US" altLang="zh-CN" dirty="0">
                  <a:solidFill>
                    <a:schemeClr val="tx1"/>
                  </a:solidFill>
                </a:rPr>
                <a:t>Image</a:t>
              </a:r>
              <a:r>
                <a:rPr lang="zh-CN" altLang="en-US" dirty="0">
                  <a:solidFill>
                    <a:schemeClr val="tx1"/>
                  </a:solidFill>
                </a:rPr>
                <a:t>实例）</a:t>
              </a:r>
            </a:p>
          </p:txBody>
        </p:sp>
        <p:sp>
          <p:nvSpPr>
            <p:cNvPr id="6" name="新月形 5">
              <a:extLst>
                <a:ext uri="{FF2B5EF4-FFF2-40B4-BE49-F238E27FC236}">
                  <a16:creationId xmlns:a16="http://schemas.microsoft.com/office/drawing/2014/main" id="{F399865D-D2CE-4C15-B7C9-A8CD29975BB5}"/>
                </a:ext>
              </a:extLst>
            </p:cNvPr>
            <p:cNvSpPr/>
            <p:nvPr/>
          </p:nvSpPr>
          <p:spPr>
            <a:xfrm>
              <a:off x="7524749" y="2763044"/>
              <a:ext cx="828675" cy="971550"/>
            </a:xfrm>
            <a:prstGeom prst="moon">
              <a:avLst>
                <a:gd name="adj" fmla="val 33908"/>
              </a:avLst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云形 6">
              <a:extLst>
                <a:ext uri="{FF2B5EF4-FFF2-40B4-BE49-F238E27FC236}">
                  <a16:creationId xmlns:a16="http://schemas.microsoft.com/office/drawing/2014/main" id="{095850C5-D5B3-4051-8998-FF5B9C8FB5CD}"/>
                </a:ext>
              </a:extLst>
            </p:cNvPr>
            <p:cNvSpPr/>
            <p:nvPr/>
          </p:nvSpPr>
          <p:spPr>
            <a:xfrm>
              <a:off x="7896224" y="3220245"/>
              <a:ext cx="857249" cy="715168"/>
            </a:xfrm>
            <a:prstGeom prst="cloud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758017F-BB41-4AA3-A45D-9586004752FF}"/>
                </a:ext>
              </a:extLst>
            </p:cNvPr>
            <p:cNvSpPr/>
            <p:nvPr/>
          </p:nvSpPr>
          <p:spPr>
            <a:xfrm>
              <a:off x="7204489" y="4604544"/>
              <a:ext cx="1729961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800" dirty="0">
                  <a:ln w="0"/>
                  <a:solidFill>
                    <a:srgbClr val="7030A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It’s cloudy</a:t>
              </a:r>
              <a:endParaRPr lang="zh-CN" altLang="en-US" sz="2800" b="0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64752FE6-7803-4DF4-90B1-7E1A773C5991}"/>
              </a:ext>
            </a:extLst>
          </p:cNvPr>
          <p:cNvSpPr txBox="1"/>
          <p:nvPr/>
        </p:nvSpPr>
        <p:spPr>
          <a:xfrm>
            <a:off x="1228725" y="6488668"/>
            <a:ext cx="464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Lcd.display</a:t>
            </a:r>
            <a:r>
              <a:rPr lang="en-US" altLang="zh-CN" dirty="0"/>
              <a:t>(</a:t>
            </a:r>
            <a:r>
              <a:rPr lang="en-US" altLang="zh-CN" dirty="0" err="1"/>
              <a:t>image,roi</a:t>
            </a:r>
            <a:r>
              <a:rPr lang="en-US" altLang="zh-CN" dirty="0"/>
              <a:t>(</a:t>
            </a:r>
            <a:r>
              <a:rPr lang="en-US" altLang="zh-CN" dirty="0" err="1"/>
              <a:t>x,y,z,w</a:t>
            </a:r>
            <a:r>
              <a:rPr lang="en-US" altLang="zh-CN" dirty="0"/>
              <a:t>),oft = (x=0,y=0))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904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48148E-6 L -0.4625 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900D2-E06E-4FB8-A872-4E13314C5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实验结果（</a:t>
            </a:r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23</a:t>
            </a:r>
            <a:r>
              <a:rPr lang="zh-CN" altLang="en-US" dirty="0"/>
              <a:t>日</a:t>
            </a:r>
            <a:r>
              <a:rPr lang="en-US" altLang="zh-CN" dirty="0"/>
              <a:t>17:00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1734CA-7B30-47DD-8E27-97B807F67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32"/>
            <a:ext cx="10515600" cy="4351338"/>
          </a:xfrm>
        </p:spPr>
        <p:txBody>
          <a:bodyPr/>
          <a:lstStyle/>
          <a:p>
            <a:r>
              <a:rPr lang="zh-CN" altLang="en-US" dirty="0"/>
              <a:t>不同城市响应时间及内容（省会、自治区、直辖市特别行政区）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E25DE62-5709-4453-B5B7-14008D0385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842767"/>
              </p:ext>
            </p:extLst>
          </p:nvPr>
        </p:nvGraphicFramePr>
        <p:xfrm>
          <a:off x="1323975" y="2586037"/>
          <a:ext cx="1381125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381177" imgH="1685808" progId="Excel.Sheet.12">
                  <p:embed/>
                </p:oleObj>
              </mc:Choice>
              <mc:Fallback>
                <p:oleObj name="Worksheet" r:id="rId2" imgW="1381177" imgH="168580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23975" y="2586037"/>
                        <a:ext cx="1381125" cy="168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AE95EE0E-5536-4DD3-A835-30DC06737A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221295"/>
              </p:ext>
            </p:extLst>
          </p:nvPr>
        </p:nvGraphicFramePr>
        <p:xfrm>
          <a:off x="3868738" y="2210305"/>
          <a:ext cx="7485062" cy="4647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4125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29FF6-493C-4ED1-B349-C6BC5CDD2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实验结果（</a:t>
            </a:r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23</a:t>
            </a:r>
            <a:r>
              <a:rPr lang="zh-CN" altLang="en-US" dirty="0"/>
              <a:t>日</a:t>
            </a:r>
            <a:r>
              <a:rPr lang="en-US" altLang="zh-CN" dirty="0"/>
              <a:t>17:00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65CCBB-51C8-4B14-ACE1-DEDFA076A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广州天气</a:t>
            </a:r>
            <a:endParaRPr lang="en-US" altLang="zh-CN" dirty="0"/>
          </a:p>
          <a:p>
            <a:r>
              <a:rPr lang="zh-CN" altLang="en-US" dirty="0"/>
              <a:t>与</a:t>
            </a:r>
            <a:r>
              <a:rPr lang="en-US" altLang="zh-CN" dirty="0"/>
              <a:t>weather.com(3</a:t>
            </a:r>
            <a:r>
              <a:rPr lang="zh-CN" altLang="en-US" dirty="0"/>
              <a:t>类</a:t>
            </a:r>
            <a:r>
              <a:rPr lang="en-US" altLang="zh-CN" dirty="0" err="1"/>
              <a:t>api</a:t>
            </a:r>
            <a:r>
              <a:rPr lang="en-US" altLang="zh-CN" dirty="0"/>
              <a:t>)</a:t>
            </a:r>
            <a:r>
              <a:rPr lang="zh-CN" altLang="en-US" dirty="0"/>
              <a:t>对比</a:t>
            </a:r>
            <a:endParaRPr lang="en-US" altLang="zh-CN" dirty="0"/>
          </a:p>
          <a:p>
            <a:pPr lvl="1"/>
            <a:r>
              <a:rPr lang="en-US" altLang="zh-CN" dirty="0"/>
              <a:t>16</a:t>
            </a:r>
            <a:r>
              <a:rPr lang="zh-CN" altLang="en-US" dirty="0"/>
              <a:t>：</a:t>
            </a:r>
            <a:r>
              <a:rPr lang="en-US" altLang="zh-CN" dirty="0"/>
              <a:t>40</a:t>
            </a:r>
            <a:r>
              <a:rPr lang="zh-CN" altLang="en-US" dirty="0"/>
              <a:t>时运行：</a:t>
            </a:r>
            <a:endParaRPr lang="en-US" altLang="zh-CN" dirty="0"/>
          </a:p>
          <a:p>
            <a:pPr lvl="2"/>
            <a:r>
              <a:rPr lang="en-US" altLang="zh-CN" dirty="0"/>
              <a:t>Weather.com:   ../record.txt</a:t>
            </a:r>
          </a:p>
          <a:p>
            <a:pPr lvl="2"/>
            <a:r>
              <a:rPr lang="en-US" altLang="zh-CN" dirty="0"/>
              <a:t>Showapi.com:   ../16</a:t>
            </a:r>
            <a:r>
              <a:rPr lang="zh-CN" altLang="en-US" dirty="0"/>
              <a:t>点</a:t>
            </a:r>
            <a:r>
              <a:rPr lang="en-US" altLang="zh-CN" dirty="0"/>
              <a:t>40</a:t>
            </a:r>
            <a:r>
              <a:rPr lang="zh-CN" altLang="en-US" dirty="0"/>
              <a:t>分</a:t>
            </a:r>
            <a:r>
              <a:rPr lang="en-US" altLang="zh-CN" dirty="0" err="1"/>
              <a:t>showapi</a:t>
            </a:r>
            <a:r>
              <a:rPr lang="zh-CN" altLang="en-US" dirty="0"/>
              <a:t>广州</a:t>
            </a:r>
            <a:r>
              <a:rPr lang="en-US" altLang="zh-CN" dirty="0"/>
              <a:t>.txt</a:t>
            </a:r>
          </a:p>
          <a:p>
            <a:pPr lvl="1"/>
            <a:r>
              <a:rPr lang="en-US" altLang="zh-CN" dirty="0"/>
              <a:t>16</a:t>
            </a:r>
            <a:r>
              <a:rPr lang="zh-CN" altLang="en-US" dirty="0"/>
              <a:t>：</a:t>
            </a:r>
            <a:r>
              <a:rPr lang="en-US" altLang="zh-CN" dirty="0"/>
              <a:t>58</a:t>
            </a:r>
            <a:r>
              <a:rPr lang="zh-CN" altLang="en-US" dirty="0"/>
              <a:t>时运行：</a:t>
            </a:r>
            <a:endParaRPr lang="en-US" altLang="zh-CN" dirty="0"/>
          </a:p>
          <a:p>
            <a:pPr lvl="2"/>
            <a:r>
              <a:rPr lang="en-US" altLang="zh-CN" dirty="0"/>
              <a:t>Weather.com:   ../record.txt</a:t>
            </a:r>
          </a:p>
          <a:p>
            <a:pPr lvl="2"/>
            <a:r>
              <a:rPr lang="en-US" altLang="zh-CN" dirty="0"/>
              <a:t>Showapi.com:   ../</a:t>
            </a:r>
            <a:r>
              <a:rPr lang="zh-CN" altLang="en-US" dirty="0"/>
              <a:t> </a:t>
            </a:r>
            <a:r>
              <a:rPr lang="en-US" altLang="zh-CN" dirty="0"/>
              <a:t>16</a:t>
            </a:r>
            <a:r>
              <a:rPr lang="zh-CN" altLang="en-US" dirty="0"/>
              <a:t>点</a:t>
            </a:r>
            <a:r>
              <a:rPr lang="en-US" altLang="zh-CN" dirty="0"/>
              <a:t>58</a:t>
            </a:r>
            <a:r>
              <a:rPr lang="zh-CN" altLang="en-US" dirty="0"/>
              <a:t>分</a:t>
            </a:r>
            <a:r>
              <a:rPr lang="en-US" altLang="zh-CN" dirty="0" err="1"/>
              <a:t>showapi</a:t>
            </a:r>
            <a:r>
              <a:rPr lang="zh-CN" altLang="en-US" dirty="0"/>
              <a:t>广州</a:t>
            </a:r>
            <a:r>
              <a:rPr lang="en-US" altLang="zh-CN" dirty="0"/>
              <a:t>.txt</a:t>
            </a:r>
          </a:p>
        </p:txBody>
      </p:sp>
    </p:spTree>
    <p:extLst>
      <p:ext uri="{BB962C8B-B14F-4D97-AF65-F5344CB8AC3E}">
        <p14:creationId xmlns:p14="http://schemas.microsoft.com/office/powerpoint/2010/main" val="3823364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7AEBE-DDBA-4DE5-9D9E-1198D741C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302F11-E7D5-49CC-ABA1-9668F4602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、动机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、任务分工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、解决方案、实现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/>
              <a:t>、实验结果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184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动机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26740" y="908685"/>
            <a:ext cx="5567680" cy="50412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64990" y="6115050"/>
            <a:ext cx="34671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/>
              <a:t>MaixDuino 开发板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7692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动机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241800" y="3141345"/>
            <a:ext cx="62801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/>
              <a:t>+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455" y="1998980"/>
            <a:ext cx="3284220" cy="32994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801100" y="3141345"/>
            <a:ext cx="62801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/>
              <a:t>=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648190" y="3387725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一块多功能镜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1B6035B-8861-4250-A64D-E4CE35227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 descr="productImage">
            <a:extLst>
              <a:ext uri="{FF2B5EF4-FFF2-40B4-BE49-F238E27FC236}">
                <a16:creationId xmlns:a16="http://schemas.microsoft.com/office/drawing/2014/main" id="{44066881-8014-4747-9DAD-A8C11091C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79" y="1898057"/>
            <a:ext cx="3400383" cy="340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85215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476615" y="2593340"/>
            <a:ext cx="2621280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与镜子结合：</a:t>
            </a:r>
          </a:p>
          <a:p>
            <a:endParaRPr lang="zh-CN" altLang="en-US" sz="3200" b="1" dirty="0"/>
          </a:p>
          <a:p>
            <a:r>
              <a:rPr lang="zh-CN" altLang="en-US" sz="3200" b="1" dirty="0"/>
              <a:t>实用价值</a:t>
            </a:r>
          </a:p>
          <a:p>
            <a:endParaRPr lang="zh-CN" altLang="en-US" sz="3200" b="1" dirty="0"/>
          </a:p>
          <a:p>
            <a:r>
              <a:rPr lang="zh-CN" altLang="en-US" sz="3200" b="1" dirty="0"/>
              <a:t>技术价值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92F99538-3AB3-45AE-A65D-99EF3AEFD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05" y="1849052"/>
            <a:ext cx="4452851" cy="4452851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7565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任务分工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/>
              <a:t>1</a:t>
            </a:r>
            <a:r>
              <a:rPr b="1" dirty="0"/>
              <a:t>、相关文档阅读：</a:t>
            </a:r>
          </a:p>
          <a:p>
            <a:r>
              <a:rPr b="1" dirty="0"/>
              <a:t>     </a:t>
            </a:r>
            <a:r>
              <a:rPr b="1" dirty="0" err="1"/>
              <a:t>硬件使用文档：吴非凡、朱星旗</a:t>
            </a:r>
            <a:endParaRPr b="1" dirty="0"/>
          </a:p>
          <a:p>
            <a:r>
              <a:rPr b="1" dirty="0"/>
              <a:t>     </a:t>
            </a:r>
            <a:r>
              <a:rPr lang="en-US" altLang="zh-CN" b="1" dirty="0" err="1"/>
              <a:t>micropython</a:t>
            </a:r>
            <a:r>
              <a:rPr b="1" dirty="0" err="1"/>
              <a:t>语言及库知识文档：吴非凡</a:t>
            </a:r>
            <a:endParaRPr b="1" dirty="0"/>
          </a:p>
          <a:p>
            <a:r>
              <a:rPr lang="en-US" altLang="zh-CN" b="1" dirty="0"/>
              <a:t>2</a:t>
            </a:r>
            <a:r>
              <a:rPr b="1" dirty="0"/>
              <a:t>、开发：</a:t>
            </a:r>
          </a:p>
          <a:p>
            <a:r>
              <a:rPr b="1" dirty="0"/>
              <a:t>     </a:t>
            </a:r>
            <a:r>
              <a:rPr b="1" dirty="0" err="1"/>
              <a:t>网络模块：吴非凡</a:t>
            </a:r>
            <a:endParaRPr b="1" dirty="0"/>
          </a:p>
          <a:p>
            <a:r>
              <a:rPr b="1" dirty="0"/>
              <a:t>     </a:t>
            </a:r>
            <a:r>
              <a:rPr lang="en-US" altLang="zh-CN" b="1" dirty="0" err="1"/>
              <a:t>api</a:t>
            </a:r>
            <a:r>
              <a:rPr b="1" dirty="0" err="1"/>
              <a:t>处理模块：吴非凡、朱星旗</a:t>
            </a:r>
            <a:endParaRPr b="1" dirty="0"/>
          </a:p>
          <a:p>
            <a:r>
              <a:rPr b="1" dirty="0"/>
              <a:t>     </a:t>
            </a:r>
            <a:r>
              <a:rPr b="1" dirty="0" err="1"/>
              <a:t>消息处理模块：吴非凡、朱星旗</a:t>
            </a:r>
            <a:endParaRPr b="1" dirty="0"/>
          </a:p>
          <a:p>
            <a:r>
              <a:rPr b="1" dirty="0"/>
              <a:t>     </a:t>
            </a:r>
            <a:r>
              <a:rPr b="1" dirty="0" err="1"/>
              <a:t>资源加载模块：吴非凡</a:t>
            </a:r>
            <a:endParaRPr b="1" dirty="0"/>
          </a:p>
          <a:p>
            <a:r>
              <a:rPr b="1" dirty="0"/>
              <a:t>     </a:t>
            </a:r>
            <a:r>
              <a:rPr b="1" dirty="0" err="1"/>
              <a:t>显示模块：吴非凡</a:t>
            </a:r>
            <a:endParaRPr b="1" dirty="0"/>
          </a:p>
          <a:p>
            <a:r>
              <a:rPr b="1" dirty="0"/>
              <a:t>     </a:t>
            </a:r>
            <a:r>
              <a:rPr b="1" dirty="0" err="1"/>
              <a:t>主程：吴非凡</a:t>
            </a:r>
            <a:endParaRPr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386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91FFF-790A-4246-88A8-836D484B5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解决方案、实现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259CDB-B270-4007-9105-1024DCBD3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1</a:t>
            </a:r>
            <a:r>
              <a:rPr lang="zh-CN" altLang="en-US" b="1" dirty="0"/>
              <a:t>、天气信息来源</a:t>
            </a:r>
            <a:endParaRPr lang="en-US" altLang="zh-CN" b="1" dirty="0"/>
          </a:p>
          <a:p>
            <a:pPr lvl="1"/>
            <a:r>
              <a:rPr lang="zh-CN" altLang="en-US" b="1" dirty="0"/>
              <a:t>免费、免注册</a:t>
            </a:r>
            <a:r>
              <a:rPr lang="en-US" altLang="zh-CN" b="1" dirty="0" err="1"/>
              <a:t>api</a:t>
            </a:r>
            <a:endParaRPr lang="en-US" altLang="zh-CN" b="1" dirty="0"/>
          </a:p>
          <a:p>
            <a:pPr lvl="2"/>
            <a:r>
              <a:rPr lang="zh-CN" altLang="en-US" b="1" dirty="0"/>
              <a:t>信息少、不稳定、更新慢</a:t>
            </a:r>
            <a:endParaRPr lang="en-US" altLang="zh-CN" b="1" dirty="0"/>
          </a:p>
          <a:p>
            <a:pPr lvl="2"/>
            <a:endParaRPr lang="en-US" altLang="zh-CN" b="1" dirty="0"/>
          </a:p>
          <a:p>
            <a:pPr lvl="2"/>
            <a:endParaRPr lang="en-US" altLang="zh-CN" b="1" dirty="0"/>
          </a:p>
          <a:p>
            <a:pPr lvl="1"/>
            <a:endParaRPr lang="en-US" altLang="zh-CN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801070-49BF-4C97-ABFB-179E6A592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438" y="1934540"/>
            <a:ext cx="2750446" cy="922406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9D71249-A8DA-401F-9D3E-4ED6CBA8B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8206" y="2082862"/>
            <a:ext cx="2140764" cy="62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455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27030-80B6-462B-83D7-08F5A404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解决方案、实现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E55EC1-C281-47AB-A701-CE3BD0E0F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b="1" dirty="0"/>
              <a:t>需要注册免费</a:t>
            </a:r>
            <a:r>
              <a:rPr lang="en-US" altLang="zh-CN" b="1" dirty="0" err="1"/>
              <a:t>api</a:t>
            </a:r>
            <a:endParaRPr lang="en-US" altLang="zh-CN" b="1" dirty="0"/>
          </a:p>
          <a:p>
            <a:pPr lvl="2"/>
            <a:r>
              <a:rPr lang="zh-CN" altLang="en-US" b="1" dirty="0"/>
              <a:t>信息更详细、稳定、实时更新</a:t>
            </a:r>
            <a:endParaRPr lang="en-US" altLang="zh-CN" b="1" dirty="0"/>
          </a:p>
          <a:p>
            <a:pPr lvl="2"/>
            <a:endParaRPr lang="en-US" altLang="zh-CN" b="1" dirty="0"/>
          </a:p>
          <a:p>
            <a:pPr lvl="2"/>
            <a:endParaRPr lang="en-US" altLang="zh-CN" b="1" dirty="0"/>
          </a:p>
          <a:p>
            <a:pPr lvl="2"/>
            <a:endParaRPr lang="en-US" altLang="zh-CN" b="1" dirty="0"/>
          </a:p>
          <a:p>
            <a:pPr lvl="8"/>
            <a:r>
              <a:rPr lang="en-US" altLang="zh-CN" b="1" dirty="0"/>
              <a:t>                                                                     ETC.</a:t>
            </a:r>
          </a:p>
          <a:p>
            <a:endParaRPr lang="zh-CN" altLang="en-US" b="1" dirty="0"/>
          </a:p>
        </p:txBody>
      </p:sp>
      <p:pic>
        <p:nvPicPr>
          <p:cNvPr id="4" name="Picture 2" descr="logo">
            <a:extLst>
              <a:ext uri="{FF2B5EF4-FFF2-40B4-BE49-F238E27FC236}">
                <a16:creationId xmlns:a16="http://schemas.microsoft.com/office/drawing/2014/main" id="{D2F06500-78EB-4540-8150-5579385CD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404" y="1898019"/>
            <a:ext cx="2750446" cy="104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4918D90-D64E-4C13-9D60-576405EA2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942" y="1690688"/>
            <a:ext cx="3091960" cy="145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99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D91B9-2850-4A9B-AD0F-11D65E91E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解决方案、实现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1E8E2E-E1B4-4244-8543-82347E165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2</a:t>
            </a:r>
            <a:r>
              <a:rPr lang="zh-CN" altLang="en-US" b="1" dirty="0"/>
              <a:t>、请求方法（</a:t>
            </a:r>
            <a:r>
              <a:rPr lang="en-US" altLang="zh-CN" b="1" dirty="0" err="1"/>
              <a:t>urequests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lvl="1"/>
            <a:r>
              <a:rPr lang="zh-CN" altLang="en-US" b="1" dirty="0"/>
              <a:t>主要使用</a:t>
            </a:r>
            <a:r>
              <a:rPr lang="en-US" altLang="zh-CN" b="1" dirty="0"/>
              <a:t>GET</a:t>
            </a:r>
            <a:r>
              <a:rPr lang="zh-CN" altLang="en-US" b="1" dirty="0"/>
              <a:t>方法，返回</a:t>
            </a:r>
            <a:r>
              <a:rPr lang="en-US" altLang="zh-CN" b="1" dirty="0"/>
              <a:t>response</a:t>
            </a:r>
            <a:r>
              <a:rPr lang="zh-CN" altLang="en-US" b="1" dirty="0"/>
              <a:t>对象</a:t>
            </a:r>
            <a:endParaRPr lang="en-US" altLang="zh-CN" b="1" dirty="0"/>
          </a:p>
          <a:p>
            <a:pPr lvl="2"/>
            <a:r>
              <a:rPr lang="zh-CN" altLang="en-US" b="1" dirty="0"/>
              <a:t>用</a:t>
            </a:r>
            <a:r>
              <a:rPr lang="en-US" altLang="zh-CN" b="1" dirty="0"/>
              <a:t>json</a:t>
            </a:r>
            <a:r>
              <a:rPr lang="zh-CN" altLang="en-US" b="1" dirty="0"/>
              <a:t>解析</a:t>
            </a:r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r>
              <a:rPr lang="en-US" altLang="zh-CN" b="1" dirty="0" err="1"/>
              <a:t>urequests</a:t>
            </a:r>
            <a:r>
              <a:rPr lang="zh-CN" altLang="en-US" b="1" dirty="0"/>
              <a:t>（</a:t>
            </a:r>
            <a:r>
              <a:rPr lang="en-US" altLang="zh-CN" b="1" dirty="0"/>
              <a:t>total</a:t>
            </a:r>
            <a:r>
              <a:rPr lang="zh-CN" altLang="en-US" b="1" dirty="0"/>
              <a:t>：</a:t>
            </a:r>
            <a:r>
              <a:rPr lang="en-US" altLang="zh-CN" b="1" dirty="0"/>
              <a:t>124 lines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lvl="1"/>
            <a:r>
              <a:rPr lang="en-US" altLang="zh-CN" b="1" dirty="0"/>
              <a:t>requests</a:t>
            </a:r>
            <a:r>
              <a:rPr lang="zh-CN" altLang="en-US" b="1" dirty="0"/>
              <a:t>（</a:t>
            </a:r>
            <a:r>
              <a:rPr lang="en-US" altLang="zh-CN" b="1" dirty="0"/>
              <a:t>total</a:t>
            </a:r>
            <a:r>
              <a:rPr lang="zh-CN" altLang="en-US" b="1" dirty="0"/>
              <a:t>：</a:t>
            </a:r>
            <a:r>
              <a:rPr lang="en-US" altLang="zh-CN" b="1" dirty="0"/>
              <a:t>5,061 lines</a:t>
            </a:r>
            <a:r>
              <a:rPr lang="zh-CN" altLang="en-US" b="1" dirty="0"/>
              <a:t>）（过大，芯片能力有限）</a:t>
            </a:r>
          </a:p>
        </p:txBody>
      </p:sp>
    </p:spTree>
    <p:extLst>
      <p:ext uri="{BB962C8B-B14F-4D97-AF65-F5344CB8AC3E}">
        <p14:creationId xmlns:p14="http://schemas.microsoft.com/office/powerpoint/2010/main" val="9233267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614</Words>
  <Application>Microsoft Office PowerPoint</Application>
  <PresentationFormat>宽屏</PresentationFormat>
  <Paragraphs>107</Paragraphs>
  <Slides>18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Worksheet</vt:lpstr>
      <vt:lpstr>k210-esp32天气助手 </vt:lpstr>
      <vt:lpstr>目录</vt:lpstr>
      <vt:lpstr>动机</vt:lpstr>
      <vt:lpstr>动机</vt:lpstr>
      <vt:lpstr>动机</vt:lpstr>
      <vt:lpstr>任务分工</vt:lpstr>
      <vt:lpstr>解决方案、实现</vt:lpstr>
      <vt:lpstr>解决方案、实现</vt:lpstr>
      <vt:lpstr>解决方案、实现</vt:lpstr>
      <vt:lpstr>解决方案、实现</vt:lpstr>
      <vt:lpstr>解决方案、实现</vt:lpstr>
      <vt:lpstr>解决方案、实现</vt:lpstr>
      <vt:lpstr>解决方案、实现</vt:lpstr>
      <vt:lpstr>解决方案、实现</vt:lpstr>
      <vt:lpstr>解决方案、实现</vt:lpstr>
      <vt:lpstr>解决方案、实现</vt:lpstr>
      <vt:lpstr>实验结果（2020年11月23日17:00）</vt:lpstr>
      <vt:lpstr>实验结果（2020年11月23日17:00）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物联网导论</dc:title>
  <dc:creator>吴 非凡</dc:creator>
  <cp:lastModifiedBy>吴 非凡</cp:lastModifiedBy>
  <cp:revision>28</cp:revision>
  <dcterms:created xsi:type="dcterms:W3CDTF">2020-11-23T05:21:43Z</dcterms:created>
  <dcterms:modified xsi:type="dcterms:W3CDTF">2022-09-05T02:13:05Z</dcterms:modified>
</cp:coreProperties>
</file>