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notesMasterIdLst>
    <p:notesMasterId r:id="rId31"/>
  </p:notesMasterIdLst>
  <p:sldIdLst>
    <p:sldId id="256" r:id="rId2"/>
    <p:sldId id="259" r:id="rId3"/>
    <p:sldId id="261" r:id="rId4"/>
    <p:sldId id="258" r:id="rId5"/>
    <p:sldId id="281" r:id="rId6"/>
    <p:sldId id="260" r:id="rId7"/>
    <p:sldId id="28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6" r:id="rId18"/>
    <p:sldId id="274" r:id="rId19"/>
    <p:sldId id="271" r:id="rId20"/>
    <p:sldId id="282" r:id="rId21"/>
    <p:sldId id="272" r:id="rId22"/>
    <p:sldId id="283" r:id="rId23"/>
    <p:sldId id="273" r:id="rId24"/>
    <p:sldId id="284" r:id="rId25"/>
    <p:sldId id="278" r:id="rId26"/>
    <p:sldId id="277" r:id="rId27"/>
    <p:sldId id="285" r:id="rId28"/>
    <p:sldId id="286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736F6-458D-4546-9041-6A62390C91C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83AB-2E98-4267-B244-0B25EEE8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83AB-2E98-4267-B244-0B25EEE83B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3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83AB-2E98-4267-B244-0B25EEE83B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4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2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678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506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02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836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536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4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0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234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5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59" y="598911"/>
            <a:ext cx="11412074" cy="1146847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sz="75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 Condensed Light" panose="020B0306030504020204" pitchFamily="34" charset="0"/>
              </a:rPr>
              <a:t>CervIcal Cancer screening</a:t>
            </a:r>
            <a:endParaRPr lang="en-US" sz="7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461" y="4166112"/>
            <a:ext cx="2691938" cy="971547"/>
          </a:xfrm>
        </p:spPr>
        <p:txBody>
          <a:bodyPr>
            <a:noAutofit/>
          </a:bodyPr>
          <a:lstStyle/>
          <a:p>
            <a:r>
              <a:rPr lang="en-US" sz="2400" cap="non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Thinkful</a:t>
            </a:r>
            <a:r>
              <a:rPr lang="en-US" sz="24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Final Capstone</a:t>
            </a:r>
          </a:p>
          <a:p>
            <a:r>
              <a:rPr lang="en-US" sz="24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John-Alexander Hall</a:t>
            </a:r>
            <a:endParaRPr lang="en-US" sz="2400" cap="none" dirty="0">
              <a:solidFill>
                <a:schemeClr val="accent1">
                  <a:lumMod val="20000"/>
                  <a:lumOff val="80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12" y="3459291"/>
            <a:ext cx="4521924" cy="238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Data Preprocessing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2453211"/>
            <a:ext cx="5514808" cy="3678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rbel" panose="020B0503020204020204" pitchFamily="34" charset="0"/>
              </a:rPr>
              <a:t>Pixels: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rbel" panose="020B0503020204020204" pitchFamily="34" charset="0"/>
              </a:rPr>
              <a:t>Reshape values to include the total size of the test and train inputs, the image dimensions and the channel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rbel" panose="020B0503020204020204" pitchFamily="34" charset="0"/>
              </a:rPr>
              <a:t>Divide all X values by 255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rbel" panose="020B0503020204020204" pitchFamily="34" charset="0"/>
              </a:rPr>
              <a:t>Ensure pixel values are between 0 and 1</a:t>
            </a:r>
          </a:p>
          <a:p>
            <a:pPr lvl="1"/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31" y="2453211"/>
            <a:ext cx="5639469" cy="3678303"/>
          </a:xfrm>
        </p:spPr>
        <p:txBody>
          <a:bodyPr anchor="t" anchorCtr="0"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Labels: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C</a:t>
            </a:r>
            <a:r>
              <a:rPr lang="en-US" sz="2400" dirty="0" smtClean="0">
                <a:latin typeface="Corbel" panose="020B0503020204020204" pitchFamily="34" charset="0"/>
              </a:rPr>
              <a:t>onverting string labels to numbers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rbel" panose="020B0503020204020204" pitchFamily="34" charset="0"/>
              </a:rPr>
              <a:t>One Hot Encoding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rbel" panose="020B0503020204020204" pitchFamily="34" charset="0"/>
              </a:rPr>
              <a:t>Type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4975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Convolutional Neural Networks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61555"/>
            <a:ext cx="11167524" cy="2161309"/>
          </a:xfrm>
        </p:spPr>
        <p:txBody>
          <a:bodyPr numCol="2">
            <a:normAutofit/>
          </a:bodyPr>
          <a:lstStyle/>
          <a:p>
            <a:pPr marL="781200" lvl="1" indent="-457200">
              <a:buFont typeface="+mj-lt"/>
              <a:buAutoNum type="arabicPeriod"/>
            </a:pPr>
            <a:r>
              <a:rPr lang="en-US" sz="2400" dirty="0" smtClean="0">
                <a:latin typeface="Corbel" panose="020B0503020204020204" pitchFamily="34" charset="0"/>
              </a:rPr>
              <a:t>Convolution Layer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sz="2400" dirty="0" err="1" smtClean="0">
                <a:latin typeface="Corbel" panose="020B0503020204020204" pitchFamily="34" charset="0"/>
              </a:rPr>
              <a:t>ReLU</a:t>
            </a:r>
            <a:endParaRPr lang="en-US" sz="2400" dirty="0" smtClean="0">
              <a:latin typeface="Corbel" panose="020B0503020204020204" pitchFamily="34" charset="0"/>
            </a:endParaRPr>
          </a:p>
          <a:p>
            <a:pPr marL="781200" lvl="1" indent="-457200">
              <a:buFont typeface="+mj-lt"/>
              <a:buAutoNum type="arabicPeriod"/>
            </a:pPr>
            <a:endParaRPr lang="en-US" sz="2400" dirty="0" smtClean="0">
              <a:latin typeface="Corbel" panose="020B0503020204020204" pitchFamily="34" charset="0"/>
            </a:endParaRPr>
          </a:p>
          <a:p>
            <a:pPr marL="781200" lvl="1" indent="-45720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781200" lvl="1" indent="-457200">
              <a:buFont typeface="+mj-lt"/>
              <a:buAutoNum type="arabicPeriod"/>
            </a:pPr>
            <a:r>
              <a:rPr lang="en-US" sz="2400" dirty="0" smtClean="0">
                <a:latin typeface="Corbel" panose="020B0503020204020204" pitchFamily="34" charset="0"/>
              </a:rPr>
              <a:t>Pooling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sz="2400" dirty="0" smtClean="0">
                <a:latin typeface="Corbel" panose="020B0503020204020204" pitchFamily="34" charset="0"/>
              </a:rPr>
              <a:t>Fully Connected Layer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3074" name="Picture 2" descr="Screen Shot 2016-08-07 at 4.59.29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6" y="3669017"/>
            <a:ext cx="11025502" cy="26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Convolution</a:t>
            </a:r>
            <a:r>
              <a:rPr lang="en-US" sz="5400" cap="none" dirty="0" smtClean="0"/>
              <a:t> </a:t>
            </a:r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Layer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26" y="2006415"/>
            <a:ext cx="11330945" cy="1942617"/>
          </a:xfrm>
        </p:spPr>
        <p:txBody>
          <a:bodyPr numCol="2"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Extracts features from the input image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Learns image features using smaller squares of input data, called filters</a:t>
            </a:r>
          </a:p>
          <a:p>
            <a:endParaRPr lang="en-US" sz="2400" dirty="0" smtClean="0">
              <a:latin typeface="Corbel" panose="020B0503020204020204" pitchFamily="34" charset="0"/>
            </a:endParaRPr>
          </a:p>
          <a:p>
            <a:r>
              <a:rPr lang="en-US" sz="2400" dirty="0" smtClean="0">
                <a:latin typeface="Corbel" panose="020B0503020204020204" pitchFamily="34" charset="0"/>
              </a:rPr>
              <a:t>Slide filter over the image that only sees a small part of the image at a time</a:t>
            </a:r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 smtClean="0">
                <a:latin typeface="Corbel" panose="020B0503020204020204" pitchFamily="34" charset="0"/>
              </a:rPr>
              <a:t>Linear Process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5" y="3823856"/>
            <a:ext cx="644842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3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Rectified Linear Unit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83651"/>
            <a:ext cx="5719855" cy="40706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Introduces non-linearity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Most real world data we want is non-linear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Replaces all negative pixel values with zero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Balances Convolution Layer</a:t>
            </a:r>
          </a:p>
          <a:p>
            <a:pPr lvl="1"/>
            <a:r>
              <a:rPr lang="en-US" sz="2400" dirty="0" smtClean="0">
                <a:latin typeface="Corbel" panose="020B0503020204020204" pitchFamily="34" charset="0"/>
              </a:rPr>
              <a:t>Other types you’ll see: tanh (-1, 1)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2050" name="Picture 2" descr="Screen Shot 2016-08-07 at 6.18.19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4136"/>
            <a:ext cx="5526290" cy="206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reen Shot 2016-08-10 at 2.23.48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47" y="2064946"/>
            <a:ext cx="51149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Pooling Layer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362408" cy="36783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Dimensionality Reduction of feature map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Retains the most important information</a:t>
            </a:r>
          </a:p>
          <a:p>
            <a:pPr lvl="1"/>
            <a:r>
              <a:rPr lang="en-US" sz="2400" dirty="0" smtClean="0">
                <a:latin typeface="Corbel" panose="020B0503020204020204" pitchFamily="34" charset="0"/>
              </a:rPr>
              <a:t>Small scaled representation of the image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Max pooling is the most popular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Controls for Overfitting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3074" name="Picture 2" descr="Screen Shot 2016-08-10 at 3.38.39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815" y="2180496"/>
            <a:ext cx="4220530" cy="359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Fully Connected Layer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445535" cy="36783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Traditional Multi-Layer Perceptron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Uses a Softmax function in the outer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rbel" panose="020B0503020204020204" pitchFamily="34" charset="0"/>
              </a:rPr>
              <a:t>Probability distribution of K different outcomes (3 cervix types)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Uses high-level features from previous layers to classify input image</a:t>
            </a:r>
          </a:p>
        </p:txBody>
      </p:sp>
      <p:pic>
        <p:nvPicPr>
          <p:cNvPr id="4100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10" y="1995372"/>
            <a:ext cx="62293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Other Layer Types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54" y="2385556"/>
            <a:ext cx="5306261" cy="3559660"/>
          </a:xfrm>
        </p:spPr>
        <p:txBody>
          <a:bodyPr anchor="t" anchorCtr="0">
            <a:noAutofit/>
          </a:bodyPr>
          <a:lstStyle/>
          <a:p>
            <a:r>
              <a:rPr lang="en-US" sz="2200" dirty="0" smtClean="0">
                <a:latin typeface="Corbel" panose="020B0503020204020204" pitchFamily="34" charset="0"/>
              </a:rPr>
              <a:t>Dense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orbel" panose="020B0503020204020204" pitchFamily="34" charset="0"/>
              </a:rPr>
              <a:t>Regular Densely-connected NN layer</a:t>
            </a:r>
          </a:p>
          <a:p>
            <a:r>
              <a:rPr lang="en-US" sz="2200" dirty="0" smtClean="0">
                <a:latin typeface="Corbel" panose="020B0503020204020204" pitchFamily="34" charset="0"/>
              </a:rPr>
              <a:t>Dropout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orbel" panose="020B0503020204020204" pitchFamily="34" charset="0"/>
              </a:rPr>
              <a:t>Randomly drop units during training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orbel" panose="020B0503020204020204" pitchFamily="34" charset="0"/>
              </a:rPr>
              <a:t>Prevents overfitting, Increases speed</a:t>
            </a:r>
          </a:p>
          <a:p>
            <a:r>
              <a:rPr lang="en-US" sz="2200" dirty="0" smtClean="0">
                <a:latin typeface="Corbel" panose="020B0503020204020204" pitchFamily="34" charset="0"/>
              </a:rPr>
              <a:t>Flatten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orbel" panose="020B0503020204020204" pitchFamily="34" charset="0"/>
              </a:rPr>
              <a:t>(64, 64, 3) -&gt; 12,288 flat pixels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orbel" panose="020B0503020204020204" pitchFamily="34" charset="0"/>
              </a:rPr>
              <a:t>Convert to 1D feature vector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15" y="3020633"/>
            <a:ext cx="585869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Other Layer Types </a:t>
            </a:r>
            <a:r>
              <a:rPr lang="en-US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(cont.)</a:t>
            </a:r>
            <a:endParaRPr lang="en-US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2263623"/>
            <a:ext cx="5306261" cy="42975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orbel" panose="020B0503020204020204" pitchFamily="34" charset="0"/>
              </a:rPr>
              <a:t>Batch Normalization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rbel" panose="020B0503020204020204" pitchFamily="34" charset="0"/>
              </a:rPr>
              <a:t>Normalize activations of previous layer at each batch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rbel" panose="020B0503020204020204" pitchFamily="34" charset="0"/>
              </a:rPr>
              <a:t>Apply transformations that maintains mean activation close to 0 and activation </a:t>
            </a:r>
            <a:r>
              <a:rPr lang="en-US" sz="2000" dirty="0" err="1" smtClean="0">
                <a:latin typeface="Corbel" panose="020B0503020204020204" pitchFamily="34" charset="0"/>
              </a:rPr>
              <a:t>std</a:t>
            </a:r>
            <a:r>
              <a:rPr lang="en-US" sz="2000" dirty="0" smtClean="0">
                <a:latin typeface="Corbel" panose="020B0503020204020204" pitchFamily="34" charset="0"/>
              </a:rPr>
              <a:t> dev close to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rbel" panose="020B0503020204020204" pitchFamily="34" charset="0"/>
              </a:rPr>
              <a:t>Makes data more comparable across all features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ZeroPadding2D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rbel" panose="020B0503020204020204" pitchFamily="34" charset="0"/>
              </a:rPr>
              <a:t>Add rows </a:t>
            </a:r>
            <a:r>
              <a:rPr lang="en-US" sz="1800" dirty="0" smtClean="0">
                <a:latin typeface="Corbel" panose="020B0503020204020204" pitchFamily="34" charset="0"/>
              </a:rPr>
              <a:t>and cols of 0 at all four sides of an image</a:t>
            </a:r>
            <a:endParaRPr lang="en-US" sz="1800" dirty="0">
              <a:latin typeface="Corbel" panose="020B05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680718"/>
            <a:ext cx="5129770" cy="33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Error Metric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2227909"/>
            <a:ext cx="10680366" cy="2169112"/>
          </a:xfrm>
        </p:spPr>
        <p:txBody>
          <a:bodyPr numCol="2">
            <a:normAutofit/>
          </a:bodyPr>
          <a:lstStyle/>
          <a:p>
            <a:r>
              <a:rPr lang="en-US" sz="2800" dirty="0" smtClean="0">
                <a:latin typeface="Corbel" panose="020B0503020204020204" pitchFamily="34" charset="0"/>
              </a:rPr>
              <a:t>The error metric used is multi-class logarithmic loss</a:t>
            </a:r>
          </a:p>
          <a:p>
            <a:endParaRPr lang="en-US" sz="2800" dirty="0" smtClean="0">
              <a:latin typeface="Corbel" panose="020B0503020204020204" pitchFamily="34" charset="0"/>
            </a:endParaRPr>
          </a:p>
          <a:p>
            <a:endParaRPr lang="en-US" sz="2800" dirty="0">
              <a:latin typeface="Corbel" panose="020B0503020204020204" pitchFamily="34" charset="0"/>
            </a:endParaRPr>
          </a:p>
          <a:p>
            <a:r>
              <a:rPr lang="en-US" sz="2800" dirty="0" smtClean="0">
                <a:latin typeface="Corbel" panose="020B0503020204020204" pitchFamily="34" charset="0"/>
              </a:rPr>
              <a:t>Conveniently packaged as ‘categorical_crossentropy’ in Keras</a:t>
            </a:r>
            <a:endParaRPr lang="en-US" sz="2800" dirty="0">
              <a:latin typeface="Corbel" panose="020B05030202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67" y="4277507"/>
            <a:ext cx="6725626" cy="18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Basic CNN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98" y="2553159"/>
            <a:ext cx="5670493" cy="312720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2332896"/>
            <a:ext cx="539757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orbel" panose="020B0503020204020204" pitchFamily="34" charset="0"/>
              </a:rPr>
              <a:t>Simplistic Model used to form the baseline and familiarize myself with </a:t>
            </a:r>
            <a:r>
              <a:rPr lang="en-US" sz="2000" dirty="0" err="1" smtClean="0">
                <a:latin typeface="Corbel" panose="020B0503020204020204" pitchFamily="34" charset="0"/>
              </a:rPr>
              <a:t>keras</a:t>
            </a:r>
            <a:r>
              <a:rPr lang="en-US" sz="2000" dirty="0" smtClean="0">
                <a:latin typeface="Corbel" panose="020B0503020204020204" pitchFamily="34" charset="0"/>
              </a:rPr>
              <a:t> process</a:t>
            </a:r>
            <a:endParaRPr lang="en-US" sz="20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701426"/>
            <a:ext cx="11029616" cy="1013800"/>
          </a:xfrm>
        </p:spPr>
        <p:txBody>
          <a:bodyPr anchor="ctr" anchorCtr="0">
            <a:normAutofit/>
          </a:bodyPr>
          <a:lstStyle/>
          <a:p>
            <a:r>
              <a:rPr lang="en-US" sz="5400" cap="none" dirty="0" smtClean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Background Information</a:t>
            </a:r>
            <a:endParaRPr lang="en-US" sz="5400" cap="none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14" y="2500237"/>
            <a:ext cx="6188576" cy="367830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orbel" panose="020B05030202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Easily </a:t>
            </a:r>
            <a:r>
              <a:rPr lang="en-US" sz="3000" dirty="0">
                <a:latin typeface="Corbel" panose="020B05030202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</a:t>
            </a:r>
            <a:r>
              <a:rPr lang="en-US" sz="3000" dirty="0" smtClean="0">
                <a:latin typeface="Corbel" panose="020B05030202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reventable in precancerous stages</a:t>
            </a:r>
          </a:p>
          <a:p>
            <a:r>
              <a:rPr lang="en-US" sz="3000" dirty="0" smtClean="0">
                <a:latin typeface="Corbel" panose="020B05030202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Determining the type of Cervix is key</a:t>
            </a:r>
          </a:p>
          <a:p>
            <a:r>
              <a:rPr lang="en-US" sz="3000" dirty="0" smtClean="0">
                <a:latin typeface="Corbel" panose="020B05030202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 types of Cervixes (Type 1, Type 2, Type 3)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38" y="2005263"/>
            <a:ext cx="4335448" cy="46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>
                <a:latin typeface="Roboto Light" panose="02000000000000000000" pitchFamily="2" charset="0"/>
                <a:ea typeface="Roboto Light" panose="02000000000000000000" pitchFamily="2" charset="0"/>
              </a:rPr>
              <a:t>Basic </a:t>
            </a:r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CNN Results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40" y="2069259"/>
            <a:ext cx="9291320" cy="44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8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AlexNet Model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32896"/>
            <a:ext cx="5397577" cy="367830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Created in 2012 by Alex </a:t>
            </a:r>
            <a:r>
              <a:rPr lang="en-US" sz="2000" dirty="0" err="1" smtClean="0">
                <a:latin typeface="Corbel" panose="020B0503020204020204" pitchFamily="34" charset="0"/>
              </a:rPr>
              <a:t>Krizhevsky</a:t>
            </a:r>
            <a:r>
              <a:rPr lang="en-US" sz="2000" dirty="0" smtClean="0">
                <a:latin typeface="Corbel" panose="020B0503020204020204" pitchFamily="34" charset="0"/>
              </a:rPr>
              <a:t>, Ilya </a:t>
            </a:r>
            <a:r>
              <a:rPr lang="en-US" sz="2000" dirty="0" err="1" smtClean="0">
                <a:latin typeface="Corbel" panose="020B0503020204020204" pitchFamily="34" charset="0"/>
              </a:rPr>
              <a:t>Sutskever</a:t>
            </a:r>
            <a:r>
              <a:rPr lang="en-US" sz="2000" dirty="0" smtClean="0">
                <a:latin typeface="Corbel" panose="020B0503020204020204" pitchFamily="34" charset="0"/>
              </a:rPr>
              <a:t>, and Geoffrey Hinton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Coming out party for CNNs in computer vision community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Relatively simple network (compared to modern architectures)</a:t>
            </a:r>
            <a:endParaRPr lang="en-US" sz="2000" dirty="0">
              <a:latin typeface="Corbel" panose="020B05030202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rbel" panose="020B0503020204020204" pitchFamily="34" charset="0"/>
              </a:rPr>
              <a:t>5 </a:t>
            </a:r>
            <a:r>
              <a:rPr lang="en-US" sz="2000" dirty="0" err="1" smtClean="0">
                <a:latin typeface="Corbel" panose="020B0503020204020204" pitchFamily="34" charset="0"/>
              </a:rPr>
              <a:t>conv</a:t>
            </a:r>
            <a:r>
              <a:rPr lang="en-US" sz="2000" dirty="0" smtClean="0">
                <a:latin typeface="Corbel" panose="020B0503020204020204" pitchFamily="34" charset="0"/>
              </a:rPr>
              <a:t> layers, </a:t>
            </a:r>
            <a:r>
              <a:rPr lang="en-US" sz="2000" dirty="0" smtClean="0">
                <a:latin typeface="Corbel" panose="020B0503020204020204" pitchFamily="34" charset="0"/>
              </a:rPr>
              <a:t>3 pooling </a:t>
            </a:r>
            <a:r>
              <a:rPr lang="en-US" sz="2000" dirty="0" smtClean="0">
                <a:latin typeface="Corbel" panose="020B0503020204020204" pitchFamily="34" charset="0"/>
              </a:rPr>
              <a:t>layers </a:t>
            </a:r>
            <a:r>
              <a:rPr lang="en-US" sz="2000" dirty="0" smtClean="0">
                <a:latin typeface="Corbel" panose="020B0503020204020204" pitchFamily="34" charset="0"/>
              </a:rPr>
              <a:t>and 2 </a:t>
            </a:r>
            <a:r>
              <a:rPr lang="en-US" sz="2000" dirty="0" smtClean="0">
                <a:latin typeface="Corbel" panose="020B0503020204020204" pitchFamily="34" charset="0"/>
              </a:rPr>
              <a:t>dropout 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rbel" panose="020B0503020204020204" pitchFamily="34" charset="0"/>
              </a:rPr>
              <a:t>3 fully connected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78" y="1924452"/>
            <a:ext cx="540142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err="1">
                <a:latin typeface="Roboto Light" panose="02000000000000000000" pitchFamily="2" charset="0"/>
                <a:ea typeface="Roboto Light" panose="02000000000000000000" pitchFamily="2" charset="0"/>
              </a:rPr>
              <a:t>AlexNet</a:t>
            </a:r>
            <a:r>
              <a:rPr lang="en-US" sz="5400" cap="none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26" y="2069693"/>
            <a:ext cx="9412148" cy="45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14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VGG-16 Net</a:t>
            </a:r>
            <a:endParaRPr lang="en-US" sz="5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260439" cy="367830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Created in 2014 by Karen </a:t>
            </a:r>
            <a:r>
              <a:rPr lang="en-US" sz="2000" dirty="0" err="1" smtClean="0">
                <a:latin typeface="Corbel" panose="020B0503020204020204" pitchFamily="34" charset="0"/>
              </a:rPr>
              <a:t>Simonyan</a:t>
            </a:r>
            <a:r>
              <a:rPr lang="en-US" sz="2000" dirty="0" smtClean="0">
                <a:latin typeface="Corbel" panose="020B0503020204020204" pitchFamily="34" charset="0"/>
              </a:rPr>
              <a:t> and Andrew Zisserman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19 layer CNN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Strictly uses 3x3 filters with stride and pad of 1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2x2 </a:t>
            </a:r>
            <a:r>
              <a:rPr lang="en-US" sz="2000" dirty="0" err="1" smtClean="0">
                <a:latin typeface="Corbel" panose="020B0503020204020204" pitchFamily="34" charset="0"/>
              </a:rPr>
              <a:t>MaxPooling</a:t>
            </a:r>
            <a:r>
              <a:rPr lang="en-US" sz="2000" dirty="0" smtClean="0">
                <a:latin typeface="Corbel" panose="020B0503020204020204" pitchFamily="34" charset="0"/>
              </a:rPr>
              <a:t> Layers with stride 2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Simplicity and depth</a:t>
            </a:r>
            <a:endParaRPr lang="en-US" sz="2000" dirty="0">
              <a:latin typeface="Corbel" panose="020B05030202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8" y="1968115"/>
            <a:ext cx="4814344" cy="3764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455" y="5732585"/>
            <a:ext cx="2842449" cy="100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VGG-16 Net </a:t>
            </a:r>
            <a:r>
              <a:rPr lang="en-US" sz="5400" cap="none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96" y="2117782"/>
            <a:ext cx="9406007" cy="43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>
                <a:latin typeface="Roboto Light" panose="02000000000000000000" pitchFamily="2" charset="0"/>
                <a:ea typeface="Roboto Light" panose="02000000000000000000" pitchFamily="2" charset="0"/>
              </a:rPr>
              <a:t>Dense Net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575768" cy="36783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Connects each layer to every other layer in a feed forward fashion</a:t>
            </a:r>
          </a:p>
          <a:p>
            <a:pPr lvl="1"/>
            <a:r>
              <a:rPr lang="en-US" sz="2400" dirty="0" smtClean="0">
                <a:latin typeface="Corbel" panose="020B0503020204020204" pitchFamily="34" charset="0"/>
              </a:rPr>
              <a:t>Ensure maximum information flow between all layers</a:t>
            </a:r>
          </a:p>
          <a:p>
            <a:pPr lvl="1"/>
            <a:r>
              <a:rPr lang="en-US" sz="2400" dirty="0" smtClean="0">
                <a:latin typeface="Corbel" panose="020B0503020204020204" pitchFamily="34" charset="0"/>
              </a:rPr>
              <a:t>Requires fewer parameters</a:t>
            </a:r>
          </a:p>
          <a:p>
            <a:pPr lvl="1"/>
            <a:r>
              <a:rPr lang="en-US" sz="2400" dirty="0" smtClean="0">
                <a:latin typeface="Corbel" panose="020B0503020204020204" pitchFamily="34" charset="0"/>
              </a:rPr>
              <a:t>Allows for feature reuse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Uses Dense blocks 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3" y="2180496"/>
            <a:ext cx="5326555" cy="2189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0" y="4751324"/>
            <a:ext cx="532521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Dense Net Structure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4192099"/>
            <a:ext cx="5029902" cy="1544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10" y="3931921"/>
            <a:ext cx="5302429" cy="206480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9111448" cy="175142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Deviates from normal sequential </a:t>
            </a:r>
            <a:r>
              <a:rPr lang="en-US" sz="2400" dirty="0" smtClean="0">
                <a:latin typeface="Corbel" panose="020B0503020204020204" pitchFamily="34" charset="0"/>
              </a:rPr>
              <a:t>formatting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Corbel" panose="020B0503020204020204" pitchFamily="34" charset="0"/>
              </a:rPr>
              <a:t>o</a:t>
            </a:r>
            <a:r>
              <a:rPr lang="en-US" sz="2200" dirty="0" smtClean="0">
                <a:latin typeface="Corbel" panose="020B0503020204020204" pitchFamily="34" charset="0"/>
              </a:rPr>
              <a:t>n account of concatenation</a:t>
            </a:r>
            <a:endParaRPr lang="en-US" sz="2200" dirty="0" smtClean="0">
              <a:latin typeface="Corbel" panose="020B0503020204020204" pitchFamily="34" charset="0"/>
            </a:endParaRPr>
          </a:p>
          <a:p>
            <a:r>
              <a:rPr lang="en-US" sz="2400" dirty="0" smtClean="0">
                <a:latin typeface="Corbel" panose="020B0503020204020204" pitchFamily="34" charset="0"/>
              </a:rPr>
              <a:t>Uses functions to form composition that produces the final output</a:t>
            </a:r>
            <a:endParaRPr lang="en-US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>
                <a:latin typeface="Roboto Light" panose="02000000000000000000" pitchFamily="2" charset="0"/>
                <a:ea typeface="Roboto Light" panose="02000000000000000000" pitchFamily="2" charset="0"/>
              </a:rPr>
              <a:t>Dense Net </a:t>
            </a:r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89" y="2037222"/>
            <a:ext cx="9200821" cy="44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73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Losses Aligned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24195"/>
            <a:ext cx="8077899" cy="448744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49722"/>
              </p:ext>
            </p:extLst>
          </p:nvPr>
        </p:nvGraphicFramePr>
        <p:xfrm>
          <a:off x="8880764" y="3545995"/>
          <a:ext cx="2827026" cy="18542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13513">
                  <a:extLst>
                    <a:ext uri="{9D8B030D-6E8A-4147-A177-3AD203B41FA5}">
                      <a16:colId xmlns:a16="http://schemas.microsoft.com/office/drawing/2014/main" val="3630968232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24574977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Results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4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1.08521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0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AlexNet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1.09687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VGG-16 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1.09002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8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DenseNet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1.02712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0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902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Future Improvements 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rbel" panose="020B0503020204020204" pitchFamily="34" charset="0"/>
              </a:rPr>
              <a:t>GPU Usage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rbel" panose="020B0503020204020204" pitchFamily="34" charset="0"/>
              </a:rPr>
              <a:t>Further EC2 authorization</a:t>
            </a:r>
          </a:p>
          <a:p>
            <a:r>
              <a:rPr lang="en-US" sz="2800" dirty="0" err="1" smtClean="0">
                <a:latin typeface="Corbel" panose="020B0503020204020204" pitchFamily="34" charset="0"/>
              </a:rPr>
              <a:t>Keras</a:t>
            </a:r>
            <a:r>
              <a:rPr lang="en-US" sz="2800" dirty="0" smtClean="0">
                <a:latin typeface="Corbel" panose="020B0503020204020204" pitchFamily="34" charset="0"/>
              </a:rPr>
              <a:t> </a:t>
            </a:r>
            <a:r>
              <a:rPr lang="en-US" sz="2800" dirty="0" err="1" smtClean="0">
                <a:latin typeface="Corbel" panose="020B0503020204020204" pitchFamily="34" charset="0"/>
              </a:rPr>
              <a:t>ImageDataGenerator</a:t>
            </a:r>
            <a:r>
              <a:rPr lang="en-US" sz="2800" dirty="0" smtClean="0">
                <a:latin typeface="Corbel" panose="020B0503020204020204" pitchFamily="34" charset="0"/>
              </a:rPr>
              <a:t> Pre-Processing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Further Parameter Tuning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702156"/>
            <a:ext cx="11177671" cy="1013800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Screening Importance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6076282" cy="3678303"/>
          </a:xfrm>
          <a:noFill/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Leads to potentially life-saving treatments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Type of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Cervix</a:t>
            </a:r>
            <a:r>
              <a:rPr lang="en-US" sz="2400" dirty="0" smtClean="0">
                <a:latin typeface="Corbel" panose="020B0503020204020204" pitchFamily="34" charset="0"/>
              </a:rPr>
              <a:t> determines the appropriate treatment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High cost of providing the wrong treatment</a:t>
            </a:r>
          </a:p>
          <a:p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  <a:ea typeface="Roboto Light" panose="02000000000000000000" pitchFamily="2" charset="0"/>
                <a:cs typeface="Calibri Light" panose="020F0302020204030204" pitchFamily="34" charset="0"/>
              </a:rPr>
              <a:t>Help healthcare providers make better treatment </a:t>
            </a:r>
            <a:r>
              <a:rPr lang="en-US" sz="2400" dirty="0" smtClean="0">
                <a:solidFill>
                  <a:schemeClr val="tx1"/>
                </a:solidFill>
                <a:latin typeface="Corbel" panose="020B0503020204020204" pitchFamily="34" charset="0"/>
                <a:ea typeface="Roboto Light" panose="02000000000000000000" pitchFamily="2" charset="0"/>
                <a:cs typeface="Calibri Light" panose="020F0302020204030204" pitchFamily="34" charset="0"/>
              </a:rPr>
              <a:t>decisions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  <a:ea typeface="Roboto Light" panose="02000000000000000000" pitchFamily="2" charset="0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96" y="2725067"/>
            <a:ext cx="4718694" cy="274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0" y="751379"/>
            <a:ext cx="11153610" cy="781858"/>
          </a:xfrm>
        </p:spPr>
        <p:txBody>
          <a:bodyPr bIns="0" anchor="ctr" anchorCtr="0">
            <a:noAutofit/>
          </a:bodyPr>
          <a:lstStyle/>
          <a:p>
            <a:r>
              <a:rPr lang="en-US" sz="5400" cap="none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rPr>
              <a:t>Dataset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Condensed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0" y="2172184"/>
            <a:ext cx="5736483" cy="3678303"/>
          </a:xfrm>
          <a:noFill/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orbel" panose="020B0503020204020204" pitchFamily="34" charset="0"/>
                <a:ea typeface="Roboto Light" panose="02000000000000000000" pitchFamily="2" charset="0"/>
                <a:cs typeface="Calibri Light" panose="020F0302020204030204" pitchFamily="34" charset="0"/>
              </a:rPr>
              <a:t>Kaggle</a:t>
            </a:r>
            <a:r>
              <a:rPr lang="en-US" sz="2400" dirty="0" smtClean="0">
                <a:solidFill>
                  <a:schemeClr val="tx1"/>
                </a:solidFill>
                <a:latin typeface="Corbel" panose="020B0503020204020204" pitchFamily="34" charset="0"/>
                <a:ea typeface="Roboto Light" panose="02000000000000000000" pitchFamily="2" charset="0"/>
                <a:cs typeface="Calibri Light" panose="020F0302020204030204" pitchFamily="34" charset="0"/>
              </a:rPr>
              <a:t> Dataset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rbel" panose="020B0503020204020204" pitchFamily="34" charset="0"/>
                <a:ea typeface="Roboto Light" panose="02000000000000000000" pitchFamily="2" charset="0"/>
                <a:cs typeface="Calibri Light" panose="020F0302020204030204" pitchFamily="34" charset="0"/>
              </a:rPr>
              <a:t>Partnership with Intel and </a:t>
            </a:r>
            <a:r>
              <a:rPr lang="en-US" sz="2400" dirty="0" err="1" smtClean="0">
                <a:solidFill>
                  <a:schemeClr val="tx1"/>
                </a:solidFill>
                <a:latin typeface="Corbel" panose="020B0503020204020204" pitchFamily="34" charset="0"/>
                <a:ea typeface="Roboto Light" panose="02000000000000000000" pitchFamily="2" charset="0"/>
                <a:cs typeface="Calibri Light" panose="020F0302020204030204" pitchFamily="34" charset="0"/>
              </a:rPr>
              <a:t>MobileODT</a:t>
            </a:r>
            <a:endParaRPr lang="en-US" sz="2400" dirty="0" smtClean="0">
              <a:solidFill>
                <a:schemeClr val="tx1"/>
              </a:solidFill>
              <a:latin typeface="Corbel" panose="020B0503020204020204" pitchFamily="34" charset="0"/>
              <a:ea typeface="Roboto Light" panose="02000000000000000000" pitchFamily="2" charset="0"/>
              <a:cs typeface="Calibri Light" panose="020F030202020403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anose="020B0503020204020204" pitchFamily="34" charset="0"/>
                <a:ea typeface="Roboto Light" panose="02000000000000000000" pitchFamily="2" charset="0"/>
                <a:cs typeface="Calibri Light" panose="020F0302020204030204" pitchFamily="34" charset="0"/>
              </a:rPr>
              <a:t>2615 Images, 10.9GB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3" y="2643867"/>
            <a:ext cx="5120535" cy="307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D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0450" y="2640148"/>
            <a:ext cx="11412074" cy="11837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5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 Condensed Light" panose="020B0306030504020204" pitchFamily="34" charset="0"/>
              </a:rPr>
              <a:t>Demo</a:t>
            </a:r>
            <a:endParaRPr lang="en-US" sz="7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2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Helpful Tools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43" y="2153283"/>
            <a:ext cx="4885638" cy="1942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16" y="4275680"/>
            <a:ext cx="3322093" cy="1661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5" y="1973486"/>
            <a:ext cx="4185806" cy="2302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24" y="4152299"/>
            <a:ext cx="1731087" cy="21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Amazon EC2 Schematics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192" y="2119745"/>
            <a:ext cx="2189716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Setup AWS account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491345" y="2119744"/>
            <a:ext cx="2189716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Configure and Launch EC2 instance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510939" y="2119744"/>
            <a:ext cx="2189716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Access EC2 instance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421092" y="2119744"/>
            <a:ext cx="2189716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Anaconda Setup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192" y="3745644"/>
            <a:ext cx="2189716" cy="1200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Configure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1345" y="3745644"/>
            <a:ext cx="2189716" cy="1200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Transfer Files from Local to EC2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10939" y="3747651"/>
            <a:ext cx="2189716" cy="1200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Conduct Data Experiments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1092" y="3745644"/>
            <a:ext cx="2189716" cy="1200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Transfer Files from EC2 to Local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91345" y="5583378"/>
            <a:ext cx="2189716" cy="983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Terminate EC2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10939" y="5583377"/>
            <a:ext cx="2189716" cy="983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Terminate </a:t>
            </a:r>
            <a:r>
              <a:rPr lang="en-US" sz="2400" dirty="0" err="1" smtClean="0"/>
              <a:t>Filezilla</a:t>
            </a:r>
            <a:endParaRPr lang="en-US" sz="2400" dirty="0" smtClean="0"/>
          </a:p>
        </p:txBody>
      </p: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 flipV="1">
            <a:off x="2770908" y="2729344"/>
            <a:ext cx="720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5681061" y="2729344"/>
            <a:ext cx="829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8" idx="1"/>
          </p:cNvCxnSpPr>
          <p:nvPr/>
        </p:nvCxnSpPr>
        <p:spPr>
          <a:xfrm>
            <a:off x="8700655" y="2729344"/>
            <a:ext cx="720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3"/>
            <a:endCxn id="9" idx="1"/>
          </p:cNvCxnSpPr>
          <p:nvPr/>
        </p:nvCxnSpPr>
        <p:spPr>
          <a:xfrm flipH="1">
            <a:off x="581192" y="2729344"/>
            <a:ext cx="11029616" cy="1616515"/>
          </a:xfrm>
          <a:prstGeom prst="bentConnector5">
            <a:avLst>
              <a:gd name="adj1" fmla="val -2073"/>
              <a:gd name="adj2" fmla="val 50290"/>
              <a:gd name="adj3" fmla="val 102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0" idx="1"/>
          </p:cNvCxnSpPr>
          <p:nvPr/>
        </p:nvCxnSpPr>
        <p:spPr>
          <a:xfrm>
            <a:off x="2770908" y="4345859"/>
            <a:ext cx="720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11" idx="1"/>
          </p:cNvCxnSpPr>
          <p:nvPr/>
        </p:nvCxnSpPr>
        <p:spPr>
          <a:xfrm>
            <a:off x="5681061" y="4345859"/>
            <a:ext cx="829878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3"/>
            <a:endCxn id="12" idx="1"/>
          </p:cNvCxnSpPr>
          <p:nvPr/>
        </p:nvCxnSpPr>
        <p:spPr>
          <a:xfrm flipV="1">
            <a:off x="8700655" y="4345859"/>
            <a:ext cx="720437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13" idx="1"/>
          </p:cNvCxnSpPr>
          <p:nvPr/>
        </p:nvCxnSpPr>
        <p:spPr>
          <a:xfrm flipH="1">
            <a:off x="3491345" y="4345859"/>
            <a:ext cx="8119463" cy="1729357"/>
          </a:xfrm>
          <a:prstGeom prst="bentConnector5">
            <a:avLst>
              <a:gd name="adj1" fmla="val -2815"/>
              <a:gd name="adj2" fmla="val 53133"/>
              <a:gd name="adj3" fmla="val 102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4" idx="1"/>
          </p:cNvCxnSpPr>
          <p:nvPr/>
        </p:nvCxnSpPr>
        <p:spPr>
          <a:xfrm flipV="1">
            <a:off x="5681061" y="6075215"/>
            <a:ext cx="829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9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Image Segmentation</a:t>
            </a:r>
            <a:endParaRPr lang="en-US" sz="5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70" y="2384264"/>
            <a:ext cx="7085700" cy="367830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Glob python module -&gt; used for finding file pathnames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Finding the largest rectangle when a circular frame is present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Creates CSV file with relevant resizing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rbel" panose="020B0503020204020204" pitchFamily="34" charset="0"/>
              </a:rPr>
              <a:t>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rbel" panose="020B0503020204020204" pitchFamily="34" charset="0"/>
              </a:rPr>
              <a:t>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rbel" panose="020B0503020204020204" pitchFamily="34" charset="0"/>
              </a:rPr>
              <a:t>New image dimensions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rbel" panose="020B0503020204020204" pitchFamily="34" charset="0"/>
              </a:rPr>
              <a:t>Crop dimensions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30" y="3461879"/>
            <a:ext cx="2229161" cy="260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748" y="2269448"/>
            <a:ext cx="206721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Image Resizing</a:t>
            </a:r>
            <a:endParaRPr lang="en-US" sz="5400" cap="non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852859" cy="367830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Previous function does not perform cropping, simply returns crop dimensions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Append all file paths to a list -&gt; Link to dictionary with crop info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rbel" panose="020B0503020204020204" pitchFamily="34" charset="0"/>
              </a:rPr>
              <a:t>Use </a:t>
            </a:r>
            <a:r>
              <a:rPr lang="en-US" sz="2400" dirty="0" err="1" smtClean="0">
                <a:latin typeface="Corbel" panose="020B0503020204020204" pitchFamily="34" charset="0"/>
              </a:rPr>
              <a:t>image_id</a:t>
            </a:r>
            <a:r>
              <a:rPr lang="en-US" sz="2400" dirty="0" smtClean="0">
                <a:latin typeface="Corbel" panose="020B0503020204020204" pitchFamily="34" charset="0"/>
              </a:rPr>
              <a:t> and type as key to ensure uniqueness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rbel" panose="020B0503020204020204" pitchFamily="34" charset="0"/>
              </a:rPr>
              <a:t>Crop with array splicing formatting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Scale cropped images to square dimensions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10" y="2051542"/>
            <a:ext cx="4556130" cy="43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1998</TotalTime>
  <Words>691</Words>
  <Application>Microsoft Office PowerPoint</Application>
  <PresentationFormat>Widescreen</PresentationFormat>
  <Paragraphs>148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Corbel</vt:lpstr>
      <vt:lpstr>Gill Sans MT</vt:lpstr>
      <vt:lpstr>Open Sans Condensed Light</vt:lpstr>
      <vt:lpstr>Open Sans Light</vt:lpstr>
      <vt:lpstr>Roboto Light</vt:lpstr>
      <vt:lpstr>Wingdings</vt:lpstr>
      <vt:lpstr>Wingdings 2</vt:lpstr>
      <vt:lpstr>Dividend</vt:lpstr>
      <vt:lpstr>CervIcal Cancer screening</vt:lpstr>
      <vt:lpstr>Background Information</vt:lpstr>
      <vt:lpstr>Screening Importance</vt:lpstr>
      <vt:lpstr>Dataset</vt:lpstr>
      <vt:lpstr>PowerPoint Presentation</vt:lpstr>
      <vt:lpstr>Helpful Tools</vt:lpstr>
      <vt:lpstr>Amazon EC2 Schematics</vt:lpstr>
      <vt:lpstr>Image Segmentation</vt:lpstr>
      <vt:lpstr>Image Resizing</vt:lpstr>
      <vt:lpstr>Data Preprocessing</vt:lpstr>
      <vt:lpstr>Convolutional Neural Networks</vt:lpstr>
      <vt:lpstr>Convolution Layer</vt:lpstr>
      <vt:lpstr>Rectified Linear Unit</vt:lpstr>
      <vt:lpstr>Pooling Layer</vt:lpstr>
      <vt:lpstr>Fully Connected Layer</vt:lpstr>
      <vt:lpstr>Other Layer Types</vt:lpstr>
      <vt:lpstr>Other Layer Types (cont.)</vt:lpstr>
      <vt:lpstr>Error Metric</vt:lpstr>
      <vt:lpstr>Basic CNN</vt:lpstr>
      <vt:lpstr>Basic CNN Results</vt:lpstr>
      <vt:lpstr>AlexNet Model</vt:lpstr>
      <vt:lpstr>AlexNet Results</vt:lpstr>
      <vt:lpstr>VGG-16 Net</vt:lpstr>
      <vt:lpstr>VGG-16 Net Results</vt:lpstr>
      <vt:lpstr>Dense Net</vt:lpstr>
      <vt:lpstr>Dense Net Structure</vt:lpstr>
      <vt:lpstr>Dense Net Results</vt:lpstr>
      <vt:lpstr>Losses Aligned</vt:lpstr>
      <vt:lpstr>Future Improvements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John-Alexander Hall</dc:creator>
  <cp:lastModifiedBy>John-Alexander Hall</cp:lastModifiedBy>
  <cp:revision>73</cp:revision>
  <dcterms:created xsi:type="dcterms:W3CDTF">2018-01-16T23:54:22Z</dcterms:created>
  <dcterms:modified xsi:type="dcterms:W3CDTF">2018-01-26T20:25:07Z</dcterms:modified>
</cp:coreProperties>
</file>