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4630400" cy="8229600"/>
  <p:notesSz cx="8229600" cy="14630400"/>
  <p:embeddedFontLs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Instrument Sans Medium" pitchFamily="2" charset="0"/>
      <p:regular r:id="rId21"/>
      <p:italic r:id="rId22"/>
    </p:embeddedFont>
    <p:embeddedFont>
      <p:font typeface="Open Sans ExtraBold" pitchFamily="2" charset="0"/>
      <p:bold r:id="rId23"/>
      <p:italic r:id="rId24"/>
      <p:boldItalic r:id="rId25"/>
    </p:embeddedFont>
    <p:embeddedFont>
      <p:font typeface="Open Sans Light" pitchFamily="2" charset="0"/>
      <p:regular r:id="rId26"/>
      <p:italic r:id="rId27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404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48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5955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47530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Criando uma Agenda de Compromissos com C#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3233023"/>
            <a:ext cx="7556421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Vamos explorar o desenvolvimento de uma aplicação de console que funciona como uma agenda de compromissos. Esta aplicação simples nos oferece uma ótima oportunidade para aprender sobre a linguagem C#, entender conceitos fundamentais de programação estruturada e evoluir para a programação orientada a objetos (POO).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5302687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O objetivo é que você compreenda cada decisão tomada e cada linha de código escrita. Estamos aprendendo uma nova linguagem, conhecendo novas ferramentas e uma nova forma de pensar em soluções de software.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32704"/>
            <a:ext cx="804933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Criação do Projeto no VS Code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908459"/>
            <a:ext cx="341209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Extensão .NET C# Dev Kit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489603"/>
            <a:ext cx="3978116" cy="29032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Para iniciar o desenvolvimento da aplicação de Agenda de Compromissos, vamos utilizar o Visual Studio Code (VS Code) com a extensão .NET C# Dev Kit instalada. Isso nos permitirá criar uma solução com diferentes projetos de forma rápida e eficiente.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290845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Estrutura da Solução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3489603"/>
            <a:ext cx="3978116" cy="29032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Criaremos um projeto de Biblioteca de Classes chamado "AgendaApp.Models" para centralizar todos os modelos de dados da nossa aplicação. Depois, adicionaremos um projeto de Aplicação de Console chamado "AgendaApp.ConsoleApp" para a interface de usuário.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2908459"/>
            <a:ext cx="345936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Referências entre Projetos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3489603"/>
            <a:ext cx="3978116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Para que o projeto de Console possa acessar as classes e funcionalidades definidas no projeto de Biblioteca de Classes, adicionaremos uma referência do projeto de Console para o projeto de Biblioteca de Classes.</a:t>
            </a:r>
            <a:endParaRPr lang="en-US" sz="17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52939" y="512921"/>
            <a:ext cx="12258199" cy="582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550"/>
              </a:lnSpc>
              <a:buNone/>
            </a:pPr>
            <a:r>
              <a:rPr lang="en-US" sz="36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Código para Capturar e Exibir os Dados do Compromisso</a:t>
            </a:r>
            <a:endParaRPr lang="en-US" sz="3650" dirty="0"/>
          </a:p>
        </p:txBody>
      </p:sp>
      <p:sp>
        <p:nvSpPr>
          <p:cNvPr id="3" name="Shape 1"/>
          <p:cNvSpPr/>
          <p:nvPr/>
        </p:nvSpPr>
        <p:spPr>
          <a:xfrm>
            <a:off x="652939" y="1468874"/>
            <a:ext cx="1665565" cy="1492806"/>
          </a:xfrm>
          <a:prstGeom prst="roundRect">
            <a:avLst>
              <a:gd name="adj" fmla="val 1875"/>
            </a:avLst>
          </a:prstGeom>
          <a:solidFill>
            <a:srgbClr val="3E3E3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1354574" y="2051328"/>
            <a:ext cx="262295" cy="3278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300"/>
              </a:lnSpc>
              <a:buNone/>
            </a:pPr>
            <a:r>
              <a:rPr lang="en-US" sz="20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1</a:t>
            </a:r>
            <a:endParaRPr lang="en-US" sz="2050" dirty="0"/>
          </a:p>
        </p:txBody>
      </p:sp>
      <p:sp>
        <p:nvSpPr>
          <p:cNvPr id="5" name="Text 3"/>
          <p:cNvSpPr/>
          <p:nvPr/>
        </p:nvSpPr>
        <p:spPr>
          <a:xfrm>
            <a:off x="2504956" y="1655326"/>
            <a:ext cx="2331958" cy="2914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Captura de Dados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2504956" y="2058710"/>
            <a:ext cx="4359831" cy="7165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Solicitar informações ao usuário
</a:t>
            </a:r>
            <a:r>
              <a:rPr lang="en-US" sz="115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Console.Write("Digite a data do compromisso (dd/MM/yyyy): ");</a:t>
            </a:r>
            <a:r>
              <a:rPr lang="en-US" sz="115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
</a:t>
            </a:r>
            <a:r>
              <a:rPr lang="en-US" sz="115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string dateInput = Console.ReadLine();  </a:t>
            </a:r>
            <a:endParaRPr lang="en-US" sz="1150" dirty="0"/>
          </a:p>
        </p:txBody>
      </p:sp>
      <p:sp>
        <p:nvSpPr>
          <p:cNvPr id="7" name="Shape 5"/>
          <p:cNvSpPr/>
          <p:nvPr/>
        </p:nvSpPr>
        <p:spPr>
          <a:xfrm>
            <a:off x="2411730" y="2952155"/>
            <a:ext cx="11472505" cy="11430"/>
          </a:xfrm>
          <a:prstGeom prst="roundRect">
            <a:avLst>
              <a:gd name="adj" fmla="val 244826"/>
            </a:avLst>
          </a:prstGeom>
          <a:solidFill>
            <a:srgbClr val="575757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8" name="Shape 6"/>
          <p:cNvSpPr/>
          <p:nvPr/>
        </p:nvSpPr>
        <p:spPr>
          <a:xfrm>
            <a:off x="652939" y="3054906"/>
            <a:ext cx="3331131" cy="1731645"/>
          </a:xfrm>
          <a:prstGeom prst="roundRect">
            <a:avLst>
              <a:gd name="adj" fmla="val 1616"/>
            </a:avLst>
          </a:prstGeom>
          <a:solidFill>
            <a:srgbClr val="3E3E3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9" name="Text 7"/>
          <p:cNvSpPr/>
          <p:nvPr/>
        </p:nvSpPr>
        <p:spPr>
          <a:xfrm>
            <a:off x="2187297" y="3756779"/>
            <a:ext cx="262295" cy="3278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300"/>
              </a:lnSpc>
              <a:buNone/>
            </a:pPr>
            <a:r>
              <a:rPr lang="en-US" sz="20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2</a:t>
            </a:r>
            <a:endParaRPr lang="en-US" sz="2050" dirty="0"/>
          </a:p>
        </p:txBody>
      </p:sp>
      <p:sp>
        <p:nvSpPr>
          <p:cNvPr id="10" name="Text 8"/>
          <p:cNvSpPr/>
          <p:nvPr/>
        </p:nvSpPr>
        <p:spPr>
          <a:xfrm>
            <a:off x="4170521" y="3241358"/>
            <a:ext cx="2331958" cy="2914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Validação</a:t>
            </a:r>
            <a:endParaRPr lang="en-US" sz="1800" dirty="0"/>
          </a:p>
        </p:txBody>
      </p:sp>
      <p:sp>
        <p:nvSpPr>
          <p:cNvPr id="11" name="Text 9"/>
          <p:cNvSpPr/>
          <p:nvPr/>
        </p:nvSpPr>
        <p:spPr>
          <a:xfrm>
            <a:off x="4170521" y="3644741"/>
            <a:ext cx="7645718" cy="9553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Garantir formato correto dos dados
</a:t>
            </a:r>
            <a:r>
              <a:rPr lang="en-US" sz="115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!DateTime.TryParseExact(dateInput, "dd/MM/yyyy", null, System.Globalization.DateTimeStyles.None, out date))</a:t>
            </a:r>
            <a:r>
              <a:rPr lang="en-US" sz="115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
</a:t>
            </a:r>
            <a:r>
              <a:rPr lang="en-US" sz="115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!TimeSpan.TryParse(timeInput, out time)</a:t>
            </a:r>
            <a:endParaRPr lang="en-US" sz="1150" dirty="0"/>
          </a:p>
        </p:txBody>
      </p:sp>
      <p:sp>
        <p:nvSpPr>
          <p:cNvPr id="12" name="Shape 10"/>
          <p:cNvSpPr/>
          <p:nvPr/>
        </p:nvSpPr>
        <p:spPr>
          <a:xfrm>
            <a:off x="4077295" y="4777026"/>
            <a:ext cx="9806940" cy="11430"/>
          </a:xfrm>
          <a:prstGeom prst="roundRect">
            <a:avLst>
              <a:gd name="adj" fmla="val 244826"/>
            </a:avLst>
          </a:prstGeom>
          <a:solidFill>
            <a:srgbClr val="575757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3" name="Shape 11"/>
          <p:cNvSpPr/>
          <p:nvPr/>
        </p:nvSpPr>
        <p:spPr>
          <a:xfrm>
            <a:off x="652939" y="4879777"/>
            <a:ext cx="4996696" cy="1492806"/>
          </a:xfrm>
          <a:prstGeom prst="roundRect">
            <a:avLst>
              <a:gd name="adj" fmla="val 1875"/>
            </a:avLst>
          </a:prstGeom>
          <a:solidFill>
            <a:srgbClr val="3E3E3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4" name="Text 12"/>
          <p:cNvSpPr/>
          <p:nvPr/>
        </p:nvSpPr>
        <p:spPr>
          <a:xfrm>
            <a:off x="3020139" y="5462230"/>
            <a:ext cx="262295" cy="3278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300"/>
              </a:lnSpc>
              <a:buNone/>
            </a:pPr>
            <a:r>
              <a:rPr lang="en-US" sz="20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3</a:t>
            </a:r>
            <a:endParaRPr lang="en-US" sz="2050" dirty="0"/>
          </a:p>
        </p:txBody>
      </p:sp>
      <p:sp>
        <p:nvSpPr>
          <p:cNvPr id="15" name="Text 13"/>
          <p:cNvSpPr/>
          <p:nvPr/>
        </p:nvSpPr>
        <p:spPr>
          <a:xfrm>
            <a:off x="5836087" y="5066228"/>
            <a:ext cx="2331958" cy="2914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Processamento</a:t>
            </a:r>
            <a:endParaRPr lang="en-US" sz="1800" dirty="0"/>
          </a:p>
        </p:txBody>
      </p:sp>
      <p:sp>
        <p:nvSpPr>
          <p:cNvPr id="16" name="Text 14"/>
          <p:cNvSpPr/>
          <p:nvPr/>
        </p:nvSpPr>
        <p:spPr>
          <a:xfrm>
            <a:off x="5836087" y="5469612"/>
            <a:ext cx="3158490" cy="7165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Combinar data e hora em um DateTime
</a:t>
            </a:r>
            <a:r>
              <a:rPr lang="en-US" sz="115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date.Add(time);</a:t>
            </a:r>
            <a:r>
              <a:rPr lang="en-US" sz="115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
</a:t>
            </a:r>
            <a:r>
              <a:rPr lang="en-US" sz="115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{appointmentDateTime:dd/MM/yyyy HH:mm}</a:t>
            </a:r>
            <a:endParaRPr lang="en-US" sz="1150" dirty="0"/>
          </a:p>
        </p:txBody>
      </p:sp>
      <p:sp>
        <p:nvSpPr>
          <p:cNvPr id="17" name="Shape 15"/>
          <p:cNvSpPr/>
          <p:nvPr/>
        </p:nvSpPr>
        <p:spPr>
          <a:xfrm>
            <a:off x="5742861" y="6363057"/>
            <a:ext cx="8141375" cy="11430"/>
          </a:xfrm>
          <a:prstGeom prst="roundRect">
            <a:avLst>
              <a:gd name="adj" fmla="val 244826"/>
            </a:avLst>
          </a:prstGeom>
          <a:solidFill>
            <a:srgbClr val="575757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8" name="Shape 16"/>
          <p:cNvSpPr/>
          <p:nvPr/>
        </p:nvSpPr>
        <p:spPr>
          <a:xfrm>
            <a:off x="652939" y="6465808"/>
            <a:ext cx="6662261" cy="1253966"/>
          </a:xfrm>
          <a:prstGeom prst="roundRect">
            <a:avLst>
              <a:gd name="adj" fmla="val 2232"/>
            </a:avLst>
          </a:prstGeom>
          <a:solidFill>
            <a:srgbClr val="3E3E3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9" name="Text 17"/>
          <p:cNvSpPr/>
          <p:nvPr/>
        </p:nvSpPr>
        <p:spPr>
          <a:xfrm>
            <a:off x="3852863" y="6928842"/>
            <a:ext cx="262295" cy="3278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300"/>
              </a:lnSpc>
              <a:buNone/>
            </a:pPr>
            <a:r>
              <a:rPr lang="en-US" sz="20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4</a:t>
            </a:r>
            <a:endParaRPr lang="en-US" sz="2050" dirty="0"/>
          </a:p>
        </p:txBody>
      </p:sp>
      <p:sp>
        <p:nvSpPr>
          <p:cNvPr id="20" name="Text 18"/>
          <p:cNvSpPr/>
          <p:nvPr/>
        </p:nvSpPr>
        <p:spPr>
          <a:xfrm>
            <a:off x="7501652" y="6652260"/>
            <a:ext cx="2331958" cy="2914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Exibição</a:t>
            </a:r>
            <a:endParaRPr lang="en-US" sz="1800" dirty="0"/>
          </a:p>
        </p:txBody>
      </p:sp>
      <p:sp>
        <p:nvSpPr>
          <p:cNvPr id="21" name="Text 19"/>
          <p:cNvSpPr/>
          <p:nvPr/>
        </p:nvSpPr>
        <p:spPr>
          <a:xfrm>
            <a:off x="7501652" y="7055644"/>
            <a:ext cx="5660708" cy="4776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Mostrar os detalhes do compromisso
</a:t>
            </a:r>
            <a:r>
              <a:rPr lang="en-US" sz="115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Console.WriteLine($"Data e Hora: {appointmentDateTime:dd/MM/yyyy HH:mm}");</a:t>
            </a:r>
            <a:endParaRPr lang="en-US" sz="11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54906"/>
            <a:ext cx="852058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Explicação Detalhada do Código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317313"/>
            <a:ext cx="130428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O código utiliza </a:t>
            </a:r>
            <a:r>
              <a:rPr lang="en-US" sz="175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Console.WriteLine()</a:t>
            </a:r>
            <a:r>
              <a:rPr lang="en-US" sz="175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 para exibir mensagens ao usuário e </a:t>
            </a:r>
            <a:r>
              <a:rPr lang="en-US" sz="175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Console.ReadLine()</a:t>
            </a:r>
            <a:r>
              <a:rPr lang="en-US" sz="175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 para capturar a entrada de dados. Para garantir que a data informada esteja no formato correto (</a:t>
            </a:r>
            <a:r>
              <a:rPr lang="en-US" sz="175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dd/MM/yyyy</a:t>
            </a:r>
            <a:r>
              <a:rPr lang="en-US" sz="175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), utilizamos </a:t>
            </a:r>
            <a:r>
              <a:rPr lang="en-US" sz="175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DateTime.TryParseExact()</a:t>
            </a:r>
            <a:r>
              <a:rPr lang="en-US" sz="175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, que tenta converter a string fornecida para um objeto </a:t>
            </a:r>
            <a:r>
              <a:rPr lang="en-US" sz="175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DateTime</a:t>
            </a:r>
            <a:r>
              <a:rPr lang="en-US" sz="175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. Se a conversão falhar, evitamos erros e podemos solicitar uma nova entrada ao usuário.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024074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Para capturar a </a:t>
            </a:r>
            <a:r>
              <a:rPr lang="en-US" sz="1750" b="1" dirty="0">
                <a:solidFill>
                  <a:srgbClr val="BFBFBF"/>
                </a:solidFill>
                <a:latin typeface="Open Sans ExtraBold" pitchFamily="34" charset="0"/>
                <a:ea typeface="Open Sans ExtraBold" pitchFamily="34" charset="-122"/>
                <a:cs typeface="Open Sans ExtraBold" pitchFamily="34" charset="-120"/>
              </a:rPr>
              <a:t>hora</a:t>
            </a:r>
            <a:r>
              <a:rPr lang="en-US" sz="175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, utilizamos </a:t>
            </a:r>
            <a:r>
              <a:rPr lang="en-US" sz="175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TimeSpan.TryParse()</a:t>
            </a:r>
            <a:r>
              <a:rPr lang="en-US" sz="175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, que valida se a entrada está no formato correto (</a:t>
            </a:r>
            <a:r>
              <a:rPr lang="en-US" sz="175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HH:mm</a:t>
            </a:r>
            <a:r>
              <a:rPr lang="en-US" sz="175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). Como </a:t>
            </a:r>
            <a:r>
              <a:rPr lang="en-US" sz="175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TimeSpan</a:t>
            </a:r>
            <a:r>
              <a:rPr lang="en-US" sz="175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 representa um intervalo de tempo, essa abordagem permite manipular horas separadamente da data.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005030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Após capturar todos os dados corretamente, </a:t>
            </a:r>
            <a:r>
              <a:rPr lang="en-US" sz="1750" b="1" dirty="0">
                <a:solidFill>
                  <a:srgbClr val="BFBFBF"/>
                </a:solidFill>
                <a:latin typeface="Open Sans ExtraBold" pitchFamily="34" charset="0"/>
                <a:ea typeface="Open Sans ExtraBold" pitchFamily="34" charset="-122"/>
                <a:cs typeface="Open Sans ExtraBold" pitchFamily="34" charset="-120"/>
              </a:rPr>
              <a:t>combinamos a data e a hora</a:t>
            </a:r>
            <a:r>
              <a:rPr lang="en-US" sz="175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 utilizando </a:t>
            </a:r>
            <a:r>
              <a:rPr lang="en-US" sz="175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date.Add(time)</a:t>
            </a:r>
            <a:r>
              <a:rPr lang="en-US" sz="175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, garantindo que ambas estejam unificadas em um único objeto </a:t>
            </a:r>
            <a:r>
              <a:rPr lang="en-US" sz="175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DateTime</a:t>
            </a:r>
            <a:r>
              <a:rPr lang="en-US" sz="175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. Por fim, exibimos as informações formatadas de maneira clara.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985986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Este exemplo demonstra uma </a:t>
            </a:r>
            <a:r>
              <a:rPr lang="en-US" sz="1750" b="1" dirty="0">
                <a:solidFill>
                  <a:srgbClr val="BFBFBF"/>
                </a:solidFill>
                <a:latin typeface="Open Sans ExtraBold" pitchFamily="34" charset="0"/>
                <a:ea typeface="Open Sans ExtraBold" pitchFamily="34" charset="-122"/>
                <a:cs typeface="Open Sans ExtraBold" pitchFamily="34" charset="-120"/>
              </a:rPr>
              <a:t>abordagem estruturada</a:t>
            </a:r>
            <a:r>
              <a:rPr lang="en-US" sz="175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 de programação, focada na captura e validação de entradas antes da transição para um modelo baseado em </a:t>
            </a:r>
            <a:r>
              <a:rPr lang="en-US" sz="1750" b="1" dirty="0">
                <a:solidFill>
                  <a:srgbClr val="BFBFBF"/>
                </a:solidFill>
                <a:latin typeface="Open Sans ExtraBold" pitchFamily="34" charset="0"/>
                <a:ea typeface="Open Sans ExtraBold" pitchFamily="34" charset="-122"/>
                <a:cs typeface="Open Sans ExtraBold" pitchFamily="34" charset="-120"/>
              </a:rPr>
              <a:t>Programação Orientada a Objetos (POO)</a:t>
            </a:r>
            <a:r>
              <a:rPr lang="en-US" sz="175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, onde essas operações poderiam ser encapsuladas dentro de classes e métodos específicos para maior organização e reutilização do código.</a:t>
            </a:r>
            <a:endParaRPr lang="en-US" sz="175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2469" y="713303"/>
            <a:ext cx="9984938" cy="6272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900"/>
              </a:lnSpc>
              <a:buNone/>
            </a:pPr>
            <a:r>
              <a:rPr lang="en-US" sz="39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Executando a Aplicação e Próximos Passos</a:t>
            </a:r>
            <a:endParaRPr lang="en-US" sz="3950" dirty="0"/>
          </a:p>
        </p:txBody>
      </p:sp>
      <p:sp>
        <p:nvSpPr>
          <p:cNvPr id="3" name="Text 1"/>
          <p:cNvSpPr/>
          <p:nvPr/>
        </p:nvSpPr>
        <p:spPr>
          <a:xfrm>
            <a:off x="702469" y="1741765"/>
            <a:ext cx="6462236" cy="6623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200"/>
              </a:lnSpc>
              <a:buNone/>
            </a:pPr>
            <a:r>
              <a:rPr lang="en-US" sz="5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1</a:t>
            </a:r>
            <a:endParaRPr lang="en-US" sz="5200" dirty="0"/>
          </a:p>
        </p:txBody>
      </p:sp>
      <p:sp>
        <p:nvSpPr>
          <p:cNvPr id="4" name="Text 2"/>
          <p:cNvSpPr/>
          <p:nvPr/>
        </p:nvSpPr>
        <p:spPr>
          <a:xfrm>
            <a:off x="2679025" y="2654856"/>
            <a:ext cx="2509123" cy="3134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19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Execução</a:t>
            </a:r>
            <a:endParaRPr lang="en-US" sz="1950" dirty="0"/>
          </a:p>
        </p:txBody>
      </p:sp>
      <p:sp>
        <p:nvSpPr>
          <p:cNvPr id="5" name="Text 3"/>
          <p:cNvSpPr/>
          <p:nvPr/>
        </p:nvSpPr>
        <p:spPr>
          <a:xfrm>
            <a:off x="702469" y="3088719"/>
            <a:ext cx="6462236" cy="6422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155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Acessar o terminal, navegar até a pasta do projeto e executar com dotnet run</a:t>
            </a:r>
            <a:endParaRPr lang="en-US" sz="1550" dirty="0"/>
          </a:p>
        </p:txBody>
      </p:sp>
      <p:sp>
        <p:nvSpPr>
          <p:cNvPr id="6" name="Text 4"/>
          <p:cNvSpPr/>
          <p:nvPr/>
        </p:nvSpPr>
        <p:spPr>
          <a:xfrm>
            <a:off x="7465695" y="1741765"/>
            <a:ext cx="6462236" cy="6623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200"/>
              </a:lnSpc>
              <a:buNone/>
            </a:pPr>
            <a:r>
              <a:rPr lang="en-US" sz="5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2</a:t>
            </a:r>
            <a:endParaRPr lang="en-US" sz="5200" dirty="0"/>
          </a:p>
        </p:txBody>
      </p:sp>
      <p:sp>
        <p:nvSpPr>
          <p:cNvPr id="7" name="Text 5"/>
          <p:cNvSpPr/>
          <p:nvPr/>
        </p:nvSpPr>
        <p:spPr>
          <a:xfrm>
            <a:off x="9442252" y="2654856"/>
            <a:ext cx="2509123" cy="3134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19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Interação</a:t>
            </a:r>
            <a:endParaRPr lang="en-US" sz="1950" dirty="0"/>
          </a:p>
        </p:txBody>
      </p:sp>
      <p:sp>
        <p:nvSpPr>
          <p:cNvPr id="8" name="Text 6"/>
          <p:cNvSpPr/>
          <p:nvPr/>
        </p:nvSpPr>
        <p:spPr>
          <a:xfrm>
            <a:off x="7465695" y="3088719"/>
            <a:ext cx="6462236" cy="321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155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Fornecer dados do compromisso quando solicitado</a:t>
            </a:r>
            <a:endParaRPr lang="en-US" sz="1550" dirty="0"/>
          </a:p>
        </p:txBody>
      </p:sp>
      <p:sp>
        <p:nvSpPr>
          <p:cNvPr id="9" name="Text 7"/>
          <p:cNvSpPr/>
          <p:nvPr/>
        </p:nvSpPr>
        <p:spPr>
          <a:xfrm>
            <a:off x="702469" y="4433292"/>
            <a:ext cx="6462236" cy="6623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200"/>
              </a:lnSpc>
              <a:buNone/>
            </a:pPr>
            <a:r>
              <a:rPr lang="en-US" sz="5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3</a:t>
            </a:r>
            <a:endParaRPr lang="en-US" sz="5200" dirty="0"/>
          </a:p>
        </p:txBody>
      </p:sp>
      <p:sp>
        <p:nvSpPr>
          <p:cNvPr id="10" name="Text 8"/>
          <p:cNvSpPr/>
          <p:nvPr/>
        </p:nvSpPr>
        <p:spPr>
          <a:xfrm>
            <a:off x="2679025" y="5346383"/>
            <a:ext cx="2509123" cy="3134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19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Validação</a:t>
            </a:r>
            <a:endParaRPr lang="en-US" sz="1950" dirty="0"/>
          </a:p>
        </p:txBody>
      </p:sp>
      <p:sp>
        <p:nvSpPr>
          <p:cNvPr id="11" name="Text 9"/>
          <p:cNvSpPr/>
          <p:nvPr/>
        </p:nvSpPr>
        <p:spPr>
          <a:xfrm>
            <a:off x="702469" y="5780246"/>
            <a:ext cx="6462236" cy="321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155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O programa valida os formatos de data e hora</a:t>
            </a:r>
            <a:endParaRPr lang="en-US" sz="1550" dirty="0"/>
          </a:p>
        </p:txBody>
      </p:sp>
      <p:sp>
        <p:nvSpPr>
          <p:cNvPr id="12" name="Text 10"/>
          <p:cNvSpPr/>
          <p:nvPr/>
        </p:nvSpPr>
        <p:spPr>
          <a:xfrm>
            <a:off x="7465695" y="4433292"/>
            <a:ext cx="6462236" cy="6623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200"/>
              </a:lnSpc>
              <a:buNone/>
            </a:pPr>
            <a:r>
              <a:rPr lang="en-US" sz="5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4</a:t>
            </a:r>
            <a:endParaRPr lang="en-US" sz="5200" dirty="0"/>
          </a:p>
        </p:txBody>
      </p:sp>
      <p:sp>
        <p:nvSpPr>
          <p:cNvPr id="13" name="Text 11"/>
          <p:cNvSpPr/>
          <p:nvPr/>
        </p:nvSpPr>
        <p:spPr>
          <a:xfrm>
            <a:off x="9442252" y="5346383"/>
            <a:ext cx="2509123" cy="3134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19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Resultado</a:t>
            </a:r>
            <a:endParaRPr lang="en-US" sz="1950" dirty="0"/>
          </a:p>
        </p:txBody>
      </p:sp>
      <p:sp>
        <p:nvSpPr>
          <p:cNvPr id="14" name="Text 12"/>
          <p:cNvSpPr/>
          <p:nvPr/>
        </p:nvSpPr>
        <p:spPr>
          <a:xfrm>
            <a:off x="7465695" y="5780246"/>
            <a:ext cx="6462236" cy="321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155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Exibição dos detalhes do compromisso registrado</a:t>
            </a:r>
            <a:endParaRPr lang="en-US" sz="1550" dirty="0"/>
          </a:p>
        </p:txBody>
      </p:sp>
      <p:sp>
        <p:nvSpPr>
          <p:cNvPr id="15" name="Text 13"/>
          <p:cNvSpPr/>
          <p:nvPr/>
        </p:nvSpPr>
        <p:spPr>
          <a:xfrm>
            <a:off x="702469" y="6327100"/>
            <a:ext cx="13225463" cy="6422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Nos próximos passos, vamos introduzir a classe </a:t>
            </a:r>
            <a:r>
              <a:rPr lang="en-US" sz="155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Appointment</a:t>
            </a:r>
            <a:r>
              <a:rPr lang="en-US" sz="155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 e transformar essa abordagem para usar objetos. Em vez de armazenar as informações em variáveis separadas, utilizaremos uma instância da classe </a:t>
            </a:r>
            <a:r>
              <a:rPr lang="en-US" sz="1550" b="1" dirty="0">
                <a:solidFill>
                  <a:srgbClr val="BFBFBF"/>
                </a:solidFill>
                <a:latin typeface="Open Sans ExtraBold" pitchFamily="34" charset="0"/>
                <a:ea typeface="Open Sans ExtraBold" pitchFamily="34" charset="-122"/>
                <a:cs typeface="Open Sans ExtraBold" pitchFamily="34" charset="-120"/>
              </a:rPr>
              <a:t>Appointment</a:t>
            </a:r>
            <a:r>
              <a:rPr lang="en-US" sz="155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 para agrupar todos os dados do compromisso.</a:t>
            </a:r>
            <a:endParaRPr lang="en-US" sz="1550" dirty="0"/>
          </a:p>
        </p:txBody>
      </p:sp>
      <p:sp>
        <p:nvSpPr>
          <p:cNvPr id="16" name="Text 14"/>
          <p:cNvSpPr/>
          <p:nvPr/>
        </p:nvSpPr>
        <p:spPr>
          <a:xfrm>
            <a:off x="702469" y="7195066"/>
            <a:ext cx="13225463" cy="321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Isso tornará o nosso código mais limpo e orientado a objetos, facilitando a manutenção e a expansão da nossa aplicação.</a:t>
            </a:r>
            <a:endParaRPr lang="en-US" sz="155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Suplemento 1">
                <a:extLst>
                  <a:ext uri="{FF2B5EF4-FFF2-40B4-BE49-F238E27FC236}">
                    <a16:creationId xmlns:a16="http://schemas.microsoft.com/office/drawing/2014/main" id="{BC23B1B4-272E-185F-CA23-0B0AEAB0C7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8073044"/>
                  </p:ext>
                </p:extLst>
              </p:nvPr>
            </p:nvGraphicFramePr>
            <p:xfrm>
              <a:off x="0" y="0"/>
              <a:ext cx="14630400" cy="82296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Suplemento 1">
                <a:extLst>
                  <a:ext uri="{FF2B5EF4-FFF2-40B4-BE49-F238E27FC236}">
                    <a16:creationId xmlns:a16="http://schemas.microsoft.com/office/drawing/2014/main" id="{BC23B1B4-272E-185F-CA23-0B0AEAB0C79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4630400" cy="822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7243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62940" y="520898"/>
            <a:ext cx="7597973" cy="5919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650"/>
              </a:lnSpc>
              <a:buNone/>
            </a:pPr>
            <a:r>
              <a:rPr lang="en-US" sz="370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Entendendo a Estrutura do Projeto</a:t>
            </a:r>
            <a:endParaRPr lang="en-US" sz="3700" dirty="0"/>
          </a:p>
        </p:txBody>
      </p:sp>
      <p:sp>
        <p:nvSpPr>
          <p:cNvPr id="3" name="Text 1"/>
          <p:cNvSpPr/>
          <p:nvPr/>
        </p:nvSpPr>
        <p:spPr>
          <a:xfrm>
            <a:off x="662940" y="1586389"/>
            <a:ext cx="2370772" cy="2959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Top Level Statements</a:t>
            </a:r>
            <a:endParaRPr lang="en-US" sz="1850" dirty="0"/>
          </a:p>
        </p:txBody>
      </p:sp>
      <p:sp>
        <p:nvSpPr>
          <p:cNvPr id="4" name="Text 2"/>
          <p:cNvSpPr/>
          <p:nvPr/>
        </p:nvSpPr>
        <p:spPr>
          <a:xfrm>
            <a:off x="662940" y="2071807"/>
            <a:ext cx="6421160" cy="90904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Uma novidade que permite escrever o código diretamente no arquivo </a:t>
            </a:r>
            <a:r>
              <a:rPr lang="en-US" sz="145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Program.cs</a:t>
            </a:r>
            <a:r>
              <a:rPr lang="en-US" sz="145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 sem a necessidade de declarar uma classe e um método principal. É uma forma mais simples e direta de começar a programar.</a:t>
            </a:r>
            <a:endParaRPr lang="en-US" sz="1450" dirty="0"/>
          </a:p>
        </p:txBody>
      </p:sp>
      <p:sp>
        <p:nvSpPr>
          <p:cNvPr id="5" name="Text 3"/>
          <p:cNvSpPr/>
          <p:nvPr/>
        </p:nvSpPr>
        <p:spPr>
          <a:xfrm>
            <a:off x="7553920" y="1586389"/>
            <a:ext cx="2367796" cy="2959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Estrutura Tradicional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7553920" y="2071807"/>
            <a:ext cx="6421160" cy="12120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Aqui, precisamos definir uma classe </a:t>
            </a:r>
            <a:r>
              <a:rPr lang="en-US" sz="145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Program</a:t>
            </a:r>
            <a:r>
              <a:rPr lang="en-US" sz="145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 e o método </a:t>
            </a:r>
            <a:r>
              <a:rPr lang="en-US" sz="145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Main()</a:t>
            </a:r>
            <a:r>
              <a:rPr lang="en-US" sz="145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, que é o ponto de entrada da aplicação. Essa abordagem é interessante quando precisamos de maior organização e estrutura, especialmente em projetos mais complexos.</a:t>
            </a:r>
            <a:endParaRPr lang="en-US" sz="1450" dirty="0"/>
          </a:p>
        </p:txBody>
      </p:sp>
      <p:sp>
        <p:nvSpPr>
          <p:cNvPr id="7" name="Text 5"/>
          <p:cNvSpPr/>
          <p:nvPr/>
        </p:nvSpPr>
        <p:spPr>
          <a:xfrm>
            <a:off x="662940" y="3667244"/>
            <a:ext cx="13304520" cy="6060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O principal arquivo é o </a:t>
            </a:r>
            <a:r>
              <a:rPr lang="en-US" sz="145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Program.cs</a:t>
            </a:r>
            <a:r>
              <a:rPr lang="en-US" sz="145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, que pode seguir duas abordagens: usar</a:t>
            </a:r>
            <a:r>
              <a:rPr lang="en-US" sz="145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Top Level Statements</a:t>
            </a:r>
            <a:r>
              <a:rPr lang="en-US" sz="145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 ou a estrutura mais tradicional com uma classe </a:t>
            </a:r>
            <a:r>
              <a:rPr lang="en-US" sz="145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Program</a:t>
            </a:r>
            <a:r>
              <a:rPr lang="en-US" sz="145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 e um </a:t>
            </a:r>
            <a:r>
              <a:rPr lang="en-US" sz="145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método Main()</a:t>
            </a:r>
            <a:r>
              <a:rPr lang="en-US" sz="145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. Vamos explorar ambas as abordagens e discutir as vantagens de cada uma.</a:t>
            </a:r>
            <a:endParaRPr lang="en-US" sz="1450" dirty="0"/>
          </a:p>
        </p:txBody>
      </p:sp>
      <p:sp>
        <p:nvSpPr>
          <p:cNvPr id="8" name="Text 6"/>
          <p:cNvSpPr/>
          <p:nvPr/>
        </p:nvSpPr>
        <p:spPr>
          <a:xfrm>
            <a:off x="662940" y="4486275"/>
            <a:ext cx="13304520" cy="3030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endParaRPr lang="en-US" sz="1450" dirty="0"/>
          </a:p>
        </p:txBody>
      </p:sp>
      <p:pic>
        <p:nvPicPr>
          <p:cNvPr id="9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" y="5215295"/>
            <a:ext cx="6421160" cy="2398276"/>
          </a:xfrm>
          <a:prstGeom prst="rect">
            <a:avLst/>
          </a:prstGeom>
        </p:spPr>
      </p:pic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3920" y="5680829"/>
            <a:ext cx="6421160" cy="146720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067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03513" y="563404"/>
            <a:ext cx="7709773" cy="12806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000"/>
              </a:lnSpc>
              <a:buNone/>
            </a:pPr>
            <a:r>
              <a:rPr lang="en-US" sz="400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Namespace, Classe e Método Main</a:t>
            </a:r>
            <a:endParaRPr lang="en-US" sz="4000" dirty="0"/>
          </a:p>
        </p:txBody>
      </p:sp>
      <p:sp>
        <p:nvSpPr>
          <p:cNvPr id="4" name="Shape 1"/>
          <p:cNvSpPr/>
          <p:nvPr/>
        </p:nvSpPr>
        <p:spPr>
          <a:xfrm>
            <a:off x="6203513" y="2151340"/>
            <a:ext cx="3752493" cy="3474958"/>
          </a:xfrm>
          <a:prstGeom prst="roundRect">
            <a:avLst>
              <a:gd name="adj" fmla="val 885"/>
            </a:avLst>
          </a:prstGeom>
          <a:solidFill>
            <a:srgbClr val="3E3E3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" name="Text 2"/>
          <p:cNvSpPr/>
          <p:nvPr/>
        </p:nvSpPr>
        <p:spPr>
          <a:xfrm>
            <a:off x="6408420" y="2356247"/>
            <a:ext cx="2561273" cy="3200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Namespace</a:t>
            </a:r>
            <a:endParaRPr lang="en-US" sz="2000" dirty="0"/>
          </a:p>
        </p:txBody>
      </p:sp>
      <p:sp>
        <p:nvSpPr>
          <p:cNvPr id="6" name="Text 3"/>
          <p:cNvSpPr/>
          <p:nvPr/>
        </p:nvSpPr>
        <p:spPr>
          <a:xfrm>
            <a:off x="6408420" y="2799159"/>
            <a:ext cx="3342680" cy="26222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A palavra-chave namespace define um escopo que organiza classes e outros tipos em grupos lógicos, evitando conflitos de nomes. Um "grupo lógico" refere-se a uma maneira de organizar tipos relacionados dentro de um contexto comum.</a:t>
            </a:r>
            <a:endParaRPr lang="en-US" sz="1600" dirty="0"/>
          </a:p>
        </p:txBody>
      </p:sp>
      <p:sp>
        <p:nvSpPr>
          <p:cNvPr id="7" name="Shape 4"/>
          <p:cNvSpPr/>
          <p:nvPr/>
        </p:nvSpPr>
        <p:spPr>
          <a:xfrm>
            <a:off x="10160913" y="2151340"/>
            <a:ext cx="3752493" cy="3474958"/>
          </a:xfrm>
          <a:prstGeom prst="roundRect">
            <a:avLst>
              <a:gd name="adj" fmla="val 885"/>
            </a:avLst>
          </a:prstGeom>
          <a:solidFill>
            <a:srgbClr val="3E3E3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8" name="Text 5"/>
          <p:cNvSpPr/>
          <p:nvPr/>
        </p:nvSpPr>
        <p:spPr>
          <a:xfrm>
            <a:off x="10365819" y="2356247"/>
            <a:ext cx="2561273" cy="3200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Classe Program</a:t>
            </a:r>
            <a:endParaRPr lang="en-US" sz="2000" dirty="0"/>
          </a:p>
        </p:txBody>
      </p:sp>
      <p:sp>
        <p:nvSpPr>
          <p:cNvPr id="9" name="Text 6"/>
          <p:cNvSpPr/>
          <p:nvPr/>
        </p:nvSpPr>
        <p:spPr>
          <a:xfrm>
            <a:off x="10365819" y="2799159"/>
            <a:ext cx="3342680" cy="19666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Dentro do namespace, temos uma classe chamada Program. Em C#, a class é um bloco de código que define um tipo de dado composto que pode conter métodos, propriedades e outros membros.</a:t>
            </a:r>
            <a:endParaRPr lang="en-US" sz="1600" dirty="0"/>
          </a:p>
        </p:txBody>
      </p:sp>
      <p:sp>
        <p:nvSpPr>
          <p:cNvPr id="10" name="Shape 7"/>
          <p:cNvSpPr/>
          <p:nvPr/>
        </p:nvSpPr>
        <p:spPr>
          <a:xfrm>
            <a:off x="6203513" y="5831205"/>
            <a:ext cx="7709773" cy="1836063"/>
          </a:xfrm>
          <a:prstGeom prst="roundRect">
            <a:avLst>
              <a:gd name="adj" fmla="val 1674"/>
            </a:avLst>
          </a:prstGeom>
          <a:solidFill>
            <a:srgbClr val="3E3E3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1" name="Text 8"/>
          <p:cNvSpPr/>
          <p:nvPr/>
        </p:nvSpPr>
        <p:spPr>
          <a:xfrm>
            <a:off x="6408420" y="6036112"/>
            <a:ext cx="2561273" cy="3200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Método Main</a:t>
            </a:r>
            <a:endParaRPr lang="en-US" sz="2000" dirty="0"/>
          </a:p>
        </p:txBody>
      </p:sp>
      <p:sp>
        <p:nvSpPr>
          <p:cNvPr id="12" name="Text 9"/>
          <p:cNvSpPr/>
          <p:nvPr/>
        </p:nvSpPr>
        <p:spPr>
          <a:xfrm>
            <a:off x="6408420" y="6479024"/>
            <a:ext cx="7299960" cy="983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Dentro da classe Program, encontramos o método Main, que é o ponto de entrada de qualquer aplicação em C#. Ele é onde o programa inicia sua execução.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4738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Entendendo o Static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25147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878860" y="3293983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530906" y="32514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Definição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530906" y="3741896"/>
            <a:ext cx="3459242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A palavra-chave static em C# significa que o método ou membro pertence à própria classe, em vez de a uma instância específica dessa classe.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5216962" y="325147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8" name="Text 6"/>
          <p:cNvSpPr/>
          <p:nvPr/>
        </p:nvSpPr>
        <p:spPr>
          <a:xfrm>
            <a:off x="5302032" y="3293983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5954078" y="32514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Utilidade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954078" y="3741896"/>
            <a:ext cx="3459242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Isso é útil quando queremos definir comportamentos ou propriedades que sejam comuns a todas as instâncias de uma classe ou que não dependam de uma instância em particular.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640133" y="325147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2" name="Text 10"/>
          <p:cNvSpPr/>
          <p:nvPr/>
        </p:nvSpPr>
        <p:spPr>
          <a:xfrm>
            <a:off x="9725204" y="3293983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10377249" y="32514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Método Main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0377249" y="3741896"/>
            <a:ext cx="3459242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No caso do método Main, ele precisa ser static porque não existe uma instância da classe Program ao iniciar a execução do programa; o método é chamado diretamente pela CLR (Common Language Runtime).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2259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Vim da linguagem C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1771531"/>
            <a:ext cx="1134070" cy="203275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268022" y="199834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Em C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2268022" y="2488763"/>
            <a:ext cx="1156858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Um programa geralmente começa sua execução na função main(), que é o ponto de entrada do código. Tudo que precisa ser executado é escrito diretamente dentro dessa função, sem a necessidade de uma estrutura formal de classe.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3804285"/>
            <a:ext cx="1134070" cy="1669852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268022" y="40310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Em C#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2268022" y="4521517"/>
            <a:ext cx="115685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Seguindo o paradigma de Programação Orientada a Objetos (POO), não temos apenas funções isoladas. Em vez disso, temos classes, que são "blocos organizados" contendo métodos, propriedades e outros membros.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5474137"/>
            <a:ext cx="1134070" cy="203275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268022" y="570095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Analogia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2268022" y="6191369"/>
            <a:ext cx="1156858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Pense na função main() em C como um script simples, onde o código é executado linearmente. Já em C#, a classe Program é como uma "caixa organizadora", onde colocamos nosso ponto de entrada (Main()) junto com outros recursos.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93790" y="1496139"/>
            <a:ext cx="6244709" cy="5237321"/>
          </a:xfrm>
          <a:prstGeom prst="roundRect">
            <a:avLst>
              <a:gd name="adj" fmla="val 650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801410" y="1503759"/>
            <a:ext cx="6229469" cy="522208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1028224" y="1647468"/>
            <a:ext cx="5775841" cy="49346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#include &lt;stdio.h&gt;</a:t>
            </a:r>
            <a:r>
              <a:rPr lang="en-US" sz="140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
</a:t>
            </a:r>
            <a:r>
              <a:rPr lang="en-US" sz="140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struct Carro {</a:t>
            </a:r>
            <a:r>
              <a:rPr lang="en-US" sz="140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
   </a:t>
            </a:r>
            <a:r>
              <a:rPr lang="en-US" sz="140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char modelo[50];</a:t>
            </a:r>
            <a:r>
              <a:rPr lang="en-US" sz="140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
   </a:t>
            </a:r>
            <a:r>
              <a:rPr lang="en-US" sz="140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int ano;</a:t>
            </a:r>
            <a:r>
              <a:rPr lang="en-US" sz="140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
</a:t>
            </a:r>
            <a:r>
              <a:rPr lang="en-US" sz="140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};</a:t>
            </a:r>
            <a:r>
              <a:rPr lang="en-US" sz="140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
</a:t>
            </a:r>
            <a:r>
              <a:rPr lang="en-US" sz="140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void mostrarCarro(struct Carro c) {</a:t>
            </a:r>
            <a:r>
              <a:rPr lang="en-US" sz="140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
   </a:t>
            </a:r>
            <a:r>
              <a:rPr lang="en-US" sz="140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printf("Modelo: %s\n", c.modelo);</a:t>
            </a:r>
            <a:r>
              <a:rPr lang="en-US" sz="140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
   </a:t>
            </a:r>
            <a:r>
              <a:rPr lang="en-US" sz="140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printf("Ano: %d\n", c.ano);</a:t>
            </a:r>
            <a:r>
              <a:rPr lang="en-US" sz="140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
</a:t>
            </a:r>
            <a:r>
              <a:rPr lang="en-US" sz="140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</a:t>
            </a:r>
            <a:r>
              <a:rPr lang="en-US" sz="140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
</a:t>
            </a:r>
            <a:r>
              <a:rPr lang="en-US" sz="140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int main() {</a:t>
            </a:r>
            <a:r>
              <a:rPr lang="en-US" sz="140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
   </a:t>
            </a:r>
            <a:r>
              <a:rPr lang="en-US" sz="140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struct Carro meuCarro = {"Fusca", 1980};</a:t>
            </a:r>
            <a:r>
              <a:rPr lang="en-US" sz="140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
   </a:t>
            </a:r>
            <a:r>
              <a:rPr lang="en-US" sz="140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mostrarCarro(meuCarro);</a:t>
            </a:r>
            <a:r>
              <a:rPr lang="en-US" sz="140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
   </a:t>
            </a:r>
            <a:r>
              <a:rPr lang="en-US" sz="140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return 0;</a:t>
            </a:r>
            <a:r>
              <a:rPr lang="en-US" sz="140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
</a:t>
            </a:r>
            <a:r>
              <a:rPr lang="en-US" sz="140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</a:t>
            </a:r>
            <a:endParaRPr lang="en-US" sz="1400" dirty="0"/>
          </a:p>
        </p:txBody>
      </p:sp>
      <p:sp>
        <p:nvSpPr>
          <p:cNvPr id="5" name="Shape 3"/>
          <p:cNvSpPr/>
          <p:nvPr/>
        </p:nvSpPr>
        <p:spPr>
          <a:xfrm>
            <a:off x="7599521" y="1351002"/>
            <a:ext cx="6244709" cy="5527596"/>
          </a:xfrm>
          <a:prstGeom prst="roundRect">
            <a:avLst>
              <a:gd name="adj" fmla="val 616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6" name="Shape 4"/>
          <p:cNvSpPr/>
          <p:nvPr/>
        </p:nvSpPr>
        <p:spPr>
          <a:xfrm>
            <a:off x="7607141" y="1358622"/>
            <a:ext cx="6229469" cy="551235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7" name="Text 5"/>
          <p:cNvSpPr/>
          <p:nvPr/>
        </p:nvSpPr>
        <p:spPr>
          <a:xfrm>
            <a:off x="7833955" y="1502331"/>
            <a:ext cx="5775841" cy="52249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using System;</a:t>
            </a:r>
            <a:r>
              <a:rPr lang="en-US" sz="140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
</a:t>
            </a:r>
            <a:r>
              <a:rPr lang="en-US" sz="140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class Carro {</a:t>
            </a:r>
            <a:r>
              <a:rPr lang="en-US" sz="140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
    </a:t>
            </a:r>
            <a:r>
              <a:rPr lang="en-US" sz="140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public string Modelo { get; set; }</a:t>
            </a:r>
            <a:r>
              <a:rPr lang="en-US" sz="140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
    </a:t>
            </a:r>
            <a:r>
              <a:rPr lang="en-US" sz="140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public int Ano { get; set; }</a:t>
            </a:r>
            <a:r>
              <a:rPr lang="en-US" sz="140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
    </a:t>
            </a:r>
            <a:r>
              <a:rPr lang="en-US" sz="140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public void MostrarCarro() {</a:t>
            </a:r>
            <a:r>
              <a:rPr lang="en-US" sz="140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
       </a:t>
            </a:r>
            <a:r>
              <a:rPr lang="en-US" sz="140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Console.WriteLine($"Modelo: {Modelo}");</a:t>
            </a:r>
            <a:r>
              <a:rPr lang="en-US" sz="140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
       </a:t>
            </a:r>
            <a:r>
              <a:rPr lang="en-US" sz="140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Console.WriteLine($"Ano: {Ano}");</a:t>
            </a:r>
            <a:r>
              <a:rPr lang="en-US" sz="140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
    </a:t>
            </a:r>
            <a:r>
              <a:rPr lang="en-US" sz="140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</a:t>
            </a:r>
            <a:r>
              <a:rPr lang="en-US" sz="140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
</a:t>
            </a:r>
            <a:r>
              <a:rPr lang="en-US" sz="140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</a:t>
            </a:r>
            <a:r>
              <a:rPr lang="en-US" sz="140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
</a:t>
            </a:r>
            <a:r>
              <a:rPr lang="en-US" sz="140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class Program {</a:t>
            </a:r>
            <a:r>
              <a:rPr lang="en-US" sz="140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
    </a:t>
            </a:r>
            <a:r>
              <a:rPr lang="en-US" sz="140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static void Main() {</a:t>
            </a:r>
            <a:r>
              <a:rPr lang="en-US" sz="140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
        </a:t>
            </a:r>
            <a:r>
              <a:rPr lang="en-US" sz="140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Carro meuCarro = new Carro { </a:t>
            </a:r>
            <a:r>
              <a:rPr lang="en-US" sz="140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
</a:t>
            </a:r>
            <a:r>
              <a:rPr lang="en-US" sz="140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Modelo = "Fusca", Ano = 1980 };</a:t>
            </a:r>
            <a:r>
              <a:rPr lang="en-US" sz="140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
        </a:t>
            </a:r>
            <a:r>
              <a:rPr lang="en-US" sz="140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meuCarro.MostrarCarro();</a:t>
            </a:r>
            <a:r>
              <a:rPr lang="en-US" sz="140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
    }
}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91533"/>
            <a:ext cx="683216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Comparação entre C e C#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840474"/>
            <a:ext cx="13042821" cy="2616518"/>
          </a:xfrm>
          <a:prstGeom prst="roundRect">
            <a:avLst>
              <a:gd name="adj" fmla="val 1300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4" name="Shape 2"/>
          <p:cNvSpPr/>
          <p:nvPr/>
        </p:nvSpPr>
        <p:spPr>
          <a:xfrm>
            <a:off x="801410" y="2848094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" name="Text 3"/>
          <p:cNvSpPr/>
          <p:nvPr/>
        </p:nvSpPr>
        <p:spPr>
          <a:xfrm>
            <a:off x="1028224" y="2991803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C (Estruturas e Funções)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45824" y="2991803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C# (Classes e Objetos)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801410" y="3498413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8" name="Text 6"/>
          <p:cNvSpPr/>
          <p:nvPr/>
        </p:nvSpPr>
        <p:spPr>
          <a:xfrm>
            <a:off x="1028224" y="3642122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Usa struct para armazenar dados.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45824" y="3642122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Usa class, que pode conter tanto dados quanto métodos.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801410" y="4148733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1" name="Text 9"/>
          <p:cNvSpPr/>
          <p:nvPr/>
        </p:nvSpPr>
        <p:spPr>
          <a:xfrm>
            <a:off x="1028224" y="4292441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Funções são separadas das estruturas.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45824" y="4292441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Métodos podem estar dentro da própria classe.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801410" y="4799052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4" name="Text 12"/>
          <p:cNvSpPr/>
          <p:nvPr/>
        </p:nvSpPr>
        <p:spPr>
          <a:xfrm>
            <a:off x="1028224" y="4942761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Não tem suporte direto a propriedades.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545824" y="4942761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Propriedades encapsulam dados com get e set.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793790" y="5712143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Em C, você poderia criar uma struct para agrupar dados e uma função para manipulá-los. Já em C#, podemos criar uma classe, que combina tanto dados (propriedades e campos) quanto ações (métodos) no mesmo bloco de código.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18843"/>
            <a:ext cx="1012793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O que uma classe em C# pode conter?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267783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306157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Métodos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3551992"/>
            <a:ext cx="30054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Equivalem às funções em C, são blocos de código que executam ações.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446" y="2267783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139446" y="306157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Propriedades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4139446" y="3551992"/>
            <a:ext cx="3005614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Parecem variáveis, mas possuem um controle interno, como se fossem um "meio-termo" entre variáveis e funções.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5221" y="2267783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485221" y="306157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Campos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7485221" y="3551992"/>
            <a:ext cx="300561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São variáveis dentro da classe, usadas para armazenar dados.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30997" y="2267783"/>
            <a:ext cx="566976" cy="566976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0830997" y="306157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Construtores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10830997" y="3551992"/>
            <a:ext cx="3005614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Métodos especiais chamados automaticamente quando criamos um objeto dessa classe.</a:t>
            </a:r>
            <a:endParaRPr lang="en-US" sz="1750" dirty="0"/>
          </a:p>
        </p:txBody>
      </p:sp>
      <p:sp>
        <p:nvSpPr>
          <p:cNvPr id="15" name="Text 9"/>
          <p:cNvSpPr/>
          <p:nvPr/>
        </p:nvSpPr>
        <p:spPr>
          <a:xfrm>
            <a:off x="793790" y="562165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6" name="Text 10"/>
          <p:cNvSpPr/>
          <p:nvPr/>
        </p:nvSpPr>
        <p:spPr>
          <a:xfrm>
            <a:off x="793790" y="644378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7" name="Text 11"/>
          <p:cNvSpPr/>
          <p:nvPr/>
        </p:nvSpPr>
        <p:spPr>
          <a:xfrm>
            <a:off x="7599521" y="644378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95544"/>
            <a:ext cx="1297471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Criação do Projeto para Agenda de Compromisso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657951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3E3E3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1303973" y="265795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Criar a Solução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303973" y="3148370"/>
            <a:ext cx="125326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Digite o comando </a:t>
            </a:r>
            <a:r>
              <a:rPr lang="en-US" sz="1750" b="1" dirty="0">
                <a:solidFill>
                  <a:srgbClr val="BFBFBF"/>
                </a:solidFill>
                <a:latin typeface="Open Sans ExtraBold" pitchFamily="34" charset="0"/>
                <a:ea typeface="Open Sans ExtraBold" pitchFamily="34" charset="-122"/>
                <a:cs typeface="Open Sans ExtraBold" pitchFamily="34" charset="-120"/>
              </a:rPr>
              <a:t>dotnet new sln -n AgendaApp</a:t>
            </a:r>
            <a:r>
              <a:rPr lang="en-US" sz="175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 para criar uma nova solução com o nome "</a:t>
            </a:r>
            <a:r>
              <a:rPr lang="en-US" sz="1750" b="1" dirty="0">
                <a:solidFill>
                  <a:srgbClr val="BFBFBF"/>
                </a:solidFill>
                <a:latin typeface="Open Sans ExtraBold" pitchFamily="34" charset="0"/>
                <a:ea typeface="Open Sans ExtraBold" pitchFamily="34" charset="-122"/>
                <a:cs typeface="Open Sans ExtraBold" pitchFamily="34" charset="-120"/>
              </a:rPr>
              <a:t>AgendaApp</a:t>
            </a:r>
            <a:r>
              <a:rPr lang="en-US" sz="175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".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1133951" y="3738086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3E3E3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7" name="Text 5"/>
          <p:cNvSpPr/>
          <p:nvPr/>
        </p:nvSpPr>
        <p:spPr>
          <a:xfrm>
            <a:off x="1644134" y="3738086"/>
            <a:ext cx="320528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Criar Projeto de Console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1644134" y="4228505"/>
            <a:ext cx="121924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Digite o comando </a:t>
            </a:r>
            <a:r>
              <a:rPr lang="en-US" sz="1750" b="1" dirty="0">
                <a:solidFill>
                  <a:srgbClr val="BFBFBF"/>
                </a:solidFill>
                <a:latin typeface="Open Sans ExtraBold" pitchFamily="34" charset="0"/>
                <a:ea typeface="Open Sans ExtraBold" pitchFamily="34" charset="-122"/>
                <a:cs typeface="Open Sans ExtraBold" pitchFamily="34" charset="-120"/>
              </a:rPr>
              <a:t>dotnet new console -n AgendaApp.ConsoleApp</a:t>
            </a:r>
            <a:r>
              <a:rPr lang="en-US" sz="175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 para criar um novo projeto de console.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1474232" y="4818221"/>
            <a:ext cx="170021" cy="1070967"/>
          </a:xfrm>
          <a:prstGeom prst="roundRect">
            <a:avLst>
              <a:gd name="adj" fmla="val 20012"/>
            </a:avLst>
          </a:prstGeom>
          <a:solidFill>
            <a:srgbClr val="3E3E3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0" name="Text 8"/>
          <p:cNvSpPr/>
          <p:nvPr/>
        </p:nvSpPr>
        <p:spPr>
          <a:xfrm>
            <a:off x="1984415" y="4818221"/>
            <a:ext cx="374737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Adicionar Projetos à Solução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984415" y="5308640"/>
            <a:ext cx="11852196" cy="580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Digite os comandos para adicionar os projetos à solução.
</a:t>
            </a:r>
            <a:r>
              <a:rPr lang="en-US" sz="140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dotnet sln AgendaApp.sln add add AgendaApp.ConsoleApp/AgendaApp.ConsoleApp.csproj </a:t>
            </a:r>
            <a:endParaRPr lang="en-US" sz="1400" dirty="0"/>
          </a:p>
        </p:txBody>
      </p:sp>
      <p:sp>
        <p:nvSpPr>
          <p:cNvPr id="12" name="Text 10"/>
          <p:cNvSpPr/>
          <p:nvPr/>
        </p:nvSpPr>
        <p:spPr>
          <a:xfrm>
            <a:off x="793790" y="637115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Digite o comando </a:t>
            </a:r>
            <a:r>
              <a:rPr lang="en-US" sz="1750" b="1" dirty="0">
                <a:solidFill>
                  <a:srgbClr val="BFBFBF"/>
                </a:solidFill>
                <a:latin typeface="Open Sans ExtraBold" pitchFamily="34" charset="0"/>
                <a:ea typeface="Open Sans ExtraBold" pitchFamily="34" charset="-122"/>
                <a:cs typeface="Open Sans ExtraBold" pitchFamily="34" charset="-120"/>
              </a:rPr>
              <a:t>dotnet run --project AgendaApp.ConsoleApp</a:t>
            </a:r>
            <a:r>
              <a:rPr lang="en-US" sz="1750" dirty="0">
                <a:solidFill>
                  <a:srgbClr val="BFBFBF"/>
                </a:solidFill>
                <a:latin typeface="Open Sans Light" pitchFamily="34" charset="0"/>
                <a:ea typeface="Open Sans Light" pitchFamily="34" charset="-122"/>
                <a:cs typeface="Open Sans Light" pitchFamily="34" charset="-120"/>
              </a:rPr>
              <a:t> para executar a solução e verificar se tudo está correto.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webextensions/webextension1.xml><?xml version="1.0" encoding="utf-8"?>
<we:webextension xmlns:we="http://schemas.microsoft.com/office/webextensions/webextension/2010/11" id="{D630EE8A-F7F3-C148-8DBA-E0D42403B963}">
  <we:reference id="wa200004824" version="2.0.1.0" store="pt-BR" storeType="OMEX"/>
  <we:alternateReferences>
    <we:reference id="wa200004824" version="2.0.1.0" store="wa200004824" storeType="OMEX"/>
  </we:alternateReferences>
  <we:properties>
    <we:property name="dataSlidePPT" value="{&quot;activePresentationId&quot;:6704771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1704</Words>
  <Application>Microsoft Macintosh PowerPoint</Application>
  <PresentationFormat>Personalizar</PresentationFormat>
  <Paragraphs>115</Paragraphs>
  <Slides>14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Open Sans Light</vt:lpstr>
      <vt:lpstr>Instrument Sans Medium</vt:lpstr>
      <vt:lpstr>Open Sans ExtraBold</vt:lpstr>
      <vt:lpstr>Consolas</vt:lpstr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Everton Coimbra de Araújo</cp:lastModifiedBy>
  <cp:revision>3</cp:revision>
  <dcterms:created xsi:type="dcterms:W3CDTF">2025-03-25T18:35:40Z</dcterms:created>
  <dcterms:modified xsi:type="dcterms:W3CDTF">2025-04-07T19:53:29Z</dcterms:modified>
</cp:coreProperties>
</file>