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14"/>
  </p:notesMasterIdLst>
  <p:handoutMasterIdLst>
    <p:handoutMasterId r:id="rId28"/>
  </p:handoutMasterIdLst>
  <p:sldIdLst>
    <p:sldId id="256" r:id="rId6"/>
    <p:sldId id="332" r:id="rId7"/>
    <p:sldId id="333" r:id="rId8"/>
    <p:sldId id="324" r:id="rId9"/>
    <p:sldId id="306" r:id="rId10"/>
    <p:sldId id="342" r:id="rId11"/>
    <p:sldId id="343" r:id="rId12"/>
    <p:sldId id="305" r:id="rId13"/>
    <p:sldId id="316" r:id="rId15"/>
    <p:sldId id="346" r:id="rId16"/>
    <p:sldId id="314" r:id="rId17"/>
    <p:sldId id="311" r:id="rId18"/>
    <p:sldId id="347" r:id="rId19"/>
    <p:sldId id="317" r:id="rId20"/>
    <p:sldId id="351" r:id="rId21"/>
    <p:sldId id="352" r:id="rId22"/>
    <p:sldId id="354" r:id="rId23"/>
    <p:sldId id="356" r:id="rId24"/>
    <p:sldId id="357" r:id="rId25"/>
    <p:sldId id="358" r:id="rId26"/>
    <p:sldId id="359" r:id="rId27"/>
  </p:sldIdLst>
  <p:sldSz cx="9144000" cy="5143500"/>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1573"/>
        <p:guide pos="2880"/>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notesMaster" Target="notesMasters/notesMaster1.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charset="0"/>
        <a:cs typeface="+mn-cs"/>
      </a:defRPr>
    </a:lvl1pPr>
    <a:lvl2pPr marL="457200" algn="l" defTabSz="914400" rtl="0" eaLnBrk="1" latinLnBrk="0" hangingPunct="1">
      <a:defRPr sz="1200" kern="1200">
        <a:solidFill>
          <a:schemeClr val="tx1"/>
        </a:solidFill>
        <a:latin typeface="+mn-lt"/>
        <a:ea typeface="Calibri" panose="020F0502020204030204" charset="0"/>
        <a:cs typeface="+mn-cs"/>
      </a:defRPr>
    </a:lvl2pPr>
    <a:lvl3pPr marL="914400" algn="l" defTabSz="914400" rtl="0" eaLnBrk="1" latinLnBrk="0" hangingPunct="1">
      <a:defRPr sz="1200" kern="1200">
        <a:solidFill>
          <a:schemeClr val="tx1"/>
        </a:solidFill>
        <a:latin typeface="+mn-lt"/>
        <a:ea typeface="Calibri" panose="020F0502020204030204" charset="0"/>
        <a:cs typeface="+mn-cs"/>
      </a:defRPr>
    </a:lvl3pPr>
    <a:lvl4pPr marL="1371600" algn="l" defTabSz="914400" rtl="0" eaLnBrk="1" latinLnBrk="0" hangingPunct="1">
      <a:defRPr sz="1200" kern="1200">
        <a:solidFill>
          <a:schemeClr val="tx1"/>
        </a:solidFill>
        <a:latin typeface="+mn-lt"/>
        <a:ea typeface="Calibri" panose="020F0502020204030204" charset="0"/>
        <a:cs typeface="+mn-cs"/>
      </a:defRPr>
    </a:lvl4pPr>
    <a:lvl5pPr marL="1828800" algn="l" defTabSz="914400" rtl="0" eaLnBrk="1" latinLnBrk="0" hangingPunct="1">
      <a:defRPr sz="1200" kern="1200">
        <a:solidFill>
          <a:schemeClr val="tx1"/>
        </a:solidFill>
        <a:latin typeface="+mn-lt"/>
        <a:ea typeface="Calibri" panose="020F050202020403020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version">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cs typeface="+mn-ea"/>
              </a:rPr>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Calibri" panose="020F0502020204030204" charset="0"/>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Calibri" panose="020F0502020204030204" charset="0"/>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Calibri" panose="020F0502020204030204" charset="0"/>
                <a:cs typeface="Calibri" panose="020F0502020204030204" charset="0"/>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Calibri" panose="020F0502020204030204" charset="0"/>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Calibri" panose="020F0502020204030204" charset="0"/>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Calibri" panose="020F0502020204030204" charset="0"/>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Calibri" panose="020F0502020204030204" charset="0"/>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Calibri" panose="020F0502020204030204" charset="0"/>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Calibri" panose="020F0502020204030204" charset="0"/>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2051"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Calibri" panose="020F0502020204030204" charset="0"/>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Calibri" panose="020F0502020204030204" charset="0"/>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Calibri" panose="020F0502020204030204" charset="0"/>
                <a:cs typeface="Calibri" panose="020F0502020204030204" charset="0"/>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Calibri" panose="020F0502020204030204" charset="0"/>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Calibri" panose="020F0502020204030204" charset="0"/>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Calibri" panose="020F0502020204030204" charset="0"/>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Calibri" panose="020F0502020204030204" charset="0"/>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Calibri" panose="020F0502020204030204" charset="0"/>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Calibri" panose="020F0502020204030204" charset="0"/>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4099"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Calibri" panose="020F0502020204030204" charset="0"/>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Calibri" panose="020F0502020204030204" charset="0"/>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Calibri" panose="020F0502020204030204" charset="0"/>
                <a:cs typeface="Calibri" panose="020F0502020204030204" charset="0"/>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Calibri" panose="020F0502020204030204" charset="0"/>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Calibri" panose="020F0502020204030204" charset="0"/>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Calibri" panose="020F0502020204030204" charset="0"/>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Calibri" panose="020F0502020204030204" charset="0"/>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Calibri" panose="020F0502020204030204" charset="0"/>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Calibri" panose="020F0502020204030204" charset="0"/>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5123"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Calibri" panose="020F0502020204030204" charset="0"/>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Calibri" panose="020F0502020204030204" charset="0"/>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Calibri" panose="020F0502020204030204" charset="0"/>
                <a:cs typeface="Calibri" panose="020F0502020204030204" charset="0"/>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Calibri" panose="020F0502020204030204" charset="0"/>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Calibri" panose="020F0502020204030204" charset="0"/>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Calibri" panose="020F0502020204030204" charset="0"/>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Calibri" panose="020F0502020204030204" charset="0"/>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Calibri" panose="020F0502020204030204" charset="0"/>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Calibri" panose="020F0502020204030204" charset="0"/>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9" Type="http://schemas.openxmlformats.org/officeDocument/2006/relationships/image" Target="../media/image13.jpeg"/><Relationship Id="rId8" Type="http://schemas.openxmlformats.org/officeDocument/2006/relationships/image" Target="../media/image12.jpeg"/><Relationship Id="rId7" Type="http://schemas.openxmlformats.org/officeDocument/2006/relationships/image" Target="../media/image11.jpeg"/><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jpe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3.jpeg"/><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文本框 2"/>
          <p:cNvSpPr txBox="1"/>
          <p:nvPr/>
        </p:nvSpPr>
        <p:spPr>
          <a:xfrm>
            <a:off x="897255" y="1761173"/>
            <a:ext cx="7348538" cy="1076325"/>
          </a:xfrm>
          <a:prstGeom prst="rect">
            <a:avLst/>
          </a:prstGeom>
          <a:noFill/>
          <a:ln w="9525">
            <a:noFill/>
            <a:miter/>
          </a:ln>
        </p:spPr>
        <p:txBody>
          <a:bodyPr wrap="square" anchor="t">
            <a:spAutoFit/>
          </a:bodyPr>
          <a:p>
            <a:pPr lvl="0" algn="dist"/>
            <a:r>
              <a:rPr lang="en-US" altLang="zh-CN" sz="3200" b="1" noProof="1">
                <a:solidFill>
                  <a:srgbClr val="FF9900"/>
                </a:solidFill>
                <a:effectLst>
                  <a:outerShdw blurRad="38100" dist="38100" dir="2700000" algn="tl">
                    <a:srgbClr val="000000">
                      <a:alpha val="43137"/>
                    </a:srgbClr>
                  </a:outerShdw>
                </a:effectLst>
                <a:latin typeface="Bahnschrift SemiBold" panose="020B0502040204020203" charset="0"/>
                <a:ea typeface="Calibri" panose="020F0502020204030204" charset="0"/>
                <a:cs typeface="Bahnschrift SemiBold" panose="020B0502040204020203" charset="0"/>
                <a:sym typeface="+mn-ea"/>
              </a:rPr>
              <a:t>MULTI-FILTERED IMAGE APPROACH  FOR DETECTION OF LUNG CANCER</a:t>
            </a:r>
            <a:endParaRPr lang="en-US" altLang="zh-CN" sz="3200" b="1" noProof="1">
              <a:solidFill>
                <a:srgbClr val="FF9900"/>
              </a:solidFill>
              <a:effectLst>
                <a:outerShdw blurRad="38100" dist="38100" dir="2700000" algn="tl">
                  <a:srgbClr val="000000">
                    <a:alpha val="43137"/>
                  </a:srgbClr>
                </a:outerShdw>
              </a:effectLst>
              <a:latin typeface="Bahnschrift SemiBold" panose="020B0502040204020203" charset="0"/>
              <a:ea typeface="Calibri" panose="020F0502020204030204" charset="0"/>
              <a:cs typeface="Bahnschrift SemiBold" panose="020B0502040204020203" charset="0"/>
              <a:sym typeface="+mn-ea"/>
            </a:endParaRPr>
          </a:p>
        </p:txBody>
      </p:sp>
      <p:sp>
        <p:nvSpPr>
          <p:cNvPr id="24581" name="文本框 4"/>
          <p:cNvSpPr txBox="1"/>
          <p:nvPr/>
        </p:nvSpPr>
        <p:spPr>
          <a:xfrm>
            <a:off x="878205" y="2837815"/>
            <a:ext cx="7367588" cy="344805"/>
          </a:xfrm>
          <a:prstGeom prst="rect">
            <a:avLst/>
          </a:prstGeom>
          <a:noFill/>
          <a:ln w="9525">
            <a:noFill/>
            <a:miter/>
          </a:ln>
        </p:spPr>
        <p:txBody>
          <a:bodyPr wrap="square" anchor="t">
            <a:spAutoFit/>
            <a:scene3d>
              <a:camera prst="orthographicFront"/>
              <a:lightRig rig="threePt" dir="t"/>
            </a:scene3d>
          </a:bodyPr>
          <a:p>
            <a:pPr algn="dist">
              <a:lnSpc>
                <a:spcPct val="150000"/>
              </a:lnSpc>
            </a:pPr>
            <a:r>
              <a:rPr lang="en-US" altLang="en-US" sz="1100" noProof="1" dirty="0">
                <a:solidFill>
                  <a:srgbClr val="FFC000"/>
                </a:solidFill>
                <a:effectLst>
                  <a:outerShdw blurRad="38100" dist="19050" dir="2700000" algn="tl" rotWithShape="0">
                    <a:schemeClr val="dk1">
                      <a:alpha val="40000"/>
                    </a:schemeClr>
                  </a:outerShdw>
                </a:effectLst>
                <a:latin typeface="Bahnschrift SemiBold Condensed" panose="020B0502040204020203" charset="0"/>
                <a:ea typeface="Calibri" panose="020F0502020204030204" charset="0"/>
                <a:cs typeface="Bahnschrift SemiBold Condensed" panose="020B0502040204020203" charset="0"/>
              </a:rPr>
              <a:t>MEDICAL APPLICATIONS</a:t>
            </a:r>
            <a:endParaRPr lang="en-US" altLang="en-US" sz="1100" noProof="1" dirty="0">
              <a:solidFill>
                <a:srgbClr val="FFC000"/>
              </a:solidFill>
              <a:effectLst>
                <a:outerShdw blurRad="38100" dist="19050" dir="2700000" algn="tl" rotWithShape="0">
                  <a:schemeClr val="dk1">
                    <a:alpha val="40000"/>
                  </a:schemeClr>
                </a:outerShdw>
              </a:effectLst>
              <a:latin typeface="Bahnschrift SemiBold Condensed" panose="020B0502040204020203" charset="0"/>
              <a:ea typeface="Calibri" panose="020F0502020204030204" charset="0"/>
              <a:cs typeface="Bahnschrift SemiBold Condensed" panose="020B0502040204020203" charset="0"/>
            </a:endParaRPr>
          </a:p>
        </p:txBody>
      </p:sp>
      <p:pic>
        <p:nvPicPr>
          <p:cNvPr id="2" name="Picture 1" descr="pec-logo"/>
          <p:cNvPicPr>
            <a:picLocks noChangeAspect="1"/>
          </p:cNvPicPr>
          <p:nvPr/>
        </p:nvPicPr>
        <p:blipFill>
          <a:blip r:embed="rId2"/>
          <a:srcRect l="-925" t="427" r="71663" b="-427"/>
          <a:stretch>
            <a:fillRect/>
          </a:stretch>
        </p:blipFill>
        <p:spPr>
          <a:xfrm>
            <a:off x="0" y="0"/>
            <a:ext cx="1113790" cy="1263650"/>
          </a:xfrm>
          <a:prstGeom prst="ellipse">
            <a:avLst/>
          </a:prstGeom>
        </p:spPr>
      </p:pic>
      <p:sp>
        <p:nvSpPr>
          <p:cNvPr id="3" name="Text Box 2"/>
          <p:cNvSpPr txBox="1"/>
          <p:nvPr/>
        </p:nvSpPr>
        <p:spPr>
          <a:xfrm>
            <a:off x="8236585" y="4707890"/>
            <a:ext cx="868680" cy="368300"/>
          </a:xfrm>
          <a:prstGeom prst="rect">
            <a:avLst/>
          </a:prstGeom>
          <a:noFill/>
        </p:spPr>
        <p:txBody>
          <a:bodyPr wrap="none" rtlCol="0" anchor="t">
            <a:spAutoFit/>
          </a:bodyPr>
          <a:p>
            <a:pPr algn="dist"/>
            <a:r>
              <a:rPr lang="en-US">
                <a:solidFill>
                  <a:schemeClr val="bg1"/>
                </a:solidFill>
              </a:rPr>
              <a:t>MMPP</a:t>
            </a:r>
            <a:endParaRPr lang="en-US">
              <a:solidFill>
                <a:schemeClr val="bg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sp>
        <p:nvSpPr>
          <p:cNvPr id="6" name="Text Box 5"/>
          <p:cNvSpPr txBox="1"/>
          <p:nvPr/>
        </p:nvSpPr>
        <p:spPr>
          <a:xfrm>
            <a:off x="3211830" y="2387600"/>
            <a:ext cx="2720340" cy="368300"/>
          </a:xfrm>
          <a:prstGeom prst="rect">
            <a:avLst/>
          </a:prstGeom>
          <a:noFill/>
        </p:spPr>
        <p:txBody>
          <a:bodyPr wrap="none" rtlCol="0" anchor="t">
            <a:spAutoFit/>
          </a:bodyPr>
          <a:p>
            <a:r>
              <a:rPr lang="en-US" b="1" dirty="0">
                <a:latin typeface="Times New Roman" panose="02020603050405020304" charset="0"/>
                <a:cs typeface="Times New Roman" panose="02020603050405020304" charset="0"/>
                <a:sym typeface="+mn-ea"/>
              </a:rPr>
              <a:t>Working of CST Software</a:t>
            </a:r>
            <a:endParaRPr lang="en-US"/>
          </a:p>
        </p:txBody>
      </p:sp>
      <p:sp>
        <p:nvSpPr>
          <p:cNvPr id="8" name="文本框 179204"/>
          <p:cNvSpPr txBox="1"/>
          <p:nvPr/>
        </p:nvSpPr>
        <p:spPr>
          <a:xfrm>
            <a:off x="1938655" y="259080"/>
            <a:ext cx="4901565" cy="1052195"/>
          </a:xfrm>
          <a:prstGeom prst="rect">
            <a:avLst/>
          </a:prstGeom>
          <a:noFill/>
          <a:ln w="9525">
            <a:noFill/>
          </a:ln>
        </p:spPr>
        <p:txBody>
          <a:bodyPr wrap="square" lIns="67969" tIns="33983" rIns="67969" bIns="33983" anchor="t">
            <a:spAutoFit/>
          </a:bodyPr>
          <a:p>
            <a:pPr algn="dist"/>
            <a:r>
              <a:rPr lang="en-US" altLang="zh-CN" sz="3200" b="1" dirty="0">
                <a:solidFill>
                  <a:schemeClr val="bg1"/>
                </a:solidFill>
                <a:latin typeface="Bahnschrift" panose="020B0502040204020203" charset="0"/>
                <a:ea typeface="Calibri" panose="020F0502020204030204" charset="0"/>
                <a:cs typeface="Bahnschrift" panose="020B0502040204020203" charset="0"/>
              </a:rPr>
              <a:t>WORKING AND STRUCTURE OF MATLAB</a:t>
            </a:r>
            <a:endParaRPr lang="en-US" altLang="zh-CN" sz="3200" b="1" dirty="0">
              <a:solidFill>
                <a:schemeClr val="bg1"/>
              </a:solidFill>
              <a:latin typeface="Bahnschrift" panose="020B0502040204020203" charset="0"/>
              <a:ea typeface="Calibri" panose="020F0502020204030204" charset="0"/>
              <a:cs typeface="Bahnschrift" panose="020B0502040204020203" charset="0"/>
            </a:endParaRPr>
          </a:p>
        </p:txBody>
      </p:sp>
      <p:pic>
        <p:nvPicPr>
          <p:cNvPr id="9" name="Picture 8" descr="Capture"/>
          <p:cNvPicPr>
            <a:picLocks noChangeAspect="1"/>
          </p:cNvPicPr>
          <p:nvPr/>
        </p:nvPicPr>
        <p:blipFill>
          <a:blip r:embed="rId2"/>
          <a:stretch>
            <a:fillRect/>
          </a:stretch>
        </p:blipFill>
        <p:spPr>
          <a:xfrm>
            <a:off x="307975" y="1416685"/>
            <a:ext cx="8527415" cy="358521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pic>
        <p:nvPicPr>
          <p:cNvPr id="2" name="Picture 1"/>
          <p:cNvPicPr>
            <a:picLocks noChangeAspect="1"/>
          </p:cNvPicPr>
          <p:nvPr/>
        </p:nvPicPr>
        <p:blipFill>
          <a:blip r:embed="rId2" cstate="print"/>
          <a:stretch>
            <a:fillRect/>
          </a:stretch>
        </p:blipFill>
        <p:spPr>
          <a:xfrm>
            <a:off x="1143000" y="1531620"/>
            <a:ext cx="6858000" cy="3221990"/>
          </a:xfrm>
          <a:prstGeom prst="rect">
            <a:avLst/>
          </a:prstGeom>
        </p:spPr>
      </p:pic>
      <p:sp>
        <p:nvSpPr>
          <p:cNvPr id="3" name="Rectangles 2"/>
          <p:cNvSpPr/>
          <p:nvPr/>
        </p:nvSpPr>
        <p:spPr>
          <a:xfrm>
            <a:off x="949643" y="262890"/>
            <a:ext cx="7244080" cy="1198880"/>
          </a:xfrm>
          <a:prstGeom prst="rect">
            <a:avLst/>
          </a:prstGeom>
          <a:noFill/>
          <a:ln>
            <a:noFill/>
          </a:ln>
        </p:spPr>
        <p:txBody>
          <a:bodyPr wrap="none" rtlCol="0" anchor="t">
            <a:spAutoFit/>
          </a:bodyPr>
          <a:p>
            <a:pPr algn="ctr"/>
            <a:r>
              <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INPUT CT SCAN</a:t>
            </a:r>
            <a:endPar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sp>
        <p:nvSpPr>
          <p:cNvPr id="100" name="Text Box 99"/>
          <p:cNvSpPr txBox="1"/>
          <p:nvPr/>
        </p:nvSpPr>
        <p:spPr>
          <a:xfrm>
            <a:off x="243205" y="3423603"/>
            <a:ext cx="5080000" cy="1476375"/>
          </a:xfrm>
          <a:prstGeom prst="rect">
            <a:avLst/>
          </a:prstGeom>
          <a:noFill/>
          <a:ln w="9525">
            <a:noFill/>
          </a:ln>
        </p:spPr>
        <p:txBody>
          <a:bodyPr>
            <a:spAutoFit/>
          </a:bodyPr>
          <a:p>
            <a:r>
              <a:rPr lang="en-US" i="1">
                <a:solidFill>
                  <a:schemeClr val="bg1"/>
                </a:solidFill>
                <a:latin typeface="Times New Roman" panose="02020603050405020304" charset="0"/>
                <a:ea typeface="SimSun" panose="02010600030101010101" pitchFamily="2" charset="-122"/>
              </a:rPr>
              <a:t>GRADMAGThe gradient magnitude image is a useful tool for edge detection in image processing. In MATLAB, you can use the built-in function imgradient to calculate the gradient magnitude image of an input image.</a:t>
            </a:r>
            <a:endParaRPr lang="en-US" i="1">
              <a:solidFill>
                <a:schemeClr val="bg1"/>
              </a:solidFill>
              <a:latin typeface="Times New Roman" panose="02020603050405020304" charset="0"/>
              <a:ea typeface="SimSun" panose="02010600030101010101" pitchFamily="2" charset="-122"/>
            </a:endParaRPr>
          </a:p>
        </p:txBody>
      </p:sp>
      <p:sp>
        <p:nvSpPr>
          <p:cNvPr id="3" name="Text Box 2"/>
          <p:cNvSpPr txBox="1"/>
          <p:nvPr/>
        </p:nvSpPr>
        <p:spPr>
          <a:xfrm>
            <a:off x="243205" y="1184910"/>
            <a:ext cx="7886700" cy="2061210"/>
          </a:xfrm>
          <a:prstGeom prst="rect">
            <a:avLst/>
          </a:prstGeom>
          <a:noFill/>
          <a:ln w="9525">
            <a:noFill/>
          </a:ln>
        </p:spPr>
        <p:txBody>
          <a:bodyPr wrap="square">
            <a:spAutoFit/>
          </a:bodyPr>
          <a:p>
            <a:pPr algn="l"/>
            <a:r>
              <a:rPr lang="en-US" sz="2000">
                <a:solidFill>
                  <a:schemeClr val="bg1"/>
                </a:solidFill>
                <a:latin typeface="Times New Roman" panose="02020603050405020304" charset="0"/>
                <a:ea typeface="SimSun" panose="02010600030101010101" pitchFamily="2" charset="-122"/>
              </a:rPr>
              <a:t>SUPER IMPOSED ORIGINAL IMAGE </a:t>
            </a:r>
            <a:endParaRPr lang="en-US" sz="3200">
              <a:solidFill>
                <a:schemeClr val="bg1"/>
              </a:solidFill>
              <a:latin typeface="Times New Roman" panose="02020603050405020304" charset="0"/>
              <a:ea typeface="SimSun" panose="02010600030101010101" pitchFamily="2" charset="-122"/>
            </a:endParaRPr>
          </a:p>
          <a:p>
            <a:pPr algn="l"/>
            <a:r>
              <a:rPr lang="en-US">
                <a:solidFill>
                  <a:schemeClr val="bg1"/>
                </a:solidFill>
                <a:latin typeface="Times New Roman" panose="02020603050405020304" charset="0"/>
                <a:ea typeface="SimSun" panose="02010600030101010101" pitchFamily="2" charset="-122"/>
              </a:rPr>
              <a:t>Grayscale images are commonly used in image processing using MATLAB because they are simpler to process than colour images. Grayscale images have only one channel of information, which is the intensity or brightness of each pixel, while colour images have three channels representing the red, green, and blue colour components of each pixel. Grayscale images can be enhanced using various techniques such as contrast stretching, histogram equalization, and filtering. </a:t>
            </a:r>
            <a:endParaRPr lang="en-US">
              <a:solidFill>
                <a:schemeClr val="bg1"/>
              </a:solidFill>
              <a:latin typeface="Times New Roman" panose="02020603050405020304" charset="0"/>
              <a:ea typeface="SimSun" panose="02010600030101010101" pitchFamily="2" charset="-122"/>
            </a:endParaRPr>
          </a:p>
        </p:txBody>
      </p:sp>
      <p:sp>
        <p:nvSpPr>
          <p:cNvPr id="5" name="文本框 179204"/>
          <p:cNvSpPr txBox="1"/>
          <p:nvPr/>
        </p:nvSpPr>
        <p:spPr>
          <a:xfrm>
            <a:off x="1776095" y="201295"/>
            <a:ext cx="5217795" cy="805815"/>
          </a:xfrm>
          <a:prstGeom prst="rect">
            <a:avLst/>
          </a:prstGeom>
          <a:noFill/>
          <a:ln w="9525">
            <a:noFill/>
          </a:ln>
        </p:spPr>
        <p:txBody>
          <a:bodyPr wrap="square" lIns="67969" tIns="33983" rIns="67969" bIns="33983" anchor="t">
            <a:spAutoFit/>
          </a:bodyPr>
          <a:p>
            <a:pPr algn="dist"/>
            <a:r>
              <a:rPr lang="en-US" altLang="zh-CN" sz="4800" b="1" dirty="0">
                <a:solidFill>
                  <a:schemeClr val="bg1"/>
                </a:solidFill>
                <a:latin typeface="Bahnschrift" panose="020B0502040204020203" charset="0"/>
                <a:ea typeface="Calibri" panose="020F0502020204030204" charset="0"/>
                <a:cs typeface="Bahnschrift" panose="020B0502040204020203" charset="0"/>
              </a:rPr>
              <a:t>DISCUSSION</a:t>
            </a:r>
            <a:endParaRPr lang="en-US" altLang="zh-CN" sz="4800" b="1" dirty="0">
              <a:solidFill>
                <a:schemeClr val="bg1"/>
              </a:solidFill>
              <a:latin typeface="Bahnschrift" panose="020B0502040204020203" charset="0"/>
              <a:ea typeface="Calibri" panose="020F0502020204030204" charset="0"/>
              <a:cs typeface="Bahnschrift" panose="020B0502040204020203"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sp>
        <p:nvSpPr>
          <p:cNvPr id="3" name="Text Box 2"/>
          <p:cNvSpPr txBox="1"/>
          <p:nvPr/>
        </p:nvSpPr>
        <p:spPr>
          <a:xfrm>
            <a:off x="313690" y="761365"/>
            <a:ext cx="7886700" cy="1753235"/>
          </a:xfrm>
          <a:prstGeom prst="rect">
            <a:avLst/>
          </a:prstGeom>
          <a:noFill/>
          <a:ln w="9525">
            <a:noFill/>
          </a:ln>
        </p:spPr>
        <p:txBody>
          <a:bodyPr wrap="square">
            <a:spAutoFit/>
          </a:bodyPr>
          <a:p>
            <a:r>
              <a:rPr lang="en-US">
                <a:solidFill>
                  <a:schemeClr val="bg1"/>
                </a:solidFill>
                <a:latin typeface="Times New Roman" panose="02020603050405020304" charset="0"/>
                <a:ea typeface="SimSun" panose="02010600030101010101" pitchFamily="2" charset="-122"/>
              </a:rPr>
              <a:t>REGIONAL MAXIMA:</a:t>
            </a:r>
            <a:endParaRPr lang="en-US">
              <a:solidFill>
                <a:schemeClr val="bg1"/>
              </a:solidFill>
              <a:latin typeface="Times New Roman" panose="02020603050405020304" charset="0"/>
              <a:ea typeface="SimSun" panose="02010600030101010101" pitchFamily="2" charset="-122"/>
            </a:endParaRPr>
          </a:p>
          <a:p>
            <a:r>
              <a:rPr lang="en-US">
                <a:solidFill>
                  <a:schemeClr val="bg1"/>
                </a:solidFill>
                <a:latin typeface="Times New Roman" panose="02020603050405020304" charset="0"/>
                <a:ea typeface="SimSun" panose="02010600030101010101" pitchFamily="2" charset="-122"/>
              </a:rPr>
              <a:t>Regional maxima are local maxima in an image that are higher than all the neighboring pixels. The regional maxima can be used in various image processing applications, including image segmentation, feature extraction, and object recognition. In MATLAB, the regional maxima can be identified using the imregionalmax function.</a:t>
            </a:r>
            <a:endParaRPr lang="en-US">
              <a:solidFill>
                <a:schemeClr val="bg1"/>
              </a:solidFill>
              <a:latin typeface="Times New Roman" panose="02020603050405020304" charset="0"/>
              <a:ea typeface="SimSun" panose="02010600030101010101" pitchFamily="2" charset="-122"/>
            </a:endParaRPr>
          </a:p>
        </p:txBody>
      </p:sp>
      <p:sp>
        <p:nvSpPr>
          <p:cNvPr id="5" name="文本框 179204"/>
          <p:cNvSpPr txBox="1"/>
          <p:nvPr/>
        </p:nvSpPr>
        <p:spPr>
          <a:xfrm>
            <a:off x="1787525" y="130810"/>
            <a:ext cx="5217795" cy="805815"/>
          </a:xfrm>
          <a:prstGeom prst="rect">
            <a:avLst/>
          </a:prstGeom>
          <a:noFill/>
          <a:ln w="9525">
            <a:noFill/>
          </a:ln>
        </p:spPr>
        <p:txBody>
          <a:bodyPr wrap="square" lIns="67969" tIns="33983" rIns="67969" bIns="33983" anchor="t">
            <a:spAutoFit/>
          </a:bodyPr>
          <a:p>
            <a:pPr algn="dist"/>
            <a:r>
              <a:rPr lang="en-US" altLang="zh-CN" sz="4800" b="1" dirty="0">
                <a:solidFill>
                  <a:schemeClr val="bg1"/>
                </a:solidFill>
                <a:latin typeface="Bahnschrift" panose="020B0502040204020203" charset="0"/>
                <a:ea typeface="Calibri" panose="020F0502020204030204" charset="0"/>
                <a:cs typeface="Bahnschrift" panose="020B0502040204020203" charset="0"/>
              </a:rPr>
              <a:t>DISCUSSION</a:t>
            </a:r>
            <a:endParaRPr lang="en-US" altLang="zh-CN" sz="4800" b="1" dirty="0">
              <a:solidFill>
                <a:schemeClr val="bg1"/>
              </a:solidFill>
              <a:latin typeface="Bahnschrift" panose="020B0502040204020203" charset="0"/>
              <a:ea typeface="Calibri" panose="020F0502020204030204" charset="0"/>
              <a:cs typeface="Bahnschrift" panose="020B0502040204020203" charset="0"/>
            </a:endParaRPr>
          </a:p>
        </p:txBody>
      </p:sp>
      <p:sp>
        <p:nvSpPr>
          <p:cNvPr id="2" name="Text Box 1"/>
          <p:cNvSpPr txBox="1"/>
          <p:nvPr/>
        </p:nvSpPr>
        <p:spPr>
          <a:xfrm>
            <a:off x="313690" y="2514600"/>
            <a:ext cx="8085455" cy="2553335"/>
          </a:xfrm>
          <a:prstGeom prst="rect">
            <a:avLst/>
          </a:prstGeom>
          <a:noFill/>
          <a:ln w="9525">
            <a:noFill/>
          </a:ln>
        </p:spPr>
        <p:txBody>
          <a:bodyPr wrap="square">
            <a:spAutoFit/>
          </a:bodyPr>
          <a:p>
            <a:r>
              <a:rPr lang="en-US" sz="1600">
                <a:solidFill>
                  <a:schemeClr val="bg1"/>
                </a:solidFill>
                <a:latin typeface="Times New Roman" panose="02020603050405020304" charset="0"/>
                <a:ea typeface="SimSun" panose="02010600030101010101" pitchFamily="2" charset="-122"/>
              </a:rPr>
              <a:t>WATER SHED TRANSFORM:</a:t>
            </a:r>
            <a:endParaRPr lang="en-US" sz="1600">
              <a:solidFill>
                <a:schemeClr val="bg1"/>
              </a:solidFill>
              <a:latin typeface="Times New Roman" panose="02020603050405020304" charset="0"/>
              <a:ea typeface="SimSun" panose="02010600030101010101" pitchFamily="2" charset="-122"/>
            </a:endParaRPr>
          </a:p>
          <a:p>
            <a:r>
              <a:rPr lang="en-US" sz="1600">
                <a:solidFill>
                  <a:schemeClr val="bg1"/>
                </a:solidFill>
                <a:latin typeface="Times New Roman" panose="02020603050405020304" charset="0"/>
                <a:ea typeface="SimSun" panose="02010600030101010101" pitchFamily="2" charset="-122"/>
              </a:rPr>
              <a:t>The watershed concept is a well-established concept in topography, and its application in image processing involves the use of watershed segmentation. This segmentation method identifies the dividing line with the least value, which corresponds to the rapid change in boundary. By treating the image as a plane with light pixels being high and dark pixels being low, the watershed transform can locate catchment basins and watershed edge lines in the image. However, one significant drawback of this method is that it often leads to over- segmentation. To address this issue, morphological operations such as opening by reconstruction and closing by reconstruction are performed on the watershed segmented image to obtain a final segmented image.</a:t>
            </a:r>
            <a:endParaRPr lang="en-US" sz="1600">
              <a:solidFill>
                <a:schemeClr val="bg1"/>
              </a:solidFill>
              <a:latin typeface="Times New Roman" panose="02020603050405020304" charset="0"/>
              <a:ea typeface="SimSun"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pic>
        <p:nvPicPr>
          <p:cNvPr id="1062" name="image8.jpeg" descr="lrgb"/>
          <p:cNvPicPr/>
          <p:nvPr/>
        </p:nvPicPr>
        <p:blipFill>
          <a:blip r:embed="rId2" cstate="print"/>
          <a:srcRect/>
          <a:stretch>
            <a:fillRect/>
          </a:stretch>
        </p:blipFill>
        <p:spPr>
          <a:xfrm>
            <a:off x="167640" y="706755"/>
            <a:ext cx="1921510" cy="1537335"/>
          </a:xfrm>
          <a:prstGeom prst="rect">
            <a:avLst/>
          </a:prstGeom>
        </p:spPr>
      </p:pic>
      <p:pic>
        <p:nvPicPr>
          <p:cNvPr id="4" name="Picture 5"/>
          <p:cNvPicPr>
            <a:picLocks noChangeAspect="1"/>
          </p:cNvPicPr>
          <p:nvPr/>
        </p:nvPicPr>
        <p:blipFill>
          <a:blip r:embed="rId3" cstate="print"/>
          <a:stretch>
            <a:fillRect/>
          </a:stretch>
        </p:blipFill>
        <p:spPr>
          <a:xfrm>
            <a:off x="6985" y="2801620"/>
            <a:ext cx="2242185" cy="1908175"/>
          </a:xfrm>
          <a:prstGeom prst="rect">
            <a:avLst/>
          </a:prstGeom>
        </p:spPr>
      </p:pic>
      <p:pic>
        <p:nvPicPr>
          <p:cNvPr id="9" name="Picture 9"/>
          <p:cNvPicPr>
            <a:picLocks noChangeAspect="1"/>
          </p:cNvPicPr>
          <p:nvPr/>
        </p:nvPicPr>
        <p:blipFill>
          <a:blip r:embed="rId4" cstate="print"/>
          <a:stretch>
            <a:fillRect/>
          </a:stretch>
        </p:blipFill>
        <p:spPr>
          <a:xfrm>
            <a:off x="2436495" y="714375"/>
            <a:ext cx="1946910" cy="1506855"/>
          </a:xfrm>
          <a:prstGeom prst="rect">
            <a:avLst/>
          </a:prstGeom>
        </p:spPr>
      </p:pic>
      <p:pic>
        <p:nvPicPr>
          <p:cNvPr id="1059" name="image6.jpeg" descr="DSPCANCER (1)"/>
          <p:cNvPicPr/>
          <p:nvPr/>
        </p:nvPicPr>
        <p:blipFill>
          <a:blip r:embed="rId5" cstate="print">
            <a:extLst>
              <a:ext uri="{28A0092B-C50C-407E-A947-70E740481C1C}">
                <a14:useLocalDpi xmlns:a14="http://schemas.microsoft.com/office/drawing/2010/main" val="0"/>
              </a:ext>
            </a:extLst>
          </a:blip>
          <a:srcRect/>
          <a:stretch>
            <a:fillRect/>
          </a:stretch>
        </p:blipFill>
        <p:spPr>
          <a:xfrm>
            <a:off x="2436495" y="2802255"/>
            <a:ext cx="1904365" cy="1907540"/>
          </a:xfrm>
          <a:prstGeom prst="rect">
            <a:avLst/>
          </a:prstGeom>
        </p:spPr>
      </p:pic>
      <p:pic>
        <p:nvPicPr>
          <p:cNvPr id="1060" name="image7.jpeg" descr="markers and object boundaries"/>
          <p:cNvPicPr/>
          <p:nvPr/>
        </p:nvPicPr>
        <p:blipFill>
          <a:blip r:embed="rId6" cstate="print">
            <a:extLst>
              <a:ext uri="{28A0092B-C50C-407E-A947-70E740481C1C}">
                <a14:useLocalDpi xmlns:a14="http://schemas.microsoft.com/office/drawing/2010/main" val="0"/>
              </a:ext>
            </a:extLst>
          </a:blip>
          <a:srcRect/>
          <a:stretch>
            <a:fillRect/>
          </a:stretch>
        </p:blipFill>
        <p:spPr>
          <a:xfrm>
            <a:off x="4601210" y="731520"/>
            <a:ext cx="2159000" cy="1513205"/>
          </a:xfrm>
          <a:prstGeom prst="rect">
            <a:avLst/>
          </a:prstGeom>
        </p:spPr>
      </p:pic>
      <p:pic>
        <p:nvPicPr>
          <p:cNvPr id="1063" name="image9.jpeg" descr="opening closing recon"/>
          <p:cNvPicPr/>
          <p:nvPr/>
        </p:nvPicPr>
        <p:blipFill>
          <a:blip r:embed="rId7" cstate="print">
            <a:extLst>
              <a:ext uri="{28A0092B-C50C-407E-A947-70E740481C1C}">
                <a14:useLocalDpi xmlns:a14="http://schemas.microsoft.com/office/drawing/2010/main" val="0"/>
              </a:ext>
            </a:extLst>
          </a:blip>
          <a:srcRect/>
          <a:stretch>
            <a:fillRect/>
          </a:stretch>
        </p:blipFill>
        <p:spPr>
          <a:xfrm>
            <a:off x="4664710" y="2750185"/>
            <a:ext cx="1980565" cy="1896110"/>
          </a:xfrm>
          <a:prstGeom prst="rect">
            <a:avLst/>
          </a:prstGeom>
        </p:spPr>
      </p:pic>
      <p:pic>
        <p:nvPicPr>
          <p:cNvPr id="6" name="image10.jpeg" descr="DSPCANCER (3)"/>
          <p:cNvPicPr/>
          <p:nvPr/>
        </p:nvPicPr>
        <p:blipFill>
          <a:blip r:embed="rId8" cstate="print"/>
          <a:srcRect/>
          <a:stretch>
            <a:fillRect/>
          </a:stretch>
        </p:blipFill>
        <p:spPr>
          <a:xfrm>
            <a:off x="6978015" y="714375"/>
            <a:ext cx="1793875" cy="1469390"/>
          </a:xfrm>
          <a:prstGeom prst="rect">
            <a:avLst/>
          </a:prstGeom>
        </p:spPr>
      </p:pic>
      <p:pic>
        <p:nvPicPr>
          <p:cNvPr id="1071" name="image11.jpeg" descr="regional max 2"/>
          <p:cNvPicPr/>
          <p:nvPr/>
        </p:nvPicPr>
        <p:blipFill>
          <a:blip r:embed="rId9" cstate="print">
            <a:extLst>
              <a:ext uri="{28A0092B-C50C-407E-A947-70E740481C1C}">
                <a14:useLocalDpi xmlns:a14="http://schemas.microsoft.com/office/drawing/2010/main" val="0"/>
              </a:ext>
            </a:extLst>
          </a:blip>
          <a:srcRect/>
          <a:stretch>
            <a:fillRect/>
          </a:stretch>
        </p:blipFill>
        <p:spPr>
          <a:xfrm>
            <a:off x="6969125" y="2743200"/>
            <a:ext cx="1937385" cy="1966595"/>
          </a:xfrm>
          <a:prstGeom prst="rect">
            <a:avLst/>
          </a:prstGeom>
        </p:spPr>
      </p:pic>
      <p:sp>
        <p:nvSpPr>
          <p:cNvPr id="7" name="文本框 179204"/>
          <p:cNvSpPr txBox="1"/>
          <p:nvPr/>
        </p:nvSpPr>
        <p:spPr>
          <a:xfrm>
            <a:off x="1833245" y="131445"/>
            <a:ext cx="5217795" cy="497840"/>
          </a:xfrm>
          <a:prstGeom prst="rect">
            <a:avLst/>
          </a:prstGeom>
          <a:noFill/>
          <a:ln w="9525">
            <a:noFill/>
          </a:ln>
        </p:spPr>
        <p:txBody>
          <a:bodyPr wrap="square" lIns="67969" tIns="33983" rIns="67969" bIns="33983" anchor="t">
            <a:spAutoFit/>
          </a:bodyPr>
          <a:p>
            <a:pPr algn="dist"/>
            <a:r>
              <a:rPr lang="en-US" altLang="zh-CN" sz="2800" b="1" dirty="0">
                <a:solidFill>
                  <a:schemeClr val="bg1"/>
                </a:solidFill>
                <a:latin typeface="Bahnschrift" panose="020B0502040204020203" charset="0"/>
                <a:ea typeface="Calibri" panose="020F0502020204030204" charset="0"/>
                <a:cs typeface="Bahnschrift" panose="020B0502040204020203" charset="0"/>
              </a:rPr>
              <a:t>RESULTS</a:t>
            </a:r>
            <a:endParaRPr lang="en-US" altLang="zh-CN" sz="2800" b="1" dirty="0">
              <a:solidFill>
                <a:schemeClr val="bg1"/>
              </a:solidFill>
              <a:latin typeface="Bahnschrift" panose="020B0502040204020203" charset="0"/>
              <a:ea typeface="Calibri" panose="020F0502020204030204" charset="0"/>
              <a:cs typeface="Bahnschrift" panose="020B0502040204020203"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sp>
        <p:nvSpPr>
          <p:cNvPr id="7" name="文本框 179204"/>
          <p:cNvSpPr txBox="1"/>
          <p:nvPr/>
        </p:nvSpPr>
        <p:spPr>
          <a:xfrm>
            <a:off x="1833245" y="131445"/>
            <a:ext cx="5217795" cy="497840"/>
          </a:xfrm>
          <a:prstGeom prst="rect">
            <a:avLst/>
          </a:prstGeom>
          <a:noFill/>
          <a:ln w="9525">
            <a:noFill/>
          </a:ln>
        </p:spPr>
        <p:txBody>
          <a:bodyPr wrap="square" lIns="67969" tIns="33983" rIns="67969" bIns="33983" anchor="t">
            <a:spAutoFit/>
          </a:bodyPr>
          <a:p>
            <a:pPr algn="dist"/>
            <a:r>
              <a:rPr lang="en-US" altLang="zh-CN" sz="2800" b="1" dirty="0">
                <a:solidFill>
                  <a:schemeClr val="bg1"/>
                </a:solidFill>
                <a:latin typeface="Bahnschrift" panose="020B0502040204020203" charset="0"/>
                <a:ea typeface="Calibri" panose="020F0502020204030204" charset="0"/>
                <a:cs typeface="Bahnschrift" panose="020B0502040204020203" charset="0"/>
              </a:rPr>
              <a:t>RESULTS</a:t>
            </a:r>
            <a:endParaRPr lang="en-US" altLang="zh-CN" sz="2800" b="1" dirty="0">
              <a:solidFill>
                <a:schemeClr val="bg1"/>
              </a:solidFill>
              <a:latin typeface="Bahnschrift" panose="020B0502040204020203" charset="0"/>
              <a:ea typeface="Calibri" panose="020F0502020204030204" charset="0"/>
              <a:cs typeface="Bahnschrift" panose="020B0502040204020203" charset="0"/>
            </a:endParaRPr>
          </a:p>
        </p:txBody>
      </p:sp>
      <p:pic>
        <p:nvPicPr>
          <p:cNvPr id="1086" name="image12.png" descr="regional"/>
          <p:cNvPicPr/>
          <p:nvPr/>
        </p:nvPicPr>
        <p:blipFill>
          <a:blip r:embed="rId2" cstate="print">
            <a:extLst>
              <a:ext uri="{28A0092B-C50C-407E-A947-70E740481C1C}">
                <a14:useLocalDpi xmlns:a14="http://schemas.microsoft.com/office/drawing/2010/main" val="0"/>
              </a:ext>
            </a:extLst>
          </a:blip>
          <a:srcRect/>
          <a:stretch>
            <a:fillRect/>
          </a:stretch>
        </p:blipFill>
        <p:spPr>
          <a:xfrm>
            <a:off x="347345" y="1085215"/>
            <a:ext cx="1737360" cy="1493520"/>
          </a:xfrm>
          <a:prstGeom prst="rect">
            <a:avLst/>
          </a:prstGeom>
        </p:spPr>
      </p:pic>
      <p:pic>
        <p:nvPicPr>
          <p:cNvPr id="1119" name="image13.png" descr="threshold"/>
          <p:cNvPicPr/>
          <p:nvPr/>
        </p:nvPicPr>
        <p:blipFill>
          <a:blip r:embed="rId3" cstate="print"/>
          <a:srcRect/>
          <a:stretch>
            <a:fillRect/>
          </a:stretch>
        </p:blipFill>
        <p:spPr>
          <a:xfrm>
            <a:off x="255905" y="3110865"/>
            <a:ext cx="1920240" cy="1577340"/>
          </a:xfrm>
          <a:prstGeom prst="rect">
            <a:avLst/>
          </a:prstGeom>
        </p:spPr>
      </p:pic>
      <p:pic>
        <p:nvPicPr>
          <p:cNvPr id="1121" name="image15.jpeg" descr="watershed mag"/>
          <p:cNvPicPr/>
          <p:nvPr/>
        </p:nvPicPr>
        <p:blipFill>
          <a:blip r:embed="rId4" cstate="print">
            <a:extLst>
              <a:ext uri="{28A0092B-C50C-407E-A947-70E740481C1C}">
                <a14:useLocalDpi xmlns:a14="http://schemas.microsoft.com/office/drawing/2010/main" val="0"/>
              </a:ext>
            </a:extLst>
          </a:blip>
          <a:srcRect/>
          <a:stretch>
            <a:fillRect/>
          </a:stretch>
        </p:blipFill>
        <p:spPr>
          <a:xfrm>
            <a:off x="3248025" y="1062355"/>
            <a:ext cx="2156460" cy="1554480"/>
          </a:xfrm>
          <a:prstGeom prst="rect">
            <a:avLst/>
          </a:prstGeom>
        </p:spPr>
      </p:pic>
      <p:pic>
        <p:nvPicPr>
          <p:cNvPr id="1120" name="image14.png" descr="wateredge"/>
          <p:cNvPicPr/>
          <p:nvPr/>
        </p:nvPicPr>
        <p:blipFill>
          <a:blip r:embed="rId5" cstate="print">
            <a:extLst>
              <a:ext uri="{28A0092B-C50C-407E-A947-70E740481C1C}">
                <a14:useLocalDpi xmlns:a14="http://schemas.microsoft.com/office/drawing/2010/main" val="0"/>
              </a:ext>
            </a:extLst>
          </a:blip>
          <a:srcRect/>
          <a:stretch>
            <a:fillRect/>
          </a:stretch>
        </p:blipFill>
        <p:spPr>
          <a:xfrm>
            <a:off x="6323330" y="1085215"/>
            <a:ext cx="2194560" cy="1455420"/>
          </a:xfrm>
          <a:prstGeom prst="rect">
            <a:avLst/>
          </a:prstGeom>
        </p:spPr>
      </p:pic>
      <p:pic>
        <p:nvPicPr>
          <p:cNvPr id="1058" name="image5.jpeg" descr="DSPCANCER (2)"/>
          <p:cNvPicPr/>
          <p:nvPr/>
        </p:nvPicPr>
        <p:blipFill>
          <a:blip r:embed="rId6" cstate="print">
            <a:extLst>
              <a:ext uri="{28A0092B-C50C-407E-A947-70E740481C1C}">
                <a14:useLocalDpi xmlns:a14="http://schemas.microsoft.com/office/drawing/2010/main" val="0"/>
              </a:ext>
            </a:extLst>
          </a:blip>
          <a:srcRect/>
          <a:stretch>
            <a:fillRect/>
          </a:stretch>
        </p:blipFill>
        <p:spPr>
          <a:xfrm>
            <a:off x="3248025" y="3126105"/>
            <a:ext cx="2156460" cy="1546860"/>
          </a:xfrm>
          <a:prstGeom prst="rect">
            <a:avLst/>
          </a:prstGeom>
        </p:spPr>
      </p:pic>
      <p:pic>
        <p:nvPicPr>
          <p:cNvPr id="5" name="image11.jpeg" descr="regional max 2"/>
          <p:cNvPicPr/>
          <p:nvPr/>
        </p:nvPicPr>
        <p:blipFill>
          <a:blip r:embed="rId7" cstate="print">
            <a:extLst>
              <a:ext uri="{28A0092B-C50C-407E-A947-70E740481C1C}">
                <a14:useLocalDpi xmlns:a14="http://schemas.microsoft.com/office/drawing/2010/main" val="0"/>
              </a:ext>
            </a:extLst>
          </a:blip>
          <a:srcRect/>
          <a:stretch>
            <a:fillRect/>
          </a:stretch>
        </p:blipFill>
        <p:spPr>
          <a:xfrm>
            <a:off x="6323330" y="3180080"/>
            <a:ext cx="2175510" cy="143891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sp>
        <p:nvSpPr>
          <p:cNvPr id="5" name="文本框 179204"/>
          <p:cNvSpPr txBox="1"/>
          <p:nvPr/>
        </p:nvSpPr>
        <p:spPr>
          <a:xfrm>
            <a:off x="1776095" y="201295"/>
            <a:ext cx="5217795" cy="805815"/>
          </a:xfrm>
          <a:prstGeom prst="rect">
            <a:avLst/>
          </a:prstGeom>
          <a:noFill/>
          <a:ln w="9525">
            <a:noFill/>
          </a:ln>
        </p:spPr>
        <p:txBody>
          <a:bodyPr wrap="square" lIns="67969" tIns="33983" rIns="67969" bIns="33983" anchor="t">
            <a:spAutoFit/>
          </a:bodyPr>
          <a:p>
            <a:pPr algn="dist"/>
            <a:r>
              <a:rPr lang="en-US" altLang="zh-CN" sz="4800" b="1" dirty="0">
                <a:solidFill>
                  <a:schemeClr val="bg1"/>
                </a:solidFill>
                <a:latin typeface="Bahnschrift" panose="020B0502040204020203" charset="0"/>
                <a:ea typeface="Calibri" panose="020F0502020204030204" charset="0"/>
                <a:cs typeface="Bahnschrift" panose="020B0502040204020203" charset="0"/>
              </a:rPr>
              <a:t>CONCLUSION</a:t>
            </a:r>
            <a:endParaRPr lang="en-US" altLang="zh-CN" sz="4800" b="1" dirty="0">
              <a:solidFill>
                <a:schemeClr val="bg1"/>
              </a:solidFill>
              <a:latin typeface="Bahnschrift" panose="020B0502040204020203" charset="0"/>
              <a:ea typeface="Calibri" panose="020F0502020204030204" charset="0"/>
              <a:cs typeface="Bahnschrift" panose="020B0502040204020203" charset="0"/>
            </a:endParaRPr>
          </a:p>
        </p:txBody>
      </p:sp>
      <p:sp>
        <p:nvSpPr>
          <p:cNvPr id="2" name="Text Box 1"/>
          <p:cNvSpPr txBox="1"/>
          <p:nvPr/>
        </p:nvSpPr>
        <p:spPr>
          <a:xfrm>
            <a:off x="710565" y="1480820"/>
            <a:ext cx="7976235" cy="2861310"/>
          </a:xfrm>
          <a:prstGeom prst="rect">
            <a:avLst/>
          </a:prstGeom>
          <a:noFill/>
          <a:ln w="9525">
            <a:noFill/>
          </a:ln>
        </p:spPr>
        <p:txBody>
          <a:bodyPr wrap="square">
            <a:spAutoFit/>
          </a:bodyPr>
          <a:p>
            <a:r>
              <a:rPr lang="en-US">
                <a:solidFill>
                  <a:schemeClr val="bg1"/>
                </a:solidFill>
                <a:latin typeface="Times New Roman" panose="02020603050405020304" charset="0"/>
                <a:ea typeface="SimSun" panose="02010600030101010101" pitchFamily="2" charset="-122"/>
              </a:rPr>
              <a:t>Preventing lung cancer using medical imaging involves early detection through screening, which enables prompt treatment and better patient outcomes.      In conclusion, this study presents a lung cancer detection approach utilizing MATLAB, which involves image pre-processing, feature extraction, and classification techniques.   The proposed method has been evaluated on CT images of lung cancer patients and has demonstrated high efficiency and accuracy. Furthermore, by training the machine learning models on relevant datasets, the proposed method can be expanded to detect other types of cancers. Therefore, this research provides a promising solution for lung cancer detection through medical imaging with significant potential for future clinical applications.</a:t>
            </a:r>
            <a:endParaRPr lang="en-US">
              <a:solidFill>
                <a:schemeClr val="bg1"/>
              </a:solidFill>
              <a:latin typeface="Times New Roman" panose="02020603050405020304" charset="0"/>
              <a:ea typeface="SimSun"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sp>
        <p:nvSpPr>
          <p:cNvPr id="5" name="文本框 179204"/>
          <p:cNvSpPr txBox="1"/>
          <p:nvPr/>
        </p:nvSpPr>
        <p:spPr>
          <a:xfrm>
            <a:off x="1776095" y="201295"/>
            <a:ext cx="5217795" cy="805815"/>
          </a:xfrm>
          <a:prstGeom prst="rect">
            <a:avLst/>
          </a:prstGeom>
          <a:noFill/>
          <a:ln w="9525">
            <a:noFill/>
          </a:ln>
        </p:spPr>
        <p:txBody>
          <a:bodyPr wrap="square" lIns="67969" tIns="33983" rIns="67969" bIns="33983" anchor="t">
            <a:spAutoFit/>
          </a:bodyPr>
          <a:p>
            <a:pPr algn="dist"/>
            <a:r>
              <a:rPr lang="en-US" altLang="zh-CN" sz="4800" b="1" dirty="0">
                <a:solidFill>
                  <a:schemeClr val="bg1"/>
                </a:solidFill>
                <a:latin typeface="Bahnschrift" panose="020B0502040204020203" charset="0"/>
                <a:ea typeface="Calibri" panose="020F0502020204030204" charset="0"/>
                <a:cs typeface="Bahnschrift" panose="020B0502040204020203" charset="0"/>
              </a:rPr>
              <a:t>REFERENCES</a:t>
            </a:r>
            <a:endParaRPr lang="en-US" altLang="zh-CN" sz="4800" b="1" dirty="0">
              <a:solidFill>
                <a:schemeClr val="bg1"/>
              </a:solidFill>
              <a:latin typeface="Bahnschrift" panose="020B0502040204020203" charset="0"/>
              <a:ea typeface="Calibri" panose="020F0502020204030204" charset="0"/>
              <a:cs typeface="Bahnschrift" panose="020B0502040204020203" charset="0"/>
            </a:endParaRPr>
          </a:p>
        </p:txBody>
      </p:sp>
      <p:sp>
        <p:nvSpPr>
          <p:cNvPr id="100" name="Text Box 99"/>
          <p:cNvSpPr txBox="1"/>
          <p:nvPr/>
        </p:nvSpPr>
        <p:spPr>
          <a:xfrm>
            <a:off x="86995" y="1007110"/>
            <a:ext cx="8970010" cy="3784600"/>
          </a:xfrm>
          <a:prstGeom prst="rect">
            <a:avLst/>
          </a:prstGeom>
          <a:noFill/>
          <a:ln w="9525">
            <a:noFill/>
          </a:ln>
        </p:spPr>
        <p:txBody>
          <a:bodyPr wrap="square">
            <a:spAutoFit/>
          </a:bodyPr>
          <a:p>
            <a:r>
              <a:rPr lang="en-US" sz="1200">
                <a:solidFill>
                  <a:schemeClr val="bg1"/>
                </a:solidFill>
                <a:latin typeface="Times New Roman" panose="02020603050405020304" charset="0"/>
                <a:ea typeface="SimSun" panose="02010600030101010101" pitchFamily="2" charset="-122"/>
              </a:rPr>
              <a:t>[1]Anita chaudhary, SonitSukhraj Singh “Lung Cancer Detection on CT Images by Using Image Processing”2012 International Conference on Computing Sciences Final Watershed Segementation [2]Nihad Mesanovic, Haris Huseinagic, Matija Males, , Mislav Grgic, Emir Skejic, Muamer Smajlovic ”Automatic CT Image Segmentation of the Lungs with Region Growing Algorithm”  [3] Sayani Nandy, Nikita Pandey “ A Novel Approach of Cancerous Cells Detection from Lungs CT Scan Images’’ International Journal of Advanced Research in Computer Science and Software Engineering Volume 2, Issue 8, August 2012 [4]Prof. Samir Kumar Bandyopadhyay “Edge Detection From Ct Images Of Lung’’ International Journal Of Engineering Science &amp; Advanced Technology Volume - 2, Issue - 1, 34 – 37 [5]FatmTaher, NaoufelWerghi and Hussain Al- Ahmad “Extraction of Sputum Cells using Thresholding Techniques for Lung Cancer Detection” 2012 International Conference on Innovations in Information Technology [6]AjmedS.Al-Fehoum, Eslam B.Jaber, Mohammed A.Al-Jarrah “Automated detection of lung cancer using statistical and morphological image processing techniques,” Journal of Biomedical Graphics and Computing, 4(2), pp. 33 - 42, 2014. </a:t>
            </a:r>
            <a:r>
              <a:rPr lang="en-US" sz="700">
                <a:solidFill>
                  <a:schemeClr val="bg1"/>
                </a:solidFill>
                <a:latin typeface="Times New Roman" panose="02020603050405020304" charset="0"/>
                <a:ea typeface="SimSun" panose="02010600030101010101" pitchFamily="2" charset="-122"/>
              </a:rPr>
              <a:t>[4] </a:t>
            </a:r>
            <a:r>
              <a:rPr lang="en-US" sz="1200">
                <a:solidFill>
                  <a:schemeClr val="bg1"/>
                </a:solidFill>
                <a:latin typeface="Times New Roman" panose="02020603050405020304" charset="0"/>
                <a:ea typeface="SimSun" panose="02010600030101010101" pitchFamily="2" charset="-122"/>
              </a:rPr>
              <a:t>[7]Gang Xie, Tianrui Cao, Chengdong Yan, “Texture Features Extraction of Chest HRCT Images based on Granualr Computing,” Journal of Multimedia, 5(6), pp. 639 – 647, 2010.</a:t>
            </a:r>
            <a:endParaRPr lang="en-US" sz="1200">
              <a:solidFill>
                <a:schemeClr val="bg1"/>
              </a:solidFill>
              <a:latin typeface="Times New Roman" panose="02020603050405020304" charset="0"/>
              <a:ea typeface="SimSun"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sp>
        <p:nvSpPr>
          <p:cNvPr id="5" name="文本框 179204"/>
          <p:cNvSpPr txBox="1"/>
          <p:nvPr/>
        </p:nvSpPr>
        <p:spPr>
          <a:xfrm>
            <a:off x="1776095" y="201295"/>
            <a:ext cx="5217795" cy="805815"/>
          </a:xfrm>
          <a:prstGeom prst="rect">
            <a:avLst/>
          </a:prstGeom>
          <a:noFill/>
          <a:ln w="9525">
            <a:noFill/>
          </a:ln>
        </p:spPr>
        <p:txBody>
          <a:bodyPr wrap="square" lIns="67969" tIns="33983" rIns="67969" bIns="33983" anchor="t">
            <a:spAutoFit/>
          </a:bodyPr>
          <a:p>
            <a:pPr algn="dist"/>
            <a:r>
              <a:rPr lang="en-US" altLang="zh-CN" sz="4800" b="1" dirty="0">
                <a:solidFill>
                  <a:schemeClr val="bg1"/>
                </a:solidFill>
                <a:latin typeface="Bahnschrift" panose="020B0502040204020203" charset="0"/>
                <a:ea typeface="Calibri" panose="020F0502020204030204" charset="0"/>
                <a:cs typeface="Bahnschrift" panose="020B0502040204020203" charset="0"/>
              </a:rPr>
              <a:t>REFERENCES</a:t>
            </a:r>
            <a:endParaRPr lang="en-US" altLang="zh-CN" sz="4800" b="1" dirty="0">
              <a:solidFill>
                <a:schemeClr val="bg1"/>
              </a:solidFill>
              <a:latin typeface="Bahnschrift" panose="020B0502040204020203" charset="0"/>
              <a:ea typeface="Calibri" panose="020F0502020204030204" charset="0"/>
              <a:cs typeface="Bahnschrift" panose="020B0502040204020203" charset="0"/>
            </a:endParaRPr>
          </a:p>
        </p:txBody>
      </p:sp>
      <p:sp>
        <p:nvSpPr>
          <p:cNvPr id="2" name="Text Box 1"/>
          <p:cNvSpPr txBox="1"/>
          <p:nvPr/>
        </p:nvSpPr>
        <p:spPr>
          <a:xfrm>
            <a:off x="208915" y="1007110"/>
            <a:ext cx="8725535" cy="3599815"/>
          </a:xfrm>
          <a:prstGeom prst="rect">
            <a:avLst/>
          </a:prstGeom>
          <a:noFill/>
          <a:ln w="9525">
            <a:noFill/>
          </a:ln>
        </p:spPr>
        <p:txBody>
          <a:bodyPr wrap="square">
            <a:spAutoFit/>
          </a:bodyPr>
          <a:p>
            <a:pPr marL="259080" indent="-259080"/>
            <a:r>
              <a:rPr lang="en-US" sz="700">
                <a:solidFill>
                  <a:schemeClr val="bg1"/>
                </a:solidFill>
                <a:latin typeface="Times New Roman" panose="02020603050405020304" charset="0"/>
                <a:ea typeface="SimSun" panose="02010600030101010101" pitchFamily="2" charset="-122"/>
              </a:rPr>
              <a:t>[4] </a:t>
            </a:r>
            <a:r>
              <a:rPr lang="en-US" sz="1200">
                <a:solidFill>
                  <a:schemeClr val="bg1"/>
                </a:solidFill>
                <a:latin typeface="Times New Roman" panose="02020603050405020304" charset="0"/>
                <a:ea typeface="SimSun" panose="02010600030101010101" pitchFamily="2" charset="-122"/>
              </a:rPr>
              <a:t>[8]Qi Song, Junjie Bai, Dongfeng Han, Sudershan Bhatia, Wenqing Sun, William Rockey, John E. Bayouth, John M.Buatti and Xiaodong Wu, “Optimal Co-Segmentation of Tumor in PET-CT Images with Context Information,” IEEE Transactions on Medical Imaging, 32(9), pp. 1685 – 1697, 2013. </a:t>
            </a:r>
            <a:r>
              <a:rPr lang="en-US" sz="700">
                <a:solidFill>
                  <a:schemeClr val="bg1"/>
                </a:solidFill>
                <a:latin typeface="Times New Roman" panose="02020603050405020304" charset="0"/>
                <a:ea typeface="SimSun" panose="02010600030101010101" pitchFamily="2" charset="-122"/>
              </a:rPr>
              <a:t>[5] </a:t>
            </a:r>
            <a:r>
              <a:rPr lang="en-US" sz="1200">
                <a:solidFill>
                  <a:schemeClr val="bg1"/>
                </a:solidFill>
                <a:latin typeface="Times New Roman" panose="02020603050405020304" charset="0"/>
                <a:ea typeface="SimSun" panose="02010600030101010101" pitchFamily="2" charset="-122"/>
              </a:rPr>
              <a:t>[9]C. Panyindee and W. Chiracharit, “ Detection of Lung Tumors in Chest PET/CT Images by using Watershed Transform and Image Mapping,” The 3rd International Symposium on Biomedical Engineering (ISBME 2008), pp. 9 – 12, 2008. [10]\K.A.G.Udeshani, R.G.N.	Meegama, T.G.I.Fernando, “Statistical Feature - based Neural Network Approach for the Detection of Lung Cancer in Chest X-Ray Images,” International Journal of Image Processing (IJIP), 5(4), pp. 425 – 434, 2011. [11]G.S. Cox, F.J. Hoare, G.de Jager, “Experiments in Lung cancer nodule detection using texture analysis and neural network classifiers,” Third South African Workshop on Pattern Recognition, Pretoria 1992. [12]M.S. Ahmad, M. Shahid Naweed and M. Nisha “Application of Texture Analysis in the Assessment of Chest Radiographs,” International Journal of Video &amp; Image Processing and Network Security IJVIPNS-IJENS, 9(9), pp. 32 – 36, 2009. [13]Balaji Ganeshan, Sandra Abaleke, Rupert C.D. Young, Christopher R Chatwin and Kenneth A. Miles, “Texture analysis of non-small cell lung cancer on unenhanced computed tomography: initial evidence for a relationship with tumour glucose metabolism and stage,” Cancer Imaging, 10(1), pp. 137-143, 2010</a:t>
            </a:r>
            <a:endParaRPr lang="en-US" sz="1200">
              <a:solidFill>
                <a:schemeClr val="bg1"/>
              </a:solidFill>
              <a:latin typeface="Times New Roman" panose="02020603050405020304" charset="0"/>
              <a:ea typeface="SimSun"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sp>
        <p:nvSpPr>
          <p:cNvPr id="5" name="文本框 179204"/>
          <p:cNvSpPr txBox="1"/>
          <p:nvPr/>
        </p:nvSpPr>
        <p:spPr>
          <a:xfrm>
            <a:off x="1776095" y="201295"/>
            <a:ext cx="5217795" cy="805815"/>
          </a:xfrm>
          <a:prstGeom prst="rect">
            <a:avLst/>
          </a:prstGeom>
          <a:noFill/>
          <a:ln w="9525">
            <a:noFill/>
          </a:ln>
        </p:spPr>
        <p:txBody>
          <a:bodyPr wrap="square" lIns="67969" tIns="33983" rIns="67969" bIns="33983" anchor="t">
            <a:spAutoFit/>
          </a:bodyPr>
          <a:p>
            <a:pPr algn="dist"/>
            <a:r>
              <a:rPr lang="en-US" altLang="zh-CN" sz="4800" b="1" dirty="0">
                <a:solidFill>
                  <a:schemeClr val="bg1"/>
                </a:solidFill>
                <a:latin typeface="Bahnschrift" panose="020B0502040204020203" charset="0"/>
                <a:ea typeface="Calibri" panose="020F0502020204030204" charset="0"/>
                <a:cs typeface="Bahnschrift" panose="020B0502040204020203" charset="0"/>
              </a:rPr>
              <a:t>REFERENCES</a:t>
            </a:r>
            <a:endParaRPr lang="en-US" altLang="zh-CN" sz="4800" b="1" dirty="0">
              <a:solidFill>
                <a:schemeClr val="bg1"/>
              </a:solidFill>
              <a:latin typeface="Bahnschrift" panose="020B0502040204020203" charset="0"/>
              <a:ea typeface="Calibri" panose="020F0502020204030204" charset="0"/>
              <a:cs typeface="Bahnschrift" panose="020B0502040204020203" charset="0"/>
            </a:endParaRPr>
          </a:p>
        </p:txBody>
      </p:sp>
      <p:sp>
        <p:nvSpPr>
          <p:cNvPr id="100" name="Text Box 99"/>
          <p:cNvSpPr txBox="1"/>
          <p:nvPr/>
        </p:nvSpPr>
        <p:spPr>
          <a:xfrm>
            <a:off x="190500" y="1283970"/>
            <a:ext cx="8763635" cy="3230245"/>
          </a:xfrm>
          <a:prstGeom prst="rect">
            <a:avLst/>
          </a:prstGeom>
          <a:noFill/>
          <a:ln w="9525">
            <a:noFill/>
          </a:ln>
        </p:spPr>
        <p:txBody>
          <a:bodyPr wrap="square">
            <a:spAutoFit/>
          </a:bodyPr>
          <a:p>
            <a:r>
              <a:rPr lang="en-US" sz="1200">
                <a:solidFill>
                  <a:schemeClr val="bg1"/>
                </a:solidFill>
                <a:latin typeface="Times New Roman" panose="02020603050405020304" charset="0"/>
                <a:ea typeface="SimSun" panose="02010600030101010101" pitchFamily="2" charset="-122"/>
              </a:rPr>
              <a:t>[14]Ada, Rajneet Kaur, “Early Detection and Prediction of Lung Cancer Survival using Neural Network Classifier,” International Journal of Application or Innovation in Engineering &amp; Management, 2(6), pp. 375 – 383, 2013. [15]Mir Rayat Imtiaz Hossain, Imran Ahmed, Md.     Hasanul Kabir, “Automatic Lung Cancer Detection using GLCM features,” Asian Conference on Computer Vision ACCV’14, Singapore, 2014. [16]Guo Xiuhua, Sun Tao, Wu Haifeng, He Wen,Liang Zhigang, Zhang Mengxia, GuoAimin, Wang Wei, “Support Vector Machine Prediction Model of Early – stage Lung Cancer Based on Curvelet Transform to Extract Texture Features of CT Image,” World Academy of Science, Engineering and Technology, 4(11), pp. 278 – 282, 2010. [17]Sandeep A. Dwivedi, R.P. Borse, Anil M.Yametkar, “ Lung Cancer detection and Classification by using Machine Learning &amp; Multinomial Bayesian,” IOSR Journal of Electronics and Communication Engineering (IOSR – JECE), 9(1), pp. 69 – 75, 2014. [18]Vinod Kumar, Kanwal Garg, Vijay Kher, “Early Diagnosis of Lung Cancer with ANN, FCM and FMNN,” International Journal of Advanced Research in Computer Science and Software Engineering, 3(12), pp. 378 – 383, 2013.</a:t>
            </a:r>
            <a:endParaRPr lang="en-US" sz="1200">
              <a:solidFill>
                <a:schemeClr val="bg1"/>
              </a:solidFill>
              <a:latin typeface="Times New Roman" panose="02020603050405020304" charset="0"/>
              <a:ea typeface="SimSun"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graphicFrame>
        <p:nvGraphicFramePr>
          <p:cNvPr id="4" name="Content Placeholder 3"/>
          <p:cNvGraphicFramePr/>
          <p:nvPr>
            <p:ph sz="half" idx="1"/>
          </p:nvPr>
        </p:nvGraphicFramePr>
        <p:xfrm>
          <a:off x="0" y="829310"/>
          <a:ext cx="9250680" cy="1379855"/>
        </p:xfrm>
        <a:graphic>
          <a:graphicData uri="http://schemas.openxmlformats.org/drawingml/2006/table">
            <a:tbl>
              <a:tblPr firstRow="1" bandRow="1">
                <a:tableStyleId>{5940675A-B579-460E-94D1-54222C63F5DA}</a:tableStyleId>
              </a:tblPr>
              <a:tblGrid>
                <a:gridCol w="4625340"/>
                <a:gridCol w="4625340"/>
              </a:tblGrid>
              <a:tr h="1379855">
                <a:tc>
                  <a:txBody>
                    <a:bodyPr/>
                    <a:p>
                      <a:pPr algn="ctr">
                        <a:buNone/>
                      </a:pPr>
                      <a:r>
                        <a:rPr lang="en-US" sz="1400">
                          <a:solidFill>
                            <a:schemeClr val="bg1"/>
                          </a:solidFill>
                          <a:latin typeface="Segoe UI Semibold" panose="020B0702040204020203" charset="0"/>
                          <a:cs typeface="Segoe UI Semibold" panose="020B0702040204020203" charset="0"/>
                        </a:rPr>
                        <a:t>Prakash Raju</a:t>
                      </a:r>
                      <a:endParaRPr lang="en-US" sz="1400">
                        <a:solidFill>
                          <a:schemeClr val="bg1"/>
                        </a:solidFill>
                        <a:latin typeface="Segoe UI Semibold" panose="020B0702040204020203" charset="0"/>
                        <a:cs typeface="Segoe UI Semibold" panose="020B0702040204020203" charset="0"/>
                      </a:endParaRPr>
                    </a:p>
                    <a:p>
                      <a:pPr algn="ctr">
                        <a:buNone/>
                      </a:pPr>
                      <a:r>
                        <a:rPr lang="en-US" sz="1400">
                          <a:solidFill>
                            <a:schemeClr val="bg1"/>
                          </a:solidFill>
                          <a:latin typeface="Segoe UI Semibold" panose="020B0702040204020203" charset="0"/>
                          <a:cs typeface="Segoe UI Semibold" panose="020B0702040204020203" charset="0"/>
                        </a:rPr>
                        <a:t>Dept of ECE</a:t>
                      </a:r>
                      <a:endParaRPr lang="en-US" sz="1400">
                        <a:solidFill>
                          <a:schemeClr val="bg1"/>
                        </a:solidFill>
                        <a:latin typeface="Segoe UI Semibold" panose="020B0702040204020203" charset="0"/>
                        <a:cs typeface="Segoe UI Semibold" panose="020B0702040204020203" charset="0"/>
                      </a:endParaRPr>
                    </a:p>
                    <a:p>
                      <a:pPr algn="ctr">
                        <a:buNone/>
                      </a:pPr>
                      <a:r>
                        <a:rPr lang="en-US" sz="1400" i="1">
                          <a:solidFill>
                            <a:schemeClr val="bg1"/>
                          </a:solidFill>
                          <a:latin typeface="Segoe UI Semibold" panose="020B0702040204020203" charset="0"/>
                          <a:cs typeface="Segoe UI Semibold" panose="020B0702040204020203" charset="0"/>
                        </a:rPr>
                        <a:t>Panimalar Engineering College </a:t>
                      </a:r>
                      <a:r>
                        <a:rPr lang="en-US" sz="1400">
                          <a:solidFill>
                            <a:schemeClr val="bg1"/>
                          </a:solidFill>
                          <a:latin typeface="Segoe UI Semibold" panose="020B0702040204020203" charset="0"/>
                          <a:cs typeface="Segoe UI Semibold" panose="020B0702040204020203" charset="0"/>
                        </a:rPr>
                        <a:t>Chennai,India prakashmala2317@gmail.com</a:t>
                      </a:r>
                      <a:r>
                        <a:rPr lang="en-US" sz="1200">
                          <a:solidFill>
                            <a:schemeClr val="bg1"/>
                          </a:solidFill>
                          <a:latin typeface="Segoe UI Semibold" panose="020B0702040204020203" charset="0"/>
                          <a:cs typeface="Segoe UI Semibold" panose="020B0702040204020203" charset="0"/>
                        </a:rPr>
                        <a:t> </a:t>
                      </a:r>
                      <a:endParaRPr lang="en-US" sz="1200">
                        <a:solidFill>
                          <a:schemeClr val="bg1"/>
                        </a:solidFill>
                        <a:latin typeface="Segoe UI Semibold" panose="020B0702040204020203" charset="0"/>
                        <a:ea typeface="Times New Roman" panose="02020603050405020304" charset="0"/>
                        <a:cs typeface="Segoe UI Semibold" panose="020B0702040204020203"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algn="ctr">
                        <a:buNone/>
                      </a:pPr>
                      <a:r>
                        <a:rPr lang="en-US" sz="1400">
                          <a:solidFill>
                            <a:schemeClr val="bg1"/>
                          </a:solidFill>
                          <a:latin typeface="Segoe UI Semibold" panose="020B0702040204020203" charset="0"/>
                          <a:cs typeface="Segoe UI Semibold" panose="020B0702040204020203" charset="0"/>
                        </a:rPr>
                        <a:t>Murugesan Avudaiappan</a:t>
                      </a:r>
                      <a:endParaRPr lang="en-US" sz="1400">
                        <a:solidFill>
                          <a:schemeClr val="bg1"/>
                        </a:solidFill>
                        <a:latin typeface="Segoe UI Semibold" panose="020B0702040204020203" charset="0"/>
                        <a:cs typeface="Segoe UI Semibold" panose="020B0702040204020203" charset="0"/>
                      </a:endParaRPr>
                    </a:p>
                    <a:p>
                      <a:pPr algn="ctr">
                        <a:buNone/>
                      </a:pPr>
                      <a:r>
                        <a:rPr lang="en-US" sz="1400">
                          <a:solidFill>
                            <a:schemeClr val="bg1"/>
                          </a:solidFill>
                          <a:latin typeface="Segoe UI Semibold" panose="020B0702040204020203" charset="0"/>
                          <a:cs typeface="Segoe UI Semibold" panose="020B0702040204020203" charset="0"/>
                        </a:rPr>
                        <a:t>Dept of ECE</a:t>
                      </a:r>
                      <a:endParaRPr lang="en-US" sz="1400">
                        <a:solidFill>
                          <a:schemeClr val="bg1"/>
                        </a:solidFill>
                        <a:latin typeface="Segoe UI Semibold" panose="020B0702040204020203" charset="0"/>
                        <a:cs typeface="Segoe UI Semibold" panose="020B0702040204020203" charset="0"/>
                      </a:endParaRPr>
                    </a:p>
                    <a:p>
                      <a:pPr algn="ctr">
                        <a:buNone/>
                      </a:pPr>
                      <a:r>
                        <a:rPr lang="en-US" sz="1400" i="1">
                          <a:solidFill>
                            <a:schemeClr val="bg1"/>
                          </a:solidFill>
                          <a:latin typeface="Segoe UI Semibold" panose="020B0702040204020203" charset="0"/>
                          <a:cs typeface="Segoe UI Semibold" panose="020B0702040204020203" charset="0"/>
                        </a:rPr>
                        <a:t>Panimalar Engineering College </a:t>
                      </a:r>
                      <a:r>
                        <a:rPr lang="en-US" sz="1400">
                          <a:solidFill>
                            <a:schemeClr val="bg1"/>
                          </a:solidFill>
                          <a:latin typeface="Segoe UI Semibold" panose="020B0702040204020203" charset="0"/>
                          <a:cs typeface="Segoe UI Semibold" panose="020B0702040204020203" charset="0"/>
                        </a:rPr>
                        <a:t>Chennai,India dineshmurugesan69@gmail.com</a:t>
                      </a:r>
                      <a:endParaRPr lang="en-US" sz="1400">
                        <a:solidFill>
                          <a:schemeClr val="bg1"/>
                        </a:solidFill>
                        <a:latin typeface="Segoe UI Semibold" panose="020B0702040204020203" charset="0"/>
                        <a:ea typeface="Times New Roman" panose="02020603050405020304" charset="0"/>
                        <a:cs typeface="Segoe UI Semibold" panose="020B0702040204020203" charset="0"/>
                      </a:endParaRPr>
                    </a:p>
                  </a:txBody>
                  <a:tcPr marL="68580" marR="68580" marT="0" marB="0" vert="horz" anchor="t" anchorCtr="0">
                    <a:lnL>
                      <a:noFill/>
                    </a:lnL>
                    <a:lnR cap="flat">
                      <a:noFill/>
                    </a:lnR>
                    <a:lnT cap="flat">
                      <a:noFill/>
                    </a:lnT>
                    <a:lnB cap="flat">
                      <a:noFill/>
                    </a:lnB>
                    <a:lnTlToBr>
                      <a:noFill/>
                    </a:lnTlToBr>
                    <a:lnBlToTr>
                      <a:noFill/>
                    </a:lnBlToTr>
                    <a:noFill/>
                  </a:tcPr>
                </a:tc>
              </a:tr>
            </a:tbl>
          </a:graphicData>
        </a:graphic>
      </p:graphicFrame>
      <p:graphicFrame>
        <p:nvGraphicFramePr>
          <p:cNvPr id="8" name="Content Placeholder 7"/>
          <p:cNvGraphicFramePr/>
          <p:nvPr>
            <p:ph sz="half" idx="2"/>
          </p:nvPr>
        </p:nvGraphicFramePr>
        <p:xfrm>
          <a:off x="2627630" y="1987550"/>
          <a:ext cx="4137025" cy="1524000"/>
        </p:xfrm>
        <a:graphic>
          <a:graphicData uri="http://schemas.openxmlformats.org/drawingml/2006/table">
            <a:tbl>
              <a:tblPr firstRow="1" bandRow="1">
                <a:tableStyleId>{5940675A-B579-460E-94D1-54222C63F5DA}</a:tableStyleId>
              </a:tblPr>
              <a:tblGrid>
                <a:gridCol w="3891915"/>
                <a:gridCol w="245110"/>
              </a:tblGrid>
              <a:tr h="1524000">
                <a:tc>
                  <a:txBody>
                    <a:bodyPr/>
                    <a:p>
                      <a:pPr algn="ctr">
                        <a:buNone/>
                      </a:pPr>
                      <a:r>
                        <a:rPr lang="en-US" sz="1600">
                          <a:solidFill>
                            <a:schemeClr val="bg1"/>
                          </a:solidFill>
                          <a:latin typeface="Yu Gothic UI Semibold" panose="020B0700000000000000" charset="-128"/>
                          <a:ea typeface="Yu Gothic UI Semibold" panose="020B0700000000000000" charset="-128"/>
                          <a:cs typeface="Times New Roman" panose="02020603050405020304" charset="0"/>
                        </a:rPr>
                        <a:t>Moorthy Shanmugam</a:t>
                      </a:r>
                      <a:endParaRPr lang="en-US" sz="1600">
                        <a:solidFill>
                          <a:schemeClr val="bg1"/>
                        </a:solidFill>
                        <a:latin typeface="Yu Gothic UI Semibold" panose="020B0700000000000000" charset="-128"/>
                        <a:ea typeface="Yu Gothic UI Semibold" panose="020B0700000000000000" charset="-128"/>
                        <a:cs typeface="Times New Roman" panose="02020603050405020304" charset="0"/>
                      </a:endParaRPr>
                    </a:p>
                    <a:p>
                      <a:pPr algn="ctr">
                        <a:buNone/>
                      </a:pPr>
                      <a:r>
                        <a:rPr lang="en-US" sz="1600">
                          <a:solidFill>
                            <a:schemeClr val="bg1"/>
                          </a:solidFill>
                          <a:latin typeface="Yu Gothic UI Semibold" panose="020B0700000000000000" charset="-128"/>
                          <a:ea typeface="Yu Gothic UI Semibold" panose="020B0700000000000000" charset="-128"/>
                          <a:cs typeface="Times New Roman" panose="02020603050405020304" charset="0"/>
                        </a:rPr>
                        <a:t>Dept of ECE</a:t>
                      </a:r>
                      <a:endParaRPr lang="en-US" sz="1600">
                        <a:solidFill>
                          <a:schemeClr val="bg1"/>
                        </a:solidFill>
                        <a:latin typeface="Yu Gothic UI Semibold" panose="020B0700000000000000" charset="-128"/>
                        <a:ea typeface="Yu Gothic UI Semibold" panose="020B0700000000000000" charset="-128"/>
                        <a:cs typeface="Times New Roman" panose="02020603050405020304" charset="0"/>
                      </a:endParaRPr>
                    </a:p>
                    <a:p>
                      <a:pPr algn="ctr">
                        <a:buNone/>
                      </a:pPr>
                      <a:r>
                        <a:rPr lang="en-US" sz="1600" i="1">
                          <a:solidFill>
                            <a:schemeClr val="bg1"/>
                          </a:solidFill>
                          <a:latin typeface="Yu Gothic UI Semibold" panose="020B0700000000000000" charset="-128"/>
                          <a:ea typeface="Yu Gothic UI Semibold" panose="020B0700000000000000" charset="-128"/>
                          <a:cs typeface="Times New Roman" panose="02020603050405020304" charset="0"/>
                        </a:rPr>
                        <a:t>Panimalar Engineering College </a:t>
                      </a:r>
                      <a:endParaRPr lang="en-US" sz="1600" i="1">
                        <a:solidFill>
                          <a:schemeClr val="bg1"/>
                        </a:solidFill>
                        <a:latin typeface="Yu Gothic UI Semibold" panose="020B0700000000000000" charset="-128"/>
                        <a:ea typeface="Yu Gothic UI Semibold" panose="020B0700000000000000" charset="-128"/>
                        <a:cs typeface="Times New Roman" panose="02020603050405020304" charset="0"/>
                      </a:endParaRPr>
                    </a:p>
                    <a:p>
                      <a:pPr algn="ctr">
                        <a:buNone/>
                      </a:pPr>
                      <a:r>
                        <a:rPr lang="en-US" sz="1600">
                          <a:solidFill>
                            <a:schemeClr val="bg1"/>
                          </a:solidFill>
                          <a:latin typeface="Yu Gothic UI Semibold" panose="020B0700000000000000" charset="-128"/>
                          <a:ea typeface="Yu Gothic UI Semibold" panose="020B0700000000000000" charset="-128"/>
                          <a:cs typeface="Times New Roman" panose="02020603050405020304" charset="0"/>
                        </a:rPr>
                        <a:t>Chennai,India</a:t>
                      </a:r>
                      <a:endParaRPr lang="en-US" sz="1600">
                        <a:solidFill>
                          <a:schemeClr val="bg1"/>
                        </a:solidFill>
                        <a:latin typeface="Yu Gothic UI Semibold" panose="020B0700000000000000" charset="-128"/>
                        <a:ea typeface="Yu Gothic UI Semibold" panose="020B0700000000000000" charset="-128"/>
                        <a:cs typeface="Times New Roman" panose="02020603050405020304" charset="0"/>
                      </a:endParaRPr>
                    </a:p>
                    <a:p>
                      <a:pPr algn="ctr">
                        <a:buNone/>
                      </a:pPr>
                      <a:r>
                        <a:rPr lang="en-US" sz="1600">
                          <a:solidFill>
                            <a:schemeClr val="bg1"/>
                          </a:solidFill>
                          <a:latin typeface="Yu Gothic UI Semibold" panose="020B0700000000000000" charset="-128"/>
                          <a:ea typeface="Yu Gothic UI Semibold" panose="020B0700000000000000" charset="-128"/>
                          <a:cs typeface="Times New Roman" panose="02020603050405020304" charset="0"/>
                        </a:rPr>
                        <a:t>moorthyshan01@gmail.com</a:t>
                      </a:r>
                      <a:endParaRPr lang="en-US" sz="1600">
                        <a:solidFill>
                          <a:schemeClr val="bg1"/>
                        </a:solidFill>
                        <a:latin typeface="Yu Gothic UI Semibold" panose="020B0700000000000000" charset="-128"/>
                        <a:ea typeface="Yu Gothic UI Semibold" panose="020B0700000000000000" charset="-128"/>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algn="ctr">
                        <a:buNone/>
                      </a:pPr>
                      <a:endParaRPr lang="en-US" sz="2800">
                        <a:solidFill>
                          <a:schemeClr val="bg1"/>
                        </a:solidFill>
                        <a:latin typeface="Yu Gothic UI Semibold" panose="020B0700000000000000" charset="-128"/>
                        <a:ea typeface="Yu Gothic UI Semibold" panose="020B0700000000000000" charset="-128"/>
                        <a:cs typeface="Times New Roman" panose="02020603050405020304" charset="0"/>
                      </a:endParaRPr>
                    </a:p>
                  </a:txBody>
                  <a:tcPr marL="68580" marR="68580" marT="0" marB="0" vert="horz" anchor="t" anchorCtr="0">
                    <a:lnL>
                      <a:noFill/>
                    </a:lnL>
                    <a:lnR cap="flat">
                      <a:noFill/>
                    </a:lnR>
                    <a:lnT cap="flat">
                      <a:noFill/>
                    </a:lnT>
                    <a:lnB cap="flat">
                      <a:noFill/>
                    </a:lnB>
                    <a:lnTlToBr>
                      <a:noFill/>
                    </a:lnTlToBr>
                    <a:lnBlToTr>
                      <a:noFill/>
                    </a:lnBlToTr>
                    <a:noFill/>
                  </a:tcPr>
                </a:tc>
              </a:tr>
            </a:tbl>
          </a:graphicData>
        </a:graphic>
      </p:graphicFrame>
      <p:sp>
        <p:nvSpPr>
          <p:cNvPr id="100" name="Text Box 99"/>
          <p:cNvSpPr txBox="1"/>
          <p:nvPr/>
        </p:nvSpPr>
        <p:spPr>
          <a:xfrm>
            <a:off x="952500" y="3828415"/>
            <a:ext cx="7345680" cy="1014730"/>
          </a:xfrm>
          <a:prstGeom prst="rect">
            <a:avLst/>
          </a:prstGeom>
          <a:noFill/>
          <a:ln w="9525">
            <a:noFill/>
          </a:ln>
        </p:spPr>
        <p:txBody>
          <a:bodyPr wrap="square">
            <a:spAutoFit/>
          </a:bodyPr>
          <a:p>
            <a:pPr algn="ctr"/>
            <a:r>
              <a:rPr lang="en-US" sz="1200">
                <a:solidFill>
                  <a:schemeClr val="bg1"/>
                </a:solidFill>
                <a:latin typeface="Yu Gothic UI Semibold" panose="020B0700000000000000" charset="-128"/>
                <a:ea typeface="Yu Gothic UI Semibold" panose="020B0700000000000000" charset="-128"/>
              </a:rPr>
              <a:t>Prem Narayanan Srinivasan</a:t>
            </a:r>
            <a:endParaRPr lang="en-US" sz="1200">
              <a:solidFill>
                <a:schemeClr val="bg1"/>
              </a:solidFill>
              <a:latin typeface="Yu Gothic UI Semibold" panose="020B0700000000000000" charset="-128"/>
              <a:ea typeface="Yu Gothic UI Semibold" panose="020B0700000000000000" charset="-128"/>
            </a:endParaRPr>
          </a:p>
          <a:p>
            <a:pPr algn="ctr"/>
            <a:r>
              <a:rPr lang="en-US" sz="1200">
                <a:solidFill>
                  <a:schemeClr val="bg1"/>
                </a:solidFill>
                <a:latin typeface="Yu Gothic UI Semibold" panose="020B0700000000000000" charset="-128"/>
                <a:ea typeface="Yu Gothic UI Semibold" panose="020B0700000000000000" charset="-128"/>
              </a:rPr>
              <a:t>D</a:t>
            </a:r>
            <a:r>
              <a:rPr lang="en-US" sz="1200" i="1">
                <a:solidFill>
                  <a:schemeClr val="bg1"/>
                </a:solidFill>
                <a:latin typeface="Yu Gothic UI Semibold" panose="020B0700000000000000" charset="-128"/>
                <a:ea typeface="Yu Gothic UI Semibold" panose="020B0700000000000000" charset="-128"/>
              </a:rPr>
              <a:t>ept. of ECE </a:t>
            </a:r>
            <a:endParaRPr lang="en-US" sz="1200" i="1">
              <a:solidFill>
                <a:schemeClr val="bg1"/>
              </a:solidFill>
              <a:latin typeface="Yu Gothic UI Semibold" panose="020B0700000000000000" charset="-128"/>
              <a:ea typeface="Yu Gothic UI Semibold" panose="020B0700000000000000" charset="-128"/>
            </a:endParaRPr>
          </a:p>
          <a:p>
            <a:pPr algn="ctr"/>
            <a:r>
              <a:rPr lang="en-US" sz="1200" i="1">
                <a:solidFill>
                  <a:schemeClr val="bg1"/>
                </a:solidFill>
                <a:latin typeface="Yu Gothic UI Semibold" panose="020B0700000000000000" charset="-128"/>
                <a:ea typeface="Yu Gothic UI Semibold" panose="020B0700000000000000" charset="-128"/>
              </a:rPr>
              <a:t>Panimalar Engineering College</a:t>
            </a:r>
            <a:endParaRPr lang="en-US" sz="1200" i="1">
              <a:solidFill>
                <a:schemeClr val="bg1"/>
              </a:solidFill>
              <a:latin typeface="Yu Gothic UI Semibold" panose="020B0700000000000000" charset="-128"/>
              <a:ea typeface="Yu Gothic UI Semibold" panose="020B0700000000000000" charset="-128"/>
            </a:endParaRPr>
          </a:p>
          <a:p>
            <a:pPr algn="ctr"/>
            <a:r>
              <a:rPr lang="en-US" sz="1200">
                <a:solidFill>
                  <a:schemeClr val="bg1"/>
                </a:solidFill>
                <a:latin typeface="Yu Gothic UI Semibold" panose="020B0700000000000000" charset="-128"/>
                <a:ea typeface="Yu Gothic UI Semibold" panose="020B0700000000000000" charset="-128"/>
              </a:rPr>
              <a:t>Chennai,India</a:t>
            </a:r>
            <a:endParaRPr lang="en-US" sz="1200">
              <a:solidFill>
                <a:schemeClr val="bg1"/>
              </a:solidFill>
              <a:latin typeface="Yu Gothic UI Semibold" panose="020B0700000000000000" charset="-128"/>
              <a:ea typeface="Yu Gothic UI Semibold" panose="020B0700000000000000" charset="-128"/>
            </a:endParaRPr>
          </a:p>
          <a:p>
            <a:pPr algn="ctr"/>
            <a:r>
              <a:rPr lang="en-US" sz="1200">
                <a:solidFill>
                  <a:schemeClr val="bg1"/>
                </a:solidFill>
                <a:latin typeface="Yu Gothic UI Semibold" panose="020B0700000000000000" charset="-128"/>
                <a:ea typeface="Yu Gothic UI Semibold" panose="020B0700000000000000" charset="-128"/>
              </a:rPr>
              <a:t>premsrini.115@gmail.com</a:t>
            </a:r>
            <a:endParaRPr lang="en-US" sz="1200">
              <a:solidFill>
                <a:schemeClr val="bg1"/>
              </a:solidFill>
              <a:latin typeface="Yu Gothic UI Semibold" panose="020B0700000000000000" charset="-128"/>
              <a:ea typeface="Yu Gothic UI Semibold" panose="020B0700000000000000" charset="-128"/>
            </a:endParaRPr>
          </a:p>
        </p:txBody>
      </p:sp>
      <p:sp>
        <p:nvSpPr>
          <p:cNvPr id="10" name="Text Box 9"/>
          <p:cNvSpPr txBox="1"/>
          <p:nvPr/>
        </p:nvSpPr>
        <p:spPr>
          <a:xfrm>
            <a:off x="321945" y="2681605"/>
            <a:ext cx="2305685" cy="1014730"/>
          </a:xfrm>
          <a:prstGeom prst="rect">
            <a:avLst/>
          </a:prstGeom>
          <a:noFill/>
          <a:ln w="9525">
            <a:noFill/>
          </a:ln>
        </p:spPr>
        <p:txBody>
          <a:bodyPr wrap="square">
            <a:spAutoFit/>
          </a:bodyPr>
          <a:p>
            <a:pPr algn="ctr"/>
            <a:r>
              <a:rPr lang="en-US" sz="1200">
                <a:solidFill>
                  <a:schemeClr val="bg1"/>
                </a:solidFill>
                <a:latin typeface="Yu Gothic UI Semibold" panose="020B0700000000000000" charset="-128"/>
                <a:ea typeface="Yu Gothic UI Semibold" panose="020B0700000000000000" charset="-128"/>
              </a:rPr>
              <a:t> Sajini Sathiaraj</a:t>
            </a:r>
            <a:endParaRPr lang="en-US" sz="1200">
              <a:solidFill>
                <a:schemeClr val="bg1"/>
              </a:solidFill>
              <a:latin typeface="Yu Gothic UI Semibold" panose="020B0700000000000000" charset="-128"/>
              <a:ea typeface="Yu Gothic UI Semibold" panose="020B0700000000000000" charset="-128"/>
            </a:endParaRPr>
          </a:p>
          <a:p>
            <a:pPr algn="ctr"/>
            <a:r>
              <a:rPr lang="en-US" sz="1200">
                <a:solidFill>
                  <a:schemeClr val="bg1"/>
                </a:solidFill>
                <a:latin typeface="Yu Gothic UI Semibold" panose="020B0700000000000000" charset="-128"/>
                <a:ea typeface="Yu Gothic UI Semibold" panose="020B0700000000000000" charset="-128"/>
              </a:rPr>
              <a:t>Dept of ECE</a:t>
            </a:r>
            <a:endParaRPr lang="en-US" sz="1200">
              <a:solidFill>
                <a:schemeClr val="bg1"/>
              </a:solidFill>
              <a:latin typeface="Yu Gothic UI Semibold" panose="020B0700000000000000" charset="-128"/>
              <a:ea typeface="Yu Gothic UI Semibold" panose="020B0700000000000000" charset="-128"/>
            </a:endParaRPr>
          </a:p>
          <a:p>
            <a:pPr algn="ctr"/>
            <a:r>
              <a:rPr lang="en-US" sz="1200" i="1">
                <a:solidFill>
                  <a:schemeClr val="bg1"/>
                </a:solidFill>
                <a:latin typeface="Yu Gothic UI Semibold" panose="020B0700000000000000" charset="-128"/>
                <a:ea typeface="Yu Gothic UI Semibold" panose="020B0700000000000000" charset="-128"/>
              </a:rPr>
              <a:t>Panimalar Engineering College </a:t>
            </a:r>
            <a:r>
              <a:rPr lang="en-US" sz="1200">
                <a:solidFill>
                  <a:schemeClr val="bg1"/>
                </a:solidFill>
                <a:latin typeface="Yu Gothic UI Semibold" panose="020B0700000000000000" charset="-128"/>
                <a:ea typeface="Yu Gothic UI Semibold" panose="020B0700000000000000" charset="-128"/>
              </a:rPr>
              <a:t> Chennai,India ssajini6143@gmail.com</a:t>
            </a:r>
            <a:endParaRPr lang="en-US" sz="1200">
              <a:solidFill>
                <a:schemeClr val="bg1"/>
              </a:solidFill>
              <a:latin typeface="Yu Gothic UI Semibold" panose="020B0700000000000000" charset="-128"/>
              <a:ea typeface="Yu Gothic UI Semibold" panose="020B0700000000000000" charset="-128"/>
            </a:endParaRPr>
          </a:p>
        </p:txBody>
      </p:sp>
      <p:sp>
        <p:nvSpPr>
          <p:cNvPr id="11" name="Text Box 10"/>
          <p:cNvSpPr txBox="1"/>
          <p:nvPr/>
        </p:nvSpPr>
        <p:spPr>
          <a:xfrm>
            <a:off x="1091565" y="2209165"/>
            <a:ext cx="767080" cy="368300"/>
          </a:xfrm>
          <a:prstGeom prst="rect">
            <a:avLst/>
          </a:prstGeom>
          <a:noFill/>
        </p:spPr>
        <p:txBody>
          <a:bodyPr wrap="none" rtlCol="0" anchor="t">
            <a:spAutoFit/>
            <a:scene3d>
              <a:camera prst="orthographicFront"/>
              <a:lightRig rig="threePt" dir="t"/>
            </a:scene3d>
          </a:bodyPr>
          <a:p>
            <a:r>
              <a:rPr lang="en-US">
                <a:ln w="6600">
                  <a:solidFill>
                    <a:schemeClr val="accent2"/>
                  </a:solidFill>
                  <a:prstDash val="solid"/>
                </a:ln>
                <a:solidFill>
                  <a:srgbClr val="FFFFFF"/>
                </a:solidFill>
                <a:effectLst>
                  <a:outerShdw dist="38100" dir="2700000" algn="tl" rotWithShape="0">
                    <a:schemeClr val="accent2"/>
                  </a:outerShdw>
                </a:effectLst>
              </a:rPr>
              <a:t>WITH</a:t>
            </a:r>
            <a:endParaRPr lang="en-US">
              <a:ln w="6600">
                <a:solidFill>
                  <a:schemeClr val="accent2"/>
                </a:solidFill>
                <a:prstDash val="solid"/>
              </a:ln>
              <a:solidFill>
                <a:srgbClr val="FFFFFF"/>
              </a:solidFill>
              <a:effectLst>
                <a:outerShdw dist="38100" dir="2700000" algn="tl" rotWithShape="0">
                  <a:schemeClr val="accent2"/>
                </a:outerShdw>
              </a:effectLst>
            </a:endParaRPr>
          </a:p>
        </p:txBody>
      </p:sp>
      <p:sp>
        <p:nvSpPr>
          <p:cNvPr id="13" name="文本框 179204"/>
          <p:cNvSpPr txBox="1"/>
          <p:nvPr/>
        </p:nvSpPr>
        <p:spPr>
          <a:xfrm>
            <a:off x="456565" y="225425"/>
            <a:ext cx="8489315" cy="559435"/>
          </a:xfrm>
          <a:prstGeom prst="rect">
            <a:avLst/>
          </a:prstGeom>
          <a:noFill/>
          <a:ln w="9525">
            <a:noFill/>
          </a:ln>
        </p:spPr>
        <p:txBody>
          <a:bodyPr wrap="square" lIns="67969" tIns="33983" rIns="67969" bIns="33983" anchor="t">
            <a:spAutoFit/>
          </a:bodyPr>
          <a:p>
            <a:pPr algn="dist"/>
            <a:r>
              <a:rPr lang="en-US" altLang="zh-CN" sz="3200" b="1" dirty="0">
                <a:solidFill>
                  <a:schemeClr val="bg1"/>
                </a:solidFill>
                <a:latin typeface="Bahnschrift" panose="020B0502040204020203" charset="0"/>
                <a:ea typeface="Calibri" panose="020F0502020204030204" charset="0"/>
                <a:cs typeface="Bahnschrift" panose="020B0502040204020203" charset="0"/>
              </a:rPr>
              <a:t>PRESENTED BY</a:t>
            </a:r>
            <a:endParaRPr lang="en-US" altLang="zh-CN" sz="3200" b="1" dirty="0">
              <a:solidFill>
                <a:schemeClr val="bg1"/>
              </a:solidFill>
              <a:latin typeface="Bahnschrift" panose="020B0502040204020203" charset="0"/>
              <a:ea typeface="Calibri" panose="020F0502020204030204" charset="0"/>
              <a:cs typeface="Bahnschrif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sp>
        <p:nvSpPr>
          <p:cNvPr id="5" name="文本框 179204"/>
          <p:cNvSpPr txBox="1"/>
          <p:nvPr/>
        </p:nvSpPr>
        <p:spPr>
          <a:xfrm>
            <a:off x="1776095" y="215265"/>
            <a:ext cx="5217795" cy="805815"/>
          </a:xfrm>
          <a:prstGeom prst="rect">
            <a:avLst/>
          </a:prstGeom>
          <a:noFill/>
          <a:ln w="9525">
            <a:noFill/>
          </a:ln>
        </p:spPr>
        <p:txBody>
          <a:bodyPr wrap="square" lIns="67969" tIns="33983" rIns="67969" bIns="33983" anchor="t">
            <a:spAutoFit/>
          </a:bodyPr>
          <a:p>
            <a:pPr algn="dist"/>
            <a:r>
              <a:rPr lang="en-US" altLang="zh-CN" sz="4800" b="1" dirty="0">
                <a:solidFill>
                  <a:schemeClr val="bg1"/>
                </a:solidFill>
                <a:latin typeface="Bahnschrift" panose="020B0502040204020203" charset="0"/>
                <a:ea typeface="Calibri" panose="020F0502020204030204" charset="0"/>
                <a:cs typeface="Bahnschrift" panose="020B0502040204020203" charset="0"/>
              </a:rPr>
              <a:t>PUBLICATIONS</a:t>
            </a:r>
            <a:endParaRPr lang="en-US" altLang="zh-CN" sz="4800" b="1" dirty="0">
              <a:solidFill>
                <a:schemeClr val="bg1"/>
              </a:solidFill>
              <a:latin typeface="Bahnschrift" panose="020B0502040204020203" charset="0"/>
              <a:ea typeface="Calibri" panose="020F0502020204030204" charset="0"/>
              <a:cs typeface="Bahnschrift" panose="020B0502040204020203" charset="0"/>
            </a:endParaRPr>
          </a:p>
        </p:txBody>
      </p:sp>
      <p:graphicFrame>
        <p:nvGraphicFramePr>
          <p:cNvPr id="4" name="Table 4"/>
          <p:cNvGraphicFramePr>
            <a:graphicFrameLocks noGrp="1"/>
          </p:cNvGraphicFramePr>
          <p:nvPr>
            <p:ph idx="1"/>
          </p:nvPr>
        </p:nvGraphicFramePr>
        <p:xfrm>
          <a:off x="902970" y="1021081"/>
          <a:ext cx="7338060" cy="3810126"/>
        </p:xfrm>
        <a:graphic>
          <a:graphicData uri="http://schemas.openxmlformats.org/drawingml/2006/table">
            <a:tbl>
              <a:tblPr firstRow="1" bandRow="1">
                <a:tableStyleId>{8799B23B-EC83-4686-B30A-512413B5E67A}</a:tableStyleId>
              </a:tblPr>
              <a:tblGrid>
                <a:gridCol w="767080"/>
                <a:gridCol w="1143000"/>
                <a:gridCol w="1676400"/>
                <a:gridCol w="1607820"/>
                <a:gridCol w="1211580"/>
                <a:gridCol w="932180"/>
              </a:tblGrid>
              <a:tr h="902970">
                <a:tc>
                  <a:txBody>
                    <a:bodyPr/>
                    <a:lstStyle/>
                    <a:p>
                      <a:r>
                        <a:rPr lang="en-US" b="1" dirty="0">
                          <a:solidFill>
                            <a:schemeClr val="bg1"/>
                          </a:solidFill>
                          <a:latin typeface="Times New Roman" panose="02020603050405020304" charset="0"/>
                          <a:cs typeface="Times New Roman" panose="02020603050405020304" charset="0"/>
                        </a:rPr>
                        <a:t>S.NO</a:t>
                      </a:r>
                      <a:endParaRPr lang="en-US" b="1" dirty="0">
                        <a:solidFill>
                          <a:schemeClr val="bg1"/>
                        </a:solidFill>
                        <a:latin typeface="Times New Roman" panose="02020603050405020304" charset="0"/>
                        <a:cs typeface="Times New Roman" panose="02020603050405020304" charset="0"/>
                      </a:endParaRPr>
                    </a:p>
                  </a:txBody>
                  <a:tcPr/>
                </a:tc>
                <a:tc>
                  <a:txBody>
                    <a:bodyPr/>
                    <a:lstStyle/>
                    <a:p>
                      <a:pPr algn="ctr"/>
                      <a:r>
                        <a:rPr lang="en-US" sz="1600" dirty="0">
                          <a:solidFill>
                            <a:schemeClr val="bg1"/>
                          </a:solidFill>
                          <a:latin typeface="Times New Roman" panose="02020603050405020304" charset="0"/>
                          <a:cs typeface="Times New Roman" panose="02020603050405020304" charset="0"/>
                        </a:rPr>
                        <a:t>AUTHOR NAME</a:t>
                      </a:r>
                      <a:endParaRPr lang="en-US" sz="1600" dirty="0">
                        <a:solidFill>
                          <a:schemeClr val="bg1"/>
                        </a:solidFill>
                        <a:latin typeface="Times New Roman" panose="02020603050405020304" charset="0"/>
                        <a:cs typeface="Times New Roman" panose="02020603050405020304" charset="0"/>
                      </a:endParaRPr>
                    </a:p>
                  </a:txBody>
                  <a:tcPr/>
                </a:tc>
                <a:tc>
                  <a:txBody>
                    <a:bodyPr/>
                    <a:lstStyle/>
                    <a:p>
                      <a:pPr algn="ctr"/>
                      <a:r>
                        <a:rPr lang="en-US" sz="1600" dirty="0">
                          <a:solidFill>
                            <a:schemeClr val="bg1"/>
                          </a:solidFill>
                          <a:latin typeface="Times New Roman" panose="02020603050405020304" charset="0"/>
                          <a:cs typeface="Times New Roman" panose="02020603050405020304" charset="0"/>
                        </a:rPr>
                        <a:t>CONFERENCE NAME</a:t>
                      </a:r>
                      <a:endParaRPr lang="en-US" sz="1600" dirty="0">
                        <a:solidFill>
                          <a:schemeClr val="bg1"/>
                        </a:solidFill>
                        <a:latin typeface="Times New Roman" panose="02020603050405020304" charset="0"/>
                        <a:cs typeface="Times New Roman" panose="02020603050405020304" charset="0"/>
                      </a:endParaRPr>
                    </a:p>
                  </a:txBody>
                  <a:tcPr/>
                </a:tc>
                <a:tc>
                  <a:txBody>
                    <a:bodyPr/>
                    <a:lstStyle/>
                    <a:p>
                      <a:r>
                        <a:rPr lang="en-US" sz="1600" dirty="0">
                          <a:solidFill>
                            <a:schemeClr val="bg1"/>
                          </a:solidFill>
                          <a:latin typeface="Times New Roman" panose="02020603050405020304" charset="0"/>
                          <a:cs typeface="Times New Roman" panose="02020603050405020304" charset="0"/>
                        </a:rPr>
                        <a:t>PAPER TITLE</a:t>
                      </a:r>
                      <a:endParaRPr lang="en-US" sz="1600" dirty="0">
                        <a:solidFill>
                          <a:schemeClr val="bg1"/>
                        </a:solidFill>
                        <a:latin typeface="Times New Roman" panose="02020603050405020304" charset="0"/>
                        <a:cs typeface="Times New Roman" panose="02020603050405020304" charset="0"/>
                      </a:endParaRPr>
                    </a:p>
                  </a:txBody>
                  <a:tcPr/>
                </a:tc>
                <a:tc>
                  <a:txBody>
                    <a:bodyPr/>
                    <a:lstStyle/>
                    <a:p>
                      <a:r>
                        <a:rPr lang="en-US" sz="1600" dirty="0">
                          <a:solidFill>
                            <a:schemeClr val="bg1"/>
                          </a:solidFill>
                          <a:latin typeface="Times New Roman" panose="02020603050405020304" charset="0"/>
                          <a:cs typeface="Times New Roman" panose="02020603050405020304" charset="0"/>
                        </a:rPr>
                        <a:t>STATUS</a:t>
                      </a:r>
                      <a:endParaRPr lang="en-US" sz="1600" dirty="0">
                        <a:solidFill>
                          <a:schemeClr val="bg1"/>
                        </a:solidFill>
                        <a:latin typeface="Times New Roman" panose="02020603050405020304" charset="0"/>
                        <a:cs typeface="Times New Roman" panose="02020603050405020304" charset="0"/>
                      </a:endParaRPr>
                    </a:p>
                  </a:txBody>
                  <a:tcPr/>
                </a:tc>
                <a:tc>
                  <a:txBody>
                    <a:bodyPr/>
                    <a:lstStyle/>
                    <a:p>
                      <a:r>
                        <a:rPr lang="en-US" sz="1600" dirty="0">
                          <a:solidFill>
                            <a:schemeClr val="bg1"/>
                          </a:solidFill>
                          <a:latin typeface="Times New Roman" panose="02020603050405020304" charset="0"/>
                          <a:cs typeface="Times New Roman" panose="02020603050405020304" charset="0"/>
                        </a:rPr>
                        <a:t>INDEX</a:t>
                      </a:r>
                      <a:endParaRPr lang="en-US" sz="1600" dirty="0">
                        <a:solidFill>
                          <a:schemeClr val="bg1"/>
                        </a:solidFill>
                        <a:latin typeface="Times New Roman" panose="02020603050405020304" charset="0"/>
                        <a:cs typeface="Times New Roman" panose="02020603050405020304" charset="0"/>
                      </a:endParaRPr>
                    </a:p>
                  </a:txBody>
                  <a:tcPr/>
                </a:tc>
              </a:tr>
              <a:tr h="2907156">
                <a:tc>
                  <a:txBody>
                    <a:bodyPr/>
                    <a:lstStyle/>
                    <a:p>
                      <a:r>
                        <a:rPr lang="en-US" dirty="0">
                          <a:solidFill>
                            <a:schemeClr val="bg1"/>
                          </a:solidFill>
                          <a:latin typeface="Times New Roman" panose="02020603050405020304" charset="0"/>
                          <a:cs typeface="Times New Roman" panose="02020603050405020304" charset="0"/>
                        </a:rPr>
                        <a:t>1</a:t>
                      </a:r>
                      <a:endParaRPr lang="en-US" dirty="0">
                        <a:solidFill>
                          <a:schemeClr val="bg1"/>
                        </a:solidFill>
                        <a:latin typeface="Times New Roman" panose="02020603050405020304" charset="0"/>
                        <a:cs typeface="Times New Roman" panose="02020603050405020304" charset="0"/>
                      </a:endParaRPr>
                    </a:p>
                  </a:txBody>
                  <a:tcPr/>
                </a:tc>
                <a:tc>
                  <a:txBody>
                    <a:bodyPr/>
                    <a:lstStyle/>
                    <a:p>
                      <a:r>
                        <a:rPr lang="en-US" dirty="0" err="1">
                          <a:solidFill>
                            <a:schemeClr val="bg1"/>
                          </a:solidFill>
                          <a:latin typeface="Times New Roman" panose="02020603050405020304" charset="0"/>
                          <a:cs typeface="Times New Roman" panose="02020603050405020304" charset="0"/>
                        </a:rPr>
                        <a:t>Sajini.S</a:t>
                      </a:r>
                      <a:endParaRPr lang="en-US" dirty="0" err="1">
                        <a:solidFill>
                          <a:schemeClr val="bg1"/>
                        </a:solidFill>
                        <a:latin typeface="Times New Roman" panose="02020603050405020304" charset="0"/>
                        <a:cs typeface="Times New Roman" panose="02020603050405020304" charset="0"/>
                      </a:endParaRPr>
                    </a:p>
                    <a:p>
                      <a:r>
                        <a:rPr lang="en-US" dirty="0" err="1">
                          <a:solidFill>
                            <a:schemeClr val="bg1"/>
                          </a:solidFill>
                          <a:latin typeface="Times New Roman" panose="02020603050405020304" charset="0"/>
                          <a:cs typeface="Times New Roman" panose="02020603050405020304" charset="0"/>
                        </a:rPr>
                        <a:t>Murugesan.A</a:t>
                      </a:r>
                      <a:endParaRPr lang="en-US" dirty="0" err="1">
                        <a:solidFill>
                          <a:schemeClr val="bg1"/>
                        </a:solidFill>
                        <a:latin typeface="Times New Roman" panose="02020603050405020304" charset="0"/>
                        <a:cs typeface="Times New Roman" panose="02020603050405020304" charset="0"/>
                      </a:endParaRPr>
                    </a:p>
                    <a:p>
                      <a:r>
                        <a:rPr lang="en-US" dirty="0" err="1">
                          <a:solidFill>
                            <a:schemeClr val="bg1"/>
                          </a:solidFill>
                          <a:latin typeface="Times New Roman" panose="02020603050405020304" charset="0"/>
                          <a:cs typeface="Times New Roman" panose="02020603050405020304" charset="0"/>
                        </a:rPr>
                        <a:t>Prem.S</a:t>
                      </a:r>
                      <a:endParaRPr lang="en-US" dirty="0" err="1">
                        <a:solidFill>
                          <a:schemeClr val="bg1"/>
                        </a:solidFill>
                        <a:latin typeface="Times New Roman" panose="02020603050405020304" charset="0"/>
                        <a:cs typeface="Times New Roman" panose="02020603050405020304" charset="0"/>
                      </a:endParaRPr>
                    </a:p>
                    <a:p>
                      <a:r>
                        <a:rPr lang="en-US" dirty="0" err="1">
                          <a:solidFill>
                            <a:schemeClr val="bg1"/>
                          </a:solidFill>
                          <a:latin typeface="Times New Roman" panose="02020603050405020304" charset="0"/>
                          <a:cs typeface="Times New Roman" panose="02020603050405020304" charset="0"/>
                        </a:rPr>
                        <a:t>Prakash.R</a:t>
                      </a:r>
                      <a:endParaRPr lang="en-US" dirty="0" err="1">
                        <a:solidFill>
                          <a:schemeClr val="bg1"/>
                        </a:solidFill>
                        <a:latin typeface="Times New Roman" panose="02020603050405020304" charset="0"/>
                        <a:cs typeface="Times New Roman" panose="02020603050405020304" charset="0"/>
                      </a:endParaRPr>
                    </a:p>
                    <a:p>
                      <a:r>
                        <a:rPr lang="en-US" dirty="0" err="1">
                          <a:solidFill>
                            <a:schemeClr val="bg1"/>
                          </a:solidFill>
                          <a:latin typeface="Times New Roman" panose="02020603050405020304" charset="0"/>
                          <a:cs typeface="Times New Roman" panose="02020603050405020304" charset="0"/>
                        </a:rPr>
                        <a:t>Moorthy.S</a:t>
                      </a:r>
                      <a:endParaRPr lang="en-US" dirty="0" err="1">
                        <a:solidFill>
                          <a:schemeClr val="bg1"/>
                        </a:solidFill>
                        <a:latin typeface="Times New Roman" panose="02020603050405020304" charset="0"/>
                        <a:cs typeface="Times New Roman" panose="02020603050405020304" charset="0"/>
                      </a:endParaRPr>
                    </a:p>
                  </a:txBody>
                  <a:tcPr/>
                </a:tc>
                <a:tc>
                  <a:txBody>
                    <a:bodyPr/>
                    <a:lstStyle/>
                    <a:p>
                      <a:pPr algn="l"/>
                      <a:r>
                        <a:rPr lang="en-US" dirty="0" err="1">
                          <a:solidFill>
                            <a:schemeClr val="bg1"/>
                          </a:solidFill>
                          <a:latin typeface="Times New Roman" panose="02020603050405020304" charset="0"/>
                          <a:cs typeface="Times New Roman" panose="02020603050405020304" charset="0"/>
                        </a:rPr>
                        <a:t>IEEE</a:t>
                      </a:r>
                      <a:r>
                        <a:rPr lang="en-US" dirty="0">
                          <a:solidFill>
                            <a:schemeClr val="bg1"/>
                          </a:solidFill>
                          <a:latin typeface="Times New Roman" panose="02020603050405020304" charset="0"/>
                          <a:cs typeface="Times New Roman" panose="02020603050405020304" charset="0"/>
                        </a:rPr>
                        <a:t> Conference will be held on 28</a:t>
                      </a:r>
                      <a:r>
                        <a:rPr lang="en-US" baseline="30000" dirty="0">
                          <a:solidFill>
                            <a:schemeClr val="bg1"/>
                          </a:solidFill>
                          <a:latin typeface="Times New Roman" panose="02020603050405020304" charset="0"/>
                          <a:cs typeface="Times New Roman" panose="02020603050405020304" charset="0"/>
                        </a:rPr>
                        <a:t>th</a:t>
                      </a:r>
                      <a:r>
                        <a:rPr lang="en-US" dirty="0">
                          <a:solidFill>
                            <a:schemeClr val="bg1"/>
                          </a:solidFill>
                          <a:latin typeface="Times New Roman" panose="02020603050405020304" charset="0"/>
                          <a:cs typeface="Times New Roman" panose="02020603050405020304" charset="0"/>
                        </a:rPr>
                        <a:t> April 2023 at Panimalar Engineering College.</a:t>
                      </a:r>
                      <a:endParaRPr lang="en-US" dirty="0">
                        <a:solidFill>
                          <a:schemeClr val="bg1"/>
                        </a:solidFill>
                        <a:latin typeface="Times New Roman" panose="02020603050405020304" charset="0"/>
                        <a:cs typeface="Times New Roman" panose="02020603050405020304" charset="0"/>
                      </a:endParaRPr>
                    </a:p>
                  </a:txBody>
                  <a:tcPr/>
                </a:tc>
                <a:tc>
                  <a:txBody>
                    <a:bodyPr/>
                    <a:lstStyle/>
                    <a:p>
                      <a:r>
                        <a:rPr lang="en-US" b="0" dirty="0">
                          <a:solidFill>
                            <a:schemeClr val="bg1"/>
                          </a:solidFill>
                          <a:latin typeface="Times New Roman" panose="02020603050405020304" charset="0"/>
                          <a:cs typeface="Times New Roman" panose="02020603050405020304" charset="0"/>
                        </a:rPr>
                        <a:t>MULTI-FILTERED IMAGE APPROACH  FOR DETECTION OF LUNG CANCER</a:t>
                      </a:r>
                      <a:endParaRPr lang="en-US" b="0" dirty="0">
                        <a:solidFill>
                          <a:schemeClr val="bg1"/>
                        </a:solidFill>
                        <a:latin typeface="Times New Roman" panose="02020603050405020304" charset="0"/>
                        <a:cs typeface="Times New Roman" panose="02020603050405020304" charset="0"/>
                      </a:endParaRPr>
                    </a:p>
                  </a:txBody>
                  <a:tcPr/>
                </a:tc>
                <a:tc>
                  <a:txBody>
                    <a:bodyPr/>
                    <a:lstStyle/>
                    <a:p>
                      <a:r>
                        <a:rPr lang="en-US" dirty="0">
                          <a:solidFill>
                            <a:schemeClr val="bg1"/>
                          </a:solidFill>
                          <a:latin typeface="Times New Roman" panose="02020603050405020304" charset="0"/>
                          <a:cs typeface="Times New Roman" panose="02020603050405020304" charset="0"/>
                        </a:rPr>
                        <a:t>Submitted for </a:t>
                      </a:r>
                      <a:r>
                        <a:rPr lang="en-US" sz="1600" dirty="0">
                          <a:solidFill>
                            <a:schemeClr val="bg1"/>
                          </a:solidFill>
                          <a:latin typeface="Times New Roman" panose="02020603050405020304" charset="0"/>
                          <a:cs typeface="Times New Roman" panose="02020603050405020304" charset="0"/>
                        </a:rPr>
                        <a:t>Conference</a:t>
                      </a:r>
                      <a:endParaRPr lang="en-US" sz="1600" dirty="0">
                        <a:solidFill>
                          <a:schemeClr val="bg1"/>
                        </a:solidFill>
                        <a:latin typeface="Times New Roman" panose="02020603050405020304" charset="0"/>
                        <a:cs typeface="Times New Roman" panose="02020603050405020304" charset="0"/>
                      </a:endParaRPr>
                    </a:p>
                  </a:txBody>
                  <a:tcPr/>
                </a:tc>
                <a:tc>
                  <a:txBody>
                    <a:bodyPr/>
                    <a:lstStyle/>
                    <a:p>
                      <a:r>
                        <a:rPr lang="en-US" dirty="0">
                          <a:solidFill>
                            <a:schemeClr val="bg1"/>
                          </a:solidFill>
                          <a:latin typeface="Times New Roman" panose="02020603050405020304" charset="0"/>
                          <a:cs typeface="Times New Roman" panose="02020603050405020304" charset="0"/>
                        </a:rPr>
                        <a:t>IEEE</a:t>
                      </a:r>
                      <a:endParaRPr lang="en-US" dirty="0">
                        <a:solidFill>
                          <a:schemeClr val="bg1"/>
                        </a:solidFill>
                        <a:latin typeface="Times New Roman" panose="02020603050405020304" charset="0"/>
                        <a:cs typeface="Times New Roman" panose="02020603050405020304" charset="0"/>
                      </a:endParaRPr>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sp>
        <p:nvSpPr>
          <p:cNvPr id="5" name="文本框 179204"/>
          <p:cNvSpPr txBox="1"/>
          <p:nvPr/>
        </p:nvSpPr>
        <p:spPr>
          <a:xfrm>
            <a:off x="1963420" y="2168525"/>
            <a:ext cx="5217795" cy="805815"/>
          </a:xfrm>
          <a:prstGeom prst="rect">
            <a:avLst/>
          </a:prstGeom>
          <a:noFill/>
          <a:ln w="9525">
            <a:noFill/>
          </a:ln>
        </p:spPr>
        <p:txBody>
          <a:bodyPr wrap="square" lIns="67969" tIns="33983" rIns="67969" bIns="33983" anchor="t">
            <a:spAutoFit/>
          </a:bodyPr>
          <a:p>
            <a:pPr algn="dist"/>
            <a:r>
              <a:rPr lang="en-US" altLang="zh-CN" sz="4800" b="1" dirty="0">
                <a:solidFill>
                  <a:schemeClr val="bg1"/>
                </a:solidFill>
                <a:latin typeface="Bahnschrift" panose="020B0502040204020203" charset="0"/>
                <a:ea typeface="Calibri" panose="020F0502020204030204" charset="0"/>
                <a:cs typeface="Bahnschrift" panose="020B0502040204020203" charset="0"/>
              </a:rPr>
              <a:t>THANK YOU</a:t>
            </a:r>
            <a:endParaRPr lang="en-US" altLang="zh-CN" sz="4800" b="1" dirty="0">
              <a:solidFill>
                <a:schemeClr val="bg1"/>
              </a:solidFill>
              <a:latin typeface="Bahnschrift" panose="020B0502040204020203" charset="0"/>
              <a:ea typeface="Calibri" panose="020F0502020204030204" charset="0"/>
              <a:cs typeface="Bahnschrift" panose="020B0502040204020203"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sp>
        <p:nvSpPr>
          <p:cNvPr id="3" name="Content Placeholder 2"/>
          <p:cNvSpPr>
            <a:spLocks noGrp="1"/>
          </p:cNvSpPr>
          <p:nvPr>
            <p:ph idx="1"/>
          </p:nvPr>
        </p:nvSpPr>
        <p:spPr>
          <a:xfrm>
            <a:off x="644525" y="1292860"/>
            <a:ext cx="8229600" cy="3395663"/>
          </a:xfrm>
        </p:spPr>
        <p:txBody>
          <a:bodyPr/>
          <a:p>
            <a:pPr marL="635" indent="0">
              <a:buNone/>
            </a:pPr>
            <a:r>
              <a:rPr lang="en-US" sz="2000">
                <a:solidFill>
                  <a:schemeClr val="bg1"/>
                </a:solidFill>
              </a:rPr>
              <a:t>This Project proposes a cancer detection method using MATLAB. Image pre-processing, feature extraction, and classification are the three steps of the suggested method. On a CT scan of a patient with lung cancer, the suggested approach was evaluated. The proposed method can be further extended to detect other types of cancers by training the machine learning models on appropriate datasets. In conclusion, the proposed method provides an efficient and accurate way of detecting cancer using medical images.</a:t>
            </a:r>
            <a:endParaRPr lang="en-US" sz="2000">
              <a:solidFill>
                <a:schemeClr val="bg1"/>
              </a:solidFill>
            </a:endParaRPr>
          </a:p>
        </p:txBody>
      </p:sp>
      <p:sp>
        <p:nvSpPr>
          <p:cNvPr id="5" name="文本框 179204"/>
          <p:cNvSpPr txBox="1"/>
          <p:nvPr/>
        </p:nvSpPr>
        <p:spPr>
          <a:xfrm>
            <a:off x="2068195" y="225425"/>
            <a:ext cx="5217795" cy="805815"/>
          </a:xfrm>
          <a:prstGeom prst="rect">
            <a:avLst/>
          </a:prstGeom>
          <a:noFill/>
          <a:ln w="9525">
            <a:noFill/>
          </a:ln>
        </p:spPr>
        <p:txBody>
          <a:bodyPr wrap="square" lIns="67969" tIns="33983" rIns="67969" bIns="33983" anchor="t">
            <a:spAutoFit/>
          </a:bodyPr>
          <a:p>
            <a:pPr algn="dist"/>
            <a:r>
              <a:rPr lang="en-US" altLang="zh-CN" sz="4800" b="1" dirty="0">
                <a:solidFill>
                  <a:schemeClr val="bg1"/>
                </a:solidFill>
                <a:latin typeface="Bahnschrift" panose="020B0502040204020203" charset="0"/>
                <a:ea typeface="Calibri" panose="020F0502020204030204" charset="0"/>
                <a:cs typeface="Bahnschrift" panose="020B0502040204020203" charset="0"/>
              </a:rPr>
              <a:t>ABSTRACT</a:t>
            </a:r>
            <a:endParaRPr lang="en-US" altLang="zh-CN" sz="4800" b="1" dirty="0">
              <a:solidFill>
                <a:schemeClr val="bg1"/>
              </a:solidFill>
              <a:latin typeface="Bahnschrift" panose="020B0502040204020203" charset="0"/>
              <a:ea typeface="Calibri" panose="020F0502020204030204" charset="0"/>
              <a:cs typeface="Bahnschrif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77000"/>
          </a:blip>
          <a:stretch>
            <a:fillRect/>
          </a:stretch>
        </a:blipFill>
        <a:effectLst/>
      </p:bgPr>
    </p:bg>
    <p:spTree>
      <p:nvGrpSpPr>
        <p:cNvPr id="1" name=""/>
        <p:cNvGrpSpPr/>
        <p:nvPr/>
      </p:nvGrpSpPr>
      <p:grpSpPr/>
      <p:sp>
        <p:nvSpPr>
          <p:cNvPr id="10242" name="文本框 1"/>
          <p:cNvSpPr txBox="1"/>
          <p:nvPr/>
        </p:nvSpPr>
        <p:spPr>
          <a:xfrm>
            <a:off x="-317" y="-317"/>
            <a:ext cx="1751012" cy="245110"/>
          </a:xfrm>
          <a:prstGeom prst="rect">
            <a:avLst/>
          </a:prstGeom>
          <a:noFill/>
          <a:ln w="9525">
            <a:noFill/>
          </a:ln>
        </p:spPr>
        <p:txBody>
          <a:bodyPr wrap="square" anchor="t">
            <a:spAutoFit/>
          </a:bodyPr>
          <a:p>
            <a:pPr algn="dist"/>
            <a:r>
              <a:rPr lang="en-US" altLang="zh-CN" sz="1000">
                <a:solidFill>
                  <a:schemeClr val="bg1"/>
                </a:solidFill>
                <a:latin typeface="Calibri" panose="020F0502020204030204" charset="0"/>
                <a:ea typeface="Calibri" panose="020F0502020204030204" charset="0"/>
              </a:rPr>
              <a:t>PANIMALAR</a:t>
            </a:r>
            <a:endParaRPr lang="en-US" altLang="zh-CN" sz="1000">
              <a:solidFill>
                <a:schemeClr val="bg1"/>
              </a:solidFill>
              <a:latin typeface="Calibri" panose="020F0502020204030204" charset="0"/>
              <a:ea typeface="Calibri" panose="020F0502020204030204" charset="0"/>
            </a:endParaRPr>
          </a:p>
        </p:txBody>
      </p:sp>
      <p:sp>
        <p:nvSpPr>
          <p:cNvPr id="308229" name="文本框 179204"/>
          <p:cNvSpPr txBox="1"/>
          <p:nvPr/>
        </p:nvSpPr>
        <p:spPr>
          <a:xfrm>
            <a:off x="2138680" y="132080"/>
            <a:ext cx="5217795" cy="805815"/>
          </a:xfrm>
          <a:prstGeom prst="rect">
            <a:avLst/>
          </a:prstGeom>
          <a:noFill/>
          <a:ln w="9525">
            <a:noFill/>
          </a:ln>
        </p:spPr>
        <p:txBody>
          <a:bodyPr wrap="square" lIns="67969" tIns="33983" rIns="67969" bIns="33983" anchor="t">
            <a:spAutoFit/>
          </a:bodyPr>
          <a:p>
            <a:pPr algn="dist"/>
            <a:r>
              <a:rPr lang="en-US" altLang="zh-CN" sz="4800" b="1" dirty="0">
                <a:solidFill>
                  <a:schemeClr val="bg1"/>
                </a:solidFill>
                <a:latin typeface="Bahnschrift" panose="020B0502040204020203" charset="0"/>
                <a:ea typeface="Calibri" panose="020F0502020204030204" charset="0"/>
                <a:cs typeface="Bahnschrift" panose="020B0502040204020203" charset="0"/>
              </a:rPr>
              <a:t>INTRODUCTION</a:t>
            </a:r>
            <a:endParaRPr lang="en-US" altLang="zh-CN" sz="4800" b="1" dirty="0">
              <a:solidFill>
                <a:schemeClr val="bg1"/>
              </a:solidFill>
              <a:latin typeface="Bahnschrift" panose="020B0502040204020203" charset="0"/>
              <a:ea typeface="Calibri" panose="020F0502020204030204" charset="0"/>
              <a:cs typeface="Bahnschrift" panose="020B0502040204020203" charset="0"/>
            </a:endParaRPr>
          </a:p>
        </p:txBody>
      </p:sp>
      <p:sp>
        <p:nvSpPr>
          <p:cNvPr id="100" name="Text Box 99"/>
          <p:cNvSpPr txBox="1"/>
          <p:nvPr/>
        </p:nvSpPr>
        <p:spPr>
          <a:xfrm>
            <a:off x="1054735" y="1232535"/>
            <a:ext cx="7386320" cy="2861310"/>
          </a:xfrm>
          <a:prstGeom prst="rect">
            <a:avLst/>
          </a:prstGeom>
          <a:noFill/>
          <a:ln w="9525">
            <a:noFill/>
          </a:ln>
        </p:spPr>
        <p:txBody>
          <a:bodyPr wrap="square">
            <a:spAutoFit/>
          </a:bodyPr>
          <a:p>
            <a:pPr indent="457200"/>
            <a:r>
              <a:rPr lang="en-US">
                <a:solidFill>
                  <a:schemeClr val="bg1"/>
                </a:solidFill>
                <a:latin typeface="Times New Roman" panose="02020603050405020304" charset="0"/>
                <a:ea typeface="SimSun" panose="02010600030101010101" pitchFamily="2" charset="-122"/>
              </a:rPr>
              <a:t> Cancer is a term used to describe the disease that results from uncontrolled cellular growth and division. While some types of cancer cause rapid cell growth, others cause cells to grow and divide more slowly. Over 8.8 lakh people in India die each year from smoking cigarettes. According to 2021 report. Smoking is a major risk factor for cancer. Alcohol consumption can lead to physical inactivity, excess body weight and poor nutrition. Certain forms of cancer, such as leukemia, do not result in visible growths, while others can cause tumors. Various imaging techniques have been developed to detect cancer, including angiogenesis imaging, hypoxia imaging, apoptosis imaging, and endocrine tumor imaging.</a:t>
            </a:r>
            <a:endParaRPr lang="en-US">
              <a:solidFill>
                <a:schemeClr val="bg1"/>
              </a:solidFill>
              <a:latin typeface="Times New Roman" panose="02020603050405020304" charset="0"/>
              <a:ea typeface="SimSun"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8229"/>
                                        </p:tgtEl>
                                        <p:attrNameLst>
                                          <p:attrName>style.visibility</p:attrName>
                                        </p:attrNameLst>
                                      </p:cBhvr>
                                      <p:to>
                                        <p:strVal val="visible"/>
                                      </p:to>
                                    </p:set>
                                    <p:animEffect transition="in" filter="fade">
                                      <p:cBhvr>
                                        <p:cTn id="7" dur="500"/>
                                        <p:tgtEl>
                                          <p:spTgt spid="308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sp>
        <p:nvSpPr>
          <p:cNvPr id="6" name="文本框 179204"/>
          <p:cNvSpPr txBox="1"/>
          <p:nvPr/>
        </p:nvSpPr>
        <p:spPr>
          <a:xfrm>
            <a:off x="1821815" y="225425"/>
            <a:ext cx="5217795" cy="1359535"/>
          </a:xfrm>
          <a:prstGeom prst="rect">
            <a:avLst/>
          </a:prstGeom>
          <a:noFill/>
          <a:ln w="9525">
            <a:noFill/>
          </a:ln>
        </p:spPr>
        <p:txBody>
          <a:bodyPr wrap="square" lIns="67969" tIns="33983" rIns="67969" bIns="33983" anchor="t">
            <a:spAutoFit/>
          </a:bodyPr>
          <a:p>
            <a:pPr algn="dist"/>
            <a:r>
              <a:rPr lang="en-US" altLang="zh-CN" sz="4800" b="1" dirty="0">
                <a:solidFill>
                  <a:schemeClr val="bg1"/>
                </a:solidFill>
                <a:latin typeface="Bahnschrift" panose="020B0502040204020203" charset="0"/>
                <a:ea typeface="Calibri" panose="020F0502020204030204" charset="0"/>
                <a:cs typeface="Bahnschrift" panose="020B0502040204020203" charset="0"/>
              </a:rPr>
              <a:t>LITERATURE </a:t>
            </a:r>
            <a:r>
              <a:rPr lang="en-US" altLang="zh-CN" sz="3600" b="1" dirty="0">
                <a:solidFill>
                  <a:schemeClr val="bg1"/>
                </a:solidFill>
                <a:latin typeface="Bahnschrift" panose="020B0502040204020203" charset="0"/>
                <a:ea typeface="Calibri" panose="020F0502020204030204" charset="0"/>
                <a:cs typeface="Bahnschrift" panose="020B0502040204020203" charset="0"/>
              </a:rPr>
              <a:t>SURVEY</a:t>
            </a:r>
            <a:endParaRPr lang="en-US" altLang="zh-CN" sz="4800" b="1" dirty="0">
              <a:solidFill>
                <a:schemeClr val="bg1"/>
              </a:solidFill>
              <a:latin typeface="Bahnschrift" panose="020B0502040204020203" charset="0"/>
              <a:ea typeface="Calibri" panose="020F0502020204030204" charset="0"/>
              <a:cs typeface="Bahnschrift" panose="020B0502040204020203" charset="0"/>
            </a:endParaRPr>
          </a:p>
        </p:txBody>
      </p:sp>
      <p:sp>
        <p:nvSpPr>
          <p:cNvPr id="13" name="Text Box 12"/>
          <p:cNvSpPr txBox="1"/>
          <p:nvPr/>
        </p:nvSpPr>
        <p:spPr>
          <a:xfrm>
            <a:off x="1324610" y="1723390"/>
            <a:ext cx="6688455" cy="2891790"/>
          </a:xfrm>
          <a:prstGeom prst="rect">
            <a:avLst/>
          </a:prstGeom>
          <a:noFill/>
        </p:spPr>
        <p:txBody>
          <a:bodyPr wrap="square" rtlCol="0" anchor="t">
            <a:spAutoFit/>
          </a:bodyPr>
          <a:p>
            <a:r>
              <a:rPr lang="en-US" sz="1400">
                <a:solidFill>
                  <a:schemeClr val="bg1"/>
                </a:solidFill>
              </a:rPr>
              <a:t>S. S. Lokhande et.al [1] it offers the most accurate way to identified the image's primary edge and also prevents oversegmentation. When compared to the thresholding algorithm, it provides 100% accuracy. As a result, segmentation is effective. When compared to other procedures, the outcomes from the suggested technique are quite encouraging.</a:t>
            </a:r>
            <a:endParaRPr lang="en-US" sz="1400">
              <a:solidFill>
                <a:schemeClr val="bg1"/>
              </a:solidFill>
            </a:endParaRPr>
          </a:p>
          <a:p>
            <a:r>
              <a:rPr lang="en-US" sz="1400">
                <a:solidFill>
                  <a:schemeClr val="bg1"/>
                </a:solidFill>
              </a:rPr>
              <a:t> K.Punithavathy et.al [2] texture analysis and FCM were used to construct an automatic lung cancer diagnosis system for PET/CT images. Pre-processing methods improve the cancer detection's precision. The search space is shrunk and accurate lung ROI extraction is made possible by morphological operations. The outcomes of our methodology show that a number of important texture features were obtained from the texture analysis. These features that are used as the FCM classifier's input aid in the precise diagnosis of lung cancer. The proposed methodology's results are encouraging, with a 92.67% total accuracy</a:t>
            </a:r>
            <a:endParaRPr lang="en-US" sz="140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sp>
        <p:nvSpPr>
          <p:cNvPr id="6" name="文本框 179204"/>
          <p:cNvSpPr txBox="1"/>
          <p:nvPr/>
        </p:nvSpPr>
        <p:spPr>
          <a:xfrm>
            <a:off x="1821815" y="225425"/>
            <a:ext cx="5217795" cy="1359535"/>
          </a:xfrm>
          <a:prstGeom prst="rect">
            <a:avLst/>
          </a:prstGeom>
          <a:noFill/>
          <a:ln w="9525">
            <a:noFill/>
          </a:ln>
        </p:spPr>
        <p:txBody>
          <a:bodyPr wrap="square" lIns="67969" tIns="33983" rIns="67969" bIns="33983" anchor="t">
            <a:spAutoFit/>
          </a:bodyPr>
          <a:p>
            <a:pPr algn="dist"/>
            <a:r>
              <a:rPr lang="en-US" altLang="zh-CN" sz="4800" b="1" dirty="0">
                <a:solidFill>
                  <a:schemeClr val="bg1"/>
                </a:solidFill>
                <a:latin typeface="Bahnschrift" panose="020B0502040204020203" charset="0"/>
                <a:ea typeface="Calibri" panose="020F0502020204030204" charset="0"/>
                <a:cs typeface="Bahnschrift" panose="020B0502040204020203" charset="0"/>
              </a:rPr>
              <a:t>LITERATURE </a:t>
            </a:r>
            <a:r>
              <a:rPr lang="en-US" altLang="zh-CN" sz="3600" b="1" dirty="0">
                <a:solidFill>
                  <a:schemeClr val="bg1"/>
                </a:solidFill>
                <a:latin typeface="Bahnschrift" panose="020B0502040204020203" charset="0"/>
                <a:ea typeface="Calibri" panose="020F0502020204030204" charset="0"/>
                <a:cs typeface="Bahnschrift" panose="020B0502040204020203" charset="0"/>
              </a:rPr>
              <a:t>SURVEY</a:t>
            </a:r>
            <a:endParaRPr lang="en-US" altLang="zh-CN" sz="4800" b="1" dirty="0">
              <a:solidFill>
                <a:schemeClr val="bg1"/>
              </a:solidFill>
              <a:latin typeface="Bahnschrift" panose="020B0502040204020203" charset="0"/>
              <a:ea typeface="Calibri" panose="020F0502020204030204" charset="0"/>
              <a:cs typeface="Bahnschrift" panose="020B0502040204020203" charset="0"/>
            </a:endParaRPr>
          </a:p>
        </p:txBody>
      </p:sp>
      <p:sp>
        <p:nvSpPr>
          <p:cNvPr id="13" name="Text Box 12"/>
          <p:cNvSpPr txBox="1"/>
          <p:nvPr/>
        </p:nvSpPr>
        <p:spPr>
          <a:xfrm>
            <a:off x="1312545" y="1584960"/>
            <a:ext cx="6688455" cy="3322955"/>
          </a:xfrm>
          <a:prstGeom prst="rect">
            <a:avLst/>
          </a:prstGeom>
          <a:noFill/>
        </p:spPr>
        <p:txBody>
          <a:bodyPr wrap="square" rtlCol="0" anchor="t">
            <a:spAutoFit/>
          </a:bodyPr>
          <a:p>
            <a:r>
              <a:rPr lang="en-US" sz="1400">
                <a:solidFill>
                  <a:schemeClr val="bg1"/>
                </a:solidFill>
              </a:rPr>
              <a:t>Bhagyarekha U. Dhaware et.al [3] used a input to evaluate the normality or abnormality of CT lung pictures. The procedure that has been used has been found to be helpful and it produces results that are more accurate and reliable than those indicated in the literature. Using 12 dissimilar statistical features, contrast, correlation, and variance, excellent accuracy has been achieved. Six separate and highly effective features are employed to invert various</a:t>
            </a:r>
            <a:endParaRPr lang="en-US" sz="1400">
              <a:solidFill>
                <a:schemeClr val="bg1"/>
              </a:solidFill>
            </a:endParaRPr>
          </a:p>
          <a:p>
            <a:r>
              <a:rPr lang="en-US" sz="1400">
                <a:solidFill>
                  <a:schemeClr val="bg1"/>
                </a:solidFill>
              </a:rPr>
              <a:t>moments, cluster prominence, and cluster shade in order to increase accuracy and extract all 12 features.</a:t>
            </a:r>
            <a:endParaRPr lang="en-US" sz="1400">
              <a:solidFill>
                <a:schemeClr val="bg1"/>
              </a:solidFill>
            </a:endParaRPr>
          </a:p>
          <a:p>
            <a:r>
              <a:rPr lang="en-US" sz="1400">
                <a:solidFill>
                  <a:schemeClr val="bg1"/>
                </a:solidFill>
              </a:rPr>
              <a:t> Sayali Satish Kanitkar et.al [4] the contacting items in the image are separated using the suggested marker-controlled watershed segmentation technique. It offers the most accurate way to identify the image's primary edge and also prevents over segmentation. When compared to the thresholding algorithm, it provides 100% accuracy. As a result, segmentation is effective. When compared to other procedures, the outcomes from the suggested technique are quite encouraging</a:t>
            </a:r>
            <a:endParaRPr lang="en-US" sz="140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sp>
        <p:nvSpPr>
          <p:cNvPr id="6" name="文本框 179204"/>
          <p:cNvSpPr txBox="1"/>
          <p:nvPr/>
        </p:nvSpPr>
        <p:spPr>
          <a:xfrm>
            <a:off x="1821815" y="225425"/>
            <a:ext cx="5217795" cy="1359535"/>
          </a:xfrm>
          <a:prstGeom prst="rect">
            <a:avLst/>
          </a:prstGeom>
          <a:noFill/>
          <a:ln w="9525">
            <a:noFill/>
          </a:ln>
        </p:spPr>
        <p:txBody>
          <a:bodyPr wrap="square" lIns="67969" tIns="33983" rIns="67969" bIns="33983" anchor="t">
            <a:spAutoFit/>
          </a:bodyPr>
          <a:p>
            <a:pPr algn="dist"/>
            <a:r>
              <a:rPr lang="en-US" altLang="zh-CN" sz="4800" b="1" dirty="0">
                <a:solidFill>
                  <a:schemeClr val="bg1"/>
                </a:solidFill>
                <a:latin typeface="Bahnschrift" panose="020B0502040204020203" charset="0"/>
                <a:ea typeface="Calibri" panose="020F0502020204030204" charset="0"/>
                <a:cs typeface="Bahnschrift" panose="020B0502040204020203" charset="0"/>
              </a:rPr>
              <a:t>LITERATURE </a:t>
            </a:r>
            <a:r>
              <a:rPr lang="en-US" altLang="zh-CN" sz="3600" b="1" dirty="0">
                <a:solidFill>
                  <a:schemeClr val="bg1"/>
                </a:solidFill>
                <a:latin typeface="Bahnschrift" panose="020B0502040204020203" charset="0"/>
                <a:ea typeface="Calibri" panose="020F0502020204030204" charset="0"/>
                <a:cs typeface="Bahnschrift" panose="020B0502040204020203" charset="0"/>
              </a:rPr>
              <a:t>SURVEY</a:t>
            </a:r>
            <a:endParaRPr lang="en-US" altLang="zh-CN" sz="4800" b="1" dirty="0">
              <a:solidFill>
                <a:schemeClr val="bg1"/>
              </a:solidFill>
              <a:latin typeface="Bahnschrift" panose="020B0502040204020203" charset="0"/>
              <a:ea typeface="Calibri" panose="020F0502020204030204" charset="0"/>
              <a:cs typeface="Bahnschrift" panose="020B0502040204020203" charset="0"/>
            </a:endParaRPr>
          </a:p>
        </p:txBody>
      </p:sp>
      <p:sp>
        <p:nvSpPr>
          <p:cNvPr id="13" name="Text Box 12"/>
          <p:cNvSpPr txBox="1"/>
          <p:nvPr/>
        </p:nvSpPr>
        <p:spPr>
          <a:xfrm>
            <a:off x="1429385" y="1758950"/>
            <a:ext cx="6688455" cy="2553335"/>
          </a:xfrm>
          <a:prstGeom prst="rect">
            <a:avLst/>
          </a:prstGeom>
          <a:noFill/>
        </p:spPr>
        <p:txBody>
          <a:bodyPr wrap="square" rtlCol="0" anchor="t">
            <a:spAutoFit/>
          </a:bodyPr>
          <a:p>
            <a:r>
              <a:rPr lang="en-US" sz="1600">
                <a:solidFill>
                  <a:schemeClr val="bg1"/>
                </a:solidFill>
              </a:rPr>
              <a:t>Bin Wu et.al [5] proposed the median filter and Wiener filter were used in the preprocessing of the CT images to get rid of noise. Second, using the Otsu thresholding approach, the preprocessed images were turned into binary images. Thirdly, body regions were recovered from the binary pictures, and GLCM was used to determine body region features (contrast, correlation, energy, and homogeneity). Finally, lung cancer detection models were created using features, BPNN, and SVM. It was concluded from the results that the model based on SVM was a promising tool for the recognition of lung cancer in its early stages, proving the theory presented above</a:t>
            </a:r>
            <a:endParaRPr lang="en-US" sz="160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sp>
        <p:nvSpPr>
          <p:cNvPr id="2" name="文本框 179204"/>
          <p:cNvSpPr txBox="1"/>
          <p:nvPr/>
        </p:nvSpPr>
        <p:spPr>
          <a:xfrm>
            <a:off x="1763395" y="167640"/>
            <a:ext cx="5217795" cy="805815"/>
          </a:xfrm>
          <a:prstGeom prst="rect">
            <a:avLst/>
          </a:prstGeom>
          <a:noFill/>
          <a:ln w="9525">
            <a:noFill/>
          </a:ln>
        </p:spPr>
        <p:txBody>
          <a:bodyPr wrap="square" lIns="67969" tIns="33983" rIns="67969" bIns="33983" anchor="t">
            <a:spAutoFit/>
          </a:bodyPr>
          <a:p>
            <a:pPr algn="dist"/>
            <a:r>
              <a:rPr lang="en-US" altLang="zh-CN" sz="4800" b="1" dirty="0">
                <a:solidFill>
                  <a:schemeClr val="bg1"/>
                </a:solidFill>
                <a:latin typeface="Bahnschrift" panose="020B0502040204020203" charset="0"/>
                <a:ea typeface="Calibri" panose="020F0502020204030204" charset="0"/>
                <a:cs typeface="Bahnschrift" panose="020B0502040204020203" charset="0"/>
              </a:rPr>
              <a:t>PROPOSED WORK</a:t>
            </a:r>
            <a:endParaRPr lang="en-US" altLang="zh-CN" sz="4800" b="1" dirty="0">
              <a:solidFill>
                <a:schemeClr val="bg1"/>
              </a:solidFill>
              <a:latin typeface="Bahnschrift" panose="020B0502040204020203" charset="0"/>
              <a:ea typeface="Calibri" panose="020F0502020204030204" charset="0"/>
              <a:cs typeface="Bahnschrift" panose="020B0502040204020203" charset="0"/>
            </a:endParaRPr>
          </a:p>
        </p:txBody>
      </p:sp>
      <p:sp>
        <p:nvSpPr>
          <p:cNvPr id="100" name="Text Box 99"/>
          <p:cNvSpPr txBox="1"/>
          <p:nvPr/>
        </p:nvSpPr>
        <p:spPr>
          <a:xfrm>
            <a:off x="710565" y="844550"/>
            <a:ext cx="7549515" cy="3107690"/>
          </a:xfrm>
          <a:prstGeom prst="rect">
            <a:avLst/>
          </a:prstGeom>
          <a:noFill/>
          <a:ln w="9525">
            <a:noFill/>
          </a:ln>
        </p:spPr>
        <p:txBody>
          <a:bodyPr wrap="square">
            <a:spAutoFit/>
          </a:bodyPr>
          <a:p>
            <a:r>
              <a:rPr lang="en-US" sz="1400" b="1">
                <a:solidFill>
                  <a:schemeClr val="bg1"/>
                </a:solidFill>
                <a:latin typeface="Yu Gothic UI Semibold" panose="020B0700000000000000" charset="-128"/>
                <a:ea typeface="Yu Gothic UI Semibold" panose="020B0700000000000000" charset="-128"/>
              </a:rPr>
              <a:t>     	Image Segmentation</a:t>
            </a:r>
            <a:r>
              <a:rPr lang="en-US" sz="1400">
                <a:solidFill>
                  <a:schemeClr val="bg1"/>
                </a:solidFill>
                <a:latin typeface="Yu Gothic UI Semibold" panose="020B0700000000000000" charset="-128"/>
                <a:ea typeface="Yu Gothic UI Semibold" panose="020B0700000000000000" charset="-128"/>
              </a:rPr>
              <a:t>: Matlab provides several tools for image segmentation, including thresholding, region growing, watershed segmentation, and active contours.Matlab provides several built-in functions for image segmentation, such as the "regionprops" function, which can be used to extract properties of the different regions in an image.Image processing refers to the manipulation of an image to enhance its quality or extract useful information. Matlab offers a variety of image processing functions, such as "imread" for reading an image file, "imresize" for resizing an image, and "imfilter" for filtering an image.</a:t>
            </a:r>
            <a:r>
              <a:rPr lang="en-US" sz="1400" b="1">
                <a:solidFill>
                  <a:schemeClr val="bg1"/>
                </a:solidFill>
                <a:latin typeface="Yu Gothic UI Semibold" panose="020B0700000000000000" charset="-128"/>
                <a:ea typeface="Yu Gothic UI Semibold" panose="020B0700000000000000" charset="-128"/>
              </a:rPr>
              <a:t>Feature extraction</a:t>
            </a:r>
            <a:r>
              <a:rPr lang="en-US" sz="1400">
                <a:solidFill>
                  <a:schemeClr val="bg1"/>
                </a:solidFill>
                <a:latin typeface="Yu Gothic UI Semibold" panose="020B0700000000000000" charset="-128"/>
                <a:ea typeface="Yu Gothic UI Semibold" panose="020B0700000000000000" charset="-128"/>
              </a:rPr>
              <a:t>: The technique of extracting important data or characteristics from a picture for additional analysis is known as feature extraction. For extracting properties like texture, colour, form, and edges, Matlab offers routines.</a:t>
            </a:r>
            <a:r>
              <a:rPr lang="en-US" sz="1400" b="1">
                <a:solidFill>
                  <a:schemeClr val="bg1"/>
                </a:solidFill>
                <a:latin typeface="Yu Gothic UI Semibold" panose="020B0700000000000000" charset="-128"/>
                <a:ea typeface="Yu Gothic UI Semibold" panose="020B0700000000000000" charset="-128"/>
              </a:rPr>
              <a:t>Image analysis and visualization</a:t>
            </a:r>
            <a:r>
              <a:rPr lang="en-US" sz="1400">
                <a:solidFill>
                  <a:schemeClr val="bg1"/>
                </a:solidFill>
                <a:latin typeface="Yu Gothic UI Semibold" panose="020B0700000000000000" charset="-128"/>
                <a:ea typeface="Yu Gothic UI Semibold" panose="020B0700000000000000" charset="-128"/>
              </a:rPr>
              <a:t>: Matlab provides functions for analyzing and visualizing image data, such as histograms, scatterplots, and 3D surface plots. </a:t>
            </a:r>
            <a:endParaRPr lang="en-US" sz="1400">
              <a:solidFill>
                <a:schemeClr val="bg1"/>
              </a:solidFill>
              <a:latin typeface="Yu Gothic UI Semibold" panose="020B0700000000000000" charset="-128"/>
              <a:ea typeface="Yu Gothic UI Semibold" panose="020B0700000000000000"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77000"/>
          </a:blip>
          <a:stretch>
            <a:fillRect/>
          </a:stretch>
        </a:blipFill>
        <a:effectLst/>
      </p:bgPr>
    </p:bg>
    <p:spTree>
      <p:nvGrpSpPr>
        <p:cNvPr id="1" name=""/>
        <p:cNvGrpSpPr/>
        <p:nvPr/>
      </p:nvGrpSpPr>
      <p:grpSpPr/>
      <p:pic>
        <p:nvPicPr>
          <p:cNvPr id="4" name="Picture 4"/>
          <p:cNvPicPr>
            <a:picLocks noChangeAspect="1"/>
          </p:cNvPicPr>
          <p:nvPr/>
        </p:nvPicPr>
        <p:blipFill>
          <a:blip r:embed="rId2" cstate="print"/>
          <a:stretch>
            <a:fillRect/>
          </a:stretch>
        </p:blipFill>
        <p:spPr>
          <a:xfrm>
            <a:off x="476250" y="304800"/>
            <a:ext cx="1752600" cy="4533900"/>
          </a:xfrm>
          <a:prstGeom prst="rect">
            <a:avLst/>
          </a:prstGeom>
        </p:spPr>
      </p:pic>
      <p:sp>
        <p:nvSpPr>
          <p:cNvPr id="100" name="Text Box 99"/>
          <p:cNvSpPr txBox="1"/>
          <p:nvPr/>
        </p:nvSpPr>
        <p:spPr>
          <a:xfrm>
            <a:off x="2571115" y="947420"/>
            <a:ext cx="6238875" cy="1476375"/>
          </a:xfrm>
          <a:prstGeom prst="rect">
            <a:avLst/>
          </a:prstGeom>
          <a:noFill/>
          <a:ln w="9525">
            <a:noFill/>
          </a:ln>
        </p:spPr>
        <p:txBody>
          <a:bodyPr wrap="square">
            <a:spAutoFit/>
          </a:bodyPr>
          <a:p>
            <a:pPr marL="182880" indent="-182880"/>
            <a:r>
              <a:rPr lang="en-US" sz="1000" i="1">
                <a:solidFill>
                  <a:schemeClr val="bg1"/>
                </a:solidFill>
                <a:latin typeface="Yu Gothic UI Semibold" panose="020B0700000000000000" charset="-128"/>
                <a:ea typeface="Yu Gothic UI Semibold" panose="020B0700000000000000" charset="-128"/>
              </a:rPr>
              <a:t> </a:t>
            </a:r>
            <a:r>
              <a:rPr lang="en-US" sz="1800" b="1">
                <a:solidFill>
                  <a:schemeClr val="bg1"/>
                </a:solidFill>
                <a:latin typeface="Yu Gothic UI Semibold" panose="020B0700000000000000" charset="-128"/>
                <a:ea typeface="Yu Gothic UI Semibold" panose="020B0700000000000000" charset="-128"/>
              </a:rPr>
              <a:t>The methods we used here are Image enhancement , Histogram equalization, Contrast stretching, Filtering Techniques, Image Segmentation, Thresholding , Region growing, Watershed Segmentation, Image feature extraction, Edge detection, Corner detection.</a:t>
            </a:r>
            <a:endParaRPr lang="en-US" sz="1800" b="1">
              <a:solidFill>
                <a:schemeClr val="bg1"/>
              </a:solidFill>
              <a:latin typeface="Yu Gothic UI Semibold" panose="020B0700000000000000" charset="-128"/>
              <a:ea typeface="Yu Gothic UI Semibold" panose="020B0700000000000000" charset="-128"/>
            </a:endParaRPr>
          </a:p>
        </p:txBody>
      </p:sp>
      <p:sp>
        <p:nvSpPr>
          <p:cNvPr id="2" name="文本框 179204"/>
          <p:cNvSpPr txBox="1"/>
          <p:nvPr/>
        </p:nvSpPr>
        <p:spPr>
          <a:xfrm>
            <a:off x="2665095" y="141605"/>
            <a:ext cx="5217795" cy="805815"/>
          </a:xfrm>
          <a:prstGeom prst="rect">
            <a:avLst/>
          </a:prstGeom>
          <a:noFill/>
          <a:ln w="9525">
            <a:noFill/>
          </a:ln>
        </p:spPr>
        <p:txBody>
          <a:bodyPr wrap="square" lIns="67969" tIns="33983" rIns="67969" bIns="33983" anchor="t">
            <a:spAutoFit/>
          </a:bodyPr>
          <a:p>
            <a:pPr algn="dist"/>
            <a:r>
              <a:rPr lang="en-US" altLang="zh-CN" sz="4800" b="1" dirty="0">
                <a:solidFill>
                  <a:schemeClr val="bg1"/>
                </a:solidFill>
                <a:latin typeface="Bahnschrift" panose="020B0502040204020203" charset="0"/>
                <a:ea typeface="Calibri" panose="020F0502020204030204" charset="0"/>
                <a:cs typeface="Bahnschrift" panose="020B0502040204020203" charset="0"/>
              </a:rPr>
              <a:t>METHODOLOGY</a:t>
            </a:r>
            <a:endParaRPr lang="en-US" altLang="zh-CN" sz="4800" b="1" dirty="0">
              <a:solidFill>
                <a:schemeClr val="bg1"/>
              </a:solidFill>
              <a:latin typeface="Bahnschrift" panose="020B0502040204020203" charset="0"/>
              <a:ea typeface="Calibri" panose="020F0502020204030204" charset="0"/>
              <a:cs typeface="Bahnschrift" panose="020B0502040204020203" charset="0"/>
            </a:endParaRPr>
          </a:p>
        </p:txBody>
      </p:sp>
      <p:sp>
        <p:nvSpPr>
          <p:cNvPr id="7" name="Text Box 6"/>
          <p:cNvSpPr txBox="1"/>
          <p:nvPr/>
        </p:nvSpPr>
        <p:spPr>
          <a:xfrm>
            <a:off x="2305050" y="2423795"/>
            <a:ext cx="6771640" cy="2553335"/>
          </a:xfrm>
          <a:prstGeom prst="rect">
            <a:avLst/>
          </a:prstGeom>
          <a:noFill/>
          <a:ln w="9525">
            <a:noFill/>
          </a:ln>
        </p:spPr>
        <p:txBody>
          <a:bodyPr wrap="square">
            <a:spAutoFit/>
          </a:bodyPr>
          <a:p>
            <a:r>
              <a:rPr lang="en-US" sz="1600">
                <a:solidFill>
                  <a:schemeClr val="bg1"/>
                </a:solidFill>
                <a:latin typeface="Yu Gothic UI Semibold" panose="020B0700000000000000" charset="-128"/>
                <a:ea typeface="Yu Gothic UI Semibold" panose="020B0700000000000000" charset="-128"/>
              </a:rPr>
              <a:t>Image recognition and classification: Matlab provides functions for recognizing and classifying images based on their features or properties. It is increasingly popular in various medical fields, as they can help detect diseases earlier and improve treatment outcomes. Early detection is critical in ensuring timely and effective treatment for patients. Therefore, using image processing to improve the quality of medical images can be essential in improving outcomes. It is important to ensure that any use of these techniques is done.</a:t>
            </a:r>
            <a:r>
              <a:rPr lang="en-US" sz="1000">
                <a:solidFill>
                  <a:schemeClr val="bg1"/>
                </a:solidFill>
                <a:latin typeface="Yu Gothic UI Semibold" panose="020B0700000000000000" charset="-128"/>
                <a:ea typeface="Yu Gothic UI Semibold" panose="020B0700000000000000" charset="-128"/>
              </a:rPr>
              <a:t> </a:t>
            </a:r>
            <a:r>
              <a:rPr lang="en-US" sz="1600">
                <a:solidFill>
                  <a:schemeClr val="bg1"/>
                </a:solidFill>
                <a:latin typeface="Yu Gothic UI Semibold" panose="020B0700000000000000" charset="-128"/>
                <a:ea typeface="Yu Gothic UI Semibold" panose="020B0700000000000000" charset="-128"/>
              </a:rPr>
              <a:t>ethically.</a:t>
            </a:r>
            <a:endParaRPr lang="en-US" sz="1600">
              <a:solidFill>
                <a:schemeClr val="bg1"/>
              </a:solidFill>
              <a:latin typeface="Yu Gothic UI Semibold" panose="020B0700000000000000" charset="-128"/>
              <a:ea typeface="Yu Gothic UI Semibold" panose="020B0700000000000000"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efault design templat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
      <a:majorFont>
        <a:latin typeface="Arial"/>
        <a:ea typeface="Calibri"/>
        <a:cs typeface=""/>
      </a:majorFont>
      <a:minorFont>
        <a:latin typeface="Arial"/>
        <a:ea typeface="Calibri"/>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Calibri"/>
        <a:cs typeface=""/>
      </a:majorFont>
      <a:minorFont>
        <a:latin typeface="Arial"/>
        <a:ea typeface="Calibri"/>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9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Calibri"/>
        <a:cs typeface=""/>
      </a:majorFont>
      <a:minorFont>
        <a:latin typeface="Arial"/>
        <a:ea typeface="Calibri"/>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Calibri"/>
        <a:cs typeface=""/>
      </a:majorFont>
      <a:minorFont>
        <a:latin typeface="Arial"/>
        <a:ea typeface="Calibri"/>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Calibri"/>
        <a:font script="Hebr" typeface="Calibri"/>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Calibri"/>
        <a:font script="Hebr" typeface="Calibri"/>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13419</Words>
  <Application>WPS Presentation</Application>
  <PresentationFormat/>
  <Paragraphs>182</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21</vt:i4>
      </vt:variant>
    </vt:vector>
  </HeadingPairs>
  <TitlesOfParts>
    <vt:vector size="37" baseType="lpstr">
      <vt:lpstr>Arial</vt:lpstr>
      <vt:lpstr>SimSun</vt:lpstr>
      <vt:lpstr>Wingdings</vt:lpstr>
      <vt:lpstr>Calibri</vt:lpstr>
      <vt:lpstr>Bahnschrift SemiBold</vt:lpstr>
      <vt:lpstr>Bahnschrift SemiBold Condensed</vt:lpstr>
      <vt:lpstr>Segoe UI Semibold</vt:lpstr>
      <vt:lpstr>Times New Roman</vt:lpstr>
      <vt:lpstr>Yu Gothic UI Semibold</vt:lpstr>
      <vt:lpstr>Bahnschrift</vt:lpstr>
      <vt:lpstr>Microsoft YaHei</vt:lpstr>
      <vt:lpstr>Arial Unicode MS</vt:lpstr>
      <vt:lpstr>Default design template</vt:lpstr>
      <vt:lpstr>1_默认设计模板</vt:lpstr>
      <vt:lpstr>9_默认设计模板</vt:lpstr>
      <vt:lpstr>7_默认设计模板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dines</cp:lastModifiedBy>
  <cp:revision>32</cp:revision>
  <dcterms:created xsi:type="dcterms:W3CDTF">2016-03-12T08:37:00Z</dcterms:created>
  <dcterms:modified xsi:type="dcterms:W3CDTF">2024-03-11T16:52:05Z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5FE3C11C99524FA1943DEFB44DFE916F</vt:lpwstr>
  </property>
</Properties>
</file>