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68" r:id="rId3"/>
    <p:sldId id="262" r:id="rId4"/>
    <p:sldId id="267" r:id="rId5"/>
    <p:sldId id="269" r:id="rId6"/>
    <p:sldId id="270" r:id="rId7"/>
    <p:sldId id="271" r:id="rId8"/>
    <p:sldId id="260" r:id="rId9"/>
  </p:sldIdLst>
  <p:sldSz cx="12188825" cy="6858000"/>
  <p:notesSz cx="6797675" cy="9926638"/>
  <p:embeddedFontLst>
    <p:embeddedFont>
      <p:font typeface="AU Passata" panose="020B0604020202020204" charset="0"/>
      <p:regular r:id="rId12"/>
      <p:bold r:id="rId13"/>
    </p:embeddedFont>
    <p:embeddedFont>
      <p:font typeface="AU Passata Light" panose="020B0604020202020204" charset="0"/>
      <p:regular r:id="rId14"/>
      <p:bold r:id="rId15"/>
    </p:embeddedFont>
    <p:embeddedFont>
      <p:font typeface="AU Peto" panose="020B060402020202020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3" autoAdjust="0"/>
    <p:restoredTop sz="93457" autoAdjust="0"/>
  </p:normalViewPr>
  <p:slideViewPr>
    <p:cSldViewPr snapToObjects="1" showGuides="1">
      <p:cViewPr varScale="1">
        <p:scale>
          <a:sx n="77" d="100"/>
          <a:sy n="77" d="100"/>
        </p:scale>
        <p:origin x="1003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February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February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>
                <a:solidFill>
                  <a:schemeClr val="bg1"/>
                </a:solidFill>
                <a:latin typeface="+mn-lt"/>
              </a:rPr>
              <a:t>Course Instructor</a:t>
            </a: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February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Kathrine Schultz-Nielsen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8 February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Course Instructor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01/03/2023</a:t>
            </a:fld>
            <a:r>
              <a:rPr lang="en-GB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.github.com/a/L12rNEva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648542"/>
            <a:ext cx="10220325" cy="1329595"/>
          </a:xfrm>
        </p:spPr>
        <p:txBody>
          <a:bodyPr/>
          <a:lstStyle/>
          <a:p>
            <a:r>
              <a:rPr lang="en-GB" dirty="0"/>
              <a:t>Methods 2</a:t>
            </a:r>
            <a:br>
              <a:rPr lang="en-GB" dirty="0"/>
            </a:br>
            <a:r>
              <a:rPr lang="en-GB" sz="3600" dirty="0"/>
              <a:t>Classroom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69FCB-DF80-4A2D-FEB9-45157226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TODAY 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59CA76-3A48-5688-6426-E5D53201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Math basics: functions, equations, polynomials, logarithms (high school repetition before the coming weeks)</a:t>
            </a:r>
          </a:p>
          <a:p>
            <a:endParaRPr lang="en-GB" dirty="0"/>
          </a:p>
          <a:p>
            <a:r>
              <a:rPr lang="en-GB"/>
              <a:t>I can </a:t>
            </a:r>
            <a:r>
              <a:rPr lang="en-GB" dirty="0"/>
              <a:t>guide the first exercises</a:t>
            </a:r>
          </a:p>
          <a:p>
            <a:endParaRPr lang="en-GB" dirty="0"/>
          </a:p>
          <a:p>
            <a:r>
              <a:rPr lang="en-GB" dirty="0"/>
              <a:t>Feel free to not follow along – and ask Chris for help if I am unavailable</a:t>
            </a:r>
          </a:p>
          <a:p>
            <a:endParaRPr lang="en-GB" dirty="0"/>
          </a:p>
          <a:p>
            <a:r>
              <a:rPr lang="en-GB" dirty="0"/>
              <a:t>Remember to keep asking if you are stuck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Link to exercises: </a:t>
            </a:r>
            <a:r>
              <a:rPr lang="en-GB" dirty="0">
                <a:sym typeface="Wingdings" panose="05000000000000000000" pitchFamily="2" charset="2"/>
                <a:hlinkClick r:id="rId2"/>
              </a:rPr>
              <a:t>https://classroom.github.com/a/L12rNEva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42B0E9-DA6C-5B98-30E2-A8894F3A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9E37-F115-479D-BCB7-5765C6343F13}" type="datetime1">
              <a:rPr lang="en-GB" smtClean="0"/>
              <a:t>01/03/2023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21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9" y="1960079"/>
            <a:ext cx="4604518" cy="3937484"/>
          </a:xfrm>
        </p:spPr>
        <p:txBody>
          <a:bodyPr/>
          <a:lstStyle/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1A8EE372-B63C-435A-1E85-A14B9D293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283" y="1556793"/>
            <a:ext cx="5835457" cy="47304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8783E8-F872-34A8-256E-6ADAB076C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Important</a:t>
            </a:r>
            <a:r>
              <a:rPr lang="da-DK" dirty="0"/>
              <a:t> Properties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8ED64C1-D20A-ECAC-ECEC-11475E95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A7F4698-75CB-896E-4117-57114ED1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781B-B082-4058-B2CB-C7AE31E52921}" type="datetime1">
              <a:rPr lang="en-GB" smtClean="0"/>
              <a:t>01/03/2023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D1EB5C45-527D-9311-BEDC-59E0E7C2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12" y="1912597"/>
            <a:ext cx="750072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53211-E300-7E2F-999F-AE8AF10E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Inequalities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196898D-33BD-A9A2-6544-08E79B788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b="1" dirty="0"/>
              <a:t>You can add the same quantity to each side</a:t>
            </a:r>
          </a:p>
          <a:p>
            <a:endParaRPr lang="en" b="1" dirty="0"/>
          </a:p>
          <a:p>
            <a:r>
              <a:rPr lang="en" dirty="0"/>
              <a:t>You can subtract the same quantity from each side </a:t>
            </a:r>
          </a:p>
          <a:p>
            <a:endParaRPr lang="en" dirty="0"/>
          </a:p>
          <a:p>
            <a:r>
              <a:rPr lang="en" dirty="0"/>
              <a:t>You can multiply or divide each side by the same positive quantity If you multiply or divide each side by a negative quantity, the inequality symbol must be reversed.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3644744-BFBE-CCCE-7889-8552F719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EB23-874B-49BE-988B-3BE50F0F370D}" type="datetime1">
              <a:rPr lang="en-GB" smtClean="0"/>
              <a:t>01/03/2023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212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51D59-CD81-C176-975D-AAF40EE5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Continuity</a:t>
            </a:r>
            <a:endParaRPr lang="en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3385ED39-0B57-D94F-F3C3-3801F63F7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812" y="2054380"/>
            <a:ext cx="9876376" cy="3749365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8D47E5-C30B-C42F-6631-888954E77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10417-F3C6-4C97-912B-997C38BCFD61}" type="datetime1">
              <a:rPr lang="en-GB" smtClean="0"/>
              <a:t>01/03/2023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3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43026-654E-2837-DC32-F54E431D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biNOMIAL</a:t>
            </a:r>
            <a:r>
              <a:rPr lang="da-DK" dirty="0"/>
              <a:t> </a:t>
            </a:r>
            <a:r>
              <a:rPr lang="da-DK" dirty="0" err="1"/>
              <a:t>sQUARE</a:t>
            </a:r>
            <a:endParaRPr lang="en-DK" dirty="0"/>
          </a:p>
        </p:txBody>
      </p:sp>
      <p:pic>
        <p:nvPicPr>
          <p:cNvPr id="6" name="Pladsholder til indhold 5" descr="Et billede, der indeholder tekst&#10;&#10;Automatisk genereret beskrivelse">
            <a:extLst>
              <a:ext uri="{FF2B5EF4-FFF2-40B4-BE49-F238E27FC236}">
                <a16:creationId xmlns:a16="http://schemas.microsoft.com/office/drawing/2014/main" id="{1B9578C5-06BA-E398-9C42-1C59C2ED8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56" y="3001751"/>
            <a:ext cx="4776288" cy="1854623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CAF2E2-B832-3074-1E8C-BC0A31EF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EEDF-7679-4E4D-B8AD-065BDFE4553B}" type="datetime1">
              <a:rPr lang="en-GB" smtClean="0"/>
              <a:t>01/03/2023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815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Brugerdefineret</PresentationFormat>
  <Paragraphs>28</Paragraphs>
  <Slides>8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6" baseType="lpstr">
      <vt:lpstr>Georgia</vt:lpstr>
      <vt:lpstr>AU Passata</vt:lpstr>
      <vt:lpstr>AU Passata Light</vt:lpstr>
      <vt:lpstr>Wingdings 3</vt:lpstr>
      <vt:lpstr>Calibri</vt:lpstr>
      <vt:lpstr>Arial</vt:lpstr>
      <vt:lpstr>AU Peto</vt:lpstr>
      <vt:lpstr>AU 16:9</vt:lpstr>
      <vt:lpstr>Methods 2 Classroom 4</vt:lpstr>
      <vt:lpstr>TODAY  </vt:lpstr>
      <vt:lpstr>Important Properties</vt:lpstr>
      <vt:lpstr>Important Properties</vt:lpstr>
      <vt:lpstr>Inequalities</vt:lpstr>
      <vt:lpstr>Continuity</vt:lpstr>
      <vt:lpstr>biNOMIAL sQUARE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2023-03-01T10:12:16Z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638114648221732919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