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8" r:id="rId3"/>
    <p:sldId id="290" r:id="rId4"/>
    <p:sldId id="292" r:id="rId5"/>
    <p:sldId id="291" r:id="rId6"/>
    <p:sldId id="287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718148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12 APRIL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11/04/2023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Optimization in one or multiple dimensions using R</a:t>
            </a:r>
          </a:p>
          <a:p>
            <a:r>
              <a:rPr lang="en-GB" dirty="0"/>
              <a:t>Using optimization to fit linear models</a:t>
            </a:r>
          </a:p>
          <a:p>
            <a:pPr>
              <a:buNone/>
            </a:pPr>
            <a:endParaRPr lang="en-GB" dirty="0"/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11/04/2023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3B7A7-DC64-B26E-D498-EBC2F412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Optimization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2FD52B-DCB9-A955-0FC9-2C280824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809-F7CE-4139-BD5E-94BAA7C24B08}" type="datetime1">
              <a:rPr lang="en-GB" smtClean="0"/>
              <a:t>11/04/2023</a:t>
            </a:fld>
            <a:r>
              <a:rPr lang="en-GB" dirty="0"/>
              <a:t>08/02/2023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0E2B1013-2E6C-9C58-0BF9-6D822920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2276872"/>
            <a:ext cx="8578135" cy="3336968"/>
          </a:xfrm>
        </p:spPr>
      </p:pic>
    </p:spTree>
    <p:extLst>
      <p:ext uri="{BB962C8B-B14F-4D97-AF65-F5344CB8AC3E}">
        <p14:creationId xmlns:p14="http://schemas.microsoft.com/office/powerpoint/2010/main" val="20572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AC0C1-415B-D944-B35C-C19F9453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Optimization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1D72CFE0-5D65-E8C8-D74F-0A178E24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594" y="1484784"/>
            <a:ext cx="4255290" cy="431266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6D08FC-D791-38E9-4AD9-8F91FE6F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A034-83A2-4EC8-8001-1F7A12D5D0CF}" type="datetime1">
              <a:rPr lang="en-GB" smtClean="0"/>
              <a:t>11/04/2023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2790F05A-0A55-6A38-3871-F033ABB0C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2348424"/>
            <a:ext cx="5520122" cy="33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0123B-393F-5236-517E-5AF8995B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second</a:t>
            </a:r>
            <a:r>
              <a:rPr lang="da-DK" dirty="0"/>
              <a:t> derivative </a:t>
            </a:r>
            <a:r>
              <a:rPr lang="da-DK" dirty="0" err="1"/>
              <a:t>rule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18ECB5-D912-BE2D-BF5E-2FD3D26B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+mj-lt"/>
              </a:rPr>
              <a:t>Local maximum if f’(x) = 0 &amp; f’’(x) = negative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GB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+mj-lt"/>
              </a:rPr>
              <a:t>Local minimum if f’(x) = 0 &amp; f’’(x) = positive</a:t>
            </a:r>
            <a:r>
              <a:rPr lang="en-GB" dirty="0">
                <a:latin typeface="+mj-lt"/>
              </a:rPr>
              <a:t> </a:t>
            </a:r>
            <a:br>
              <a:rPr lang="en-GB" dirty="0"/>
            </a:br>
            <a:br>
              <a:rPr lang="en-GB" dirty="0"/>
            </a:b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326013-0D50-0AEA-2D62-08933777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3A96-1309-4E82-B9B1-0DBCCB19139F}" type="datetime1">
              <a:rPr lang="en-GB" smtClean="0"/>
              <a:t>11/04/2023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2856923-9BF8-70B7-EDE8-2C315CFC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1475076"/>
            <a:ext cx="4376218" cy="47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52D7-5314-EDD8-6F0A-E13F642D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D5194A-5686-AC6D-4C3F-1DB7E32D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r>
              <a:rPr lang="da-DK" dirty="0"/>
              <a:t> </a:t>
            </a:r>
            <a:r>
              <a:rPr lang="da-DK" dirty="0" err="1"/>
              <a:t>specifically</a:t>
            </a:r>
            <a:r>
              <a:rPr lang="da-DK" dirty="0"/>
              <a:t> on the </a:t>
            </a:r>
            <a:r>
              <a:rPr lang="da-DK" dirty="0" err="1"/>
              <a:t>optim</a:t>
            </a:r>
            <a:r>
              <a:rPr lang="da-DK" dirty="0"/>
              <a:t>() </a:t>
            </a:r>
            <a:r>
              <a:rPr lang="da-DK" dirty="0" err="1"/>
              <a:t>function</a:t>
            </a:r>
            <a:r>
              <a:rPr lang="da-DK" dirty="0"/>
              <a:t> in R</a:t>
            </a:r>
          </a:p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 in ROS</a:t>
            </a:r>
          </a:p>
          <a:p>
            <a:r>
              <a:rPr lang="da-DK" dirty="0"/>
              <a:t>6.2</a:t>
            </a:r>
          </a:p>
          <a:p>
            <a:r>
              <a:rPr lang="da-DK" dirty="0">
                <a:sym typeface="Wingdings" panose="05000000000000000000" pitchFamily="2" charset="2"/>
              </a:rPr>
              <a:t>6.3</a:t>
            </a:r>
          </a:p>
          <a:p>
            <a:r>
              <a:rPr lang="da-DK" dirty="0">
                <a:sym typeface="Wingdings" panose="05000000000000000000" pitchFamily="2" charset="2"/>
              </a:rPr>
              <a:t>6.4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If </a:t>
            </a:r>
            <a:r>
              <a:rPr lang="da-DK" dirty="0" err="1">
                <a:sym typeface="Wingdings" panose="05000000000000000000" pitchFamily="2" charset="2"/>
              </a:rPr>
              <a:t>you</a:t>
            </a:r>
            <a:r>
              <a:rPr lang="da-DK" dirty="0">
                <a:sym typeface="Wingdings" panose="05000000000000000000" pitchFamily="2" charset="2"/>
              </a:rPr>
              <a:t> have more time:</a:t>
            </a:r>
          </a:p>
          <a:p>
            <a:r>
              <a:rPr lang="da-DK" dirty="0">
                <a:sym typeface="Wingdings" panose="05000000000000000000" pitchFamily="2" charset="2"/>
              </a:rPr>
              <a:t>8.1</a:t>
            </a:r>
          </a:p>
          <a:p>
            <a:r>
              <a:rPr lang="da-DK" dirty="0">
                <a:sym typeface="Wingdings" panose="05000000000000000000" pitchFamily="2" charset="2"/>
              </a:rPr>
              <a:t>8.3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b="1" dirty="0">
                <a:sym typeface="Wingdings" panose="05000000000000000000" pitchFamily="2" charset="2"/>
              </a:rPr>
              <a:t>Link to the </a:t>
            </a:r>
            <a:r>
              <a:rPr lang="da-DK" b="1" dirty="0" err="1">
                <a:sym typeface="Wingdings" panose="05000000000000000000" pitchFamily="2" charset="2"/>
              </a:rPr>
              <a:t>exercise</a:t>
            </a:r>
            <a:r>
              <a:rPr lang="da-DK" b="1" dirty="0">
                <a:sym typeface="Wingdings" panose="05000000000000000000" pitchFamily="2" charset="2"/>
              </a:rPr>
              <a:t> notebook</a:t>
            </a:r>
            <a:r>
              <a:rPr lang="da-DK" dirty="0">
                <a:sym typeface="Wingdings" panose="05000000000000000000" pitchFamily="2" charset="2"/>
              </a:rPr>
              <a:t>: https://classroom.github.com/a/1yOuBRaF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CFB55F-B909-2E0C-1334-22B171A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31A4-F89E-4021-9287-F397F05F38F7}" type="datetime1">
              <a:rPr lang="en-GB" smtClean="0"/>
              <a:t>11/04/2023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12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Brugerdefineret</PresentationFormat>
  <Paragraphs>31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AU Passata Light</vt:lpstr>
      <vt:lpstr>Calibri</vt:lpstr>
      <vt:lpstr>Wingdings 3</vt:lpstr>
      <vt:lpstr>Arial</vt:lpstr>
      <vt:lpstr>AU Peto</vt:lpstr>
      <vt:lpstr>AU Passata</vt:lpstr>
      <vt:lpstr>Georgia</vt:lpstr>
      <vt:lpstr>AU 16:9</vt:lpstr>
      <vt:lpstr>Methods 2 Classroom 9</vt:lpstr>
      <vt:lpstr>TODAY  </vt:lpstr>
      <vt:lpstr>Optimization</vt:lpstr>
      <vt:lpstr>Optimization</vt:lpstr>
      <vt:lpstr>The second derivative rule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2023-04-11T18:21:15Z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