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8" r:id="rId3"/>
    <p:sldId id="285" r:id="rId4"/>
    <p:sldId id="286" r:id="rId5"/>
    <p:sldId id="288" r:id="rId6"/>
    <p:sldId id="289" r:id="rId7"/>
    <p:sldId id="287" r:id="rId8"/>
    <p:sldId id="260" r:id="rId9"/>
  </p:sldIdLst>
  <p:sldSz cx="12188825" cy="6858000"/>
  <p:notesSz cx="6797675" cy="9926638"/>
  <p:embeddedFontLst>
    <p:embeddedFont>
      <p:font typeface="AU Passata" panose="020B0604020202020204" charset="0"/>
      <p:regular r:id="rId12"/>
      <p:bold r:id="rId13"/>
    </p:embeddedFont>
    <p:embeddedFont>
      <p:font typeface="AU Passata Light" panose="020B0604020202020204" charset="0"/>
      <p:regular r:id="rId14"/>
      <p:bold r:id="rId15"/>
    </p:embeddedFont>
    <p:embeddedFont>
      <p:font typeface="AU Peto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29 March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29 March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29 March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29 March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29/03/2023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Derivatives in multiple dimensions: Concavity &amp; convexity, inflection points , partial derivatives and gradients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Remember to keep asking if you are stuck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29/03/2023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80C30-EE1F-0399-E223-50ED5495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Convex</a:t>
            </a:r>
            <a:r>
              <a:rPr lang="da-DK" dirty="0"/>
              <a:t> &amp; </a:t>
            </a:r>
            <a:r>
              <a:rPr lang="da-DK" dirty="0" err="1"/>
              <a:t>Concave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9EFCD664-1DE9-9602-018A-C29B73971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236" y="1916832"/>
            <a:ext cx="7566198" cy="39370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C5E2A6-C580-D4F1-33DA-227413FC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B095-5EC5-4D92-BBC5-A9FB456D6079}" type="datetime1">
              <a:rPr lang="en-GB" smtClean="0"/>
              <a:t>29/03/2023</a:t>
            </a:fld>
            <a:r>
              <a:rPr lang="en-GB"/>
              <a:t>08/02/2023</a:t>
            </a:r>
            <a:endParaRPr lang="en-GB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059384B-1748-3694-C062-BA9E972F10AA}"/>
              </a:ext>
            </a:extLst>
          </p:cNvPr>
          <p:cNvSpPr txBox="1"/>
          <p:nvPr/>
        </p:nvSpPr>
        <p:spPr>
          <a:xfrm>
            <a:off x="315913" y="2492896"/>
            <a:ext cx="3167149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Concave</a:t>
            </a:r>
            <a:r>
              <a:rPr lang="da-DK" sz="1600" dirty="0">
                <a:latin typeface="+mn-lt"/>
              </a:rPr>
              <a:t> over </a:t>
            </a:r>
            <a:r>
              <a:rPr lang="da-DK" sz="1600" dirty="0" err="1">
                <a:latin typeface="+mn-lt"/>
              </a:rPr>
              <a:t>some</a:t>
            </a:r>
            <a:r>
              <a:rPr lang="da-DK" sz="1600" dirty="0">
                <a:latin typeface="+mn-lt"/>
              </a:rPr>
              <a:t> interval of x </a:t>
            </a:r>
            <a:r>
              <a:rPr lang="da-DK" sz="1600" dirty="0" err="1">
                <a:latin typeface="+mn-lt"/>
              </a:rPr>
              <a:t>if</a:t>
            </a:r>
            <a:r>
              <a:rPr lang="da-DK" sz="1600" dirty="0">
                <a:latin typeface="+mn-lt"/>
              </a:rPr>
              <a:t>: </a:t>
            </a:r>
            <a:endParaRPr lang="en-DK" sz="1600" dirty="0">
              <a:latin typeface="+mn-lt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3BFB48A7-59FC-539F-B795-B5FAA6B5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4" y="2801945"/>
            <a:ext cx="1226926" cy="434378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7BD203A-D142-B94D-8576-19E224E00668}"/>
              </a:ext>
            </a:extLst>
          </p:cNvPr>
          <p:cNvSpPr txBox="1"/>
          <p:nvPr/>
        </p:nvSpPr>
        <p:spPr>
          <a:xfrm>
            <a:off x="315913" y="3717032"/>
            <a:ext cx="2942729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Convex</a:t>
            </a:r>
            <a:r>
              <a:rPr lang="da-DK" sz="1600" dirty="0">
                <a:latin typeface="+mn-lt"/>
              </a:rPr>
              <a:t> over </a:t>
            </a:r>
            <a:r>
              <a:rPr lang="da-DK" sz="1600" dirty="0" err="1">
                <a:latin typeface="+mn-lt"/>
              </a:rPr>
              <a:t>some</a:t>
            </a:r>
            <a:r>
              <a:rPr lang="da-DK" sz="1600" dirty="0">
                <a:latin typeface="+mn-lt"/>
              </a:rPr>
              <a:t> interval of x </a:t>
            </a:r>
            <a:r>
              <a:rPr lang="da-DK" sz="1600" dirty="0" err="1">
                <a:latin typeface="+mn-lt"/>
              </a:rPr>
              <a:t>if</a:t>
            </a:r>
            <a:endParaRPr lang="en-DK" sz="1600" dirty="0">
              <a:latin typeface="+mn-lt"/>
            </a:endParaRP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685B2502-3847-7F69-0566-010E2129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4" y="4077072"/>
            <a:ext cx="1226926" cy="4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5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EAE7C-1AB3-54B6-FF43-247B1E56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Inflection</a:t>
            </a:r>
            <a:r>
              <a:rPr lang="da-DK" dirty="0"/>
              <a:t> point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428C3283-4D17-047E-369C-D84746001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20" y="1844824"/>
            <a:ext cx="7910245" cy="1859441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100959-451F-16C6-9116-5687529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48BB-F33A-49BD-8386-1610183D794A}" type="datetime1">
              <a:rPr lang="en-GB" smtClean="0"/>
              <a:t>29/03/2023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D0D08CFB-465B-A43B-5CE4-5CEBB7D01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361" y="3501008"/>
            <a:ext cx="6614101" cy="23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2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C9725-64DE-C6A4-BEFF-18A2BDD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Partial</a:t>
            </a:r>
            <a:r>
              <a:rPr lang="da-DK" dirty="0"/>
              <a:t> Derivatives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3C558-6CC4-E059-01B6-3EDF289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599" y="1937927"/>
            <a:ext cx="10220325" cy="3937484"/>
          </a:xfrm>
        </p:spPr>
        <p:txBody>
          <a:bodyPr/>
          <a:lstStyle/>
          <a:p>
            <a:r>
              <a:rPr lang="da-DK" dirty="0" err="1"/>
              <a:t>Finding</a:t>
            </a:r>
            <a:r>
              <a:rPr lang="da-DK" dirty="0"/>
              <a:t> the </a:t>
            </a:r>
            <a:r>
              <a:rPr lang="da-DK" dirty="0" err="1"/>
              <a:t>partial</a:t>
            </a:r>
            <a:r>
              <a:rPr lang="da-DK" dirty="0"/>
              <a:t> derivatives in the </a:t>
            </a:r>
            <a:r>
              <a:rPr lang="da-DK" dirty="0" err="1"/>
              <a:t>example</a:t>
            </a:r>
            <a:r>
              <a:rPr lang="da-DK" dirty="0"/>
              <a:t> of </a:t>
            </a:r>
            <a:r>
              <a:rPr lang="da-DK" dirty="0" err="1"/>
              <a:t>two</a:t>
            </a:r>
            <a:r>
              <a:rPr lang="da-DK" dirty="0"/>
              <a:t> variables: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In practice find the derivative </a:t>
            </a:r>
            <a:r>
              <a:rPr lang="da-DK" dirty="0" err="1"/>
              <a:t>wrt</a:t>
            </a:r>
            <a:r>
              <a:rPr lang="da-DK" dirty="0"/>
              <a:t>. to det </a:t>
            </a:r>
            <a:r>
              <a:rPr lang="da-DK" dirty="0" err="1"/>
              <a:t>chosen</a:t>
            </a:r>
            <a:r>
              <a:rPr lang="da-DK" dirty="0"/>
              <a:t> variable (</a:t>
            </a:r>
            <a:r>
              <a:rPr lang="da-DK" dirty="0" err="1"/>
              <a:t>e.g</a:t>
            </a:r>
            <a:r>
              <a:rPr lang="da-DK" dirty="0"/>
              <a:t>. x or y) and </a:t>
            </a:r>
            <a:r>
              <a:rPr lang="da-DK" dirty="0" err="1"/>
              <a:t>treat</a:t>
            </a:r>
            <a:r>
              <a:rPr lang="da-DK" dirty="0"/>
              <a:t> the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as a </a:t>
            </a:r>
            <a:r>
              <a:rPr lang="da-DK" dirty="0" err="1"/>
              <a:t>constant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:</a:t>
            </a:r>
          </a:p>
          <a:p>
            <a:r>
              <a:rPr lang="da-DK" dirty="0"/>
              <a:t>                                           has the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partial</a:t>
            </a:r>
            <a:r>
              <a:rPr lang="da-DK" dirty="0"/>
              <a:t> derivatives</a:t>
            </a:r>
          </a:p>
          <a:p>
            <a:pPr>
              <a:buNone/>
            </a:pPr>
            <a:endParaRPr lang="da-DK" dirty="0"/>
          </a:p>
          <a:p>
            <a:r>
              <a:rPr lang="da-DK" dirty="0"/>
              <a:t> 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DAA1F4-2663-94F6-6588-1FC311A1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4A6-4B0E-4B56-80E0-552CCCD4B499}" type="datetime1">
              <a:rPr lang="en-GB" smtClean="0"/>
              <a:t>29/03/2023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461784B-35CD-EF40-451F-D62A78AA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99" y="2348880"/>
            <a:ext cx="2133785" cy="13640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40C333A5-19CE-E96A-933A-64AFC825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2" y="4920073"/>
            <a:ext cx="2530059" cy="320068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8A71BB43-E91C-C93E-E3CF-AAAED226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930" y="4839613"/>
            <a:ext cx="2331922" cy="403895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FF7A6739-E6ED-5239-CAEF-EFE60A3DA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732" y="5323219"/>
            <a:ext cx="2187130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30883-FD30-6C54-4610-0D5E14FF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Gradients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E4CA63-A2A2-4574-5F17-68AB2DAC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gradient </a:t>
            </a:r>
            <a:r>
              <a:rPr lang="da-DK" b="1" dirty="0"/>
              <a:t>g</a:t>
            </a:r>
            <a:r>
              <a:rPr lang="da-DK" dirty="0"/>
              <a:t> for a </a:t>
            </a:r>
            <a:r>
              <a:rPr lang="da-DK" dirty="0" err="1"/>
              <a:t>function</a:t>
            </a:r>
            <a:r>
              <a:rPr lang="da-DK" dirty="0"/>
              <a:t> f(</a:t>
            </a:r>
            <a:r>
              <a:rPr lang="da-DK" b="1" dirty="0"/>
              <a:t>x</a:t>
            </a:r>
            <a:r>
              <a:rPr lang="da-DK" dirty="0"/>
              <a:t>) with an input </a:t>
            </a:r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b="1" dirty="0"/>
              <a:t>x</a:t>
            </a:r>
            <a:r>
              <a:rPr lang="da-DK" dirty="0"/>
              <a:t> is the </a:t>
            </a:r>
            <a:r>
              <a:rPr lang="da-DK" dirty="0" err="1"/>
              <a:t>vector</a:t>
            </a:r>
            <a:r>
              <a:rPr lang="da-DK" dirty="0"/>
              <a:t> of </a:t>
            </a:r>
            <a:r>
              <a:rPr lang="da-DK" dirty="0" err="1"/>
              <a:t>partial</a:t>
            </a:r>
            <a:r>
              <a:rPr lang="da-DK" dirty="0"/>
              <a:t> derivatives with </a:t>
            </a:r>
            <a:r>
              <a:rPr lang="da-DK" dirty="0" err="1"/>
              <a:t>respect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element in </a:t>
            </a:r>
            <a:r>
              <a:rPr lang="da-DK" b="1" dirty="0"/>
              <a:t>x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>
              <a:buNone/>
            </a:pPr>
            <a:endParaRPr lang="da-DK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en-DK" b="1" dirty="0">
                <a:latin typeface="+mj-lt"/>
              </a:rPr>
              <a:t>Interpretation</a:t>
            </a:r>
            <a:r>
              <a:rPr lang="da-DK" altLang="en-DK" dirty="0">
                <a:latin typeface="+mj-lt"/>
              </a:rPr>
              <a:t>: T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 direction of the gradient is the direction in which the function increases most quickly, and the </a:t>
            </a:r>
            <a:r>
              <a:rPr kumimoji="0" lang="da-DK" altLang="en-D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magnitude </a:t>
            </a:r>
            <a:r>
              <a:rPr kumimoji="0" lang="en-DK" altLang="en-D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 the gradient is the rate of increase in that direction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515E246-44D1-3F47-F60C-F9C4B722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D4EC-2952-4033-BC21-183DE69F7B99}" type="datetime1">
              <a:rPr lang="en-GB" smtClean="0"/>
              <a:t>29/03/2023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B6EBA29-017C-54AD-817A-0B494D1C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" y="2708920"/>
            <a:ext cx="3168350" cy="43204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CCE78F63-4EBC-8375-0712-E6D057AC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3284984"/>
            <a:ext cx="2592288" cy="2141456"/>
          </a:xfrm>
          <a:prstGeom prst="rect">
            <a:avLst/>
          </a:prstGeom>
        </p:spPr>
      </p:pic>
      <p:sp>
        <p:nvSpPr>
          <p:cNvPr id="12" name="AutoShape 2" descr="p">
            <a:extLst>
              <a:ext uri="{FF2B5EF4-FFF2-40B4-BE49-F238E27FC236}">
                <a16:creationId xmlns:a16="http://schemas.microsoft.com/office/drawing/2014/main" id="{967A30D8-022E-9F07-F91A-4E5BFF8E3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1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328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052D7-5314-EDD8-6F0A-E13F642D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D5194A-5686-AC6D-4C3F-1DB7E32D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6.4 </a:t>
            </a:r>
          </a:p>
          <a:p>
            <a:r>
              <a:rPr lang="da-DK" dirty="0"/>
              <a:t>6.7 </a:t>
            </a:r>
          </a:p>
          <a:p>
            <a:r>
              <a:rPr lang="da-DK" dirty="0"/>
              <a:t>6.9 </a:t>
            </a:r>
          </a:p>
          <a:p>
            <a:r>
              <a:rPr lang="da-DK" dirty="0"/>
              <a:t>6.1 (</a:t>
            </a:r>
            <a:r>
              <a:rPr lang="da-DK" dirty="0" err="1"/>
              <a:t>only</a:t>
            </a:r>
            <a:r>
              <a:rPr lang="da-DK" dirty="0"/>
              <a:t> do the </a:t>
            </a:r>
            <a:r>
              <a:rPr lang="da-DK" dirty="0" err="1"/>
              <a:t>first</a:t>
            </a:r>
            <a:r>
              <a:rPr lang="da-DK" dirty="0"/>
              <a:t> 4 and </a:t>
            </a:r>
            <a:r>
              <a:rPr lang="da-DK" dirty="0" err="1"/>
              <a:t>try</a:t>
            </a:r>
            <a:r>
              <a:rPr lang="da-DK" dirty="0"/>
              <a:t> to </a:t>
            </a:r>
            <a:r>
              <a:rPr lang="da-DK" dirty="0" err="1"/>
              <a:t>graph</a:t>
            </a:r>
            <a:r>
              <a:rPr lang="da-DK" dirty="0"/>
              <a:t> the </a:t>
            </a:r>
            <a:r>
              <a:rPr lang="da-DK" dirty="0" err="1"/>
              <a:t>functions</a:t>
            </a:r>
            <a:r>
              <a:rPr lang="da-DK" dirty="0"/>
              <a:t> in R)</a:t>
            </a:r>
          </a:p>
          <a:p>
            <a:r>
              <a:rPr lang="da-DK" dirty="0"/>
              <a:t>As </a:t>
            </a:r>
            <a:r>
              <a:rPr lang="da-DK" dirty="0" err="1"/>
              <a:t>well</a:t>
            </a:r>
            <a:r>
              <a:rPr lang="da-DK" dirty="0"/>
              <a:t> as a </a:t>
            </a:r>
            <a:r>
              <a:rPr lang="da-DK" dirty="0" err="1"/>
              <a:t>couple</a:t>
            </a:r>
            <a:r>
              <a:rPr lang="da-DK" dirty="0"/>
              <a:t> of </a:t>
            </a:r>
            <a:r>
              <a:rPr lang="da-DK" dirty="0" err="1"/>
              <a:t>exercises</a:t>
            </a:r>
            <a:r>
              <a:rPr lang="da-DK" dirty="0"/>
              <a:t> in the notebook </a:t>
            </a:r>
            <a:r>
              <a:rPr lang="da-DK" dirty="0">
                <a:sym typeface="Wingdings" panose="05000000000000000000" pitchFamily="2" charset="2"/>
              </a:rPr>
              <a:t>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If </a:t>
            </a:r>
            <a:r>
              <a:rPr lang="da-DK" dirty="0" err="1">
                <a:sym typeface="Wingdings" panose="05000000000000000000" pitchFamily="2" charset="2"/>
              </a:rPr>
              <a:t>you</a:t>
            </a:r>
            <a:r>
              <a:rPr lang="da-DK" dirty="0">
                <a:sym typeface="Wingdings" panose="05000000000000000000" pitchFamily="2" charset="2"/>
              </a:rPr>
              <a:t> have more time. Finish </a:t>
            </a:r>
            <a:r>
              <a:rPr lang="da-DK" dirty="0" err="1">
                <a:sym typeface="Wingdings" panose="05000000000000000000" pitchFamily="2" charset="2"/>
              </a:rPr>
              <a:t>exercises</a:t>
            </a:r>
            <a:r>
              <a:rPr lang="da-DK" dirty="0">
                <a:sym typeface="Wingdings" panose="05000000000000000000" pitchFamily="2" charset="2"/>
              </a:rPr>
              <a:t> from last </a:t>
            </a:r>
            <a:r>
              <a:rPr lang="da-DK" dirty="0" err="1">
                <a:sym typeface="Wingdings" panose="05000000000000000000" pitchFamily="2" charset="2"/>
              </a:rPr>
              <a:t>week</a:t>
            </a:r>
            <a:r>
              <a:rPr lang="da-DK" dirty="0">
                <a:sym typeface="Wingdings" panose="05000000000000000000" pitchFamily="2" charset="2"/>
              </a:rPr>
              <a:t> or do more </a:t>
            </a:r>
            <a:r>
              <a:rPr lang="da-DK" dirty="0" err="1">
                <a:sym typeface="Wingdings" panose="05000000000000000000" pitchFamily="2" charset="2"/>
              </a:rPr>
              <a:t>exercises</a:t>
            </a:r>
            <a:r>
              <a:rPr lang="da-DK" dirty="0">
                <a:sym typeface="Wingdings" panose="05000000000000000000" pitchFamily="2" charset="2"/>
              </a:rPr>
              <a:t> from </a:t>
            </a:r>
            <a:r>
              <a:rPr lang="da-DK" dirty="0" err="1">
                <a:sym typeface="Wingdings" panose="05000000000000000000" pitchFamily="2" charset="2"/>
              </a:rPr>
              <a:t>chapter</a:t>
            </a:r>
            <a:r>
              <a:rPr lang="da-DK" dirty="0">
                <a:sym typeface="Wingdings" panose="05000000000000000000" pitchFamily="2" charset="2"/>
              </a:rPr>
              <a:t> 6 (for </a:t>
            </a:r>
            <a:r>
              <a:rPr lang="da-DK" dirty="0" err="1">
                <a:sym typeface="Wingdings" panose="05000000000000000000" pitchFamily="2" charset="2"/>
              </a:rPr>
              <a:t>instance</a:t>
            </a:r>
            <a:r>
              <a:rPr lang="da-DK" dirty="0">
                <a:sym typeface="Wingdings" panose="05000000000000000000" pitchFamily="2" charset="2"/>
              </a:rPr>
              <a:t> 6.11).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b="1" dirty="0">
                <a:sym typeface="Wingdings" panose="05000000000000000000" pitchFamily="2" charset="2"/>
              </a:rPr>
              <a:t>Link to the </a:t>
            </a:r>
            <a:r>
              <a:rPr lang="da-DK" b="1" dirty="0" err="1">
                <a:sym typeface="Wingdings" panose="05000000000000000000" pitchFamily="2" charset="2"/>
              </a:rPr>
              <a:t>exercise</a:t>
            </a:r>
            <a:r>
              <a:rPr lang="da-DK" b="1" dirty="0">
                <a:sym typeface="Wingdings" panose="05000000000000000000" pitchFamily="2" charset="2"/>
              </a:rPr>
              <a:t> notebook</a:t>
            </a:r>
            <a:r>
              <a:rPr lang="da-DK" dirty="0">
                <a:sym typeface="Wingdings" panose="05000000000000000000" pitchFamily="2" charset="2"/>
              </a:rPr>
              <a:t>: https://classroom.github.com/a/WLYqP0Oa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CFB55F-B909-2E0C-1334-22B171AB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31A4-F89E-4021-9287-F397F05F38F7}" type="datetime1">
              <a:rPr lang="en-GB" smtClean="0"/>
              <a:t>29/03/2023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12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Brugerdefineret</PresentationFormat>
  <Paragraphs>50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6" baseType="lpstr">
      <vt:lpstr>AU Passata Light</vt:lpstr>
      <vt:lpstr>AU Passata</vt:lpstr>
      <vt:lpstr>Wingdings 3</vt:lpstr>
      <vt:lpstr>Arial</vt:lpstr>
      <vt:lpstr>Georgia</vt:lpstr>
      <vt:lpstr>Calibri</vt:lpstr>
      <vt:lpstr>AU Peto</vt:lpstr>
      <vt:lpstr>AU 16:9</vt:lpstr>
      <vt:lpstr>Methods 2 Classroom 8</vt:lpstr>
      <vt:lpstr>TODAY  </vt:lpstr>
      <vt:lpstr>Convex &amp; Concave</vt:lpstr>
      <vt:lpstr>Inflection point</vt:lpstr>
      <vt:lpstr>Partial Derivatives</vt:lpstr>
      <vt:lpstr>Gradients</vt:lpstr>
      <vt:lpstr>Exercises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2023-03-29T08:45:02Z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