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8" r:id="rId3"/>
    <p:sldId id="272" r:id="rId4"/>
    <p:sldId id="275" r:id="rId5"/>
    <p:sldId id="277" r:id="rId6"/>
    <p:sldId id="273" r:id="rId7"/>
    <p:sldId id="276" r:id="rId8"/>
    <p:sldId id="269" r:id="rId9"/>
    <p:sldId id="270" r:id="rId10"/>
    <p:sldId id="262" r:id="rId11"/>
    <p:sldId id="271" r:id="rId12"/>
    <p:sldId id="274" r:id="rId13"/>
    <p:sldId id="260" r:id="rId14"/>
  </p:sldIdLst>
  <p:sldSz cx="12188825" cy="6858000"/>
  <p:notesSz cx="6797675" cy="9926638"/>
  <p:embeddedFontLst>
    <p:embeddedFont>
      <p:font typeface="AU Passata" panose="020B0604020202020204" charset="0"/>
      <p:regular r:id="rId17"/>
      <p:bold r:id="rId18"/>
    </p:embeddedFont>
    <p:embeddedFont>
      <p:font typeface="AU Passata Light" panose="020B0604020202020204" charset="0"/>
      <p:regular r:id="rId19"/>
      <p:bold r:id="rId20"/>
    </p:embeddedFont>
    <p:embeddedFont>
      <p:font typeface="AU Peto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4117A-3E9E-4668-BC5F-113627071341}" v="6" dt="2023-03-06T10:28:49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March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March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product / Outer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8ACDDF0-26BD-DEE7-C21D-D53FF4C6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600324"/>
            <a:ext cx="6896698" cy="762066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C64F0AC3-A120-004E-F17E-8B75C62EC45D}"/>
              </a:ext>
            </a:extLst>
          </p:cNvPr>
          <p:cNvSpPr txBox="1"/>
          <p:nvPr/>
        </p:nvSpPr>
        <p:spPr>
          <a:xfrm>
            <a:off x="477788" y="3078134"/>
            <a:ext cx="33581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Might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help</a:t>
            </a:r>
            <a:r>
              <a:rPr lang="da-DK" sz="1600" dirty="0">
                <a:latin typeface="+mn-lt"/>
              </a:rPr>
              <a:t> to view it as 3 determinants (</a:t>
            </a:r>
            <a:r>
              <a:rPr lang="da-DK" sz="1600" dirty="0" err="1">
                <a:latin typeface="+mn-lt"/>
              </a:rPr>
              <a:t>which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you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might</a:t>
            </a:r>
            <a:r>
              <a:rPr lang="da-DK" sz="1600" dirty="0">
                <a:latin typeface="+mn-lt"/>
              </a:rPr>
              <a:t> have </a:t>
            </a:r>
            <a:r>
              <a:rPr lang="da-DK" sz="1600" dirty="0" err="1">
                <a:latin typeface="+mn-lt"/>
              </a:rPr>
              <a:t>learned</a:t>
            </a:r>
            <a:r>
              <a:rPr lang="da-DK" sz="1600" dirty="0">
                <a:latin typeface="+mn-lt"/>
              </a:rPr>
              <a:t> in high school)</a:t>
            </a:r>
            <a:endParaRPr lang="en-DK" sz="16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45D7F79-9999-00B9-9162-AADF7A07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771401"/>
            <a:ext cx="5134772" cy="4012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0277D-9814-A5A8-F2F4-7476B869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 product properties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70A49A6-A0AB-0E72-15C3-20C2340A9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28" y="1960563"/>
            <a:ext cx="5779544" cy="39370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5DD55E-5442-49B3-C8E2-EE788071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6A17-E5F7-48A7-A220-FD91C15FCF9A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57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BE667-F7DA-3B34-BAEE-2649C32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D8C64-987B-144E-70C7-A066A1CA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3.1</a:t>
            </a:r>
          </a:p>
          <a:p>
            <a:r>
              <a:rPr lang="da-DK" dirty="0"/>
              <a:t>3.10</a:t>
            </a:r>
          </a:p>
          <a:p>
            <a:r>
              <a:rPr lang="da-DK" dirty="0"/>
              <a:t>3.7</a:t>
            </a:r>
          </a:p>
          <a:p>
            <a:pPr>
              <a:buNone/>
            </a:pPr>
            <a:r>
              <a:rPr lang="da-DK"/>
              <a:t>3.11</a:t>
            </a:r>
            <a:endParaRPr lang="da-DK" dirty="0"/>
          </a:p>
          <a:p>
            <a:r>
              <a:rPr lang="da-DK" dirty="0" err="1"/>
              <a:t>Come</a:t>
            </a:r>
            <a:r>
              <a:rPr lang="da-DK" dirty="0"/>
              <a:t> up with </a:t>
            </a:r>
            <a:r>
              <a:rPr lang="da-DK" dirty="0" err="1"/>
              <a:t>examples</a:t>
            </a:r>
            <a:r>
              <a:rPr lang="da-DK" dirty="0"/>
              <a:t> of the </a:t>
            </a:r>
            <a:r>
              <a:rPr lang="da-DK" dirty="0" err="1"/>
              <a:t>following</a:t>
            </a:r>
            <a:r>
              <a:rPr lang="da-DK" dirty="0"/>
              <a:t> matrices and </a:t>
            </a:r>
            <a:r>
              <a:rPr lang="da-DK" dirty="0" err="1"/>
              <a:t>explain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so:</a:t>
            </a:r>
          </a:p>
          <a:p>
            <a:pPr lvl="1"/>
            <a:r>
              <a:rPr lang="da-DK" dirty="0"/>
              <a:t>Square matrix</a:t>
            </a:r>
          </a:p>
          <a:p>
            <a:pPr lvl="1"/>
            <a:r>
              <a:rPr lang="da-DK" dirty="0" err="1"/>
              <a:t>Symmetric</a:t>
            </a:r>
            <a:r>
              <a:rPr lang="da-DK" dirty="0"/>
              <a:t> matrix</a:t>
            </a:r>
          </a:p>
          <a:p>
            <a:pPr lvl="1"/>
            <a:r>
              <a:rPr lang="da-DK" dirty="0"/>
              <a:t>Diagonal matrix</a:t>
            </a:r>
          </a:p>
          <a:p>
            <a:pPr lvl="1"/>
            <a:r>
              <a:rPr lang="da-DK" dirty="0"/>
              <a:t>Identity matrix</a:t>
            </a:r>
          </a:p>
          <a:p>
            <a:pPr lvl="1"/>
            <a:r>
              <a:rPr lang="da-DK" dirty="0"/>
              <a:t>J Matrix and 0 matrix</a:t>
            </a:r>
          </a:p>
          <a:p>
            <a:r>
              <a:rPr lang="da-DK" dirty="0"/>
              <a:t>3.13 (</a:t>
            </a:r>
            <a:r>
              <a:rPr lang="da-DK" dirty="0" err="1"/>
              <a:t>challenging</a:t>
            </a:r>
            <a:r>
              <a:rPr lang="da-DK" dirty="0"/>
              <a:t>)</a:t>
            </a:r>
          </a:p>
          <a:p>
            <a:r>
              <a:rPr lang="da-DK" dirty="0"/>
              <a:t>3.22</a:t>
            </a:r>
          </a:p>
          <a:p>
            <a:r>
              <a:rPr lang="da-DK" dirty="0"/>
              <a:t>3.23 (</a:t>
            </a:r>
            <a:r>
              <a:rPr lang="da-DK" dirty="0" err="1"/>
              <a:t>optional</a:t>
            </a:r>
            <a:r>
              <a:rPr lang="da-DK" dirty="0"/>
              <a:t>, extra </a:t>
            </a:r>
            <a:r>
              <a:rPr lang="da-DK" dirty="0" err="1"/>
              <a:t>challenging</a:t>
            </a:r>
            <a:r>
              <a:rPr lang="da-DK" dirty="0"/>
              <a:t>)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CA1975-424B-2667-8AC9-1BA29AC8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6F2-1E97-43B5-AD7D-1BA611B6FDD1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4B685AC-F211-053C-E6DC-0B4816178B1A}"/>
              </a:ext>
            </a:extLst>
          </p:cNvPr>
          <p:cNvSpPr txBox="1"/>
          <p:nvPr/>
        </p:nvSpPr>
        <p:spPr>
          <a:xfrm>
            <a:off x="9262764" y="5216060"/>
            <a:ext cx="1084784" cy="467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Hint for 3.23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Utilize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that</a:t>
            </a:r>
            <a:endParaRPr lang="en-DK" sz="16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DEA443C-5E27-E6F4-7080-42DA3790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748" y="5733256"/>
            <a:ext cx="2027096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algebra basics: vectors, matrices, norms, transposition</a:t>
            </a:r>
          </a:p>
          <a:p>
            <a:pPr lvl="1"/>
            <a:r>
              <a:rPr lang="en-GB" dirty="0"/>
              <a:t>Recap notation and some properties</a:t>
            </a:r>
          </a:p>
          <a:p>
            <a:endParaRPr lang="en-GB" dirty="0"/>
          </a:p>
          <a:p>
            <a:r>
              <a:rPr lang="en-GB" dirty="0"/>
              <a:t>I can guide still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The exercises are found here in the slides (almost all are doable by hand)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3B2C9-B37B-CA79-D1D0-F0CB0659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Scalar</a:t>
            </a:r>
            <a:r>
              <a:rPr lang="da-DK" dirty="0"/>
              <a:t>, </a:t>
            </a:r>
            <a:r>
              <a:rPr lang="da-DK" dirty="0" err="1"/>
              <a:t>Vector</a:t>
            </a:r>
            <a:r>
              <a:rPr lang="da-DK" dirty="0"/>
              <a:t>, Matrix, </a:t>
            </a:r>
            <a:r>
              <a:rPr lang="da-DK" dirty="0" err="1"/>
              <a:t>Tensor</a:t>
            </a:r>
            <a:r>
              <a:rPr lang="da-DK" dirty="0"/>
              <a:t>, Array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5E5B2A-86D5-05D2-33C2-8486D2BB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60079"/>
            <a:ext cx="10220325" cy="3937484"/>
          </a:xfrm>
        </p:spPr>
        <p:txBody>
          <a:bodyPr/>
          <a:lstStyle/>
          <a:p>
            <a:pPr>
              <a:buNone/>
            </a:pPr>
            <a:endParaRPr lang="da-DK" dirty="0"/>
          </a:p>
          <a:p>
            <a:endParaRPr lang="da-DK" dirty="0"/>
          </a:p>
          <a:p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E1F8D8-AAF3-9263-2787-48E117B0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A234-343A-49EC-9D61-343D61509EC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4CD282D-3874-915C-6803-11F20B8A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" y="2793519"/>
            <a:ext cx="11178547" cy="3086803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3A8E1D78-9E7A-5806-35D5-775D1AA88C0E}"/>
              </a:ext>
            </a:extLst>
          </p:cNvPr>
          <p:cNvSpPr txBox="1"/>
          <p:nvPr/>
        </p:nvSpPr>
        <p:spPr>
          <a:xfrm>
            <a:off x="837828" y="2204864"/>
            <a:ext cx="8517396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>
                <a:latin typeface="+mn-lt"/>
              </a:rPr>
              <a:t>- In </a:t>
            </a:r>
            <a:r>
              <a:rPr lang="da-DK" sz="2000" dirty="0" err="1">
                <a:latin typeface="+mn-lt"/>
              </a:rPr>
              <a:t>programming</a:t>
            </a:r>
            <a:r>
              <a:rPr lang="da-DK" sz="2000" dirty="0">
                <a:latin typeface="+mn-lt"/>
              </a:rPr>
              <a:t> lingo </a:t>
            </a:r>
            <a:r>
              <a:rPr lang="da-DK" sz="2000" dirty="0" err="1">
                <a:latin typeface="+mn-lt"/>
              </a:rPr>
              <a:t>multidimensional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structures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are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also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known</a:t>
            </a:r>
            <a:r>
              <a:rPr lang="da-DK" sz="2000" dirty="0">
                <a:latin typeface="+mn-lt"/>
              </a:rPr>
              <a:t> as arrays</a:t>
            </a:r>
            <a:endParaRPr lang="en-DK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14E09-E9F6-39DE-6A70-E9D003E1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Notation in Gill, 2006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1FD735-00D9-75E6-4FA2-EA437AC1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and matrices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denoted</a:t>
            </a:r>
            <a:r>
              <a:rPr lang="da-DK" dirty="0"/>
              <a:t> in bold</a:t>
            </a:r>
          </a:p>
          <a:p>
            <a:pPr lvl="1"/>
            <a:r>
              <a:rPr lang="da-DK" dirty="0" err="1"/>
              <a:t>Lower</a:t>
            </a:r>
            <a:r>
              <a:rPr lang="da-DK" dirty="0"/>
              <a:t> cases on </a:t>
            </a:r>
            <a:r>
              <a:rPr lang="da-DK" dirty="0" err="1"/>
              <a:t>vectors</a:t>
            </a:r>
            <a:endParaRPr lang="da-DK" dirty="0"/>
          </a:p>
          <a:p>
            <a:pPr lvl="1"/>
            <a:r>
              <a:rPr lang="da-DK" dirty="0"/>
              <a:t>Upper cases on matrices</a:t>
            </a:r>
          </a:p>
          <a:p>
            <a:endParaRPr lang="da-DK" dirty="0"/>
          </a:p>
          <a:p>
            <a:pPr>
              <a:buNone/>
            </a:pPr>
            <a:endParaRPr lang="da-DK" dirty="0"/>
          </a:p>
          <a:p>
            <a:r>
              <a:rPr lang="da-DK" b="1" dirty="0"/>
              <a:t>‘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transposed</a:t>
            </a:r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10516C-A08C-9AEE-85B5-FF7DA4A7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F92E-2BBF-442F-B4DE-66742B3F68C2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38D7E16-5311-18CA-46C0-FEA5E242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89" y="1772816"/>
            <a:ext cx="2088232" cy="17883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58BA322-1921-515C-7ADC-14A11715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69" y="3577629"/>
            <a:ext cx="4756868" cy="20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FABF-E583-6DEE-D632-63F75FF8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Properties of transposition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DFAF1234-7557-6707-8127-DDE137F3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27" y="1732082"/>
            <a:ext cx="5958970" cy="497680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AA0587-C6E5-25C5-DEF2-FD781324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A1B-AEB4-4067-921B-32BE6681B36B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5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4F1E3-9218-FB05-6B27-A999992C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Elementary</a:t>
            </a:r>
            <a:r>
              <a:rPr lang="da-DK" dirty="0"/>
              <a:t>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Albegra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88C389-2DF7-2616-C6D2-19C23420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B5F1D9-9D3B-2F50-708D-9F144A0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7505-C56C-4692-89FB-9C4FBA2FF076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41D851E-5DC2-7416-06CF-BE457992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92" y="1775874"/>
            <a:ext cx="4963840" cy="44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1DAAC-35B5-3B2A-284F-93BC0A40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Vector</a:t>
            </a:r>
            <a:r>
              <a:rPr lang="da-DK" dirty="0"/>
              <a:t>/Matrix products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2EDCC-12CC-F0A9-EAE7-55AA171C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Cross product (</a:t>
            </a:r>
            <a:r>
              <a:rPr lang="da-DK" dirty="0" err="1"/>
              <a:t>only</a:t>
            </a:r>
            <a:r>
              <a:rPr lang="da-DK" dirty="0"/>
              <a:t> for </a:t>
            </a:r>
            <a:r>
              <a:rPr lang="da-DK" dirty="0" err="1"/>
              <a:t>vector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Dot product (for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matrices)</a:t>
            </a:r>
          </a:p>
          <a:p>
            <a:endParaRPr lang="da-DK" dirty="0"/>
          </a:p>
          <a:p>
            <a:r>
              <a:rPr lang="da-DK" dirty="0" err="1"/>
              <a:t>Hadamard</a:t>
            </a:r>
            <a:r>
              <a:rPr lang="da-DK" dirty="0"/>
              <a:t> / </a:t>
            </a:r>
            <a:r>
              <a:rPr lang="da-DK" dirty="0" err="1"/>
              <a:t>elementwise</a:t>
            </a:r>
            <a:r>
              <a:rPr lang="da-DK" dirty="0"/>
              <a:t> (for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matrices)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E31A6F-4BE1-D615-5072-C4BE0F89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108D-A588-4680-851E-50399BCB50FF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C83A37F-A8FD-B5DE-592A-CC096C70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46" y="1844824"/>
            <a:ext cx="873270" cy="51500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56378B3-8A11-13E5-0159-37A6BC14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446" y="2559932"/>
            <a:ext cx="821815" cy="51500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8C50C65-0662-F066-708D-3CA37EC9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053" y="3362960"/>
            <a:ext cx="941467" cy="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E9E8D-74A4-2F09-81C4-583B53E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Dot Product / Inner product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EE1C6E4-BB04-E7B3-62D3-F075F909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533" y="2060848"/>
            <a:ext cx="5989757" cy="108012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772FF-E323-25DD-2D35-65956132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529-733D-4ECC-9027-AAC5AAB9860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6C2320E-A56B-5494-11E3-A8353421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8" y="3573016"/>
            <a:ext cx="5381018" cy="16784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ED1B5CC-FC19-8399-F71C-E1B17DF5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79" y="3661998"/>
            <a:ext cx="5989757" cy="1423186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A73870E0-E043-BFDB-E651-BD574DEE09D4}"/>
              </a:ext>
            </a:extLst>
          </p:cNvPr>
          <p:cNvSpPr txBox="1"/>
          <p:nvPr/>
        </p:nvSpPr>
        <p:spPr>
          <a:xfrm>
            <a:off x="530716" y="3303102"/>
            <a:ext cx="2725105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Example</a:t>
            </a:r>
            <a:r>
              <a:rPr lang="da-DK" sz="1600" dirty="0">
                <a:latin typeface="+mn-lt"/>
              </a:rPr>
              <a:t> with 2-by-2 matrices</a:t>
            </a:r>
            <a:endParaRPr lang="en-DK" sz="1600" dirty="0">
              <a:latin typeface="+mn-lt"/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69C0B82B-2A97-2E17-8826-30EE97F9B0D7}"/>
              </a:ext>
            </a:extLst>
          </p:cNvPr>
          <p:cNvSpPr txBox="1"/>
          <p:nvPr/>
        </p:nvSpPr>
        <p:spPr>
          <a:xfrm>
            <a:off x="530716" y="5445224"/>
            <a:ext cx="2288062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NB! This has to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true </a:t>
            </a:r>
            <a:r>
              <a:rPr lang="da-DK" sz="1600" dirty="0">
                <a:latin typeface="+mn-lt"/>
                <a:sym typeface="Wingdings" panose="05000000000000000000" pitchFamily="2" charset="2"/>
              </a:rPr>
              <a:t></a:t>
            </a:r>
            <a:r>
              <a:rPr lang="da-DK" sz="1600" dirty="0">
                <a:latin typeface="+mn-lt"/>
              </a:rPr>
              <a:t> </a:t>
            </a:r>
            <a:endParaRPr lang="en-DK" sz="1600" dirty="0">
              <a:latin typeface="+mn-lt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23E1BE1F-337E-0752-DF20-219700C33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060" y="5383958"/>
            <a:ext cx="1587080" cy="8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B547B-DA05-C251-027B-832F7A6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Inner Product Properties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354F46-BB6D-6940-0449-BDC9B0D9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4D3829-C9C4-E3CF-DF4B-18238D3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0FE1-D201-41E9-9A3E-348A44522A15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98FED59-29FF-CF85-37B1-5E803CA8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558795"/>
            <a:ext cx="614225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0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Brugerdefineret</PresentationFormat>
  <Paragraphs>67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21" baseType="lpstr">
      <vt:lpstr>AU Passata Light</vt:lpstr>
      <vt:lpstr>AU Passata</vt:lpstr>
      <vt:lpstr>AU Peto</vt:lpstr>
      <vt:lpstr>Wingdings 3</vt:lpstr>
      <vt:lpstr>Arial</vt:lpstr>
      <vt:lpstr>Georgia</vt:lpstr>
      <vt:lpstr>Calibri</vt:lpstr>
      <vt:lpstr>AU 16:9</vt:lpstr>
      <vt:lpstr>Methods 2 Classroom 5</vt:lpstr>
      <vt:lpstr>TODAY  </vt:lpstr>
      <vt:lpstr>Scalar, Vector, Matrix, Tensor, Array</vt:lpstr>
      <vt:lpstr>Notation in Gill, 2006</vt:lpstr>
      <vt:lpstr>Properties of transposition</vt:lpstr>
      <vt:lpstr> Elementary Vector Albegra</vt:lpstr>
      <vt:lpstr>Vector/Matrix products</vt:lpstr>
      <vt:lpstr>Dot Product / Inner product</vt:lpstr>
      <vt:lpstr>Inner Product Properties</vt:lpstr>
      <vt:lpstr>Cross product / Outer product</vt:lpstr>
      <vt:lpstr>Cross product properties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2023-03-08T11:09:59Z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