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8" r:id="rId3"/>
    <p:sldId id="262" r:id="rId4"/>
    <p:sldId id="280" r:id="rId5"/>
    <p:sldId id="281" r:id="rId6"/>
    <p:sldId id="282" r:id="rId7"/>
    <p:sldId id="284" r:id="rId8"/>
    <p:sldId id="283" r:id="rId9"/>
    <p:sldId id="274" r:id="rId10"/>
    <p:sldId id="260" r:id="rId11"/>
  </p:sldIdLst>
  <p:sldSz cx="12188825" cy="6858000"/>
  <p:notesSz cx="6797675" cy="9926638"/>
  <p:embeddedFontLst>
    <p:embeddedFont>
      <p:font typeface="AU Passata" panose="020B0604020202020204" charset="0"/>
      <p:regular r:id="rId14"/>
      <p:bold r:id="rId15"/>
    </p:embeddedFont>
    <p:embeddedFont>
      <p:font typeface="AU Passata Light" panose="020B0604020202020204" charset="0"/>
      <p:regular r:id="rId16"/>
      <p:bold r:id="rId17"/>
    </p:embeddedFont>
    <p:embeddedFont>
      <p:font typeface="AU Peto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63" autoAdjust="0"/>
    <p:restoredTop sz="93457" autoAdjust="0"/>
  </p:normalViewPr>
  <p:slideViewPr>
    <p:cSldViewPr snapToObjects="1" showGuides="1">
      <p:cViewPr varScale="1">
        <p:scale>
          <a:sx n="83" d="100"/>
          <a:sy n="83" d="100"/>
        </p:scale>
        <p:origin x="1075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15 March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15 March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1</a:t>
            </a: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5</a:t>
            </a: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15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15/03/2023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HkrE883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algebra basics: determinants, rank and inversion</a:t>
            </a:r>
          </a:p>
          <a:p>
            <a:endParaRPr lang="en-GB" dirty="0"/>
          </a:p>
          <a:p>
            <a:r>
              <a:rPr lang="en-GB" dirty="0"/>
              <a:t>I can guide still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Correction: Cross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8ACDDF0-26BD-DEE7-C21D-D53FF4C6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899249"/>
            <a:ext cx="5734973" cy="6336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45D7F79-9999-00B9-9162-AADF7A07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4" y="2504271"/>
            <a:ext cx="5134772" cy="40125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FE31F710-E949-5847-4113-ABA86FDFB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255" y="2924944"/>
            <a:ext cx="5422549" cy="2607358"/>
          </a:xfrm>
          <a:prstGeom prst="rect">
            <a:avLst/>
          </a:prstGeom>
        </p:spPr>
      </p:pic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69DDD8C-0EA4-0CF6-3CE9-32C28C5777E2}"/>
              </a:ext>
            </a:extLst>
          </p:cNvPr>
          <p:cNvCxnSpPr>
            <a:cxnSpLocks/>
          </p:cNvCxnSpPr>
          <p:nvPr/>
        </p:nvCxnSpPr>
        <p:spPr bwMode="auto">
          <a:xfrm>
            <a:off x="6260632" y="1884699"/>
            <a:ext cx="0" cy="42806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3C9972D0-2989-519D-F9B0-EA2947B6EAB2}"/>
              </a:ext>
            </a:extLst>
          </p:cNvPr>
          <p:cNvSpPr txBox="1"/>
          <p:nvPr/>
        </p:nvSpPr>
        <p:spPr>
          <a:xfrm>
            <a:off x="2349996" y="1651117"/>
            <a:ext cx="1572803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b="1" dirty="0" err="1">
                <a:latin typeface="+mn-lt"/>
              </a:rPr>
              <a:t>Gill’s</a:t>
            </a:r>
            <a:r>
              <a:rPr lang="da-DK" sz="1600" b="1" dirty="0">
                <a:latin typeface="+mn-lt"/>
              </a:rPr>
              <a:t> </a:t>
            </a:r>
            <a:r>
              <a:rPr lang="da-DK" sz="1600" b="1" dirty="0" err="1">
                <a:latin typeface="+mn-lt"/>
              </a:rPr>
              <a:t>introduction</a:t>
            </a:r>
            <a:endParaRPr lang="en-DK" sz="1600" b="1" dirty="0"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1ECFF123-7047-0639-5769-8FBC7AEBB621}"/>
              </a:ext>
            </a:extLst>
          </p:cNvPr>
          <p:cNvSpPr txBox="1"/>
          <p:nvPr/>
        </p:nvSpPr>
        <p:spPr>
          <a:xfrm>
            <a:off x="7822604" y="1650789"/>
            <a:ext cx="1781642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b="1" dirty="0">
                <a:latin typeface="+mn-lt"/>
              </a:rPr>
              <a:t>Using determinants</a:t>
            </a:r>
            <a:endParaRPr lang="en-DK" sz="1600" b="1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B89CF-EB38-CE49-3708-47554203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Determinant: 2x2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2A3474-4F59-A9F6-0C68-02B39C02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A70047-FA66-6CE4-F563-D10A7DEA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AD38-18F2-4BF1-A2F3-A071DBF251AE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2063586-BDDE-2C79-6C8F-E626D2BF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36" y="3068960"/>
            <a:ext cx="6486951" cy="14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C1C3C-40E1-D5EC-8FA3-A6F12AED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Determinant: 3x3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0F0966-72D6-80CA-9F78-7F8C702B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Trick for 3x3 </a:t>
            </a:r>
            <a:r>
              <a:rPr lang="da-DK" dirty="0" err="1"/>
              <a:t>using</a:t>
            </a:r>
            <a:r>
              <a:rPr lang="da-DK" dirty="0"/>
              <a:t> diagonals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DB6C02-E29A-BE61-97FF-ACC813B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ADDE-D7BE-4DD7-A09E-99A440125523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6ADC29C-1F2F-CEC3-BE05-3600C4F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23" y="597254"/>
            <a:ext cx="8177777" cy="5663492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F7ED73FF-87E8-9E6A-73D3-36DBFD756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1340768"/>
            <a:ext cx="4861686" cy="44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B291B-EA4C-E441-FBEB-DD78F11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Determinant: </a:t>
            </a:r>
            <a:r>
              <a:rPr lang="da-DK" dirty="0" err="1"/>
              <a:t>nxn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EE09A5-5B98-D540-CE5C-A6BAABC7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366DA0-0501-4DA9-302B-B60AFD79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D360-17F9-40E8-BE0C-8EAE7254B16B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99DFF84-D77E-A5B8-86E7-1155B188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10" y="2852936"/>
            <a:ext cx="4861603" cy="16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606E3-335C-572C-7162-A7531DE5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Inversion 2X2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C84614B-4212-43EC-8EEA-26C4523F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348" y="2052200"/>
            <a:ext cx="4364127" cy="2703739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123640-2F09-D619-6795-B53983A1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505A-A1AE-44D8-BA3B-F4E2FD76D3FE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FFE051F-2454-1AB5-C131-80A65C1452E2}"/>
              </a:ext>
            </a:extLst>
          </p:cNvPr>
          <p:cNvSpPr txBox="1"/>
          <p:nvPr/>
        </p:nvSpPr>
        <p:spPr>
          <a:xfrm>
            <a:off x="6422503" y="5349696"/>
            <a:ext cx="5766322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Hint for </a:t>
            </a:r>
            <a:r>
              <a:rPr lang="da-DK" sz="1600" dirty="0" err="1">
                <a:latin typeface="+mn-lt"/>
              </a:rPr>
              <a:t>exercises</a:t>
            </a:r>
            <a:r>
              <a:rPr lang="da-DK" sz="1600" dirty="0">
                <a:latin typeface="+mn-lt"/>
              </a:rPr>
              <a:t>: </a:t>
            </a:r>
            <a:r>
              <a:rPr lang="da-DK" sz="1600" dirty="0" err="1">
                <a:latin typeface="+mn-lt"/>
              </a:rPr>
              <a:t>Remember</a:t>
            </a:r>
            <a:r>
              <a:rPr lang="da-DK" sz="1600" dirty="0">
                <a:latin typeface="+mn-lt"/>
              </a:rPr>
              <a:t> negative </a:t>
            </a:r>
            <a:r>
              <a:rPr lang="da-DK" sz="1600" dirty="0" err="1">
                <a:latin typeface="+mn-lt"/>
              </a:rPr>
              <a:t>exponents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are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fractions</a:t>
            </a:r>
            <a:endParaRPr lang="en-DK" sz="1600" dirty="0">
              <a:latin typeface="+mn-lt"/>
            </a:endParaRP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75A49608-8F4F-4ED3-911B-7297452E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812" y="5661248"/>
            <a:ext cx="1512168" cy="8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2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F110F-F3A1-9880-0A5D-32B852D5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Inversion: gauss-Jordan elimination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B1A1C8-6A23-7C6B-1944-E73FB91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ECA-FCF5-46B9-A043-94BD2ECD38D5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0F04B70-1264-4D85-9EB2-0FEBA2B4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92" y="3140968"/>
            <a:ext cx="7100321" cy="208508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C896E7E-89F4-67AC-17F8-BE2AE16D8949}"/>
              </a:ext>
            </a:extLst>
          </p:cNvPr>
          <p:cNvSpPr txBox="1"/>
          <p:nvPr/>
        </p:nvSpPr>
        <p:spPr>
          <a:xfrm>
            <a:off x="909836" y="5589240"/>
            <a:ext cx="8002127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Goal</a:t>
            </a:r>
            <a:r>
              <a:rPr lang="da-DK" sz="1600" dirty="0">
                <a:latin typeface="+mn-lt"/>
              </a:rPr>
              <a:t>: </a:t>
            </a:r>
            <a:r>
              <a:rPr lang="da-DK" sz="1600" dirty="0" err="1">
                <a:latin typeface="+mn-lt"/>
              </a:rPr>
              <a:t>zero</a:t>
            </a:r>
            <a:r>
              <a:rPr lang="da-DK" sz="1600" dirty="0">
                <a:latin typeface="+mn-lt"/>
              </a:rPr>
              <a:t> out the </a:t>
            </a:r>
            <a:r>
              <a:rPr lang="da-DK" sz="1600" dirty="0" err="1">
                <a:latin typeface="+mn-lt"/>
              </a:rPr>
              <a:t>off</a:t>
            </a:r>
            <a:r>
              <a:rPr lang="da-DK" sz="1600" dirty="0">
                <a:latin typeface="+mn-lt"/>
              </a:rPr>
              <a:t>-diagonals of the </a:t>
            </a:r>
            <a:r>
              <a:rPr lang="da-DK" sz="1600" dirty="0" err="1">
                <a:latin typeface="+mn-lt"/>
              </a:rPr>
              <a:t>left</a:t>
            </a:r>
            <a:r>
              <a:rPr lang="da-DK" sz="1600" dirty="0">
                <a:latin typeface="+mn-lt"/>
              </a:rPr>
              <a:t> matrix and </a:t>
            </a:r>
            <a:r>
              <a:rPr lang="da-DK" sz="1600" dirty="0" err="1">
                <a:latin typeface="+mn-lt"/>
              </a:rPr>
              <a:t>divide</a:t>
            </a:r>
            <a:r>
              <a:rPr lang="da-DK" sz="1600" dirty="0">
                <a:latin typeface="+mn-lt"/>
              </a:rPr>
              <a:t> to </a:t>
            </a:r>
            <a:r>
              <a:rPr lang="da-DK" sz="1600" dirty="0" err="1">
                <a:latin typeface="+mn-lt"/>
              </a:rPr>
              <a:t>obtain</a:t>
            </a:r>
            <a:r>
              <a:rPr lang="da-DK" sz="1600" dirty="0">
                <a:latin typeface="+mn-lt"/>
              </a:rPr>
              <a:t> 1’s on the diagonal</a:t>
            </a:r>
            <a:endParaRPr lang="en-DK" sz="1600" dirty="0">
              <a:latin typeface="+mn-lt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DFC726E-8050-BB1D-F74E-6D85BA8B7790}"/>
              </a:ext>
            </a:extLst>
          </p:cNvPr>
          <p:cNvSpPr txBox="1"/>
          <p:nvPr/>
        </p:nvSpPr>
        <p:spPr>
          <a:xfrm>
            <a:off x="909836" y="2060848"/>
            <a:ext cx="3396443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Algorithm</a:t>
            </a:r>
            <a:r>
              <a:rPr lang="da-DK" sz="1600" dirty="0">
                <a:latin typeface="+mn-lt"/>
              </a:rPr>
              <a:t> to </a:t>
            </a:r>
            <a:r>
              <a:rPr lang="da-DK" sz="1600" dirty="0" err="1">
                <a:latin typeface="+mn-lt"/>
              </a:rPr>
              <a:t>solve</a:t>
            </a:r>
            <a:r>
              <a:rPr lang="da-DK" sz="1600" dirty="0">
                <a:latin typeface="+mn-lt"/>
              </a:rPr>
              <a:t> the </a:t>
            </a:r>
            <a:r>
              <a:rPr lang="da-DK" sz="1600" dirty="0" err="1">
                <a:latin typeface="+mn-lt"/>
              </a:rPr>
              <a:t>linear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equation</a:t>
            </a:r>
            <a:endParaRPr lang="en-DK" sz="1600" dirty="0">
              <a:latin typeface="+mn-lt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3FD8D41-E268-AF32-5113-D32EFE50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15" y="2379814"/>
            <a:ext cx="2629490" cy="5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BE667-F7DA-3B34-BAEE-2649C32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D8C64-987B-144E-70C7-A066A1CA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86" y="1771084"/>
            <a:ext cx="10220325" cy="3937484"/>
          </a:xfrm>
        </p:spPr>
        <p:txBody>
          <a:bodyPr/>
          <a:lstStyle/>
          <a:p>
            <a:r>
              <a:rPr lang="da-DK" dirty="0"/>
              <a:t>This </a:t>
            </a:r>
            <a:r>
              <a:rPr lang="da-DK" dirty="0" err="1"/>
              <a:t>week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as a </a:t>
            </a:r>
            <a:r>
              <a:rPr lang="da-DK" dirty="0" err="1"/>
              <a:t>github</a:t>
            </a:r>
            <a:r>
              <a:rPr lang="da-DK" dirty="0"/>
              <a:t> </a:t>
            </a:r>
            <a:r>
              <a:rPr lang="da-DK" dirty="0" err="1"/>
              <a:t>classroom</a:t>
            </a:r>
            <a:r>
              <a:rPr lang="da-DK" dirty="0"/>
              <a:t> </a:t>
            </a:r>
            <a:r>
              <a:rPr lang="da-DK" dirty="0" err="1"/>
              <a:t>assignment</a:t>
            </a:r>
            <a:r>
              <a:rPr lang="da-DK" dirty="0"/>
              <a:t> with </a:t>
            </a:r>
            <a:r>
              <a:rPr lang="da-DK" dirty="0" err="1"/>
              <a:t>this</a:t>
            </a:r>
            <a:r>
              <a:rPr lang="da-DK" dirty="0"/>
              <a:t> link:</a:t>
            </a:r>
          </a:p>
          <a:p>
            <a:r>
              <a:rPr lang="da-DK" dirty="0">
                <a:hlinkClick r:id="rId2"/>
              </a:rPr>
              <a:t>https://classroom.github.com/a/tHkrE883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CA1975-424B-2667-8AC9-1BA29AC8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6F2-1E97-43B5-AD7D-1BA611B6FDD1}" type="datetime1">
              <a:rPr lang="en-GB" smtClean="0"/>
              <a:t>15/03/2023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425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Brugerdefineret</PresentationFormat>
  <Paragraphs>34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AU Peto</vt:lpstr>
      <vt:lpstr>Wingdings 3</vt:lpstr>
      <vt:lpstr>Arial</vt:lpstr>
      <vt:lpstr>Georgia</vt:lpstr>
      <vt:lpstr>Calibri</vt:lpstr>
      <vt:lpstr>AU Passata Light</vt:lpstr>
      <vt:lpstr>AU Passata</vt:lpstr>
      <vt:lpstr>AU 16:9</vt:lpstr>
      <vt:lpstr>Methods 2 Classroom 6</vt:lpstr>
      <vt:lpstr>TODAY  </vt:lpstr>
      <vt:lpstr>Correction: Cross product</vt:lpstr>
      <vt:lpstr>Determinant: 2x2</vt:lpstr>
      <vt:lpstr>Determinant: 3x3</vt:lpstr>
      <vt:lpstr>Determinant: nxn</vt:lpstr>
      <vt:lpstr>Inversion 2X2</vt:lpstr>
      <vt:lpstr>Inversion: gauss-Jordan elimination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2023-03-15T09:47:31Z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