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68" r:id="rId3"/>
    <p:sldId id="290" r:id="rId4"/>
    <p:sldId id="291" r:id="rId5"/>
    <p:sldId id="288" r:id="rId6"/>
    <p:sldId id="289" r:id="rId7"/>
    <p:sldId id="287" r:id="rId8"/>
    <p:sldId id="260" r:id="rId9"/>
  </p:sldIdLst>
  <p:sldSz cx="12188825" cy="6858000"/>
  <p:notesSz cx="6797675" cy="9926638"/>
  <p:embeddedFontLst>
    <p:embeddedFont>
      <p:font typeface="AU Passata" panose="020B0604020202020204" charset="0"/>
      <p:regular r:id="rId12"/>
      <p:bold r:id="rId13"/>
    </p:embeddedFont>
    <p:embeddedFont>
      <p:font typeface="AU Passata Light" panose="020B0604020202020204" charset="0"/>
      <p:regular r:id="rId14"/>
      <p:bold r:id="rId15"/>
    </p:embeddedFont>
    <p:embeddedFont>
      <p:font typeface="AU Peto" panose="020B060402020202020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3457" autoAdjust="0"/>
  </p:normalViewPr>
  <p:slideViewPr>
    <p:cSldViewPr snapToObjects="1" showGuides="1">
      <p:cViewPr varScale="1">
        <p:scale>
          <a:sx n="77" d="100"/>
          <a:sy n="77" d="100"/>
        </p:scale>
        <p:origin x="1003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12 April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17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26/04/2023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26/04/2023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26/04/2023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26/04/2023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26/04/2023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26/04/2023</a:t>
            </a:fld>
            <a:r>
              <a:rPr lang="en-GB" dirty="0"/>
              <a:t>08/02/2023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26/04/2023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26/04/2023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26/04/2023</a:t>
            </a:fld>
            <a:r>
              <a:rPr lang="en-GB" dirty="0"/>
              <a:t>08/02/2023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26/04/2023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26/04/2023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12 April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>
                <a:solidFill>
                  <a:schemeClr val="bg1"/>
                </a:solidFill>
                <a:latin typeface="+mn-lt"/>
              </a:rPr>
              <a:t>Course Instructor</a:t>
            </a: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6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26/04/2023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26/04/2023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718148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12 April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5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26/04/2023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26/04/2023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26/04/2023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26/04/2023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26/04/2023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26/04/2023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26/04/2023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 dirty="0"/>
          </a:p>
          <a:p>
            <a:pPr lvl="1"/>
            <a:r>
              <a:rPr lang="en-GB" noProof="0" dirty="0"/>
              <a:t>Second level</a:t>
            </a:r>
            <a:endParaRPr lang="en-GB" dirty="0"/>
          </a:p>
          <a:p>
            <a:pPr lvl="2"/>
            <a:r>
              <a:rPr lang="en-GB" noProof="0" dirty="0"/>
              <a:t>Third level</a:t>
            </a:r>
            <a:endParaRPr lang="en-GB" dirty="0"/>
          </a:p>
          <a:p>
            <a:pPr lvl="3"/>
            <a:r>
              <a:rPr lang="en-GB" noProof="0" dirty="0"/>
              <a:t>Fourth level</a:t>
            </a:r>
            <a:endParaRPr lang="en-GB" dirty="0"/>
          </a:p>
          <a:p>
            <a:pPr lvl="4"/>
            <a:r>
              <a:rPr lang="en-GB" noProof="0" dirty="0"/>
              <a:t>Fifth level</a:t>
            </a:r>
            <a:endParaRPr lang="en-GB" dirty="0"/>
          </a:p>
          <a:p>
            <a:pPr lvl="5"/>
            <a:r>
              <a:rPr lang="en-GB" noProof="0" dirty="0"/>
              <a:t>6 level</a:t>
            </a:r>
            <a:endParaRPr lang="en-GB" dirty="0"/>
          </a:p>
          <a:p>
            <a:pPr lvl="6"/>
            <a:r>
              <a:rPr lang="en-GB" noProof="0" dirty="0"/>
              <a:t>7 level</a:t>
            </a:r>
            <a:endParaRPr lang="en-GB" dirty="0"/>
          </a:p>
          <a:p>
            <a:pPr lvl="7"/>
            <a:r>
              <a:rPr lang="en-GB" noProof="0" dirty="0"/>
              <a:t>8 level</a:t>
            </a:r>
            <a:endParaRPr lang="en-GB" dirty="0"/>
          </a:p>
          <a:p>
            <a:pPr lvl="8"/>
            <a:r>
              <a:rPr lang="en-GB" noProof="0" dirty="0"/>
              <a:t>9 level</a:t>
            </a:r>
            <a:endParaRPr lang="en-GB" dirty="0"/>
          </a:p>
        </p:txBody>
      </p:sp>
      <p:sp>
        <p:nvSpPr>
          <p:cNvPr id="33" name="SecondaryLogo_sort"/>
          <p:cNvSpPr>
            <a:spLocks noChangeArrowheads="1"/>
          </p:cNvSpPr>
          <p:nvPr/>
        </p:nvSpPr>
        <p:spPr bwMode="auto">
          <a:xfrm>
            <a:off x="10206000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Kathrine Schultz-Nielsen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12 APRIL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Course Instructor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tx1"/>
              </a:solidFill>
              <a:latin typeface="AU Passata Light" pitchFamily="34" charset="0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26/04/2023</a:t>
            </a:fld>
            <a:r>
              <a:rPr lang="en-GB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648542"/>
            <a:ext cx="10220325" cy="1329595"/>
          </a:xfrm>
        </p:spPr>
        <p:txBody>
          <a:bodyPr/>
          <a:lstStyle/>
          <a:p>
            <a:r>
              <a:rPr lang="en-GB" dirty="0"/>
              <a:t>Methods 2</a:t>
            </a:r>
            <a:br>
              <a:rPr lang="en-GB" dirty="0"/>
            </a:br>
            <a:r>
              <a:rPr lang="en-GB" sz="3600" dirty="0"/>
              <a:t>Classroom 11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69FCB-DF80-4A2D-FEB9-45157226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TODAY 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B59CA76-3A48-5688-6426-E5D53201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Linear regression:</a:t>
            </a:r>
          </a:p>
          <a:p>
            <a:pPr>
              <a:buNone/>
            </a:pPr>
            <a:r>
              <a:rPr lang="en-GB" dirty="0"/>
              <a:t>Working with more than 1 predictor</a:t>
            </a:r>
          </a:p>
          <a:p>
            <a:pPr>
              <a:buNone/>
            </a:pPr>
            <a:r>
              <a:rPr lang="en-GB" dirty="0"/>
              <a:t>Interactions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Optional: work on your portfolio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42B0E9-DA6C-5B98-30E2-A8894F3A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9E37-F115-479D-BCB7-5765C6343F13}" type="datetime1">
              <a:rPr lang="en-GB" smtClean="0"/>
              <a:t>26/04/2023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21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7C167-909B-3801-3F1D-4AF9396A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More </a:t>
            </a:r>
            <a:r>
              <a:rPr lang="da-DK" dirty="0" err="1"/>
              <a:t>than</a:t>
            </a:r>
            <a:r>
              <a:rPr lang="da-DK" dirty="0"/>
              <a:t> 1 </a:t>
            </a:r>
            <a:r>
              <a:rPr lang="da-DK" dirty="0" err="1"/>
              <a:t>predictor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747E2FB-C1DA-18F9-919F-002CF26E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i="1" dirty="0"/>
              <a:t>Kid score </a:t>
            </a:r>
            <a:r>
              <a:rPr lang="da-DK" i="1" dirty="0" err="1"/>
              <a:t>example</a:t>
            </a:r>
            <a:r>
              <a:rPr lang="da-DK" i="1" dirty="0"/>
              <a:t>:</a:t>
            </a:r>
          </a:p>
          <a:p>
            <a:r>
              <a:rPr lang="da-DK" dirty="0"/>
              <a:t>One </a:t>
            </a:r>
            <a:r>
              <a:rPr lang="da-DK" dirty="0" err="1"/>
              <a:t>predictor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predictors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predictors</a:t>
            </a:r>
            <a:r>
              <a:rPr lang="da-DK" dirty="0"/>
              <a:t> in R</a:t>
            </a:r>
          </a:p>
          <a:p>
            <a:pPr>
              <a:buNone/>
            </a:pPr>
            <a:endParaRPr lang="da-DK" dirty="0"/>
          </a:p>
          <a:p>
            <a:endParaRPr lang="da-DK" dirty="0"/>
          </a:p>
          <a:p>
            <a:pPr>
              <a:buNone/>
            </a:pPr>
            <a:endParaRPr lang="da-DK" dirty="0"/>
          </a:p>
          <a:p>
            <a:endParaRPr lang="en-DK" sz="180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BB017BF-8C15-CD1C-2177-B45C334E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3277-DA77-436F-B63C-CDCE1978969E}" type="datetime1">
              <a:rPr lang="en-GB" smtClean="0"/>
              <a:t>26/04/2023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B51628A6-C521-B562-9B80-E1735A06F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95" y="2276871"/>
            <a:ext cx="4902457" cy="545841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9D986815-3FCC-2F2F-DE14-544BED894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116" y="2930486"/>
            <a:ext cx="6195144" cy="642530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5C0DE11B-E127-F58F-2F92-E589CA0BF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116" y="3879124"/>
            <a:ext cx="8286834" cy="39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2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758F-9D7F-DA34-6666-2C781B3C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More </a:t>
            </a:r>
            <a:r>
              <a:rPr lang="da-DK" dirty="0" err="1"/>
              <a:t>than</a:t>
            </a:r>
            <a:r>
              <a:rPr lang="da-DK" dirty="0"/>
              <a:t> 1 </a:t>
            </a:r>
            <a:r>
              <a:rPr lang="da-DK" dirty="0" err="1"/>
              <a:t>predictor</a:t>
            </a:r>
            <a:endParaRPr lang="en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F6D0E56E-885D-7E34-0BDF-91EEA88DD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0316" y="1700808"/>
            <a:ext cx="6292352" cy="437009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7331FA2-4EAB-56E4-BD49-AFAAC59D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F0D7-8D95-48A8-94E1-E280D2576888}" type="datetime1">
              <a:rPr lang="en-GB" smtClean="0"/>
              <a:t>26/04/2023</a:t>
            </a:fld>
            <a:r>
              <a:rPr lang="en-GB"/>
              <a:t>08/02/2023</a:t>
            </a:r>
            <a:endParaRPr lang="en-GB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E1B7E7E-5CF2-547A-FF8E-95BFC717376F}"/>
              </a:ext>
            </a:extLst>
          </p:cNvPr>
          <p:cNvSpPr txBox="1"/>
          <p:nvPr/>
        </p:nvSpPr>
        <p:spPr>
          <a:xfrm>
            <a:off x="837828" y="2348880"/>
            <a:ext cx="3832331" cy="1169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u="sng" dirty="0">
                <a:latin typeface="+mn-lt"/>
              </a:rPr>
              <a:t>Light </a:t>
            </a:r>
            <a:r>
              <a:rPr lang="da-DK" sz="1600" u="sng" dirty="0" err="1">
                <a:latin typeface="+mn-lt"/>
              </a:rPr>
              <a:t>dots</a:t>
            </a:r>
            <a:r>
              <a:rPr lang="da-DK" sz="1600" u="sng" dirty="0">
                <a:latin typeface="+mn-lt"/>
              </a:rPr>
              <a:t>: </a:t>
            </a:r>
            <a:r>
              <a:rPr lang="da-DK" sz="1600" dirty="0" err="1">
                <a:latin typeface="+mn-lt"/>
              </a:rPr>
              <a:t>mothers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finished</a:t>
            </a:r>
            <a:r>
              <a:rPr lang="da-DK" sz="1600" dirty="0">
                <a:latin typeface="+mn-lt"/>
              </a:rPr>
              <a:t> high school</a:t>
            </a:r>
          </a:p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mom_hs</a:t>
            </a:r>
            <a:r>
              <a:rPr lang="da-DK" sz="1600" dirty="0">
                <a:latin typeface="+mn-lt"/>
              </a:rPr>
              <a:t> = 1</a:t>
            </a: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da-DK" sz="1600" u="sng" dirty="0">
                <a:latin typeface="+mn-lt"/>
              </a:rPr>
              <a:t>Dark </a:t>
            </a:r>
            <a:r>
              <a:rPr lang="da-DK" sz="1600" u="sng" dirty="0" err="1">
                <a:latin typeface="+mn-lt"/>
              </a:rPr>
              <a:t>dots</a:t>
            </a:r>
            <a:r>
              <a:rPr lang="da-DK" sz="1600" u="sng" dirty="0">
                <a:latin typeface="+mn-lt"/>
              </a:rPr>
              <a:t>: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mothers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didn’t</a:t>
            </a:r>
            <a:r>
              <a:rPr lang="da-DK" sz="1600" dirty="0">
                <a:latin typeface="+mn-lt"/>
              </a:rPr>
              <a:t> finish high school</a:t>
            </a:r>
          </a:p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mom_hs</a:t>
            </a:r>
            <a:r>
              <a:rPr lang="da-DK" sz="1600" dirty="0">
                <a:latin typeface="+mn-lt"/>
              </a:rPr>
              <a:t> = 0 </a:t>
            </a:r>
            <a:endParaRPr lang="en-DK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437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6F1EC-1C3F-D7BE-6C13-F8F8E58B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Regression with </a:t>
            </a:r>
            <a:r>
              <a:rPr lang="da-DK" dirty="0" err="1"/>
              <a:t>Interactions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8DD0A9-9932-9E67-2015-4287954B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i="1" dirty="0"/>
              <a:t>Kid score </a:t>
            </a:r>
            <a:r>
              <a:rPr lang="da-DK" i="1" dirty="0" err="1"/>
              <a:t>example</a:t>
            </a:r>
            <a:r>
              <a:rPr lang="da-DK" i="1" dirty="0"/>
              <a:t>:</a:t>
            </a:r>
          </a:p>
          <a:p>
            <a:r>
              <a:rPr lang="da-DK" sz="1800" dirty="0"/>
              <a:t>No </a:t>
            </a:r>
            <a:r>
              <a:rPr lang="da-DK" sz="1800" dirty="0" err="1"/>
              <a:t>interaction</a:t>
            </a:r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r>
              <a:rPr lang="da-DK" sz="1800" dirty="0"/>
              <a:t>With </a:t>
            </a:r>
            <a:r>
              <a:rPr lang="da-DK" sz="1800" dirty="0" err="1"/>
              <a:t>interaction</a:t>
            </a:r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pPr>
              <a:buNone/>
            </a:pPr>
            <a:r>
              <a:rPr lang="da-DK" sz="1800" dirty="0"/>
              <a:t>In R:</a:t>
            </a:r>
          </a:p>
          <a:p>
            <a:pPr>
              <a:buNone/>
            </a:pPr>
            <a:endParaRPr lang="da-DK" sz="1800" dirty="0"/>
          </a:p>
          <a:p>
            <a:pPr>
              <a:buNone/>
            </a:pPr>
            <a:r>
              <a:rPr lang="da-DK" sz="1800" dirty="0" err="1"/>
              <a:t>Interactions</a:t>
            </a:r>
            <a:r>
              <a:rPr lang="da-DK" sz="1800" dirty="0"/>
              <a:t> </a:t>
            </a:r>
            <a:r>
              <a:rPr lang="da-DK" sz="1800" dirty="0" err="1"/>
              <a:t>allow</a:t>
            </a:r>
            <a:r>
              <a:rPr lang="da-DK" sz="1800" dirty="0"/>
              <a:t> a model to </a:t>
            </a:r>
            <a:r>
              <a:rPr lang="da-DK" sz="1800" dirty="0" err="1"/>
              <a:t>be</a:t>
            </a:r>
            <a:r>
              <a:rPr lang="da-DK" sz="1800" dirty="0"/>
              <a:t> fit </a:t>
            </a:r>
            <a:r>
              <a:rPr lang="da-DK" sz="1800" dirty="0" err="1"/>
              <a:t>differently</a:t>
            </a:r>
            <a:r>
              <a:rPr lang="da-DK" sz="1800" dirty="0"/>
              <a:t> to </a:t>
            </a:r>
            <a:r>
              <a:rPr lang="da-DK" sz="1800" dirty="0" err="1"/>
              <a:t>different</a:t>
            </a:r>
            <a:r>
              <a:rPr lang="da-DK" sz="1800" dirty="0"/>
              <a:t> </a:t>
            </a:r>
            <a:r>
              <a:rPr lang="da-DK" sz="1800" dirty="0" err="1"/>
              <a:t>subgroups</a:t>
            </a:r>
            <a:r>
              <a:rPr lang="da-DK" sz="1800" dirty="0"/>
              <a:t> </a:t>
            </a:r>
          </a:p>
          <a:p>
            <a:pPr>
              <a:buNone/>
            </a:pPr>
            <a:r>
              <a:rPr lang="da-DK" sz="1800" dirty="0" err="1"/>
              <a:t>That</a:t>
            </a:r>
            <a:r>
              <a:rPr lang="da-DK" sz="1800" dirty="0"/>
              <a:t> is the </a:t>
            </a:r>
            <a:r>
              <a:rPr lang="da-DK" sz="1800" dirty="0" err="1"/>
              <a:t>slope</a:t>
            </a:r>
            <a:r>
              <a:rPr lang="da-DK" sz="1800" dirty="0"/>
              <a:t> </a:t>
            </a:r>
            <a:r>
              <a:rPr lang="da-DK" sz="1800" dirty="0" err="1"/>
              <a:t>can</a:t>
            </a:r>
            <a:r>
              <a:rPr lang="da-DK" sz="1800" dirty="0"/>
              <a:t> </a:t>
            </a:r>
            <a:r>
              <a:rPr lang="da-DK" sz="1800" dirty="0" err="1"/>
              <a:t>vary</a:t>
            </a:r>
            <a:r>
              <a:rPr lang="da-DK" sz="1800" dirty="0"/>
              <a:t> </a:t>
            </a:r>
            <a:r>
              <a:rPr lang="da-DK" sz="1800" dirty="0" err="1"/>
              <a:t>between</a:t>
            </a:r>
            <a:r>
              <a:rPr lang="da-DK" sz="1800" dirty="0"/>
              <a:t> </a:t>
            </a:r>
            <a:r>
              <a:rPr lang="da-DK" sz="1800" dirty="0" err="1"/>
              <a:t>subgroups</a:t>
            </a:r>
            <a:endParaRPr lang="da-DK" sz="1800" dirty="0"/>
          </a:p>
          <a:p>
            <a:pPr>
              <a:buNone/>
            </a:pPr>
            <a:r>
              <a:rPr lang="da-DK" sz="1800" dirty="0" err="1"/>
              <a:t>Subgroup</a:t>
            </a:r>
            <a:r>
              <a:rPr lang="da-DK" sz="1800" dirty="0"/>
              <a:t> in Kid score </a:t>
            </a:r>
            <a:r>
              <a:rPr lang="da-DK" sz="1800" dirty="0" err="1"/>
              <a:t>example</a:t>
            </a:r>
            <a:r>
              <a:rPr lang="da-DK" sz="1800" dirty="0"/>
              <a:t>: </a:t>
            </a:r>
            <a:r>
              <a:rPr lang="da-DK" sz="1800" dirty="0" err="1"/>
              <a:t>whether</a:t>
            </a:r>
            <a:r>
              <a:rPr lang="da-DK" sz="1800" dirty="0"/>
              <a:t> the </a:t>
            </a:r>
            <a:r>
              <a:rPr lang="da-DK" sz="1800" dirty="0" err="1"/>
              <a:t>mother</a:t>
            </a:r>
            <a:r>
              <a:rPr lang="da-DK" sz="1800" dirty="0"/>
              <a:t> has </a:t>
            </a:r>
            <a:r>
              <a:rPr lang="da-DK" sz="1800" dirty="0" err="1"/>
              <a:t>completed</a:t>
            </a:r>
            <a:r>
              <a:rPr lang="da-DK" sz="1800" dirty="0"/>
              <a:t> high school or not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B668DCA-3F95-8D0F-5824-EEA0DA48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88D6-56B0-4B84-B55B-5352E17059B5}" type="datetime1">
              <a:rPr lang="en-GB" smtClean="0"/>
              <a:t>26/04/2023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7CF85251-3223-EC97-6009-8F885BE49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45" y="2708920"/>
            <a:ext cx="4930567" cy="381033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59E5D24F-7589-1C82-0EE2-BE1D73396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75" y="3838794"/>
            <a:ext cx="7536833" cy="335309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F9FA2424-52C1-A827-1ECA-DCB42C847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882" y="4576285"/>
            <a:ext cx="8352954" cy="45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4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C7697-C8F5-E564-4E98-F99F7491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Regression with </a:t>
            </a:r>
            <a:r>
              <a:rPr lang="da-DK" dirty="0" err="1"/>
              <a:t>Interactions</a:t>
            </a:r>
            <a:endParaRPr lang="en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CD6875AE-1DB2-F5EF-D481-E214933E9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201" y="2205261"/>
            <a:ext cx="5346451" cy="3793233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A388965-269C-71FE-3C1C-6F852AD3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B9D8-A5D0-487A-A7FC-94C968A6C7DC}" type="datetime1">
              <a:rPr lang="en-GB" smtClean="0"/>
              <a:t>26/04/2023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AFC19914-36FF-23AF-F09D-7C89AD63D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2132855"/>
            <a:ext cx="5452204" cy="3868377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BB7A105E-E4B3-3C8F-D76A-AA37A196A92C}"/>
              </a:ext>
            </a:extLst>
          </p:cNvPr>
          <p:cNvSpPr txBox="1"/>
          <p:nvPr/>
        </p:nvSpPr>
        <p:spPr>
          <a:xfrm>
            <a:off x="7390556" y="1916832"/>
            <a:ext cx="3600400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With </a:t>
            </a:r>
            <a:r>
              <a:rPr lang="da-DK" sz="1600" dirty="0" err="1">
                <a:latin typeface="+mn-lt"/>
              </a:rPr>
              <a:t>interaction</a:t>
            </a:r>
            <a:r>
              <a:rPr lang="da-DK" sz="1600" dirty="0">
                <a:latin typeface="+mn-lt"/>
              </a:rPr>
              <a:t> </a:t>
            </a:r>
            <a:endParaRPr lang="en-DK" sz="1600" dirty="0">
              <a:latin typeface="+mn-lt"/>
            </a:endParaRP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A0EFE395-E635-9165-244F-9CE4D930BAD4}"/>
              </a:ext>
            </a:extLst>
          </p:cNvPr>
          <p:cNvSpPr txBox="1"/>
          <p:nvPr/>
        </p:nvSpPr>
        <p:spPr>
          <a:xfrm>
            <a:off x="1845940" y="1916832"/>
            <a:ext cx="1724639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Without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interaction</a:t>
            </a:r>
            <a:endParaRPr lang="en-DK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357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052D7-5314-EDD8-6F0A-E13F642D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D5194A-5686-AC6D-4C3F-1DB7E32D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r>
              <a:rPr lang="da-DK" dirty="0"/>
              <a:t> from ROS</a:t>
            </a:r>
          </a:p>
          <a:p>
            <a:r>
              <a:rPr lang="da-DK" dirty="0">
                <a:sym typeface="Wingdings" panose="05000000000000000000" pitchFamily="2" charset="2"/>
              </a:rPr>
              <a:t>10.1</a:t>
            </a:r>
          </a:p>
          <a:p>
            <a:r>
              <a:rPr lang="da-DK" dirty="0">
                <a:sym typeface="Wingdings" panose="05000000000000000000" pitchFamily="2" charset="2"/>
              </a:rPr>
              <a:t>10.2</a:t>
            </a:r>
          </a:p>
          <a:p>
            <a:r>
              <a:rPr lang="da-DK" dirty="0">
                <a:sym typeface="Wingdings" panose="05000000000000000000" pitchFamily="2" charset="2"/>
              </a:rPr>
              <a:t>10.3</a:t>
            </a:r>
          </a:p>
          <a:p>
            <a:r>
              <a:rPr lang="da-DK" dirty="0">
                <a:sym typeface="Wingdings" panose="05000000000000000000" pitchFamily="2" charset="2"/>
              </a:rPr>
              <a:t>10.4 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r>
              <a:rPr lang="da-DK" b="1" dirty="0">
                <a:sym typeface="Wingdings" panose="05000000000000000000" pitchFamily="2" charset="2"/>
              </a:rPr>
              <a:t>Link to the </a:t>
            </a:r>
            <a:r>
              <a:rPr lang="da-DK" b="1" dirty="0" err="1">
                <a:sym typeface="Wingdings" panose="05000000000000000000" pitchFamily="2" charset="2"/>
              </a:rPr>
              <a:t>exercise</a:t>
            </a:r>
            <a:r>
              <a:rPr lang="da-DK" b="1" dirty="0">
                <a:sym typeface="Wingdings" panose="05000000000000000000" pitchFamily="2" charset="2"/>
              </a:rPr>
              <a:t> notebook</a:t>
            </a:r>
            <a:r>
              <a:rPr lang="da-DK" dirty="0">
                <a:sym typeface="Wingdings" panose="05000000000000000000" pitchFamily="2" charset="2"/>
              </a:rPr>
              <a:t>: https://classroom.github.com/a/zmno6ZGF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2CFB55F-B909-2E0C-1334-22B171AB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31A4-F89E-4021-9287-F397F05F38F7}" type="datetime1">
              <a:rPr lang="en-GB" smtClean="0"/>
              <a:t>26/04/2023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12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Brugerdefineret</PresentationFormat>
  <Paragraphs>55</Paragraphs>
  <Slides>8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6" baseType="lpstr">
      <vt:lpstr>Calibri</vt:lpstr>
      <vt:lpstr>Wingdings 3</vt:lpstr>
      <vt:lpstr>Arial</vt:lpstr>
      <vt:lpstr>AU Peto</vt:lpstr>
      <vt:lpstr>AU Passata Light</vt:lpstr>
      <vt:lpstr>Georgia</vt:lpstr>
      <vt:lpstr>AU Passata</vt:lpstr>
      <vt:lpstr>AU 16:9</vt:lpstr>
      <vt:lpstr>Methods 2 Classroom 11</vt:lpstr>
      <vt:lpstr>TODAY  </vt:lpstr>
      <vt:lpstr>More than 1 predictor</vt:lpstr>
      <vt:lpstr>More than 1 predictor</vt:lpstr>
      <vt:lpstr>Regression with Interactions</vt:lpstr>
      <vt:lpstr>Regression with Interactions</vt:lpstr>
      <vt:lpstr>Exercises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2023-04-26T09:02:56Z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638114648221732919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/>
  </property>
  <property fmtid="{D5CDD505-2E9C-101B-9397-08002B2CF9AE}" pid="62" name="colorthemechange">
    <vt:lpwstr>True</vt:lpwstr>
  </property>
</Properties>
</file>