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8" r:id="rId3"/>
    <p:sldId id="290" r:id="rId4"/>
    <p:sldId id="291" r:id="rId5"/>
    <p:sldId id="292" r:id="rId6"/>
    <p:sldId id="294" r:id="rId7"/>
    <p:sldId id="293" r:id="rId8"/>
    <p:sldId id="287" r:id="rId9"/>
    <p:sldId id="260" r:id="rId10"/>
  </p:sldIdLst>
  <p:sldSz cx="12188825" cy="6858000"/>
  <p:notesSz cx="6797675" cy="9926638"/>
  <p:embeddedFontLst>
    <p:embeddedFont>
      <p:font typeface="AU Passata" panose="020B0604020202020204" charset="0"/>
      <p:regular r:id="rId13"/>
      <p:bold r:id="rId14"/>
    </p:embeddedFont>
    <p:embeddedFont>
      <p:font typeface="AU Passata Light" panose="020B0604020202020204" charset="0"/>
      <p:regular r:id="rId15"/>
      <p:bold r:id="rId16"/>
    </p:embeddedFont>
    <p:embeddedFont>
      <p:font typeface="AU Peto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718148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12 APRIL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18/04/2023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Implementing the analytical OLS solution in R</a:t>
            </a:r>
          </a:p>
          <a:p>
            <a:endParaRPr lang="en-GB" dirty="0"/>
          </a:p>
          <a:p>
            <a:r>
              <a:rPr lang="en-GB" dirty="0"/>
              <a:t>Linear regression using </a:t>
            </a:r>
            <a:r>
              <a:rPr lang="en-GB" dirty="0" err="1"/>
              <a:t>bayesian</a:t>
            </a:r>
            <a:r>
              <a:rPr lang="en-GB" dirty="0"/>
              <a:t> inference on GPA and household income data (inspired from exercise 9.1 in ROS)</a:t>
            </a:r>
          </a:p>
          <a:p>
            <a:endParaRPr lang="en-GB" dirty="0"/>
          </a:p>
          <a:p>
            <a:r>
              <a:rPr lang="en-GB" dirty="0"/>
              <a:t>Optional: catching up on optimization from last week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3B7A7-DC64-B26E-D498-EBC2F412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Linear</a:t>
            </a:r>
            <a:r>
              <a:rPr lang="da-DK" dirty="0"/>
              <a:t> model on Matrix form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2FD52B-DCB9-A955-0FC9-2C280824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1809-F7CE-4139-BD5E-94BAA7C24B08}" type="datetime1">
              <a:rPr lang="en-GB" smtClean="0"/>
              <a:t>18/04/2023</a:t>
            </a:fld>
            <a:r>
              <a:rPr lang="en-GB" dirty="0"/>
              <a:t>08/02/2023</a:t>
            </a:r>
          </a:p>
        </p:txBody>
      </p:sp>
      <p:pic>
        <p:nvPicPr>
          <p:cNvPr id="7" name="Pladsholder til indhold 6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91595F73-3F5C-F59D-B001-AE153093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060848"/>
            <a:ext cx="2864874" cy="2415482"/>
          </a:xfr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56891C7D-DA15-45A6-0B86-5D130004D912}"/>
              </a:ext>
            </a:extLst>
          </p:cNvPr>
          <p:cNvSpPr txBox="1"/>
          <p:nvPr/>
        </p:nvSpPr>
        <p:spPr>
          <a:xfrm>
            <a:off x="407081" y="5361124"/>
            <a:ext cx="11585929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Try to </a:t>
            </a:r>
            <a:r>
              <a:rPr lang="da-DK" sz="1600" dirty="0" err="1">
                <a:latin typeface="+mn-lt"/>
              </a:rPr>
              <a:t>compute</a:t>
            </a:r>
            <a:r>
              <a:rPr lang="da-DK" sz="1600" dirty="0">
                <a:latin typeface="+mn-lt"/>
              </a:rPr>
              <a:t> the </a:t>
            </a:r>
            <a:r>
              <a:rPr lang="da-DK" sz="1600" dirty="0" err="1">
                <a:latin typeface="+mn-lt"/>
              </a:rPr>
              <a:t>vector</a:t>
            </a:r>
            <a:r>
              <a:rPr lang="da-DK" sz="1600" dirty="0">
                <a:latin typeface="+mn-lt"/>
              </a:rPr>
              <a:t> and matrix </a:t>
            </a:r>
            <a:r>
              <a:rPr lang="da-DK" sz="1600" dirty="0" err="1">
                <a:latin typeface="+mn-lt"/>
              </a:rPr>
              <a:t>multiplications</a:t>
            </a:r>
            <a:r>
              <a:rPr lang="da-DK" sz="1600" dirty="0">
                <a:latin typeface="+mn-lt"/>
              </a:rPr>
              <a:t> and additions as </a:t>
            </a:r>
            <a:r>
              <a:rPr lang="da-DK" sz="1600" dirty="0" err="1">
                <a:latin typeface="+mn-lt"/>
              </a:rPr>
              <a:t>we</a:t>
            </a:r>
            <a:r>
              <a:rPr lang="da-DK" sz="1600" dirty="0">
                <a:latin typeface="+mn-lt"/>
              </a:rPr>
              <a:t> have </a:t>
            </a:r>
            <a:r>
              <a:rPr lang="da-DK" sz="1600" dirty="0" err="1">
                <a:latin typeface="+mn-lt"/>
              </a:rPr>
              <a:t>learned</a:t>
            </a:r>
            <a:r>
              <a:rPr lang="da-DK" sz="1600" dirty="0">
                <a:latin typeface="+mn-lt"/>
              </a:rPr>
              <a:t> in </a:t>
            </a:r>
            <a:r>
              <a:rPr lang="da-DK" sz="1600" dirty="0" err="1">
                <a:latin typeface="+mn-lt"/>
              </a:rPr>
              <a:t>previous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weeks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if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this</a:t>
            </a:r>
            <a:r>
              <a:rPr lang="da-DK" sz="1600" dirty="0">
                <a:latin typeface="+mn-lt"/>
              </a:rPr>
              <a:t> is </a:t>
            </a:r>
            <a:r>
              <a:rPr lang="da-DK" sz="1600" dirty="0" err="1">
                <a:latin typeface="+mn-lt"/>
              </a:rPr>
              <a:t>hard</a:t>
            </a:r>
            <a:r>
              <a:rPr lang="da-DK" sz="1600" dirty="0">
                <a:latin typeface="+mn-lt"/>
              </a:rPr>
              <a:t> to </a:t>
            </a:r>
            <a:r>
              <a:rPr lang="da-DK" sz="1600" dirty="0" err="1">
                <a:latin typeface="+mn-lt"/>
              </a:rPr>
              <a:t>grasp</a:t>
            </a:r>
            <a:r>
              <a:rPr lang="da-DK" sz="1600" dirty="0">
                <a:latin typeface="+mn-lt"/>
              </a:rPr>
              <a:t> ;)</a:t>
            </a:r>
            <a:endParaRPr lang="en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2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FB4F-596D-5445-28DE-6597D0DC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Bayesian</a:t>
            </a:r>
            <a:r>
              <a:rPr lang="da-DK" dirty="0"/>
              <a:t> </a:t>
            </a:r>
            <a:r>
              <a:rPr lang="da-DK" dirty="0" err="1"/>
              <a:t>Inference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5C80AF-5E8A-8AEB-B192-B356367E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DF45-A6CF-4DC2-B3B7-EDF2CD627D0D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10" name="Pladsholder til indhold 9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88260572-0EBD-383C-5C5F-BCA45D50D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672"/>
            <a:ext cx="5909640" cy="3168352"/>
          </a:xfr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76000C7C-FC96-E33E-8AB7-53713A96BB3E}"/>
              </a:ext>
            </a:extLst>
          </p:cNvPr>
          <p:cNvSpPr/>
          <p:nvPr/>
        </p:nvSpPr>
        <p:spPr bwMode="auto">
          <a:xfrm>
            <a:off x="9838828" y="1569976"/>
            <a:ext cx="1224136" cy="1309328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EF92FAC-A470-33F5-8F71-C39D9E24965E}"/>
              </a:ext>
            </a:extLst>
          </p:cNvPr>
          <p:cNvSpPr txBox="1"/>
          <p:nvPr/>
        </p:nvSpPr>
        <p:spPr>
          <a:xfrm>
            <a:off x="981844" y="5805264"/>
            <a:ext cx="9900916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Remember</a:t>
            </a:r>
            <a:r>
              <a:rPr lang="da-DK" sz="1600" dirty="0">
                <a:latin typeface="+mn-lt"/>
              </a:rPr>
              <a:t> theta is the general term for model parameters, </a:t>
            </a:r>
            <a:r>
              <a:rPr lang="da-DK" sz="1600" dirty="0" err="1">
                <a:latin typeface="+mn-lt"/>
              </a:rPr>
              <a:t>which</a:t>
            </a:r>
            <a:r>
              <a:rPr lang="da-DK" sz="1600" dirty="0">
                <a:latin typeface="+mn-lt"/>
              </a:rPr>
              <a:t> in the case of the </a:t>
            </a:r>
            <a:r>
              <a:rPr lang="da-DK" sz="1600" dirty="0" err="1">
                <a:latin typeface="+mn-lt"/>
              </a:rPr>
              <a:t>linear</a:t>
            </a:r>
            <a:r>
              <a:rPr lang="da-DK" sz="1600" dirty="0">
                <a:latin typeface="+mn-lt"/>
              </a:rPr>
              <a:t> model </a:t>
            </a:r>
            <a:r>
              <a:rPr lang="da-DK" sz="1600" dirty="0" err="1">
                <a:latin typeface="+mn-lt"/>
              </a:rPr>
              <a:t>are</a:t>
            </a:r>
            <a:r>
              <a:rPr lang="da-DK" sz="1600" dirty="0">
                <a:latin typeface="+mn-lt"/>
              </a:rPr>
              <a:t> the betas</a:t>
            </a:r>
            <a:endParaRPr lang="en-DK" sz="1600" dirty="0">
              <a:latin typeface="+mn-lt"/>
            </a:endParaRP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83BF94A8-17C2-C761-2362-A4DAEE85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69" y="1845199"/>
            <a:ext cx="4490429" cy="35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7F949-9C63-D53E-8C8C-266B0569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LM() vs. </a:t>
            </a:r>
            <a:r>
              <a:rPr lang="da-DK" dirty="0" err="1"/>
              <a:t>Stan_GLM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6099B1-794D-DDF7-EB22-89FE1559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LM</a:t>
            </a:r>
          </a:p>
          <a:p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classical</a:t>
            </a:r>
            <a:r>
              <a:rPr lang="da-DK" dirty="0"/>
              <a:t>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squares</a:t>
            </a:r>
            <a:r>
              <a:rPr lang="da-DK" dirty="0"/>
              <a:t> and returns </a:t>
            </a:r>
            <a:r>
              <a:rPr lang="da-DK" dirty="0" err="1"/>
              <a:t>estimates</a:t>
            </a:r>
            <a:r>
              <a:rPr lang="da-DK" dirty="0"/>
              <a:t> and standard </a:t>
            </a:r>
            <a:r>
              <a:rPr lang="da-DK" dirty="0" err="1"/>
              <a:t>errors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b="1" dirty="0"/>
              <a:t>STAN_GLM</a:t>
            </a:r>
          </a:p>
          <a:p>
            <a:r>
              <a:rPr lang="da-DK" dirty="0"/>
              <a:t>Performs </a:t>
            </a:r>
            <a:r>
              <a:rPr lang="da-DK" dirty="0" err="1"/>
              <a:t>bayesian</a:t>
            </a:r>
            <a:r>
              <a:rPr lang="da-DK" dirty="0"/>
              <a:t> </a:t>
            </a:r>
            <a:r>
              <a:rPr lang="da-DK" dirty="0" err="1"/>
              <a:t>inference</a:t>
            </a:r>
            <a:r>
              <a:rPr lang="da-DK" dirty="0"/>
              <a:t> and returns </a:t>
            </a:r>
            <a:r>
              <a:rPr lang="da-DK" dirty="0" err="1"/>
              <a:t>estimates</a:t>
            </a:r>
            <a:r>
              <a:rPr lang="da-DK" dirty="0"/>
              <a:t>, standard </a:t>
            </a:r>
            <a:r>
              <a:rPr lang="da-DK" dirty="0" err="1"/>
              <a:t>errors</a:t>
            </a:r>
            <a:r>
              <a:rPr lang="da-DK" dirty="0"/>
              <a:t> and </a:t>
            </a:r>
            <a:r>
              <a:rPr lang="da-DK" dirty="0" err="1"/>
              <a:t>posterior</a:t>
            </a:r>
            <a:r>
              <a:rPr lang="da-DK" dirty="0"/>
              <a:t> distributions. </a:t>
            </a:r>
          </a:p>
          <a:p>
            <a:pPr>
              <a:buNone/>
            </a:pPr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visualizing</a:t>
            </a:r>
            <a:r>
              <a:rPr lang="da-DK" dirty="0"/>
              <a:t> </a:t>
            </a:r>
            <a:r>
              <a:rPr lang="da-DK" dirty="0" err="1"/>
              <a:t>uncertainty</a:t>
            </a:r>
            <a:endParaRPr lang="da-DK" dirty="0"/>
          </a:p>
          <a:p>
            <a:pPr>
              <a:buNone/>
            </a:pPr>
            <a:r>
              <a:rPr lang="da-DK" dirty="0"/>
              <a:t>Prior information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incorporated</a:t>
            </a:r>
            <a:endParaRPr lang="da-DK" dirty="0"/>
          </a:p>
          <a:p>
            <a:endParaRPr lang="da-DK" dirty="0"/>
          </a:p>
          <a:p>
            <a:r>
              <a:rPr lang="da-DK" dirty="0"/>
              <a:t>- For simple problems with no prior the LM and STAN_GLM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yield</a:t>
            </a:r>
            <a:r>
              <a:rPr lang="da-DK" dirty="0"/>
              <a:t> the same </a:t>
            </a:r>
            <a:r>
              <a:rPr lang="da-DK" dirty="0" err="1"/>
              <a:t>results</a:t>
            </a:r>
            <a:endParaRPr lang="da-DK" dirty="0"/>
          </a:p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48C321-7C74-73C6-304C-19F71638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CBD9-B930-4958-BBFA-5AD8E8C771CC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7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93E43-55AA-BD90-AB5D-E6C08F11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Predictions</a:t>
            </a:r>
            <a:r>
              <a:rPr lang="da-DK" dirty="0"/>
              <a:t> &amp; </a:t>
            </a:r>
            <a:r>
              <a:rPr lang="da-DK" dirty="0" err="1"/>
              <a:t>Uncertainty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86825-260B-B73F-7CF3-F312D1E5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1759200"/>
            <a:ext cx="10220325" cy="3937484"/>
          </a:xfrm>
        </p:spPr>
        <p:txBody>
          <a:bodyPr/>
          <a:lstStyle/>
          <a:p>
            <a:r>
              <a:rPr lang="da-DK" dirty="0"/>
              <a:t>Point </a:t>
            </a:r>
            <a:r>
              <a:rPr lang="da-DK" dirty="0" err="1"/>
              <a:t>prediction</a:t>
            </a:r>
            <a:r>
              <a:rPr lang="da-DK" dirty="0"/>
              <a:t>:</a:t>
            </a:r>
          </a:p>
          <a:p>
            <a:r>
              <a:rPr lang="da-DK" sz="1600" dirty="0"/>
              <a:t>- </a:t>
            </a:r>
            <a:r>
              <a:rPr lang="da-DK" sz="1600" dirty="0" err="1"/>
              <a:t>Based</a:t>
            </a:r>
            <a:r>
              <a:rPr lang="da-DK" sz="1600" dirty="0"/>
              <a:t> on the </a:t>
            </a:r>
            <a:r>
              <a:rPr lang="da-DK" sz="1600" dirty="0" err="1"/>
              <a:t>fitted</a:t>
            </a:r>
            <a:r>
              <a:rPr lang="da-DK" sz="1600" dirty="0"/>
              <a:t> model and it </a:t>
            </a:r>
            <a:r>
              <a:rPr lang="da-DK" sz="1600" dirty="0" err="1"/>
              <a:t>uses</a:t>
            </a:r>
            <a:r>
              <a:rPr lang="da-DK" sz="1600" dirty="0"/>
              <a:t> the </a:t>
            </a:r>
            <a:r>
              <a:rPr lang="da-DK" sz="1600" dirty="0" err="1"/>
              <a:t>estimates</a:t>
            </a:r>
            <a:r>
              <a:rPr lang="da-DK" sz="1600" dirty="0"/>
              <a:t> for  </a:t>
            </a:r>
            <a:r>
              <a:rPr lang="da-DK" dirty="0"/>
              <a:t>     </a:t>
            </a:r>
            <a:r>
              <a:rPr lang="da-DK" sz="1600" dirty="0"/>
              <a:t>and</a:t>
            </a:r>
          </a:p>
          <a:p>
            <a:r>
              <a:rPr lang="da-DK" sz="1600" dirty="0"/>
              <a:t>- Point </a:t>
            </a:r>
            <a:r>
              <a:rPr lang="da-DK" sz="1600" dirty="0" err="1"/>
              <a:t>prediction</a:t>
            </a:r>
            <a:r>
              <a:rPr lang="da-DK" sz="1600" dirty="0"/>
              <a:t> </a:t>
            </a:r>
            <a:r>
              <a:rPr lang="da-DK" sz="1600" dirty="0" err="1"/>
              <a:t>completely</a:t>
            </a:r>
            <a:r>
              <a:rPr lang="da-DK" sz="1600" dirty="0"/>
              <a:t> </a:t>
            </a:r>
            <a:r>
              <a:rPr lang="da-DK" sz="1600" dirty="0" err="1"/>
              <a:t>ignores</a:t>
            </a:r>
            <a:r>
              <a:rPr lang="da-DK" sz="1600" dirty="0"/>
              <a:t> </a:t>
            </a:r>
            <a:r>
              <a:rPr lang="da-DK" sz="1600" dirty="0" err="1"/>
              <a:t>uncertainty</a:t>
            </a:r>
            <a:endParaRPr lang="da-DK" sz="1600" dirty="0"/>
          </a:p>
          <a:p>
            <a:r>
              <a:rPr lang="da-DK" sz="1600" dirty="0"/>
              <a:t>- </a:t>
            </a:r>
            <a:r>
              <a:rPr lang="da-DK" sz="1600" dirty="0" err="1"/>
              <a:t>Implemented</a:t>
            </a:r>
            <a:r>
              <a:rPr lang="da-DK" sz="1600" dirty="0"/>
              <a:t> </a:t>
            </a:r>
            <a:r>
              <a:rPr lang="da-DK" sz="1600" dirty="0" err="1"/>
              <a:t>using</a:t>
            </a:r>
            <a:r>
              <a:rPr lang="da-DK" sz="1600" dirty="0"/>
              <a:t> </a:t>
            </a:r>
            <a:r>
              <a:rPr lang="da-DK" sz="1600" dirty="0" err="1"/>
              <a:t>predict</a:t>
            </a:r>
            <a:r>
              <a:rPr lang="da-DK" sz="1600" dirty="0"/>
              <a:t>() in R</a:t>
            </a:r>
          </a:p>
          <a:p>
            <a:endParaRPr lang="da-DK" sz="1600" dirty="0"/>
          </a:p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predictor</a:t>
            </a:r>
            <a:r>
              <a:rPr lang="da-DK" sz="1600" dirty="0"/>
              <a:t> :</a:t>
            </a:r>
          </a:p>
          <a:p>
            <a:r>
              <a:rPr lang="da-DK" sz="1600" dirty="0"/>
              <a:t>- </a:t>
            </a:r>
            <a:r>
              <a:rPr lang="da-DK" sz="1600" dirty="0" err="1"/>
              <a:t>Propagates</a:t>
            </a:r>
            <a:r>
              <a:rPr lang="da-DK" sz="1600" dirty="0"/>
              <a:t> the </a:t>
            </a:r>
            <a:r>
              <a:rPr lang="da-DK" sz="1600" dirty="0" err="1"/>
              <a:t>inferential</a:t>
            </a:r>
            <a:r>
              <a:rPr lang="da-DK" sz="1600" dirty="0"/>
              <a:t> </a:t>
            </a:r>
            <a:r>
              <a:rPr lang="da-DK" sz="1600" dirty="0" err="1"/>
              <a:t>uncertainty</a:t>
            </a:r>
            <a:r>
              <a:rPr lang="da-DK" sz="1600" dirty="0"/>
              <a:t> of       and</a:t>
            </a:r>
          </a:p>
          <a:p>
            <a:r>
              <a:rPr lang="da-DK" sz="1600" dirty="0"/>
              <a:t>- It </a:t>
            </a:r>
            <a:r>
              <a:rPr lang="da-DK" sz="1600" dirty="0" err="1"/>
              <a:t>represents</a:t>
            </a:r>
            <a:r>
              <a:rPr lang="da-DK" sz="1600" dirty="0"/>
              <a:t> the distribution of </a:t>
            </a:r>
            <a:r>
              <a:rPr lang="da-DK" sz="1600" dirty="0" err="1"/>
              <a:t>uncertainty</a:t>
            </a:r>
            <a:r>
              <a:rPr lang="da-DK" sz="1600" dirty="0"/>
              <a:t> </a:t>
            </a:r>
            <a:r>
              <a:rPr lang="da-DK" sz="1600" dirty="0" err="1"/>
              <a:t>about</a:t>
            </a:r>
            <a:r>
              <a:rPr lang="da-DK" sz="1600" dirty="0"/>
              <a:t> the </a:t>
            </a:r>
            <a:r>
              <a:rPr lang="da-DK" sz="1600" dirty="0" err="1"/>
              <a:t>mean</a:t>
            </a:r>
            <a:r>
              <a:rPr lang="da-DK" sz="1600" dirty="0"/>
              <a:t> </a:t>
            </a:r>
            <a:r>
              <a:rPr lang="da-DK" sz="1600" dirty="0" err="1"/>
              <a:t>value</a:t>
            </a:r>
            <a:r>
              <a:rPr lang="da-DK" sz="1600" dirty="0"/>
              <a:t> of y</a:t>
            </a:r>
          </a:p>
          <a:p>
            <a:r>
              <a:rPr lang="da-DK" sz="1600" dirty="0"/>
              <a:t>- </a:t>
            </a:r>
            <a:r>
              <a:rPr lang="da-DK" sz="1600" dirty="0" err="1"/>
              <a:t>Implemented</a:t>
            </a:r>
            <a:r>
              <a:rPr lang="da-DK" sz="1600" dirty="0"/>
              <a:t> as </a:t>
            </a:r>
            <a:r>
              <a:rPr lang="da-DK" sz="1600" dirty="0" err="1"/>
              <a:t>posterior_linpred</a:t>
            </a:r>
            <a:r>
              <a:rPr lang="da-DK" sz="1600" dirty="0"/>
              <a:t>() in R (</a:t>
            </a:r>
            <a:r>
              <a:rPr lang="da-DK" sz="1600" dirty="0" err="1"/>
              <a:t>using</a:t>
            </a:r>
            <a:r>
              <a:rPr lang="da-DK" sz="1600" dirty="0"/>
              <a:t> </a:t>
            </a:r>
            <a:r>
              <a:rPr lang="da-DK" sz="1600" dirty="0" err="1"/>
              <a:t>rstanarm</a:t>
            </a:r>
            <a:r>
              <a:rPr lang="da-DK" sz="1600" dirty="0"/>
              <a:t>)</a:t>
            </a:r>
          </a:p>
          <a:p>
            <a:endParaRPr lang="da-DK" sz="1600" dirty="0"/>
          </a:p>
          <a:p>
            <a:endParaRPr lang="da-DK" sz="1600" dirty="0"/>
          </a:p>
          <a:p>
            <a:r>
              <a:rPr lang="da-DK" dirty="0" err="1"/>
              <a:t>Predictive</a:t>
            </a:r>
            <a:r>
              <a:rPr lang="da-DK" dirty="0"/>
              <a:t> distribution</a:t>
            </a:r>
            <a:r>
              <a:rPr lang="da-DK" sz="1600" dirty="0"/>
              <a:t> :</a:t>
            </a:r>
          </a:p>
          <a:p>
            <a:r>
              <a:rPr lang="da-DK" sz="1600" dirty="0"/>
              <a:t>- </a:t>
            </a:r>
            <a:r>
              <a:rPr lang="da-DK" sz="1600" dirty="0" err="1"/>
              <a:t>Uncertainty</a:t>
            </a:r>
            <a:r>
              <a:rPr lang="da-DK" sz="1600" dirty="0"/>
              <a:t> </a:t>
            </a:r>
            <a:r>
              <a:rPr lang="da-DK" sz="1600" dirty="0" err="1"/>
              <a:t>about</a:t>
            </a:r>
            <a:r>
              <a:rPr lang="da-DK" sz="1600" dirty="0"/>
              <a:t> an observation of y</a:t>
            </a:r>
          </a:p>
          <a:p>
            <a:r>
              <a:rPr lang="da-DK" sz="1600" dirty="0"/>
              <a:t>- </a:t>
            </a:r>
            <a:r>
              <a:rPr lang="da-DK" sz="1600" dirty="0" err="1"/>
              <a:t>Implemented</a:t>
            </a:r>
            <a:r>
              <a:rPr lang="da-DK" sz="1600" dirty="0"/>
              <a:t> as </a:t>
            </a:r>
            <a:r>
              <a:rPr lang="da-DK" sz="1600" dirty="0" err="1"/>
              <a:t>posterior_predict</a:t>
            </a:r>
            <a:r>
              <a:rPr lang="da-DK" sz="1600" dirty="0"/>
              <a:t>() in R (</a:t>
            </a:r>
            <a:r>
              <a:rPr lang="da-DK" sz="1600" dirty="0" err="1"/>
              <a:t>using</a:t>
            </a:r>
            <a:r>
              <a:rPr lang="da-DK" sz="1600" dirty="0"/>
              <a:t> </a:t>
            </a:r>
            <a:r>
              <a:rPr lang="da-DK" sz="1600" dirty="0" err="1"/>
              <a:t>rstanarm</a:t>
            </a:r>
            <a:r>
              <a:rPr lang="da-DK" sz="1600" dirty="0"/>
              <a:t>) </a:t>
            </a:r>
            <a:endParaRPr lang="da-DK" dirty="0"/>
          </a:p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96CD58-A0CC-D649-14CA-DB180E9B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79D1-94F1-4E8E-A4A0-7C80B83AB8ED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6AABC52-C25B-781A-CBDB-27E1B74E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628800"/>
            <a:ext cx="1597850" cy="542128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20F9DB8-465E-5737-D593-30E531B5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76" y="2096622"/>
            <a:ext cx="304826" cy="396274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EB43EC8B-54B9-A5CA-9CCA-C1232DF93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12" y="2170928"/>
            <a:ext cx="236240" cy="28958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0011271-D6D7-8C6F-2BFA-488379A0D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052" y="3318920"/>
            <a:ext cx="1597343" cy="542128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38EE4685-C095-D694-EFB4-FB057750D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260" y="3717032"/>
            <a:ext cx="313605" cy="399134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C13C95B1-9F9C-8426-227D-EBC4D0EFB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340" y="3742509"/>
            <a:ext cx="304825" cy="373657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F71CA80B-EF2E-5913-67D7-3108C8063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728" y="5239699"/>
            <a:ext cx="1992417" cy="6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A4F4-9806-D853-A76D-97E0BF51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Stan_GLM</a:t>
            </a:r>
            <a:r>
              <a:rPr lang="da-DK" dirty="0"/>
              <a:t>: sampling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07E5D2-45EC-7984-CA9C-B6823BC8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A9F2-787E-4108-96AE-262469F911FD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3FA2D954-AAF2-CC66-A86F-A73D8523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STAN_GLM per default </a:t>
            </a:r>
            <a:r>
              <a:rPr lang="da-DK" dirty="0" err="1"/>
              <a:t>uses</a:t>
            </a:r>
            <a:r>
              <a:rPr lang="da-DK" dirty="0"/>
              <a:t> sampling</a:t>
            </a:r>
          </a:p>
          <a:p>
            <a:r>
              <a:rPr lang="da-DK" dirty="0"/>
              <a:t>LM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optimization</a:t>
            </a:r>
            <a:r>
              <a:rPr lang="da-DK" dirty="0"/>
              <a:t> with RSS as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(last </a:t>
            </a:r>
            <a:r>
              <a:rPr lang="da-DK" dirty="0" err="1"/>
              <a:t>week</a:t>
            </a:r>
            <a:r>
              <a:rPr lang="da-DK" dirty="0"/>
              <a:t>) 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4CE677AC-6B21-E368-B5C4-46B09AED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6" y="825427"/>
            <a:ext cx="4625225" cy="205151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5D4F3193-CAC3-5208-4372-4E8A9312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876937"/>
            <a:ext cx="4047713" cy="3456966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4D9D082-E30C-F507-577F-53806B9A9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08" y="3256056"/>
            <a:ext cx="3204452" cy="2641507"/>
          </a:xfrm>
          <a:prstGeom prst="rect">
            <a:avLst/>
          </a:prstGeom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1BFFAC8C-1918-E4E6-0FC5-E29100CE62DD}"/>
              </a:ext>
            </a:extLst>
          </p:cNvPr>
          <p:cNvSpPr/>
          <p:nvPr/>
        </p:nvSpPr>
        <p:spPr bwMode="auto">
          <a:xfrm>
            <a:off x="7822604" y="2876937"/>
            <a:ext cx="432048" cy="84009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52D7-5314-EDD8-6F0A-E13F642D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D5194A-5686-AC6D-4C3F-1DB7E32D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r>
              <a:rPr lang="da-DK" dirty="0"/>
              <a:t> in the notebook (</a:t>
            </a:r>
            <a:r>
              <a:rPr lang="da-DK" dirty="0" err="1"/>
              <a:t>inspired</a:t>
            </a:r>
            <a:r>
              <a:rPr lang="da-DK" dirty="0"/>
              <a:t> from ROS 9.1)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 err="1">
                <a:sym typeface="Wingdings" panose="05000000000000000000" pitchFamily="2" charset="2"/>
              </a:rPr>
              <a:t>Optional</a:t>
            </a:r>
            <a:r>
              <a:rPr lang="da-DK" dirty="0">
                <a:sym typeface="Wingdings" panose="05000000000000000000" pitchFamily="2" charset="2"/>
              </a:rPr>
              <a:t> finish up </a:t>
            </a:r>
            <a:r>
              <a:rPr lang="da-DK" dirty="0" err="1">
                <a:sym typeface="Wingdings" panose="05000000000000000000" pitchFamily="2" charset="2"/>
              </a:rPr>
              <a:t>exercises</a:t>
            </a:r>
            <a:r>
              <a:rPr lang="da-DK" dirty="0">
                <a:sym typeface="Wingdings" panose="05000000000000000000" pitchFamily="2" charset="2"/>
              </a:rPr>
              <a:t> from last </a:t>
            </a:r>
            <a:r>
              <a:rPr lang="da-DK" dirty="0" err="1">
                <a:sym typeface="Wingdings" panose="05000000000000000000" pitchFamily="2" charset="2"/>
              </a:rPr>
              <a:t>week</a:t>
            </a:r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b="1" dirty="0">
                <a:sym typeface="Wingdings" panose="05000000000000000000" pitchFamily="2" charset="2"/>
              </a:rPr>
              <a:t>Link to the </a:t>
            </a:r>
            <a:r>
              <a:rPr lang="da-DK" b="1" dirty="0" err="1">
                <a:sym typeface="Wingdings" panose="05000000000000000000" pitchFamily="2" charset="2"/>
              </a:rPr>
              <a:t>exercise</a:t>
            </a:r>
            <a:r>
              <a:rPr lang="da-DK" b="1" dirty="0">
                <a:sym typeface="Wingdings" panose="05000000000000000000" pitchFamily="2" charset="2"/>
              </a:rPr>
              <a:t> notebook</a:t>
            </a:r>
            <a:r>
              <a:rPr lang="da-DK" dirty="0">
                <a:sym typeface="Wingdings" panose="05000000000000000000" pitchFamily="2" charset="2"/>
              </a:rPr>
              <a:t>: https://classroom.github.com/a/rkMfGzMa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CFB55F-B909-2E0C-1334-22B171A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31A4-F89E-4021-9287-F397F05F38F7}" type="datetime1">
              <a:rPr lang="en-GB" smtClean="0"/>
              <a:t>18/04/2023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1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Brugerdefineret</PresentationFormat>
  <Paragraphs>55</Paragraphs>
  <Slides>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7" baseType="lpstr">
      <vt:lpstr>Calibri</vt:lpstr>
      <vt:lpstr>Wingdings 3</vt:lpstr>
      <vt:lpstr>AU Peto</vt:lpstr>
      <vt:lpstr>Arial</vt:lpstr>
      <vt:lpstr>AU Passata Light</vt:lpstr>
      <vt:lpstr>AU Passata</vt:lpstr>
      <vt:lpstr>Georgia</vt:lpstr>
      <vt:lpstr>AU 16:9</vt:lpstr>
      <vt:lpstr>Methods 2 Classroom 10</vt:lpstr>
      <vt:lpstr>TODAY  </vt:lpstr>
      <vt:lpstr>The Linear model on Matrix form</vt:lpstr>
      <vt:lpstr>Bayesian Inference</vt:lpstr>
      <vt:lpstr>LM() vs. Stan_GLM</vt:lpstr>
      <vt:lpstr>Predictions &amp; Uncertainty</vt:lpstr>
      <vt:lpstr>Stan_GLM: sampling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2023-04-18T08:16:13Z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