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7" roundtripDataSignature="AMtx7mhvQQHDuuy8/O4vJ8BhmsutfVDX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7defc44be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2a7defc44be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7defc44be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2a7defc44be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7defc44be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g2a7defc44be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a7defc44b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2a7defc44be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8a983cc2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2a8a983cc2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84c9fefc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2a84c9fefc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7defc44b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g2a7defc44b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19"/>
          <p:cNvSpPr txBox="1"/>
          <p:nvPr>
            <p:ph type="ctrTitle"/>
          </p:nvPr>
        </p:nvSpPr>
        <p:spPr>
          <a:xfrm>
            <a:off x="1143000" y="841772"/>
            <a:ext cx="6858000" cy="1377900"/>
          </a:xfrm>
          <a:prstGeom prst="rect">
            <a:avLst/>
          </a:prstGeom>
          <a:noFill/>
          <a:ln>
            <a:noFill/>
          </a:ln>
        </p:spPr>
        <p:txBody>
          <a:bodyPr anchorCtr="0" anchor="ctr" bIns="34275" lIns="68575" spcFirstLastPara="1" rIns="68575" wrap="square" tIns="34275">
            <a:normAutofit/>
          </a:bodyPr>
          <a:lstStyle>
            <a:lvl1pPr lvl="0" algn="ctr">
              <a:lnSpc>
                <a:spcPct val="120000"/>
              </a:lnSpc>
              <a:spcBef>
                <a:spcPts val="0"/>
              </a:spcBef>
              <a:spcAft>
                <a:spcPts val="0"/>
              </a:spcAft>
              <a:buClr>
                <a:schemeClr val="lt1"/>
              </a:buClr>
              <a:buSzPts val="4100"/>
              <a:buFont typeface="Calibri"/>
              <a:buNone/>
              <a:defRPr sz="41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19"/>
          <p:cNvSpPr txBox="1"/>
          <p:nvPr>
            <p:ph idx="1" type="subTitle"/>
          </p:nvPr>
        </p:nvSpPr>
        <p:spPr>
          <a:xfrm>
            <a:off x="1143000" y="2219633"/>
            <a:ext cx="6858000" cy="756900"/>
          </a:xfrm>
          <a:prstGeom prst="rect">
            <a:avLst/>
          </a:prstGeom>
          <a:noFill/>
          <a:ln>
            <a:noFill/>
          </a:ln>
        </p:spPr>
        <p:txBody>
          <a:bodyPr anchorCtr="0" anchor="ctr" bIns="34275" lIns="68575" spcFirstLastPara="1" rIns="68575" wrap="square" tIns="34275">
            <a:normAutofit/>
          </a:bodyPr>
          <a:lstStyle>
            <a:lvl1pPr lvl="0" algn="ctr">
              <a:lnSpc>
                <a:spcPct val="120000"/>
              </a:lnSpc>
              <a:spcBef>
                <a:spcPts val="800"/>
              </a:spcBef>
              <a:spcAft>
                <a:spcPts val="0"/>
              </a:spcAft>
              <a:buClr>
                <a:schemeClr val="lt1"/>
              </a:buClr>
              <a:buSzPts val="1500"/>
              <a:buNone/>
              <a:defRPr sz="15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 name="Google Shape;14;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28"/>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29"/>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0"/>
          <p:cNvSpPr txBox="1"/>
          <p:nvPr>
            <p:ph type="title"/>
          </p:nvPr>
        </p:nvSpPr>
        <p:spPr>
          <a:xfrm>
            <a:off x="628650" y="273844"/>
            <a:ext cx="7886700" cy="552300"/>
          </a:xfrm>
          <a:prstGeom prst="rect">
            <a:avLst/>
          </a:prstGeom>
          <a:noFill/>
          <a:ln>
            <a:noFill/>
          </a:ln>
        </p:spPr>
        <p:txBody>
          <a:bodyPr anchorCtr="0" anchor="ctr" bIns="34275" lIns="68575" spcFirstLastPara="1" rIns="68575" wrap="square" tIns="34275">
            <a:normAutofit/>
          </a:bodyPr>
          <a:lstStyle>
            <a:lvl1pPr lvl="0" algn="ctr">
              <a:lnSpc>
                <a:spcPct val="120000"/>
              </a:lnSpc>
              <a:spcBef>
                <a:spcPts val="0"/>
              </a:spcBef>
              <a:spcAft>
                <a:spcPts val="0"/>
              </a:spcAft>
              <a:buClr>
                <a:srgbClr val="0066FF"/>
              </a:buClr>
              <a:buSzPts val="2400"/>
              <a:buFont typeface="Calibri"/>
              <a:buNone/>
              <a:defRPr b="1" sz="2400">
                <a:solidFill>
                  <a:srgbClr val="0066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20"/>
          <p:cNvSpPr txBox="1"/>
          <p:nvPr>
            <p:ph idx="1" type="body"/>
          </p:nvPr>
        </p:nvSpPr>
        <p:spPr>
          <a:xfrm>
            <a:off x="628650" y="921774"/>
            <a:ext cx="7886700" cy="3711000"/>
          </a:xfrm>
          <a:prstGeom prst="rect">
            <a:avLst/>
          </a:prstGeom>
          <a:noFill/>
          <a:ln>
            <a:noFill/>
          </a:ln>
        </p:spPr>
        <p:txBody>
          <a:bodyPr anchorCtr="0" anchor="t" bIns="34275" lIns="68575" spcFirstLastPara="1" rIns="68575" wrap="square" tIns="34275">
            <a:normAutofit/>
          </a:bodyPr>
          <a:lstStyle>
            <a:lvl1pPr indent="-323850" lvl="0" marL="457200" algn="just">
              <a:lnSpc>
                <a:spcPct val="120000"/>
              </a:lnSpc>
              <a:spcBef>
                <a:spcPts val="200"/>
              </a:spcBef>
              <a:spcAft>
                <a:spcPts val="0"/>
              </a:spcAft>
              <a:buClr>
                <a:schemeClr val="dk1"/>
              </a:buClr>
              <a:buSzPts val="1500"/>
              <a:buChar char="•"/>
              <a:defRPr sz="1500"/>
            </a:lvl1pPr>
            <a:lvl2pPr indent="-317500" lvl="1" marL="914400" algn="just">
              <a:lnSpc>
                <a:spcPct val="120000"/>
              </a:lnSpc>
              <a:spcBef>
                <a:spcPts val="200"/>
              </a:spcBef>
              <a:spcAft>
                <a:spcPts val="0"/>
              </a:spcAft>
              <a:buClr>
                <a:schemeClr val="dk1"/>
              </a:buClr>
              <a:buSzPts val="1400"/>
              <a:buChar char="•"/>
              <a:defRPr sz="1400"/>
            </a:lvl2pPr>
            <a:lvl3pPr indent="-304800" lvl="2" marL="1371600" algn="just">
              <a:lnSpc>
                <a:spcPct val="120000"/>
              </a:lnSpc>
              <a:spcBef>
                <a:spcPts val="200"/>
              </a:spcBef>
              <a:spcAft>
                <a:spcPts val="0"/>
              </a:spcAft>
              <a:buClr>
                <a:schemeClr val="dk1"/>
              </a:buClr>
              <a:buSzPts val="1200"/>
              <a:buChar char="•"/>
              <a:defRPr sz="1200"/>
            </a:lvl3pPr>
            <a:lvl4pPr indent="-298450" lvl="3" marL="1828800" algn="just">
              <a:lnSpc>
                <a:spcPct val="120000"/>
              </a:lnSpc>
              <a:spcBef>
                <a:spcPts val="200"/>
              </a:spcBef>
              <a:spcAft>
                <a:spcPts val="0"/>
              </a:spcAft>
              <a:buClr>
                <a:schemeClr val="dk1"/>
              </a:buClr>
              <a:buSzPts val="1100"/>
              <a:buChar char="•"/>
              <a:defRPr sz="1100"/>
            </a:lvl4pPr>
            <a:lvl5pPr indent="-298450" lvl="4" marL="2286000" algn="just">
              <a:lnSpc>
                <a:spcPct val="120000"/>
              </a:lnSpc>
              <a:spcBef>
                <a:spcPts val="200"/>
              </a:spcBef>
              <a:spcAft>
                <a:spcPts val="0"/>
              </a:spcAft>
              <a:buClr>
                <a:schemeClr val="dk1"/>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 name="Google Shape;20;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 name="Google Shape;21;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 name="Google Shape;26;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p22"/>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0" name="Google Shape;3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 name="Google Shape;3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23"/>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 name="Google Shape;36;p23"/>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7" name="Google Shape;37;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 name="Google Shape;39;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2" name="Google Shape;42;p24"/>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3" name="Google Shape;43;p24"/>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4" name="Google Shape;44;p24"/>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5" name="Google Shape;45;p24"/>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6" name="Google Shape;46;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1" name="Google Shape;51;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26"/>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7" name="Google Shape;57;p26"/>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8" name="Google Shape;58;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27"/>
          <p:cNvSpPr/>
          <p:nvPr>
            <p:ph idx="2" type="pic"/>
          </p:nvPr>
        </p:nvSpPr>
        <p:spPr>
          <a:xfrm>
            <a:off x="3887391" y="740569"/>
            <a:ext cx="4629300" cy="3655200"/>
          </a:xfrm>
          <a:prstGeom prst="rect">
            <a:avLst/>
          </a:prstGeom>
          <a:noFill/>
          <a:ln>
            <a:noFill/>
          </a:ln>
        </p:spPr>
      </p:sp>
      <p:sp>
        <p:nvSpPr>
          <p:cNvPr id="64" name="Google Shape;64;p27"/>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5" name="Google Shape;65;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xuanthulab.net/gioi-thieu-ve-linux-va-cac-distro-linux.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202635" y="1617024"/>
            <a:ext cx="6858000" cy="1377900"/>
          </a:xfrm>
          <a:prstGeom prst="rect">
            <a:avLst/>
          </a:prstGeom>
          <a:noFill/>
          <a:ln>
            <a:noFill/>
          </a:ln>
        </p:spPr>
        <p:txBody>
          <a:bodyPr anchorCtr="0" anchor="ctr" bIns="34275" lIns="68575" spcFirstLastPara="1" rIns="68575" wrap="square" tIns="34275">
            <a:normAutofit/>
          </a:bodyPr>
          <a:lstStyle/>
          <a:p>
            <a:pPr indent="0" lvl="0" marL="0" rtl="0" algn="ctr">
              <a:lnSpc>
                <a:spcPct val="120000"/>
              </a:lnSpc>
              <a:spcBef>
                <a:spcPts val="0"/>
              </a:spcBef>
              <a:spcAft>
                <a:spcPts val="0"/>
              </a:spcAft>
              <a:buClr>
                <a:schemeClr val="lt1"/>
              </a:buClr>
              <a:buSzPts val="4100"/>
              <a:buFont typeface="Calibri"/>
              <a:buNone/>
            </a:pPr>
            <a:r>
              <a:rPr lang="en-US"/>
              <a:t>Hệ điều hành Linux cơ bản</a:t>
            </a:r>
            <a:endParaRPr/>
          </a:p>
        </p:txBody>
      </p:sp>
      <p:sp>
        <p:nvSpPr>
          <p:cNvPr id="85" name="Google Shape;85;p1"/>
          <p:cNvSpPr txBox="1"/>
          <p:nvPr>
            <p:ph idx="1" type="subTitle"/>
          </p:nvPr>
        </p:nvSpPr>
        <p:spPr>
          <a:xfrm>
            <a:off x="1143000" y="2629549"/>
            <a:ext cx="6858000" cy="681000"/>
          </a:xfrm>
          <a:prstGeom prst="rect">
            <a:avLst/>
          </a:prstGeom>
          <a:noFill/>
          <a:ln>
            <a:noFill/>
          </a:ln>
        </p:spPr>
        <p:txBody>
          <a:bodyPr anchorCtr="0" anchor="ctr" bIns="34275" lIns="68575" spcFirstLastPara="1" rIns="68575" wrap="square" tIns="34275">
            <a:normAutofit/>
          </a:bodyPr>
          <a:lstStyle/>
          <a:p>
            <a:pPr indent="0" lvl="0" marL="0" rtl="0" algn="ctr">
              <a:lnSpc>
                <a:spcPct val="120000"/>
              </a:lnSpc>
              <a:spcBef>
                <a:spcPts val="0"/>
              </a:spcBef>
              <a:spcAft>
                <a:spcPts val="0"/>
              </a:spcAft>
              <a:buClr>
                <a:schemeClr val="lt1"/>
              </a:buClr>
              <a:buSzPts val="1500"/>
              <a:buNone/>
            </a:pPr>
            <a:r>
              <a:rPr lang="en-US" sz="2686"/>
              <a:t>Trình bày: Đỗ Minh Ngọc</a:t>
            </a:r>
            <a:endParaRPr sz="2686"/>
          </a:p>
          <a:p>
            <a:pPr indent="0" lvl="0" marL="0" rtl="0" algn="ctr">
              <a:lnSpc>
                <a:spcPct val="120000"/>
              </a:lnSpc>
              <a:spcBef>
                <a:spcPts val="0"/>
              </a:spcBef>
              <a:spcAft>
                <a:spcPts val="0"/>
              </a:spcAft>
              <a:buClr>
                <a:schemeClr val="lt1"/>
              </a:buClr>
              <a:buSzPts val="1500"/>
              <a:buNone/>
            </a:pPr>
            <a:r>
              <a:t/>
            </a:r>
            <a:endParaRPr/>
          </a:p>
          <a:p>
            <a:pPr indent="0" lvl="0" marL="0" rtl="0" algn="ctr">
              <a:lnSpc>
                <a:spcPct val="120000"/>
              </a:lnSpc>
              <a:spcBef>
                <a:spcPts val="0"/>
              </a:spcBef>
              <a:spcAft>
                <a:spcPts val="0"/>
              </a:spcAft>
              <a:buClr>
                <a:schemeClr val="lt1"/>
              </a:buClr>
              <a:buSzPts val="15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Một số khái niệm quan trọng</a:t>
            </a:r>
            <a:endParaRPr/>
          </a:p>
        </p:txBody>
      </p:sp>
      <p:sp>
        <p:nvSpPr>
          <p:cNvPr id="139" name="Google Shape;139;p6"/>
          <p:cNvSpPr txBox="1"/>
          <p:nvPr>
            <p:ph idx="1" type="body"/>
          </p:nvPr>
        </p:nvSpPr>
        <p:spPr>
          <a:xfrm>
            <a:off x="471500" y="691325"/>
            <a:ext cx="8105400" cy="4029300"/>
          </a:xfrm>
          <a:prstGeom prst="rect">
            <a:avLst/>
          </a:prstGeom>
          <a:noFill/>
          <a:ln>
            <a:noFill/>
          </a:ln>
        </p:spPr>
        <p:txBody>
          <a:bodyPr anchorCtr="0" anchor="t" bIns="34275" lIns="68575" spcFirstLastPara="1" rIns="68575" wrap="square" tIns="34275">
            <a:normAutofit/>
          </a:bodyPr>
          <a:lstStyle/>
          <a:p>
            <a:pPr indent="-457200" lvl="0" marL="457200" rtl="0" algn="l">
              <a:lnSpc>
                <a:spcPct val="115000"/>
              </a:lnSpc>
              <a:spcBef>
                <a:spcPts val="0"/>
              </a:spcBef>
              <a:spcAft>
                <a:spcPts val="0"/>
              </a:spcAft>
              <a:buSzPts val="2000"/>
              <a:buAutoNum type="arabicPeriod"/>
            </a:pPr>
            <a:r>
              <a:rPr lang="en-US" sz="2000">
                <a:highlight>
                  <a:srgbClr val="FFFFFF"/>
                </a:highlight>
              </a:rPr>
              <a:t>Phân quyền</a:t>
            </a:r>
            <a:endParaRPr sz="2000"/>
          </a:p>
          <a:p>
            <a:pPr indent="-457200" lvl="0" marL="457200" rtl="0" algn="l">
              <a:lnSpc>
                <a:spcPct val="115000"/>
              </a:lnSpc>
              <a:spcBef>
                <a:spcPts val="600"/>
              </a:spcBef>
              <a:spcAft>
                <a:spcPts val="0"/>
              </a:spcAft>
              <a:buSzPts val="2000"/>
              <a:buAutoNum type="arabicPeriod"/>
            </a:pPr>
            <a:r>
              <a:rPr lang="en-US" sz="2000">
                <a:highlight>
                  <a:srgbClr val="FFFFFF"/>
                </a:highlight>
              </a:rPr>
              <a:t>Package</a:t>
            </a:r>
            <a:endParaRPr sz="2000">
              <a:highlight>
                <a:srgbClr val="FFFFFF"/>
              </a:highlight>
            </a:endParaRPr>
          </a:p>
          <a:p>
            <a:pPr indent="-457200" lvl="0" marL="457200" rtl="0" algn="l">
              <a:lnSpc>
                <a:spcPct val="115000"/>
              </a:lnSpc>
              <a:spcBef>
                <a:spcPts val="600"/>
              </a:spcBef>
              <a:spcAft>
                <a:spcPts val="0"/>
              </a:spcAft>
              <a:buSzPts val="2000"/>
              <a:buAutoNum type="arabicPeriod"/>
            </a:pPr>
            <a:r>
              <a:rPr lang="en-US" sz="2000">
                <a:highlight>
                  <a:srgbClr val="FFFFFF"/>
                </a:highlight>
              </a:rPr>
              <a:t>Process</a:t>
            </a:r>
            <a:endParaRPr sz="2000">
              <a:highlight>
                <a:srgbClr val="FFFFFF"/>
              </a:highlight>
            </a:endParaRPr>
          </a:p>
          <a:p>
            <a:pPr indent="-457200" lvl="0" marL="457200" rtl="0" algn="l">
              <a:lnSpc>
                <a:spcPct val="115000"/>
              </a:lnSpc>
              <a:spcBef>
                <a:spcPts val="600"/>
              </a:spcBef>
              <a:spcAft>
                <a:spcPts val="600"/>
              </a:spcAft>
              <a:buSzPts val="2000"/>
              <a:buAutoNum type="arabicPeriod"/>
            </a:pPr>
            <a:r>
              <a:rPr lang="en-US" sz="2000">
                <a:highlight>
                  <a:srgbClr val="FFFFFF"/>
                </a:highlight>
              </a:rPr>
              <a:t>Network</a:t>
            </a:r>
            <a:endParaRPr sz="200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a7defc44be_0_10"/>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Phân quyền</a:t>
            </a:r>
            <a:endParaRPr/>
          </a:p>
        </p:txBody>
      </p:sp>
      <p:sp>
        <p:nvSpPr>
          <p:cNvPr id="145" name="Google Shape;145;g2a7defc44be_0_10"/>
          <p:cNvSpPr txBox="1"/>
          <p:nvPr>
            <p:ph idx="1" type="body"/>
          </p:nvPr>
        </p:nvSpPr>
        <p:spPr>
          <a:xfrm>
            <a:off x="471500" y="691325"/>
            <a:ext cx="8105400" cy="40293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600"/>
              </a:spcBef>
              <a:spcAft>
                <a:spcPts val="0"/>
              </a:spcAft>
              <a:buSzPts val="1500"/>
              <a:buNone/>
            </a:pPr>
            <a:r>
              <a:rPr lang="en-US" sz="2000">
                <a:highlight>
                  <a:srgbClr val="FFFFFF"/>
                </a:highlight>
              </a:rPr>
              <a:t>Phân quyền có 3 cấp độ người dùng</a:t>
            </a:r>
            <a:endParaRPr sz="2000">
              <a:highlight>
                <a:srgbClr val="FFFFFF"/>
              </a:highlight>
            </a:endParaRPr>
          </a:p>
          <a:p>
            <a:pPr indent="-342900" lvl="0" marL="457200" rtl="0" algn="l">
              <a:lnSpc>
                <a:spcPct val="115000"/>
              </a:lnSpc>
              <a:spcBef>
                <a:spcPts val="600"/>
              </a:spcBef>
              <a:spcAft>
                <a:spcPts val="0"/>
              </a:spcAft>
              <a:buSzPts val="1800"/>
              <a:buChar char="•"/>
            </a:pPr>
            <a:r>
              <a:rPr lang="en-US" sz="1800">
                <a:highlight>
                  <a:srgbClr val="FFFFFF"/>
                </a:highlight>
              </a:rPr>
              <a:t>Chủ sở hữu </a:t>
            </a:r>
            <a:endParaRPr sz="1800">
              <a:highlight>
                <a:srgbClr val="FFFFFF"/>
              </a:highlight>
            </a:endParaRPr>
          </a:p>
          <a:p>
            <a:pPr indent="-342900" lvl="0" marL="457200" rtl="0" algn="l">
              <a:lnSpc>
                <a:spcPct val="115000"/>
              </a:lnSpc>
              <a:spcBef>
                <a:spcPts val="0"/>
              </a:spcBef>
              <a:spcAft>
                <a:spcPts val="0"/>
              </a:spcAft>
              <a:buSzPts val="1800"/>
              <a:buChar char="•"/>
            </a:pPr>
            <a:r>
              <a:rPr lang="en-US" sz="1800">
                <a:highlight>
                  <a:srgbClr val="FFFFFF"/>
                </a:highlight>
              </a:rPr>
              <a:t>Nhóm người dùng </a:t>
            </a:r>
            <a:endParaRPr sz="1800">
              <a:highlight>
                <a:srgbClr val="FFFFFF"/>
              </a:highlight>
            </a:endParaRPr>
          </a:p>
          <a:p>
            <a:pPr indent="-342900" lvl="0" marL="457200" rtl="0" algn="l">
              <a:lnSpc>
                <a:spcPct val="115000"/>
              </a:lnSpc>
              <a:spcBef>
                <a:spcPts val="0"/>
              </a:spcBef>
              <a:spcAft>
                <a:spcPts val="0"/>
              </a:spcAft>
              <a:buSzPts val="1800"/>
              <a:buChar char="•"/>
            </a:pPr>
            <a:r>
              <a:rPr lang="en-US" sz="1800">
                <a:highlight>
                  <a:srgbClr val="FFFFFF"/>
                </a:highlight>
              </a:rPr>
              <a:t>Tất cả người dùng còn lại</a:t>
            </a:r>
            <a:endParaRPr sz="1800">
              <a:highlight>
                <a:srgbClr val="FFFFFF"/>
              </a:highlight>
            </a:endParaRPr>
          </a:p>
          <a:p>
            <a:pPr indent="0" lvl="0" marL="0" rtl="0" algn="l">
              <a:lnSpc>
                <a:spcPct val="115000"/>
              </a:lnSpc>
              <a:spcBef>
                <a:spcPts val="600"/>
              </a:spcBef>
              <a:spcAft>
                <a:spcPts val="0"/>
              </a:spcAft>
              <a:buSzPts val="1500"/>
              <a:buNone/>
            </a:pPr>
            <a:r>
              <a:rPr lang="en-US" sz="2000">
                <a:highlight>
                  <a:srgbClr val="FFFFFF"/>
                </a:highlight>
              </a:rPr>
              <a:t>Phân quyền có 3 loại</a:t>
            </a:r>
            <a:endParaRPr sz="2000">
              <a:highlight>
                <a:srgbClr val="FFFFFF"/>
              </a:highlight>
            </a:endParaRPr>
          </a:p>
          <a:p>
            <a:pPr indent="-342900" lvl="0" marL="457200" rtl="0" algn="l">
              <a:lnSpc>
                <a:spcPct val="115000"/>
              </a:lnSpc>
              <a:spcBef>
                <a:spcPts val="600"/>
              </a:spcBef>
              <a:spcAft>
                <a:spcPts val="0"/>
              </a:spcAft>
              <a:buSzPts val="1800"/>
              <a:buChar char="•"/>
            </a:pPr>
            <a:r>
              <a:rPr lang="en-US" sz="1800">
                <a:highlight>
                  <a:srgbClr val="FFFFFF"/>
                </a:highlight>
              </a:rPr>
              <a:t>r: đọc </a:t>
            </a:r>
            <a:endParaRPr sz="1800">
              <a:highlight>
                <a:srgbClr val="FFFFFF"/>
              </a:highlight>
            </a:endParaRPr>
          </a:p>
          <a:p>
            <a:pPr indent="-342900" lvl="0" marL="457200" rtl="0" algn="l">
              <a:lnSpc>
                <a:spcPct val="115000"/>
              </a:lnSpc>
              <a:spcBef>
                <a:spcPts val="0"/>
              </a:spcBef>
              <a:spcAft>
                <a:spcPts val="0"/>
              </a:spcAft>
              <a:buSzPts val="1800"/>
              <a:buChar char="•"/>
            </a:pPr>
            <a:r>
              <a:rPr lang="en-US" sz="1800">
                <a:highlight>
                  <a:srgbClr val="FFFFFF"/>
                </a:highlight>
              </a:rPr>
              <a:t>w: thêm, sửa, xóa</a:t>
            </a:r>
            <a:endParaRPr sz="1800">
              <a:highlight>
                <a:srgbClr val="FFFFFF"/>
              </a:highlight>
            </a:endParaRPr>
          </a:p>
          <a:p>
            <a:pPr indent="-342900" lvl="0" marL="457200" rtl="0" algn="l">
              <a:lnSpc>
                <a:spcPct val="115000"/>
              </a:lnSpc>
              <a:spcBef>
                <a:spcPts val="0"/>
              </a:spcBef>
              <a:spcAft>
                <a:spcPts val="0"/>
              </a:spcAft>
              <a:buSzPts val="1800"/>
              <a:buChar char="•"/>
            </a:pPr>
            <a:r>
              <a:rPr lang="en-US" sz="1800">
                <a:highlight>
                  <a:srgbClr val="FFFFFF"/>
                </a:highlight>
              </a:rPr>
              <a:t>x: thực thi lệnh</a:t>
            </a:r>
            <a:endParaRPr sz="1800">
              <a:highlight>
                <a:srgbClr val="FFFFFF"/>
              </a:highlight>
            </a:endParaRPr>
          </a:p>
          <a:p>
            <a:pPr indent="0" lvl="0" marL="0" rtl="0" algn="l">
              <a:lnSpc>
                <a:spcPct val="115000"/>
              </a:lnSpc>
              <a:spcBef>
                <a:spcPts val="600"/>
              </a:spcBef>
              <a:spcAft>
                <a:spcPts val="0"/>
              </a:spcAft>
              <a:buSzPts val="1500"/>
              <a:buNone/>
            </a:pPr>
            <a:r>
              <a:rPr lang="en-US" sz="2000">
                <a:highlight>
                  <a:srgbClr val="FFFFFF"/>
                </a:highlight>
              </a:rPr>
              <a:t>Chủ sở hữu sẽ phân quyền cho từng file và từng thư mục </a:t>
            </a:r>
            <a:endParaRPr sz="2000">
              <a:highlight>
                <a:srgbClr val="FFFFFF"/>
              </a:highlight>
            </a:endParaRPr>
          </a:p>
          <a:p>
            <a:pPr indent="0" lvl="0" marL="0" rtl="0" algn="l">
              <a:lnSpc>
                <a:spcPct val="115000"/>
              </a:lnSpc>
              <a:spcBef>
                <a:spcPts val="600"/>
              </a:spcBef>
              <a:spcAft>
                <a:spcPts val="600"/>
              </a:spcAft>
              <a:buSzPts val="1500"/>
              <a:buNone/>
            </a:pPr>
            <a:r>
              <a:t/>
            </a:r>
            <a:endParaRPr sz="1800">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a7defc44be_0_15"/>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Phân quyền</a:t>
            </a:r>
            <a:endParaRPr/>
          </a:p>
        </p:txBody>
      </p:sp>
      <p:sp>
        <p:nvSpPr>
          <p:cNvPr id="151" name="Google Shape;151;g2a7defc44be_0_15"/>
          <p:cNvSpPr txBox="1"/>
          <p:nvPr>
            <p:ph idx="1" type="body"/>
          </p:nvPr>
        </p:nvSpPr>
        <p:spPr>
          <a:xfrm>
            <a:off x="471500" y="691325"/>
            <a:ext cx="8105400" cy="40293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600"/>
              </a:spcBef>
              <a:spcAft>
                <a:spcPts val="0"/>
              </a:spcAft>
              <a:buSzPts val="1500"/>
              <a:buNone/>
            </a:pPr>
            <a:r>
              <a:rPr lang="en-US" sz="2000">
                <a:highlight>
                  <a:srgbClr val="FFFFFF"/>
                </a:highlight>
              </a:rPr>
              <a:t>Một số loại file </a:t>
            </a:r>
            <a:endParaRPr sz="2000">
              <a:highlight>
                <a:srgbClr val="FFFFFF"/>
              </a:highlight>
            </a:endParaRPr>
          </a:p>
          <a:p>
            <a:pPr indent="-285750" lvl="0" marL="285750" rtl="0" algn="l">
              <a:lnSpc>
                <a:spcPct val="115000"/>
              </a:lnSpc>
              <a:spcBef>
                <a:spcPts val="600"/>
              </a:spcBef>
              <a:spcAft>
                <a:spcPts val="0"/>
              </a:spcAft>
              <a:buSzPts val="1500"/>
              <a:buChar char="•"/>
            </a:pPr>
            <a:r>
              <a:rPr lang="en-US" sz="1800">
                <a:highlight>
                  <a:srgbClr val="FFFFFF"/>
                </a:highlight>
              </a:rPr>
              <a:t>-: file thường </a:t>
            </a:r>
            <a:endParaRPr sz="1800">
              <a:highlight>
                <a:srgbClr val="FFFFFF"/>
              </a:highlight>
            </a:endParaRPr>
          </a:p>
          <a:p>
            <a:pPr indent="-285750" lvl="0" marL="285750" rtl="0" algn="l">
              <a:lnSpc>
                <a:spcPct val="115000"/>
              </a:lnSpc>
              <a:spcBef>
                <a:spcPts val="600"/>
              </a:spcBef>
              <a:spcAft>
                <a:spcPts val="0"/>
              </a:spcAft>
              <a:buSzPts val="1500"/>
              <a:buChar char="•"/>
            </a:pPr>
            <a:r>
              <a:rPr lang="en-US" sz="1800">
                <a:highlight>
                  <a:srgbClr val="FFFFFF"/>
                </a:highlight>
              </a:rPr>
              <a:t>b: block file </a:t>
            </a:r>
            <a:endParaRPr sz="1800">
              <a:highlight>
                <a:srgbClr val="FFFFFF"/>
              </a:highlight>
            </a:endParaRPr>
          </a:p>
          <a:p>
            <a:pPr indent="-285750" lvl="0" marL="285750" rtl="0" algn="l">
              <a:lnSpc>
                <a:spcPct val="115000"/>
              </a:lnSpc>
              <a:spcBef>
                <a:spcPts val="600"/>
              </a:spcBef>
              <a:spcAft>
                <a:spcPts val="0"/>
              </a:spcAft>
              <a:buSzPts val="1500"/>
              <a:buChar char="•"/>
            </a:pPr>
            <a:r>
              <a:rPr lang="en-US" sz="1800">
                <a:highlight>
                  <a:srgbClr val="FFFFFF"/>
                </a:highlight>
              </a:rPr>
              <a:t>c: Character file </a:t>
            </a:r>
            <a:endParaRPr sz="1800">
              <a:highlight>
                <a:srgbClr val="FFFFFF"/>
              </a:highlight>
            </a:endParaRPr>
          </a:p>
          <a:p>
            <a:pPr indent="-285750" lvl="0" marL="285750" rtl="0" algn="l">
              <a:lnSpc>
                <a:spcPct val="115000"/>
              </a:lnSpc>
              <a:spcBef>
                <a:spcPts val="600"/>
              </a:spcBef>
              <a:spcAft>
                <a:spcPts val="0"/>
              </a:spcAft>
              <a:buSzPts val="1500"/>
              <a:buChar char="•"/>
            </a:pPr>
            <a:r>
              <a:rPr lang="en-US" sz="1800">
                <a:highlight>
                  <a:srgbClr val="FFFFFF"/>
                </a:highlight>
              </a:rPr>
              <a:t>d: thư mục </a:t>
            </a:r>
            <a:endParaRPr sz="1800">
              <a:highlight>
                <a:srgbClr val="FFFFFF"/>
              </a:highlight>
            </a:endParaRPr>
          </a:p>
          <a:p>
            <a:pPr indent="-285750" lvl="0" marL="285750" rtl="0" algn="l">
              <a:lnSpc>
                <a:spcPct val="115000"/>
              </a:lnSpc>
              <a:spcBef>
                <a:spcPts val="600"/>
              </a:spcBef>
              <a:spcAft>
                <a:spcPts val="0"/>
              </a:spcAft>
              <a:buSzPts val="1500"/>
              <a:buChar char="•"/>
            </a:pPr>
            <a:r>
              <a:rPr lang="en-US" sz="1800">
                <a:highlight>
                  <a:srgbClr val="FFFFFF"/>
                </a:highlight>
              </a:rPr>
              <a:t>l: link files</a:t>
            </a:r>
            <a:endParaRPr sz="1800">
              <a:highlight>
                <a:srgbClr val="FFFFFF"/>
              </a:highlight>
            </a:endParaRPr>
          </a:p>
          <a:p>
            <a:pPr indent="0" lvl="0" marL="0" rtl="0" algn="l">
              <a:lnSpc>
                <a:spcPct val="115000"/>
              </a:lnSpc>
              <a:spcBef>
                <a:spcPts val="600"/>
              </a:spcBef>
              <a:spcAft>
                <a:spcPts val="600"/>
              </a:spcAft>
              <a:buSzPts val="1500"/>
              <a:buNone/>
            </a:pPr>
            <a:r>
              <a:t/>
            </a:r>
            <a:endParaRPr sz="180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Phân quyền</a:t>
            </a:r>
            <a:endParaRPr/>
          </a:p>
        </p:txBody>
      </p:sp>
      <p:sp>
        <p:nvSpPr>
          <p:cNvPr id="157" name="Google Shape;157;p30"/>
          <p:cNvSpPr txBox="1"/>
          <p:nvPr>
            <p:ph idx="1" type="body"/>
          </p:nvPr>
        </p:nvSpPr>
        <p:spPr>
          <a:xfrm>
            <a:off x="471500" y="691325"/>
            <a:ext cx="8105400" cy="40293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600"/>
              </a:spcBef>
              <a:spcAft>
                <a:spcPts val="0"/>
              </a:spcAft>
              <a:buSzPts val="1500"/>
              <a:buNone/>
            </a:pPr>
            <a:r>
              <a:rPr lang="en-US" sz="2000">
                <a:highlight>
                  <a:srgbClr val="FFFFFF"/>
                </a:highlight>
              </a:rPr>
              <a:t>File linux có 8 thuộc tính mà có xem được bằng lệnh ls -l</a:t>
            </a:r>
            <a:endParaRPr sz="2000">
              <a:highlight>
                <a:srgbClr val="FFFFFF"/>
              </a:highlight>
            </a:endParaRPr>
          </a:p>
          <a:p>
            <a:pPr indent="0" lvl="0" marL="0" rtl="0" algn="l">
              <a:lnSpc>
                <a:spcPct val="115000"/>
              </a:lnSpc>
              <a:spcBef>
                <a:spcPts val="600"/>
              </a:spcBef>
              <a:spcAft>
                <a:spcPts val="600"/>
              </a:spcAft>
              <a:buSzPts val="1500"/>
              <a:buNone/>
            </a:pPr>
            <a:r>
              <a:t/>
            </a:r>
            <a:endParaRPr sz="1800">
              <a:highlight>
                <a:srgbClr val="FFFFFF"/>
              </a:highlight>
            </a:endParaRPr>
          </a:p>
        </p:txBody>
      </p:sp>
      <p:pic>
        <p:nvPicPr>
          <p:cNvPr id="158" name="Google Shape;158;p30"/>
          <p:cNvPicPr preferRelativeResize="0"/>
          <p:nvPr/>
        </p:nvPicPr>
        <p:blipFill rotWithShape="1">
          <a:blip r:embed="rId3">
            <a:alphaModFix/>
          </a:blip>
          <a:srcRect b="0" l="0" r="0" t="0"/>
          <a:stretch/>
        </p:blipFill>
        <p:spPr>
          <a:xfrm>
            <a:off x="105642" y="1213139"/>
            <a:ext cx="4684567" cy="2346173"/>
          </a:xfrm>
          <a:prstGeom prst="rect">
            <a:avLst/>
          </a:prstGeom>
          <a:noFill/>
          <a:ln>
            <a:noFill/>
          </a:ln>
        </p:spPr>
      </p:pic>
      <p:pic>
        <p:nvPicPr>
          <p:cNvPr id="159" name="Google Shape;159;p30"/>
          <p:cNvPicPr preferRelativeResize="0"/>
          <p:nvPr/>
        </p:nvPicPr>
        <p:blipFill rotWithShape="1">
          <a:blip r:embed="rId4">
            <a:alphaModFix/>
          </a:blip>
          <a:srcRect b="0" l="0" r="0" t="0"/>
          <a:stretch/>
        </p:blipFill>
        <p:spPr>
          <a:xfrm>
            <a:off x="4175400" y="2375300"/>
            <a:ext cx="4968600" cy="2345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a7defc44be_0_20"/>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Phân quyền</a:t>
            </a:r>
            <a:endParaRPr/>
          </a:p>
        </p:txBody>
      </p:sp>
      <p:sp>
        <p:nvSpPr>
          <p:cNvPr id="165" name="Google Shape;165;g2a7defc44be_0_20"/>
          <p:cNvSpPr txBox="1"/>
          <p:nvPr>
            <p:ph idx="1" type="body"/>
          </p:nvPr>
        </p:nvSpPr>
        <p:spPr>
          <a:xfrm>
            <a:off x="471505" y="701715"/>
            <a:ext cx="8105400" cy="4244400"/>
          </a:xfrm>
          <a:prstGeom prst="rect">
            <a:avLst/>
          </a:prstGeom>
          <a:noFill/>
          <a:ln>
            <a:noFill/>
          </a:ln>
        </p:spPr>
        <p:txBody>
          <a:bodyPr anchorCtr="0" anchor="t" bIns="34275" lIns="68575" spcFirstLastPara="1" rIns="68575" wrap="square" tIns="34275">
            <a:normAutofit fontScale="40000" lnSpcReduction="10000"/>
          </a:bodyPr>
          <a:lstStyle/>
          <a:p>
            <a:pPr indent="0" lvl="0" marL="0" rtl="0" algn="l">
              <a:lnSpc>
                <a:spcPct val="115000"/>
              </a:lnSpc>
              <a:spcBef>
                <a:spcPts val="0"/>
              </a:spcBef>
              <a:spcAft>
                <a:spcPts val="0"/>
              </a:spcAft>
              <a:buSzPct val="75000"/>
              <a:buNone/>
            </a:pPr>
            <a:r>
              <a:rPr lang="en-US" sz="5000">
                <a:highlight>
                  <a:srgbClr val="FFFFFF"/>
                </a:highlight>
              </a:rPr>
              <a:t>Các cách phân quyền</a:t>
            </a:r>
            <a:endParaRPr sz="5000">
              <a:highlight>
                <a:srgbClr val="FFFFFF"/>
              </a:highlight>
            </a:endParaRPr>
          </a:p>
          <a:p>
            <a:pPr indent="-342900" lvl="0" marL="457200" rtl="0" algn="l">
              <a:lnSpc>
                <a:spcPct val="115000"/>
              </a:lnSpc>
              <a:spcBef>
                <a:spcPts val="0"/>
              </a:spcBef>
              <a:spcAft>
                <a:spcPts val="0"/>
              </a:spcAft>
              <a:buSzPct val="100000"/>
              <a:buChar char="❖"/>
            </a:pPr>
            <a:r>
              <a:rPr lang="en-US" sz="4500">
                <a:highlight>
                  <a:srgbClr val="FFFFFF"/>
                </a:highlight>
              </a:rPr>
              <a:t>Phương pháp Symbolic (ugo hoặc a)</a:t>
            </a:r>
            <a:endParaRPr sz="4500">
              <a:highlight>
                <a:srgbClr val="FFFFFF"/>
              </a:highlight>
            </a:endParaRPr>
          </a:p>
          <a:p>
            <a:pPr indent="0" lvl="0" marL="0" rtl="0" algn="l">
              <a:lnSpc>
                <a:spcPct val="115000"/>
              </a:lnSpc>
              <a:spcBef>
                <a:spcPts val="600"/>
              </a:spcBef>
              <a:spcAft>
                <a:spcPts val="0"/>
              </a:spcAft>
              <a:buClr>
                <a:schemeClr val="dk1"/>
              </a:buClr>
              <a:buSzPct val="27500"/>
              <a:buFont typeface="Arial"/>
              <a:buNone/>
            </a:pPr>
            <a:r>
              <a:rPr lang="en-US" sz="4000">
                <a:highlight>
                  <a:srgbClr val="FFFFFF"/>
                </a:highlight>
              </a:rPr>
              <a:t>chmod [who][+/-/=][permissions] file</a:t>
            </a:r>
            <a:endParaRPr sz="4000">
              <a:highlight>
                <a:srgbClr val="FFFFFF"/>
              </a:highlight>
            </a:endParaRPr>
          </a:p>
          <a:p>
            <a:pPr indent="0" lvl="0" marL="0" rtl="0" algn="l">
              <a:lnSpc>
                <a:spcPct val="115000"/>
              </a:lnSpc>
              <a:spcBef>
                <a:spcPts val="600"/>
              </a:spcBef>
              <a:spcAft>
                <a:spcPts val="0"/>
              </a:spcAft>
              <a:buClr>
                <a:schemeClr val="dk1"/>
              </a:buClr>
              <a:buSzPct val="27500"/>
              <a:buFont typeface="Arial"/>
              <a:buNone/>
            </a:pPr>
            <a:r>
              <a:rPr lang="en-US" sz="4000">
                <a:highlight>
                  <a:srgbClr val="FFFFFF"/>
                </a:highlight>
              </a:rPr>
              <a:t>Trong đó:</a:t>
            </a:r>
            <a:endParaRPr sz="4000">
              <a:highlight>
                <a:srgbClr val="FFFFFF"/>
              </a:highlight>
            </a:endParaRPr>
          </a:p>
          <a:p>
            <a:pPr indent="0" lvl="0" marL="0" rtl="0" algn="l">
              <a:lnSpc>
                <a:spcPct val="115000"/>
              </a:lnSpc>
              <a:spcBef>
                <a:spcPts val="600"/>
              </a:spcBef>
              <a:spcAft>
                <a:spcPts val="0"/>
              </a:spcAft>
              <a:buSzPct val="93750"/>
              <a:buNone/>
            </a:pPr>
            <a:r>
              <a:rPr lang="en-US" sz="4000">
                <a:highlight>
                  <a:srgbClr val="FFFFFF"/>
                </a:highlight>
              </a:rPr>
              <a:t>- Who: Phân quyền cho ai (</a:t>
            </a:r>
            <a:r>
              <a:rPr lang="en-US" sz="4000">
                <a:highlight>
                  <a:schemeClr val="lt1"/>
                </a:highlight>
              </a:rPr>
              <a:t>Chủ sở hữu (u); Nhóm người dùng (g); Còn lại(o))</a:t>
            </a:r>
            <a:endParaRPr/>
          </a:p>
          <a:p>
            <a:pPr indent="0" lvl="0" marL="0" rtl="0" algn="l">
              <a:lnSpc>
                <a:spcPct val="115000"/>
              </a:lnSpc>
              <a:spcBef>
                <a:spcPts val="600"/>
              </a:spcBef>
              <a:spcAft>
                <a:spcPts val="0"/>
              </a:spcAft>
              <a:buSzPct val="93750"/>
              <a:buNone/>
            </a:pPr>
            <a:r>
              <a:rPr lang="en-US" sz="4000">
                <a:highlight>
                  <a:srgbClr val="FFFFFF"/>
                </a:highlight>
              </a:rPr>
              <a:t>- +: Thêm quyền  | </a:t>
            </a:r>
            <a:r>
              <a:rPr lang="en-US"/>
              <a:t>  </a:t>
            </a:r>
            <a:r>
              <a:rPr lang="en-US" sz="4000">
                <a:highlight>
                  <a:srgbClr val="FFFFFF"/>
                </a:highlight>
              </a:rPr>
              <a:t>-: Thu hồi quyền  |  =: gán quyền</a:t>
            </a:r>
            <a:endParaRPr sz="4000">
              <a:highlight>
                <a:srgbClr val="FFFFFF"/>
              </a:highlight>
            </a:endParaRPr>
          </a:p>
          <a:p>
            <a:pPr indent="0" lvl="0" marL="0" rtl="0" algn="l">
              <a:lnSpc>
                <a:spcPct val="115000"/>
              </a:lnSpc>
              <a:spcBef>
                <a:spcPts val="600"/>
              </a:spcBef>
              <a:spcAft>
                <a:spcPts val="0"/>
              </a:spcAft>
              <a:buSzPct val="93750"/>
              <a:buNone/>
            </a:pPr>
            <a:r>
              <a:rPr lang="en-US" sz="4000">
                <a:highlight>
                  <a:srgbClr val="FFFFFF"/>
                </a:highlight>
              </a:rPr>
              <a:t>- Permissions: r,w,x</a:t>
            </a:r>
            <a:endParaRPr sz="4000">
              <a:highlight>
                <a:srgbClr val="FFFFFF"/>
              </a:highlight>
            </a:endParaRPr>
          </a:p>
          <a:p>
            <a:pPr indent="0" lvl="0" marL="0" rtl="0" algn="l">
              <a:lnSpc>
                <a:spcPct val="115000"/>
              </a:lnSpc>
              <a:spcBef>
                <a:spcPts val="600"/>
              </a:spcBef>
              <a:spcAft>
                <a:spcPts val="0"/>
              </a:spcAft>
              <a:buClr>
                <a:srgbClr val="000000"/>
              </a:buClr>
              <a:buSzPct val="83333"/>
              <a:buFont typeface="Arial"/>
              <a:buNone/>
            </a:pPr>
            <a:r>
              <a:rPr lang="en-US" sz="4500">
                <a:highlight>
                  <a:srgbClr val="FFFFFF"/>
                </a:highlight>
              </a:rPr>
              <a:t>Ví dụ:</a:t>
            </a:r>
            <a:endParaRPr sz="4500">
              <a:highlight>
                <a:srgbClr val="FFFFFF"/>
              </a:highlight>
            </a:endParaRPr>
          </a:p>
          <a:p>
            <a:pPr indent="-330200" lvl="0" marL="457200" rtl="0" algn="l">
              <a:lnSpc>
                <a:spcPct val="115000"/>
              </a:lnSpc>
              <a:spcBef>
                <a:spcPts val="600"/>
              </a:spcBef>
              <a:spcAft>
                <a:spcPts val="0"/>
              </a:spcAft>
              <a:buSzPct val="100000"/>
              <a:buChar char="•"/>
            </a:pPr>
            <a:r>
              <a:rPr lang="en-US" sz="4000">
                <a:latin typeface="Calibri"/>
                <a:ea typeface="Calibri"/>
                <a:cs typeface="Calibri"/>
                <a:sym typeface="Calibri"/>
              </a:rPr>
              <a:t>chmod </a:t>
            </a:r>
            <a:r>
              <a:rPr lang="en-US" sz="4000">
                <a:highlight>
                  <a:schemeClr val="lt1"/>
                </a:highlight>
              </a:rPr>
              <a:t>ugo=w</a:t>
            </a:r>
            <a:r>
              <a:rPr lang="en-US" sz="4000">
                <a:latin typeface="Calibri"/>
                <a:ea typeface="Calibri"/>
                <a:cs typeface="Calibri"/>
                <a:sym typeface="Calibri"/>
              </a:rPr>
              <a:t> </a:t>
            </a:r>
            <a:r>
              <a:rPr lang="en-US" sz="4000">
                <a:highlight>
                  <a:schemeClr val="lt1"/>
                </a:highlight>
              </a:rPr>
              <a:t>notepad.txt</a:t>
            </a:r>
            <a:endParaRPr sz="4000">
              <a:highlight>
                <a:schemeClr val="lt1"/>
              </a:highlight>
              <a:latin typeface="Calibri"/>
              <a:ea typeface="Calibri"/>
              <a:cs typeface="Calibri"/>
              <a:sym typeface="Calibri"/>
            </a:endParaRPr>
          </a:p>
          <a:p>
            <a:pPr indent="-330200" lvl="0" marL="457200" rtl="0" algn="l">
              <a:lnSpc>
                <a:spcPct val="115000"/>
              </a:lnSpc>
              <a:spcBef>
                <a:spcPts val="0"/>
              </a:spcBef>
              <a:spcAft>
                <a:spcPts val="0"/>
              </a:spcAft>
              <a:buSzPct val="100000"/>
              <a:buChar char="•"/>
            </a:pPr>
            <a:r>
              <a:rPr lang="en-US" sz="4000">
                <a:latin typeface="Calibri"/>
                <a:ea typeface="Calibri"/>
                <a:cs typeface="Calibri"/>
                <a:sym typeface="Calibri"/>
              </a:rPr>
              <a:t>chmod </a:t>
            </a:r>
            <a:r>
              <a:rPr lang="en-US" sz="4000">
                <a:highlight>
                  <a:schemeClr val="lt1"/>
                </a:highlight>
              </a:rPr>
              <a:t>a</a:t>
            </a:r>
            <a:r>
              <a:rPr lang="en-US" sz="4000"/>
              <a:t>+rx</a:t>
            </a:r>
            <a:r>
              <a:rPr lang="en-US" sz="4000">
                <a:latin typeface="Calibri"/>
                <a:ea typeface="Calibri"/>
                <a:cs typeface="Calibri"/>
                <a:sym typeface="Calibri"/>
              </a:rPr>
              <a:t> </a:t>
            </a:r>
            <a:r>
              <a:rPr lang="en-US" sz="4000">
                <a:highlight>
                  <a:schemeClr val="lt1"/>
                </a:highlight>
              </a:rPr>
              <a:t>notepad.txt</a:t>
            </a:r>
            <a:r>
              <a:rPr lang="en-US" sz="4000">
                <a:highlight>
                  <a:schemeClr val="lt1"/>
                </a:highlight>
                <a:latin typeface="Calibri"/>
                <a:ea typeface="Calibri"/>
                <a:cs typeface="Calibri"/>
                <a:sym typeface="Calibri"/>
              </a:rPr>
              <a:t> </a:t>
            </a:r>
            <a:r>
              <a:rPr lang="en-US" sz="4000">
                <a:highlight>
                  <a:schemeClr val="lt1"/>
                </a:highlight>
              </a:rPr>
              <a:t> </a:t>
            </a:r>
            <a:endParaRPr sz="4000">
              <a:highlight>
                <a:schemeClr val="lt1"/>
              </a:highlight>
              <a:latin typeface="Calibri"/>
              <a:ea typeface="Calibri"/>
              <a:cs typeface="Calibri"/>
              <a:sym typeface="Calibri"/>
            </a:endParaRPr>
          </a:p>
          <a:p>
            <a:pPr indent="-330200" lvl="0" marL="457200" rtl="0" algn="l">
              <a:lnSpc>
                <a:spcPct val="115000"/>
              </a:lnSpc>
              <a:spcBef>
                <a:spcPts val="0"/>
              </a:spcBef>
              <a:spcAft>
                <a:spcPts val="0"/>
              </a:spcAft>
              <a:buSzPct val="100000"/>
              <a:buChar char="•"/>
            </a:pPr>
            <a:r>
              <a:rPr lang="en-US" sz="4000">
                <a:highlight>
                  <a:srgbClr val="FFFFFF"/>
                </a:highlight>
              </a:rPr>
              <a:t>c</a:t>
            </a:r>
            <a:r>
              <a:rPr lang="en-US" sz="4000">
                <a:highlight>
                  <a:srgbClr val="FFFFFF"/>
                </a:highlight>
                <a:latin typeface="Calibri"/>
                <a:ea typeface="Calibri"/>
                <a:cs typeface="Calibri"/>
                <a:sym typeface="Calibri"/>
              </a:rPr>
              <a:t>hmod </a:t>
            </a:r>
            <a:r>
              <a:rPr lang="en-US" sz="4000">
                <a:highlight>
                  <a:schemeClr val="lt1"/>
                </a:highlight>
              </a:rPr>
              <a:t>o-r</a:t>
            </a:r>
            <a:r>
              <a:rPr lang="en-US" sz="4000">
                <a:highlight>
                  <a:srgbClr val="FFFFFF"/>
                </a:highlight>
                <a:latin typeface="Calibri"/>
                <a:ea typeface="Calibri"/>
                <a:cs typeface="Calibri"/>
                <a:sym typeface="Calibri"/>
              </a:rPr>
              <a:t> </a:t>
            </a:r>
            <a:r>
              <a:rPr lang="en-US" sz="4000">
                <a:highlight>
                  <a:schemeClr val="lt1"/>
                </a:highlight>
              </a:rPr>
              <a:t>notepad.txt</a:t>
            </a:r>
            <a:endParaRPr sz="4000">
              <a:highlight>
                <a:srgbClr val="FFFFFF"/>
              </a:highlight>
              <a:latin typeface="Calibri"/>
              <a:ea typeface="Calibri"/>
              <a:cs typeface="Calibri"/>
              <a:sym typeface="Calibri"/>
            </a:endParaRPr>
          </a:p>
          <a:p>
            <a:pPr indent="-330200" lvl="0" marL="457200" rtl="0" algn="l">
              <a:lnSpc>
                <a:spcPct val="115000"/>
              </a:lnSpc>
              <a:spcBef>
                <a:spcPts val="0"/>
              </a:spcBef>
              <a:spcAft>
                <a:spcPts val="0"/>
              </a:spcAft>
              <a:buSzPct val="100000"/>
              <a:buChar char="•"/>
            </a:pPr>
            <a:r>
              <a:rPr lang="en-US" sz="4000">
                <a:highlight>
                  <a:srgbClr val="FFFFFF"/>
                </a:highlight>
                <a:latin typeface="Calibri"/>
                <a:ea typeface="Calibri"/>
                <a:cs typeface="Calibri"/>
                <a:sym typeface="Calibri"/>
              </a:rPr>
              <a:t>chmod </a:t>
            </a:r>
            <a:r>
              <a:rPr lang="en-US" sz="4000">
                <a:highlight>
                  <a:schemeClr val="lt1"/>
                </a:highlight>
              </a:rPr>
              <a:t>u=rwx,g=rw,o=r </a:t>
            </a:r>
            <a:r>
              <a:rPr lang="en-US" sz="4000">
                <a:highlight>
                  <a:schemeClr val="lt1"/>
                </a:highlight>
              </a:rPr>
              <a:t>notepad.txt</a:t>
            </a:r>
            <a:endParaRPr sz="4000">
              <a:highlight>
                <a:srgbClr val="FFFFFF"/>
              </a:highlight>
              <a:latin typeface="Calibri"/>
              <a:ea typeface="Calibri"/>
              <a:cs typeface="Calibri"/>
              <a:sym typeface="Calibri"/>
            </a:endParaRPr>
          </a:p>
          <a:p>
            <a:pPr indent="0" lvl="0" marL="0" rtl="0" algn="l">
              <a:lnSpc>
                <a:spcPct val="115000"/>
              </a:lnSpc>
              <a:spcBef>
                <a:spcPts val="600"/>
              </a:spcBef>
              <a:spcAft>
                <a:spcPts val="0"/>
              </a:spcAft>
              <a:buSzPct val="187500"/>
              <a:buNone/>
            </a:pPr>
            <a:r>
              <a:t/>
            </a:r>
            <a:endParaRPr sz="2000">
              <a:highlight>
                <a:srgbClr val="FFFFFF"/>
              </a:highlight>
            </a:endParaRPr>
          </a:p>
          <a:p>
            <a:pPr indent="0" lvl="0" marL="0" rtl="0" algn="l">
              <a:lnSpc>
                <a:spcPct val="115000"/>
              </a:lnSpc>
              <a:spcBef>
                <a:spcPts val="600"/>
              </a:spcBef>
              <a:spcAft>
                <a:spcPts val="600"/>
              </a:spcAft>
              <a:buSzPct val="208332"/>
              <a:buNone/>
            </a:pPr>
            <a:r>
              <a:t/>
            </a:r>
            <a:endParaRPr sz="1800">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Phân quyền</a:t>
            </a:r>
            <a:endParaRPr/>
          </a:p>
        </p:txBody>
      </p:sp>
      <p:sp>
        <p:nvSpPr>
          <p:cNvPr id="171" name="Google Shape;171;p31"/>
          <p:cNvSpPr txBox="1"/>
          <p:nvPr>
            <p:ph idx="1" type="body"/>
          </p:nvPr>
        </p:nvSpPr>
        <p:spPr>
          <a:xfrm>
            <a:off x="471505" y="701715"/>
            <a:ext cx="8105400" cy="4244357"/>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0"/>
              </a:spcBef>
              <a:spcAft>
                <a:spcPts val="0"/>
              </a:spcAft>
              <a:buSzPts val="1500"/>
              <a:buNone/>
            </a:pPr>
            <a:r>
              <a:rPr lang="en-US" sz="2000">
                <a:highlight>
                  <a:srgbClr val="FFFFFF"/>
                </a:highlight>
              </a:rPr>
              <a:t>Các cách phân quyền</a:t>
            </a:r>
            <a:endParaRPr sz="2000">
              <a:highlight>
                <a:srgbClr val="FFFFFF"/>
              </a:highlight>
            </a:endParaRPr>
          </a:p>
          <a:p>
            <a:pPr indent="-342900" lvl="0" marL="457200" rtl="0" algn="l">
              <a:lnSpc>
                <a:spcPct val="115000"/>
              </a:lnSpc>
              <a:spcBef>
                <a:spcPts val="0"/>
              </a:spcBef>
              <a:spcAft>
                <a:spcPts val="0"/>
              </a:spcAft>
              <a:buSzPts val="1800"/>
              <a:buChar char="❖"/>
            </a:pPr>
            <a:r>
              <a:rPr lang="en-US" sz="1800">
                <a:highlight>
                  <a:srgbClr val="FFFFFF"/>
                </a:highlight>
              </a:rPr>
              <a:t>Phương pháp Absolute </a:t>
            </a:r>
            <a:endParaRPr/>
          </a:p>
          <a:p>
            <a:pPr indent="-342900" lvl="0" marL="457200" rtl="0" algn="l">
              <a:lnSpc>
                <a:spcPct val="115000"/>
              </a:lnSpc>
              <a:spcBef>
                <a:spcPts val="0"/>
              </a:spcBef>
              <a:spcAft>
                <a:spcPts val="0"/>
              </a:spcAft>
              <a:buSzPts val="1800"/>
              <a:buChar char="➢"/>
            </a:pPr>
            <a:r>
              <a:rPr lang="en-US" sz="1800">
                <a:highlight>
                  <a:srgbClr val="FFFFFF"/>
                </a:highlight>
              </a:rPr>
              <a:t>r: 4</a:t>
            </a:r>
            <a:endParaRPr/>
          </a:p>
          <a:p>
            <a:pPr indent="-342900" lvl="0" marL="457200" rtl="0" algn="l">
              <a:lnSpc>
                <a:spcPct val="115000"/>
              </a:lnSpc>
              <a:spcBef>
                <a:spcPts val="0"/>
              </a:spcBef>
              <a:spcAft>
                <a:spcPts val="0"/>
              </a:spcAft>
              <a:buSzPts val="1800"/>
              <a:buChar char="➢"/>
            </a:pPr>
            <a:r>
              <a:rPr lang="en-US" sz="1800">
                <a:highlight>
                  <a:srgbClr val="FFFFFF"/>
                </a:highlight>
              </a:rPr>
              <a:t>w: 2</a:t>
            </a:r>
            <a:endParaRPr/>
          </a:p>
          <a:p>
            <a:pPr indent="-342900" lvl="0" marL="457200" rtl="0" algn="l">
              <a:lnSpc>
                <a:spcPct val="115000"/>
              </a:lnSpc>
              <a:spcBef>
                <a:spcPts val="0"/>
              </a:spcBef>
              <a:spcAft>
                <a:spcPts val="0"/>
              </a:spcAft>
              <a:buSzPts val="1800"/>
              <a:buChar char="➢"/>
            </a:pPr>
            <a:r>
              <a:rPr lang="en-US" sz="1800">
                <a:highlight>
                  <a:srgbClr val="FFFFFF"/>
                </a:highlight>
              </a:rPr>
              <a:t>x: 1</a:t>
            </a:r>
            <a:endParaRPr sz="1800">
              <a:highlight>
                <a:srgbClr val="FFFFFF"/>
              </a:highlight>
            </a:endParaRPr>
          </a:p>
          <a:p>
            <a:pPr indent="0" lvl="0" marL="0" rtl="0" algn="l">
              <a:lnSpc>
                <a:spcPct val="115000"/>
              </a:lnSpc>
              <a:spcBef>
                <a:spcPts val="0"/>
              </a:spcBef>
              <a:spcAft>
                <a:spcPts val="0"/>
              </a:spcAft>
              <a:buSzPts val="1500"/>
              <a:buNone/>
            </a:pPr>
            <a:r>
              <a:rPr lang="en-US" sz="1800">
                <a:highlight>
                  <a:srgbClr val="FFFFFF"/>
                </a:highlight>
              </a:rPr>
              <a:t>Ví dụ:</a:t>
            </a:r>
            <a:endParaRPr sz="1800">
              <a:highlight>
                <a:srgbClr val="FFFFFF"/>
              </a:highlight>
            </a:endParaRPr>
          </a:p>
          <a:p>
            <a:pPr indent="-342900" lvl="0" marL="457200" rtl="0" algn="l">
              <a:lnSpc>
                <a:spcPct val="115000"/>
              </a:lnSpc>
              <a:spcBef>
                <a:spcPts val="0"/>
              </a:spcBef>
              <a:spcAft>
                <a:spcPts val="0"/>
              </a:spcAft>
              <a:buSzPts val="1800"/>
              <a:buChar char="•"/>
            </a:pPr>
            <a:r>
              <a:rPr lang="en-US" sz="1800">
                <a:highlight>
                  <a:srgbClr val="FFFFFF"/>
                </a:highlight>
              </a:rPr>
              <a:t>chmod 764 notepad.txt</a:t>
            </a:r>
            <a:endParaRPr/>
          </a:p>
          <a:p>
            <a:pPr indent="-342900" lvl="0" marL="457200" rtl="0" algn="l">
              <a:lnSpc>
                <a:spcPct val="115000"/>
              </a:lnSpc>
              <a:spcBef>
                <a:spcPts val="0"/>
              </a:spcBef>
              <a:spcAft>
                <a:spcPts val="0"/>
              </a:spcAft>
              <a:buSzPts val="1800"/>
              <a:buChar char="•"/>
            </a:pPr>
            <a:r>
              <a:rPr lang="en-US" sz="1800">
                <a:highlight>
                  <a:srgbClr val="FFFFFF"/>
                </a:highlight>
              </a:rPr>
              <a:t>chmod 777 </a:t>
            </a:r>
            <a:r>
              <a:rPr lang="en-US" sz="1800">
                <a:highlight>
                  <a:schemeClr val="lt1"/>
                </a:highlight>
              </a:rPr>
              <a:t>notepad.txt</a:t>
            </a:r>
            <a:endParaRPr/>
          </a:p>
          <a:p>
            <a:pPr indent="0" lvl="0" marL="0" rtl="0" algn="l">
              <a:lnSpc>
                <a:spcPct val="115000"/>
              </a:lnSpc>
              <a:spcBef>
                <a:spcPts val="600"/>
              </a:spcBef>
              <a:spcAft>
                <a:spcPts val="0"/>
              </a:spcAft>
              <a:buSzPts val="1500"/>
              <a:buNone/>
            </a:pPr>
            <a:r>
              <a:t/>
            </a:r>
            <a:endParaRPr sz="2000">
              <a:highlight>
                <a:srgbClr val="FFFFFF"/>
              </a:highlight>
            </a:endParaRPr>
          </a:p>
          <a:p>
            <a:pPr indent="0" lvl="0" marL="0" rtl="0" algn="l">
              <a:lnSpc>
                <a:spcPct val="115000"/>
              </a:lnSpc>
              <a:spcBef>
                <a:spcPts val="600"/>
              </a:spcBef>
              <a:spcAft>
                <a:spcPts val="600"/>
              </a:spcAft>
              <a:buSzPts val="1500"/>
              <a:buNone/>
            </a:pPr>
            <a:r>
              <a:t/>
            </a:r>
            <a:endParaRPr sz="1800">
              <a:highlight>
                <a:srgbClr val="FFFFFF"/>
              </a:highlight>
            </a:endParaRPr>
          </a:p>
        </p:txBody>
      </p:sp>
      <p:pic>
        <p:nvPicPr>
          <p:cNvPr id="172" name="Google Shape;172;p31"/>
          <p:cNvPicPr preferRelativeResize="0"/>
          <p:nvPr/>
        </p:nvPicPr>
        <p:blipFill rotWithShape="1">
          <a:blip r:embed="rId3">
            <a:alphaModFix/>
          </a:blip>
          <a:srcRect b="0" l="0" r="0" t="0"/>
          <a:stretch/>
        </p:blipFill>
        <p:spPr>
          <a:xfrm>
            <a:off x="3277901" y="701728"/>
            <a:ext cx="4577750" cy="3693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Package</a:t>
            </a:r>
            <a:endParaRPr/>
          </a:p>
        </p:txBody>
      </p:sp>
      <p:sp>
        <p:nvSpPr>
          <p:cNvPr id="178" name="Google Shape;178;p32"/>
          <p:cNvSpPr txBox="1"/>
          <p:nvPr>
            <p:ph idx="1" type="body"/>
          </p:nvPr>
        </p:nvSpPr>
        <p:spPr>
          <a:xfrm>
            <a:off x="471505" y="701715"/>
            <a:ext cx="8105400" cy="4244357"/>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600"/>
              </a:spcBef>
              <a:spcAft>
                <a:spcPts val="0"/>
              </a:spcAft>
              <a:buSzPts val="1500"/>
              <a:buNone/>
            </a:pPr>
            <a:r>
              <a:t/>
            </a:r>
            <a:endParaRPr sz="2000">
              <a:highlight>
                <a:srgbClr val="FFFFFF"/>
              </a:highlight>
            </a:endParaRPr>
          </a:p>
          <a:p>
            <a:pPr indent="0" lvl="0" marL="0" rtl="0" algn="l">
              <a:lnSpc>
                <a:spcPct val="115000"/>
              </a:lnSpc>
              <a:spcBef>
                <a:spcPts val="600"/>
              </a:spcBef>
              <a:spcAft>
                <a:spcPts val="600"/>
              </a:spcAft>
              <a:buSzPts val="1500"/>
              <a:buNone/>
            </a:pPr>
            <a:r>
              <a:t/>
            </a:r>
            <a:endParaRPr sz="1800">
              <a:highlight>
                <a:srgbClr val="FFFFFF"/>
              </a:highlight>
            </a:endParaRPr>
          </a:p>
        </p:txBody>
      </p:sp>
      <p:sp>
        <p:nvSpPr>
          <p:cNvPr id="179" name="Google Shape;179;p32"/>
          <p:cNvSpPr/>
          <p:nvPr/>
        </p:nvSpPr>
        <p:spPr>
          <a:xfrm>
            <a:off x="758535" y="800099"/>
            <a:ext cx="7899369" cy="442659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15000"/>
              </a:lnSpc>
              <a:spcBef>
                <a:spcPts val="0"/>
              </a:spcBef>
              <a:spcAft>
                <a:spcPts val="0"/>
              </a:spcAft>
              <a:buClr>
                <a:srgbClr val="000000"/>
              </a:buClr>
              <a:buSzPts val="1500"/>
              <a:buFont typeface="Courier New"/>
              <a:buChar char="o"/>
            </a:pPr>
            <a:r>
              <a:rPr b="0" i="0" lang="en-US" sz="2000" u="none" cap="none" strike="noStrike">
                <a:solidFill>
                  <a:schemeClr val="dk1"/>
                </a:solidFill>
                <a:highlight>
                  <a:srgbClr val="FFFFFF"/>
                </a:highlight>
                <a:latin typeface="Calibri"/>
                <a:ea typeface="Calibri"/>
                <a:cs typeface="Calibri"/>
                <a:sym typeface="Calibri"/>
              </a:rPr>
              <a:t>Linux sử dụng phần mềm được gọi là </a:t>
            </a:r>
            <a:r>
              <a:rPr b="1" i="0" lang="en-US" sz="2000" u="none" cap="none" strike="noStrike">
                <a:solidFill>
                  <a:schemeClr val="dk1"/>
                </a:solidFill>
                <a:highlight>
                  <a:srgbClr val="FFFFFF"/>
                </a:highlight>
                <a:latin typeface="Calibri"/>
                <a:ea typeface="Calibri"/>
                <a:cs typeface="Calibri"/>
                <a:sym typeface="Calibri"/>
              </a:rPr>
              <a:t>Package Manager </a:t>
            </a:r>
            <a:r>
              <a:rPr b="0" i="0" lang="en-US" sz="2000" u="none" cap="none" strike="noStrike">
                <a:solidFill>
                  <a:schemeClr val="dk1"/>
                </a:solidFill>
                <a:highlight>
                  <a:srgbClr val="FFFFFF"/>
                </a:highlight>
                <a:latin typeface="Calibri"/>
                <a:ea typeface="Calibri"/>
                <a:cs typeface="Calibri"/>
                <a:sym typeface="Calibri"/>
              </a:rPr>
              <a:t>để quản lý phần mềm được cài đặt trên hệ thống Linux.</a:t>
            </a:r>
            <a:endParaRPr b="0" i="0" sz="1400" u="none" cap="none" strike="noStrike">
              <a:solidFill>
                <a:srgbClr val="000000"/>
              </a:solidFill>
              <a:latin typeface="Arial"/>
              <a:ea typeface="Arial"/>
              <a:cs typeface="Arial"/>
              <a:sym typeface="Arial"/>
            </a:endParaRPr>
          </a:p>
          <a:p>
            <a:pPr indent="-342900" lvl="0" marL="342900" marR="0" rtl="0" algn="l">
              <a:lnSpc>
                <a:spcPct val="115000"/>
              </a:lnSpc>
              <a:spcBef>
                <a:spcPts val="600"/>
              </a:spcBef>
              <a:spcAft>
                <a:spcPts val="0"/>
              </a:spcAft>
              <a:buClr>
                <a:srgbClr val="000000"/>
              </a:buClr>
              <a:buSzPts val="1500"/>
              <a:buFont typeface="Courier New"/>
              <a:buChar char="o"/>
            </a:pPr>
            <a:r>
              <a:rPr b="1" i="0" lang="en-US" sz="2000" u="none" cap="none" strike="noStrike">
                <a:solidFill>
                  <a:schemeClr val="dk1"/>
                </a:solidFill>
                <a:highlight>
                  <a:srgbClr val="FFFFFF"/>
                </a:highlight>
                <a:latin typeface="Calibri"/>
                <a:ea typeface="Calibri"/>
                <a:cs typeface="Calibri"/>
                <a:sym typeface="Calibri"/>
              </a:rPr>
              <a:t>Package Manager </a:t>
            </a:r>
            <a:r>
              <a:rPr b="0" i="0" lang="en-US" sz="2000" u="none" cap="none" strike="noStrike">
                <a:solidFill>
                  <a:schemeClr val="dk1"/>
                </a:solidFill>
                <a:highlight>
                  <a:srgbClr val="FFFFFF"/>
                </a:highlight>
                <a:latin typeface="Calibri"/>
                <a:ea typeface="Calibri"/>
                <a:cs typeface="Calibri"/>
                <a:sym typeface="Calibri"/>
              </a:rPr>
              <a:t>sẽ chịu trách nhiệm cài đặt, nâng cấp, cấu hình và gỡ bỏ cài đặt phần mềm trên hệ thống Linux.</a:t>
            </a:r>
            <a:endParaRPr b="0" i="0" sz="2000" u="none" cap="none" strike="noStrike">
              <a:solidFill>
                <a:schemeClr val="dk1"/>
              </a:solidFill>
              <a:highlight>
                <a:srgbClr val="FFFFFF"/>
              </a:highlight>
              <a:latin typeface="Calibri"/>
              <a:ea typeface="Calibri"/>
              <a:cs typeface="Calibri"/>
              <a:sym typeface="Calibri"/>
            </a:endParaRPr>
          </a:p>
          <a:p>
            <a:pPr indent="-342900" lvl="0" marL="342900" marR="0" rtl="0" algn="l">
              <a:lnSpc>
                <a:spcPct val="115000"/>
              </a:lnSpc>
              <a:spcBef>
                <a:spcPts val="600"/>
              </a:spcBef>
              <a:spcAft>
                <a:spcPts val="0"/>
              </a:spcAft>
              <a:buClr>
                <a:srgbClr val="000000"/>
              </a:buClr>
              <a:buSzPts val="1500"/>
              <a:buFont typeface="Courier New"/>
              <a:buChar char="o"/>
            </a:pPr>
            <a:r>
              <a:rPr b="0" i="0" lang="en-US" sz="2000" u="none" cap="none" strike="noStrike">
                <a:solidFill>
                  <a:schemeClr val="dk1"/>
                </a:solidFill>
                <a:highlight>
                  <a:srgbClr val="FFFFFF"/>
                </a:highlight>
                <a:latin typeface="Calibri"/>
                <a:ea typeface="Calibri"/>
                <a:cs typeface="Calibri"/>
                <a:sym typeface="Calibri"/>
              </a:rPr>
              <a:t>Mỗi hệ điều hành Linux sẽ có một danh sách kho lưu trữ các phần mềm.</a:t>
            </a:r>
            <a:endParaRPr b="0" i="0" sz="1400" u="none" cap="none" strike="noStrike">
              <a:solidFill>
                <a:srgbClr val="000000"/>
              </a:solidFill>
              <a:latin typeface="Arial"/>
              <a:ea typeface="Arial"/>
              <a:cs typeface="Arial"/>
              <a:sym typeface="Arial"/>
            </a:endParaRPr>
          </a:p>
          <a:p>
            <a:pPr indent="-342900" lvl="0" marL="342900" marR="0" rtl="0" algn="l">
              <a:lnSpc>
                <a:spcPct val="115000"/>
              </a:lnSpc>
              <a:spcBef>
                <a:spcPts val="600"/>
              </a:spcBef>
              <a:spcAft>
                <a:spcPts val="0"/>
              </a:spcAft>
              <a:buClr>
                <a:srgbClr val="000000"/>
              </a:buClr>
              <a:buSzPts val="1500"/>
              <a:buFont typeface="Courier New"/>
              <a:buChar char="o"/>
            </a:pPr>
            <a:r>
              <a:rPr b="0" i="0" lang="en-US" sz="2000" u="none" cap="none" strike="noStrike">
                <a:solidFill>
                  <a:schemeClr val="dk1"/>
                </a:solidFill>
                <a:highlight>
                  <a:srgbClr val="FFFFFF"/>
                </a:highlight>
                <a:latin typeface="Calibri"/>
                <a:ea typeface="Calibri"/>
                <a:cs typeface="Calibri"/>
                <a:sym typeface="Calibri"/>
              </a:rPr>
              <a:t>Kho lưu trữ phần mềm là nơi bạn có thể tải xuống phần mềm vào máy tính của bạn.</a:t>
            </a:r>
            <a:endParaRPr b="0" i="0" sz="1400" u="none" cap="none" strike="noStrike">
              <a:solidFill>
                <a:srgbClr val="000000"/>
              </a:solidFill>
              <a:latin typeface="Arial"/>
              <a:ea typeface="Arial"/>
              <a:cs typeface="Arial"/>
              <a:sym typeface="Arial"/>
            </a:endParaRPr>
          </a:p>
          <a:p>
            <a:pPr indent="-342900" lvl="0" marL="342900" marR="0" rtl="0" algn="l">
              <a:lnSpc>
                <a:spcPct val="115000"/>
              </a:lnSpc>
              <a:spcBef>
                <a:spcPts val="600"/>
              </a:spcBef>
              <a:spcAft>
                <a:spcPts val="0"/>
              </a:spcAft>
              <a:buClr>
                <a:srgbClr val="000000"/>
              </a:buClr>
              <a:buSzPts val="1500"/>
              <a:buFont typeface="Courier New"/>
              <a:buChar char="o"/>
            </a:pPr>
            <a:r>
              <a:rPr b="0" i="0" lang="en-US" sz="2000" u="none" cap="none" strike="noStrike">
                <a:solidFill>
                  <a:schemeClr val="dk1"/>
                </a:solidFill>
                <a:highlight>
                  <a:srgbClr val="FFFFFF"/>
                </a:highlight>
                <a:latin typeface="Calibri"/>
                <a:ea typeface="Calibri"/>
                <a:cs typeface="Calibri"/>
                <a:sym typeface="Calibri"/>
              </a:rPr>
              <a:t>Trên Kali Linux và Ubuntu, Kho lưu trữ phần mềm có đường dẫn /etc/apt/sources.list.</a:t>
            </a:r>
            <a:endParaRPr b="0" i="0" sz="2000" u="none" cap="none" strike="noStrike">
              <a:solidFill>
                <a:schemeClr val="dk1"/>
              </a:solidFill>
              <a:highlight>
                <a:srgbClr val="FFFFFF"/>
              </a:highlight>
              <a:latin typeface="Calibri"/>
              <a:ea typeface="Calibri"/>
              <a:cs typeface="Calibri"/>
              <a:sym typeface="Calibri"/>
            </a:endParaRPr>
          </a:p>
          <a:p>
            <a:pPr indent="-190500" lvl="0" marL="285750" marR="0" rtl="0" algn="l">
              <a:lnSpc>
                <a:spcPct val="115000"/>
              </a:lnSpc>
              <a:spcBef>
                <a:spcPts val="1200"/>
              </a:spcBef>
              <a:spcAft>
                <a:spcPts val="0"/>
              </a:spcAft>
              <a:buClr>
                <a:srgbClr val="000000"/>
              </a:buClr>
              <a:buSzPts val="1500"/>
              <a:buFont typeface="Arial"/>
              <a:buNone/>
            </a:pPr>
            <a:r>
              <a:t/>
            </a:r>
            <a:endParaRPr b="0" i="0" sz="2000" u="none" cap="none" strike="noStrike">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Package</a:t>
            </a:r>
            <a:endParaRPr/>
          </a:p>
        </p:txBody>
      </p:sp>
      <p:sp>
        <p:nvSpPr>
          <p:cNvPr id="185" name="Google Shape;185;p4"/>
          <p:cNvSpPr txBox="1"/>
          <p:nvPr>
            <p:ph idx="1" type="body"/>
          </p:nvPr>
        </p:nvSpPr>
        <p:spPr>
          <a:xfrm>
            <a:off x="471500" y="691325"/>
            <a:ext cx="8105400" cy="4029300"/>
          </a:xfrm>
          <a:prstGeom prst="rect">
            <a:avLst/>
          </a:prstGeom>
          <a:noFill/>
          <a:ln>
            <a:noFill/>
          </a:ln>
        </p:spPr>
        <p:txBody>
          <a:bodyPr anchorCtr="0" anchor="t" bIns="34275" lIns="68575" spcFirstLastPara="1" rIns="68575" wrap="square" tIns="34275">
            <a:normAutofit fontScale="92500"/>
          </a:bodyPr>
          <a:lstStyle/>
          <a:p>
            <a:pPr indent="-285750" lvl="0" marL="285750" rtl="0" algn="l">
              <a:lnSpc>
                <a:spcPct val="115000"/>
              </a:lnSpc>
              <a:spcBef>
                <a:spcPts val="0"/>
              </a:spcBef>
              <a:spcAft>
                <a:spcPts val="0"/>
              </a:spcAft>
              <a:buSzPct val="90090"/>
              <a:buChar char="•"/>
            </a:pPr>
            <a:r>
              <a:rPr lang="en-US" sz="1800">
                <a:solidFill>
                  <a:schemeClr val="dk1"/>
                </a:solidFill>
              </a:rPr>
              <a:t>Phần mềm dành cho hệ điều hành Linux giờ đây sẽ được đóng gói nhằm mục đích phân phối và lưu trữ dễ dàng.</a:t>
            </a:r>
            <a:endParaRPr sz="1800">
              <a:solidFill>
                <a:schemeClr val="dk1"/>
              </a:solidFill>
            </a:endParaRPr>
          </a:p>
          <a:p>
            <a:pPr indent="-285750" lvl="0" marL="285750" rtl="0" algn="l">
              <a:lnSpc>
                <a:spcPct val="115000"/>
              </a:lnSpc>
              <a:spcBef>
                <a:spcPts val="600"/>
              </a:spcBef>
              <a:spcAft>
                <a:spcPts val="0"/>
              </a:spcAft>
              <a:buSzPct val="90090"/>
              <a:buChar char="•"/>
            </a:pPr>
            <a:r>
              <a:rPr lang="en-US" sz="1800"/>
              <a:t>Mỗi gói sẽ bao gồm:</a:t>
            </a:r>
            <a:endParaRPr sz="1800"/>
          </a:p>
          <a:p>
            <a:pPr indent="-285750" lvl="0" marL="285750" rtl="0" algn="l">
              <a:lnSpc>
                <a:spcPct val="115000"/>
              </a:lnSpc>
              <a:spcBef>
                <a:spcPts val="600"/>
              </a:spcBef>
              <a:spcAft>
                <a:spcPts val="0"/>
              </a:spcAft>
              <a:buSzPct val="90090"/>
              <a:buFont typeface="Noto Sans Symbols"/>
              <a:buChar char="⮚"/>
            </a:pPr>
            <a:r>
              <a:rPr lang="en-US" sz="1800"/>
              <a:t>Tệp thực thi (nhị phân)</a:t>
            </a:r>
            <a:endParaRPr sz="1800"/>
          </a:p>
          <a:p>
            <a:pPr indent="-285750" lvl="0" marL="285750" rtl="0" algn="l">
              <a:lnSpc>
                <a:spcPct val="115000"/>
              </a:lnSpc>
              <a:spcBef>
                <a:spcPts val="600"/>
              </a:spcBef>
              <a:spcAft>
                <a:spcPts val="0"/>
              </a:spcAft>
              <a:buSzPct val="90090"/>
              <a:buFont typeface="Noto Sans Symbols"/>
              <a:buChar char="⮚"/>
            </a:pPr>
            <a:r>
              <a:rPr lang="en-US" sz="1800"/>
              <a:t>Thông tin liên quan đến phần mềm. Ví dụ: tên phần mềm,Mô tả phần mềm, phiên bản.</a:t>
            </a:r>
            <a:endParaRPr sz="1800"/>
          </a:p>
          <a:p>
            <a:pPr indent="-285750" lvl="0" marL="285750" rtl="0" algn="l">
              <a:lnSpc>
                <a:spcPct val="115000"/>
              </a:lnSpc>
              <a:spcBef>
                <a:spcPts val="600"/>
              </a:spcBef>
              <a:spcAft>
                <a:spcPts val="0"/>
              </a:spcAft>
              <a:buSzPct val="90090"/>
              <a:buFont typeface="Noto Sans Symbols"/>
              <a:buChar char="⮚"/>
            </a:pPr>
            <a:r>
              <a:rPr lang="en-US" sz="1800"/>
              <a:t>Danh sách các phần mềm hoặc thư viện hỗ trợ cần thiết cho hoạt động của hệ thống phần mềm.</a:t>
            </a:r>
            <a:r>
              <a:rPr lang="en-US" sz="1800">
                <a:solidFill>
                  <a:schemeClr val="dk1"/>
                </a:solidFill>
                <a:highlight>
                  <a:srgbClr val="FFFFFF"/>
                </a:highlight>
                <a:latin typeface="Calibri"/>
                <a:ea typeface="Calibri"/>
                <a:cs typeface="Calibri"/>
                <a:sym typeface="Calibri"/>
              </a:rPr>
              <a:t>            </a:t>
            </a:r>
            <a:endParaRPr/>
          </a:p>
          <a:p>
            <a:pPr indent="-285750" lvl="0" marL="285750" rtl="0" algn="l">
              <a:lnSpc>
                <a:spcPct val="115000"/>
              </a:lnSpc>
              <a:spcBef>
                <a:spcPts val="600"/>
              </a:spcBef>
              <a:spcAft>
                <a:spcPts val="0"/>
              </a:spcAft>
              <a:buSzPct val="90090"/>
              <a:buChar char="•"/>
            </a:pPr>
            <a:r>
              <a:rPr lang="en-US" sz="1800">
                <a:solidFill>
                  <a:schemeClr val="dk1"/>
                </a:solidFill>
                <a:highlight>
                  <a:srgbClr val="FFFFFF"/>
                </a:highlight>
                <a:latin typeface="Calibri"/>
                <a:ea typeface="Calibri"/>
                <a:cs typeface="Calibri"/>
                <a:sym typeface="Calibri"/>
              </a:rPr>
              <a:t>Các hệ điều hành Linux khác nhau đã tạo ra các gói các định </a:t>
            </a:r>
            <a:r>
              <a:rPr lang="en-US" sz="1800">
                <a:highlight>
                  <a:srgbClr val="FFFFFF"/>
                </a:highlight>
              </a:rPr>
              <a:t>dạng khác nhau. </a:t>
            </a:r>
            <a:r>
              <a:rPr lang="en-US" sz="1800">
                <a:solidFill>
                  <a:schemeClr val="dk1"/>
                </a:solidFill>
                <a:highlight>
                  <a:srgbClr val="FFFFFF"/>
                </a:highlight>
                <a:latin typeface="Calibri"/>
                <a:ea typeface="Calibri"/>
                <a:cs typeface="Calibri"/>
                <a:sym typeface="Calibri"/>
              </a:rPr>
              <a:t>Ví dụ:</a:t>
            </a:r>
            <a:endParaRPr/>
          </a:p>
          <a:p>
            <a:pPr indent="-285750" lvl="0" marL="285750" rtl="0" algn="l">
              <a:lnSpc>
                <a:spcPct val="115000"/>
              </a:lnSpc>
              <a:spcBef>
                <a:spcPts val="600"/>
              </a:spcBef>
              <a:spcAft>
                <a:spcPts val="0"/>
              </a:spcAft>
              <a:buSzPct val="90090"/>
              <a:buFont typeface="Noto Sans Symbols"/>
              <a:buChar char="❖"/>
            </a:pPr>
            <a:r>
              <a:rPr lang="en-US" sz="1800">
                <a:solidFill>
                  <a:schemeClr val="dk1"/>
                </a:solidFill>
                <a:highlight>
                  <a:srgbClr val="FFFFFF"/>
                </a:highlight>
                <a:latin typeface="Calibri"/>
                <a:ea typeface="Calibri"/>
                <a:cs typeface="Calibri"/>
                <a:sym typeface="Calibri"/>
              </a:rPr>
              <a:t>.deb: Dành cho các hệ điều hành Linux Debian như: Kali Linux, Ubuntu, Parrot, Mint…</a:t>
            </a:r>
            <a:endParaRPr sz="1800">
              <a:solidFill>
                <a:schemeClr val="dk1"/>
              </a:solidFill>
              <a:highlight>
                <a:srgbClr val="FFFFFF"/>
              </a:highlight>
              <a:latin typeface="Calibri"/>
              <a:ea typeface="Calibri"/>
              <a:cs typeface="Calibri"/>
              <a:sym typeface="Calibri"/>
            </a:endParaRPr>
          </a:p>
          <a:p>
            <a:pPr indent="-285750" lvl="0" marL="285750" rtl="0" algn="l">
              <a:lnSpc>
                <a:spcPct val="115000"/>
              </a:lnSpc>
              <a:spcBef>
                <a:spcPts val="600"/>
              </a:spcBef>
              <a:spcAft>
                <a:spcPts val="0"/>
              </a:spcAft>
              <a:buSzPct val="90090"/>
              <a:buFont typeface="Noto Sans Symbols"/>
              <a:buChar char="❖"/>
            </a:pPr>
            <a:r>
              <a:rPr lang="en-US" sz="1800">
                <a:solidFill>
                  <a:schemeClr val="dk1"/>
                </a:solidFill>
                <a:highlight>
                  <a:srgbClr val="FFFFFF"/>
                </a:highlight>
                <a:latin typeface="Calibri"/>
                <a:ea typeface="Calibri"/>
                <a:cs typeface="Calibri"/>
                <a:sym typeface="Calibri"/>
              </a:rPr>
              <a:t>.rpm: Dành cho các hệ điều hành Red Hat Linux như: Red Hat, CentOS, Fedora…</a:t>
            </a:r>
            <a:endParaRPr/>
          </a:p>
          <a:p>
            <a:pPr indent="0" lvl="0" marL="0" rtl="0" algn="l">
              <a:lnSpc>
                <a:spcPct val="115000"/>
              </a:lnSpc>
              <a:spcBef>
                <a:spcPts val="600"/>
              </a:spcBef>
              <a:spcAft>
                <a:spcPts val="600"/>
              </a:spcAft>
              <a:buSzPct val="108106"/>
              <a:buNone/>
            </a:pPr>
            <a:r>
              <a:t/>
            </a:r>
            <a:endParaRPr>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5"/>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Giới thiệu</a:t>
            </a:r>
            <a:endParaRPr/>
          </a:p>
        </p:txBody>
      </p:sp>
      <p:sp>
        <p:nvSpPr>
          <p:cNvPr id="191" name="Google Shape;191;p5"/>
          <p:cNvSpPr txBox="1"/>
          <p:nvPr>
            <p:ph idx="1" type="body"/>
          </p:nvPr>
        </p:nvSpPr>
        <p:spPr>
          <a:xfrm>
            <a:off x="471500" y="691325"/>
            <a:ext cx="8105400" cy="40293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0"/>
              </a:spcBef>
              <a:spcAft>
                <a:spcPts val="0"/>
              </a:spcAft>
              <a:buSzPts val="1500"/>
              <a:buNone/>
            </a:pPr>
            <a:r>
              <a:rPr lang="en-US" sz="2000">
                <a:solidFill>
                  <a:schemeClr val="dk1"/>
                </a:solidFill>
                <a:highlight>
                  <a:srgbClr val="FFFFFF"/>
                </a:highlight>
                <a:latin typeface="Calibri"/>
                <a:ea typeface="Calibri"/>
                <a:cs typeface="Calibri"/>
                <a:sym typeface="Calibri"/>
              </a:rPr>
              <a:t>Trên Hệ điều hành Linux Debian sẽ có nhiều cách để quản l</a:t>
            </a:r>
            <a:r>
              <a:rPr lang="en-US" sz="2000">
                <a:highlight>
                  <a:srgbClr val="FFFFFF"/>
                </a:highlight>
              </a:rPr>
              <a:t>ý</a:t>
            </a:r>
            <a:r>
              <a:rPr lang="en-US" sz="2000">
                <a:solidFill>
                  <a:schemeClr val="dk1"/>
                </a:solidFill>
                <a:highlight>
                  <a:srgbClr val="FFFFFF"/>
                </a:highlight>
                <a:latin typeface="Calibri"/>
                <a:ea typeface="Calibri"/>
                <a:cs typeface="Calibri"/>
                <a:sym typeface="Calibri"/>
              </a:rPr>
              <a:t> packages</a:t>
            </a:r>
            <a:endParaRPr/>
          </a:p>
          <a:p>
            <a:pPr indent="-342900" lvl="0" marL="342900" rtl="0" algn="l">
              <a:lnSpc>
                <a:spcPct val="115000"/>
              </a:lnSpc>
              <a:spcBef>
                <a:spcPts val="0"/>
              </a:spcBef>
              <a:spcAft>
                <a:spcPts val="0"/>
              </a:spcAft>
              <a:buSzPts val="1500"/>
              <a:buFont typeface="Arial"/>
              <a:buChar char="•"/>
            </a:pPr>
            <a:r>
              <a:rPr lang="en-US" sz="2000">
                <a:highlight>
                  <a:srgbClr val="FFFFFF"/>
                </a:highlight>
              </a:rPr>
              <a:t>dpkg:</a:t>
            </a:r>
            <a:endParaRPr/>
          </a:p>
          <a:p>
            <a:pPr indent="-285750" lvl="0" marL="285750" rtl="0" algn="l">
              <a:lnSpc>
                <a:spcPct val="115000"/>
              </a:lnSpc>
              <a:spcBef>
                <a:spcPts val="0"/>
              </a:spcBef>
              <a:spcAft>
                <a:spcPts val="0"/>
              </a:spcAft>
              <a:buSzPts val="1500"/>
              <a:buFont typeface="Noto Sans Symbols"/>
              <a:buChar char="⮚"/>
            </a:pPr>
            <a:r>
              <a:rPr lang="en-US" sz="1800">
                <a:highlight>
                  <a:srgbClr val="FFFFFF"/>
                </a:highlight>
              </a:rPr>
              <a:t>dpkg -i &lt;software-name&gt;: Tải phần mềm </a:t>
            </a:r>
            <a:endParaRPr/>
          </a:p>
          <a:p>
            <a:pPr indent="-285750" lvl="0" marL="285750" rtl="0" algn="l">
              <a:lnSpc>
                <a:spcPct val="115000"/>
              </a:lnSpc>
              <a:spcBef>
                <a:spcPts val="0"/>
              </a:spcBef>
              <a:spcAft>
                <a:spcPts val="0"/>
              </a:spcAft>
              <a:buSzPts val="1500"/>
              <a:buFont typeface="Noto Sans Symbols"/>
              <a:buChar char="⮚"/>
            </a:pPr>
            <a:r>
              <a:rPr lang="en-US" sz="1800">
                <a:highlight>
                  <a:srgbClr val="FFFFFF"/>
                </a:highlight>
              </a:rPr>
              <a:t>dpkg –remove &lt;software-name&gt;: Xóa phần mềm </a:t>
            </a:r>
            <a:endParaRPr/>
          </a:p>
          <a:p>
            <a:pPr indent="-285750" lvl="0" marL="285750" rtl="0" algn="l">
              <a:lnSpc>
                <a:spcPct val="115000"/>
              </a:lnSpc>
              <a:spcBef>
                <a:spcPts val="0"/>
              </a:spcBef>
              <a:spcAft>
                <a:spcPts val="0"/>
              </a:spcAft>
              <a:buSzPts val="1500"/>
              <a:buFont typeface="Noto Sans Symbols"/>
              <a:buChar char="⮚"/>
            </a:pPr>
            <a:r>
              <a:rPr lang="en-US" sz="1800">
                <a:highlight>
                  <a:srgbClr val="FFFFFF"/>
                </a:highlight>
              </a:rPr>
              <a:t>dpkg –l: Xem các phần mềm đã tải</a:t>
            </a:r>
            <a:endParaRPr/>
          </a:p>
          <a:p>
            <a:pPr indent="-342900" lvl="0" marL="342900" rtl="0" algn="l">
              <a:lnSpc>
                <a:spcPct val="115000"/>
              </a:lnSpc>
              <a:spcBef>
                <a:spcPts val="0"/>
              </a:spcBef>
              <a:spcAft>
                <a:spcPts val="0"/>
              </a:spcAft>
              <a:buSzPts val="1500"/>
              <a:buFont typeface="Arial"/>
              <a:buChar char="•"/>
            </a:pPr>
            <a:r>
              <a:rPr lang="en-US" sz="2000">
                <a:highlight>
                  <a:srgbClr val="FFFFFF"/>
                </a:highlight>
              </a:rPr>
              <a:t>apt hoặc apt-get:</a:t>
            </a:r>
            <a:endParaRPr/>
          </a:p>
          <a:p>
            <a:pPr indent="-285750" lvl="0" marL="285750" rtl="0" algn="l">
              <a:lnSpc>
                <a:spcPct val="115000"/>
              </a:lnSpc>
              <a:spcBef>
                <a:spcPts val="0"/>
              </a:spcBef>
              <a:spcAft>
                <a:spcPts val="0"/>
              </a:spcAft>
              <a:buSzPts val="1500"/>
              <a:buFont typeface="Noto Sans Symbols"/>
              <a:buChar char="⮚"/>
            </a:pPr>
            <a:r>
              <a:rPr lang="en-US" sz="1800">
                <a:highlight>
                  <a:srgbClr val="FFFFFF"/>
                </a:highlight>
              </a:rPr>
              <a:t>apt install &lt;software-name&gt;: Tải phần mềm </a:t>
            </a:r>
            <a:endParaRPr/>
          </a:p>
          <a:p>
            <a:pPr indent="-285750" lvl="0" marL="285750" rtl="0" algn="l">
              <a:lnSpc>
                <a:spcPct val="115000"/>
              </a:lnSpc>
              <a:spcBef>
                <a:spcPts val="0"/>
              </a:spcBef>
              <a:spcAft>
                <a:spcPts val="0"/>
              </a:spcAft>
              <a:buSzPts val="1500"/>
              <a:buFont typeface="Noto Sans Symbols"/>
              <a:buChar char="⮚"/>
            </a:pPr>
            <a:r>
              <a:rPr lang="en-US" sz="1800">
                <a:highlight>
                  <a:srgbClr val="FFFFFF"/>
                </a:highlight>
              </a:rPr>
              <a:t>apt remove &lt;software-name&gt;: Xóa phần mềm </a:t>
            </a:r>
            <a:endParaRPr/>
          </a:p>
          <a:p>
            <a:pPr indent="-285750" lvl="0" marL="285750" rtl="0" algn="l">
              <a:lnSpc>
                <a:spcPct val="115000"/>
              </a:lnSpc>
              <a:spcBef>
                <a:spcPts val="0"/>
              </a:spcBef>
              <a:spcAft>
                <a:spcPts val="0"/>
              </a:spcAft>
              <a:buSzPts val="1500"/>
              <a:buFont typeface="Noto Sans Symbols"/>
              <a:buChar char="⮚"/>
            </a:pPr>
            <a:r>
              <a:rPr lang="en-US" sz="1800">
                <a:highlight>
                  <a:srgbClr val="FFFFFF"/>
                </a:highlight>
              </a:rPr>
              <a:t>apt autoremove &lt;software-name&gt;: Xóa luôn cả các package phụ thuộc của phần mềm cần xóa </a:t>
            </a:r>
            <a:endParaRPr/>
          </a:p>
          <a:p>
            <a:pPr indent="-285750" lvl="0" marL="285750" rtl="0" algn="l">
              <a:lnSpc>
                <a:spcPct val="115000"/>
              </a:lnSpc>
              <a:spcBef>
                <a:spcPts val="0"/>
              </a:spcBef>
              <a:spcAft>
                <a:spcPts val="0"/>
              </a:spcAft>
              <a:buSzPts val="1500"/>
              <a:buFont typeface="Noto Sans Symbols"/>
              <a:buChar char="⮚"/>
            </a:pPr>
            <a:r>
              <a:rPr lang="en-US" sz="1800">
                <a:highlight>
                  <a:srgbClr val="FFFFFF"/>
                </a:highlight>
              </a:rPr>
              <a:t>apt purge &lt;software-name&gt;: Xóa mọi thứ liên quan đến phần mềm cần xóa</a:t>
            </a:r>
            <a:endParaRPr/>
          </a:p>
          <a:p>
            <a:pPr indent="-285750" lvl="0" marL="285750" rtl="0" algn="l">
              <a:lnSpc>
                <a:spcPct val="115000"/>
              </a:lnSpc>
              <a:spcBef>
                <a:spcPts val="0"/>
              </a:spcBef>
              <a:spcAft>
                <a:spcPts val="0"/>
              </a:spcAft>
              <a:buSzPts val="1500"/>
              <a:buFont typeface="Noto Sans Symbols"/>
              <a:buChar char="⮚"/>
            </a:pPr>
            <a:r>
              <a:rPr lang="en-US" sz="1800">
                <a:highlight>
                  <a:srgbClr val="FFFFFF"/>
                </a:highlight>
              </a:rPr>
              <a:t>apt list: Hiển thị các package đã tải</a:t>
            </a:r>
            <a:endParaRPr sz="1800">
              <a:highlight>
                <a:srgbClr val="FFFFFF"/>
              </a:highlight>
            </a:endParaRPr>
          </a:p>
          <a:p>
            <a:pPr indent="0" lvl="0" marL="0" rtl="0" algn="l">
              <a:lnSpc>
                <a:spcPct val="115000"/>
              </a:lnSpc>
              <a:spcBef>
                <a:spcPts val="0"/>
              </a:spcBef>
              <a:spcAft>
                <a:spcPts val="0"/>
              </a:spcAft>
              <a:buSzPts val="1500"/>
              <a:buNone/>
            </a:pPr>
            <a:r>
              <a:t/>
            </a:r>
            <a:endParaRPr sz="2000">
              <a:highlight>
                <a:srgbClr val="FFFFFF"/>
              </a:highlight>
            </a:endParaRPr>
          </a:p>
          <a:p>
            <a:pPr indent="0" lvl="0" marL="0" rtl="0" algn="l">
              <a:lnSpc>
                <a:spcPct val="115000"/>
              </a:lnSpc>
              <a:spcBef>
                <a:spcPts val="0"/>
              </a:spcBef>
              <a:spcAft>
                <a:spcPts val="0"/>
              </a:spcAft>
              <a:buSzPts val="1500"/>
              <a:buNone/>
            </a:pPr>
            <a:r>
              <a:t/>
            </a:r>
            <a:endParaRPr sz="20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a7defc44be_0_5"/>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Package</a:t>
            </a:r>
            <a:endParaRPr/>
          </a:p>
        </p:txBody>
      </p:sp>
      <p:sp>
        <p:nvSpPr>
          <p:cNvPr id="197" name="Google Shape;197;g2a7defc44be_0_5"/>
          <p:cNvSpPr txBox="1"/>
          <p:nvPr>
            <p:ph idx="1" type="body"/>
          </p:nvPr>
        </p:nvSpPr>
        <p:spPr>
          <a:xfrm>
            <a:off x="471500" y="691325"/>
            <a:ext cx="8105400" cy="40293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0"/>
              </a:spcBef>
              <a:spcAft>
                <a:spcPts val="0"/>
              </a:spcAft>
              <a:buSzPts val="1500"/>
              <a:buNone/>
            </a:pPr>
            <a:r>
              <a:rPr lang="en-US" sz="2000">
                <a:solidFill>
                  <a:schemeClr val="dk1"/>
                </a:solidFill>
                <a:highlight>
                  <a:srgbClr val="FFFFFF"/>
                </a:highlight>
                <a:latin typeface="Calibri"/>
                <a:ea typeface="Calibri"/>
                <a:cs typeface="Calibri"/>
                <a:sym typeface="Calibri"/>
              </a:rPr>
              <a:t>Nâng cấp Package</a:t>
            </a:r>
            <a:endParaRPr/>
          </a:p>
          <a:p>
            <a:pPr indent="0" lvl="0" marL="0" rtl="0" algn="l">
              <a:lnSpc>
                <a:spcPct val="115000"/>
              </a:lnSpc>
              <a:spcBef>
                <a:spcPts val="0"/>
              </a:spcBef>
              <a:spcAft>
                <a:spcPts val="0"/>
              </a:spcAft>
              <a:buSzPts val="1500"/>
              <a:buNone/>
            </a:pPr>
            <a:r>
              <a:rPr lang="en-US" sz="1800">
                <a:highlight>
                  <a:srgbClr val="FFFFFF"/>
                </a:highlight>
              </a:rPr>
              <a:t>Có 3 lệnh giúp nâng cấp package </a:t>
            </a:r>
            <a:endParaRPr/>
          </a:p>
          <a:p>
            <a:pPr indent="-342900" lvl="0" marL="342900" rtl="0" algn="l">
              <a:lnSpc>
                <a:spcPct val="115000"/>
              </a:lnSpc>
              <a:spcBef>
                <a:spcPts val="0"/>
              </a:spcBef>
              <a:spcAft>
                <a:spcPts val="0"/>
              </a:spcAft>
              <a:buSzPts val="1500"/>
              <a:buFont typeface="Noto Sans Symbols"/>
              <a:buChar char="▪"/>
            </a:pPr>
            <a:r>
              <a:rPr b="1" lang="en-US" sz="1800">
                <a:highlight>
                  <a:srgbClr val="FFFFFF"/>
                </a:highlight>
              </a:rPr>
              <a:t>sudo apt update</a:t>
            </a:r>
            <a:r>
              <a:rPr lang="en-US" sz="1800">
                <a:highlight>
                  <a:srgbClr val="FFFFFF"/>
                </a:highlight>
              </a:rPr>
              <a:t>: </a:t>
            </a:r>
            <a:r>
              <a:rPr b="1" lang="en-US" sz="1800">
                <a:highlight>
                  <a:srgbClr val="FFFFFF"/>
                </a:highlight>
              </a:rPr>
              <a:t>Tìm</a:t>
            </a:r>
            <a:r>
              <a:rPr lang="en-US" sz="1800">
                <a:highlight>
                  <a:srgbClr val="FFFFFF"/>
                </a:highlight>
              </a:rPr>
              <a:t> và </a:t>
            </a:r>
            <a:r>
              <a:rPr b="1" lang="en-US" sz="1800">
                <a:highlight>
                  <a:srgbClr val="FFFFFF"/>
                </a:highlight>
              </a:rPr>
              <a:t>cập nhật phiên bản</a:t>
            </a:r>
            <a:r>
              <a:rPr lang="en-US" sz="1800">
                <a:highlight>
                  <a:srgbClr val="FFFFFF"/>
                </a:highlight>
              </a:rPr>
              <a:t> mới nhất của các package trong danh sách ở /etc/apt/sources.list</a:t>
            </a:r>
            <a:endParaRPr sz="1800">
              <a:highlight>
                <a:srgbClr val="FFFFFF"/>
              </a:highlight>
            </a:endParaRPr>
          </a:p>
          <a:p>
            <a:pPr indent="-342900" lvl="0" marL="342900" rtl="0" algn="l">
              <a:lnSpc>
                <a:spcPct val="115000"/>
              </a:lnSpc>
              <a:spcBef>
                <a:spcPts val="0"/>
              </a:spcBef>
              <a:spcAft>
                <a:spcPts val="0"/>
              </a:spcAft>
              <a:buSzPts val="1500"/>
              <a:buFont typeface="Noto Sans Symbols"/>
              <a:buChar char="▪"/>
            </a:pPr>
            <a:r>
              <a:rPr b="1" lang="en-US" sz="1800">
                <a:highlight>
                  <a:srgbClr val="FFFFFF"/>
                </a:highlight>
              </a:rPr>
              <a:t>sudo apt upgrade</a:t>
            </a:r>
            <a:r>
              <a:rPr lang="en-US" sz="1800">
                <a:highlight>
                  <a:srgbClr val="FFFFFF"/>
                </a:highlight>
              </a:rPr>
              <a:t>: dựa vào danh sách cập nhật trong /etc/apt/sources.list</a:t>
            </a:r>
            <a:endParaRPr sz="1800">
              <a:highlight>
                <a:srgbClr val="FFFFFF"/>
              </a:highlight>
            </a:endParaRPr>
          </a:p>
          <a:p>
            <a:pPr indent="0" lvl="0" marL="0" rtl="0" algn="l">
              <a:lnSpc>
                <a:spcPct val="115000"/>
              </a:lnSpc>
              <a:spcBef>
                <a:spcPts val="0"/>
              </a:spcBef>
              <a:spcAft>
                <a:spcPts val="0"/>
              </a:spcAft>
              <a:buSzPts val="1500"/>
              <a:buNone/>
            </a:pPr>
            <a:r>
              <a:rPr lang="en-US" sz="1800">
                <a:highlight>
                  <a:srgbClr val="FFFFFF"/>
                </a:highlight>
              </a:rPr>
              <a:t>      để </a:t>
            </a:r>
            <a:r>
              <a:rPr b="1" lang="en-US" sz="1800">
                <a:highlight>
                  <a:srgbClr val="FFFFFF"/>
                </a:highlight>
              </a:rPr>
              <a:t>tải xuống phiên bản</a:t>
            </a:r>
            <a:r>
              <a:rPr lang="en-US" sz="1800">
                <a:highlight>
                  <a:srgbClr val="FFFFFF"/>
                </a:highlight>
              </a:rPr>
              <a:t> mới nhất của package bên trong Linux</a:t>
            </a:r>
            <a:endParaRPr/>
          </a:p>
          <a:p>
            <a:pPr indent="-342900" lvl="0" marL="342900" rtl="0" algn="l">
              <a:lnSpc>
                <a:spcPct val="115000"/>
              </a:lnSpc>
              <a:spcBef>
                <a:spcPts val="0"/>
              </a:spcBef>
              <a:spcAft>
                <a:spcPts val="0"/>
              </a:spcAft>
              <a:buSzPts val="1500"/>
              <a:buFont typeface="Noto Sans Symbols"/>
              <a:buChar char="▪"/>
            </a:pPr>
            <a:r>
              <a:rPr b="1" lang="en-US" sz="1800">
                <a:highlight>
                  <a:srgbClr val="FFFFFF"/>
                </a:highlight>
              </a:rPr>
              <a:t>sudo apt dist-upgrade</a:t>
            </a:r>
            <a:r>
              <a:rPr lang="en-US" sz="1800">
                <a:highlight>
                  <a:srgbClr val="FFFFFF"/>
                </a:highlight>
              </a:rPr>
              <a:t>: Ngoài việc giống lệnh upgrade thì lệnh này còn giúp cập nhật luôn cả phiên bản mới nhất cho các package phụ thuộc. Nếu có package phụ thuộc nào xung đột nhau thì chúng sẽ bị loại bỏ.</a:t>
            </a:r>
            <a:endParaRPr sz="1800">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Nội dung</a:t>
            </a:r>
            <a:endParaRPr/>
          </a:p>
        </p:txBody>
      </p:sp>
      <p:sp>
        <p:nvSpPr>
          <p:cNvPr id="91" name="Google Shape;91;p2"/>
          <p:cNvSpPr txBox="1"/>
          <p:nvPr>
            <p:ph idx="1" type="body"/>
          </p:nvPr>
        </p:nvSpPr>
        <p:spPr>
          <a:xfrm>
            <a:off x="471505" y="691325"/>
            <a:ext cx="8105400" cy="2783400"/>
          </a:xfrm>
          <a:prstGeom prst="rect">
            <a:avLst/>
          </a:prstGeom>
          <a:noFill/>
          <a:ln>
            <a:noFill/>
          </a:ln>
        </p:spPr>
        <p:txBody>
          <a:bodyPr anchorCtr="0" anchor="t" bIns="34275" lIns="68575" spcFirstLastPara="1" rIns="68575" wrap="square" tIns="34275">
            <a:normAutofit/>
          </a:bodyPr>
          <a:lstStyle/>
          <a:p>
            <a:pPr indent="-431800" lvl="0" marL="482600" rtl="0" algn="just">
              <a:lnSpc>
                <a:spcPct val="120000"/>
              </a:lnSpc>
              <a:spcBef>
                <a:spcPts val="0"/>
              </a:spcBef>
              <a:spcAft>
                <a:spcPts val="0"/>
              </a:spcAft>
              <a:buSzPts val="2000"/>
              <a:buFont typeface="Arial"/>
              <a:buAutoNum type="romanUcPeriod"/>
            </a:pPr>
            <a:r>
              <a:rPr lang="en-US" sz="2000"/>
              <a:t>Giới thiệu về Linux</a:t>
            </a:r>
            <a:endParaRPr sz="2000"/>
          </a:p>
          <a:p>
            <a:pPr indent="-355600" lvl="0" marL="457200" rtl="0" algn="just">
              <a:lnSpc>
                <a:spcPct val="120000"/>
              </a:lnSpc>
              <a:spcBef>
                <a:spcPts val="0"/>
              </a:spcBef>
              <a:spcAft>
                <a:spcPts val="0"/>
              </a:spcAft>
              <a:buSzPts val="2000"/>
              <a:buAutoNum type="romanUcPeriod"/>
            </a:pPr>
            <a:r>
              <a:rPr lang="en-US" sz="2000"/>
              <a:t>Các lệnh thường dùng trong Linux</a:t>
            </a:r>
            <a:endParaRPr sz="2000"/>
          </a:p>
          <a:p>
            <a:pPr indent="-355600" lvl="0" marL="457200" rtl="0" algn="just">
              <a:lnSpc>
                <a:spcPct val="120000"/>
              </a:lnSpc>
              <a:spcBef>
                <a:spcPts val="0"/>
              </a:spcBef>
              <a:spcAft>
                <a:spcPts val="0"/>
              </a:spcAft>
              <a:buSzPts val="2000"/>
              <a:buAutoNum type="romanUcPeriod"/>
            </a:pPr>
            <a:r>
              <a:rPr lang="en-US" sz="2000"/>
              <a:t>Một số khái niệm quan trọng trong Linux</a:t>
            </a:r>
            <a:endParaRPr sz="2000"/>
          </a:p>
          <a:p>
            <a:pPr indent="-355600" lvl="0" marL="457200" rtl="0" algn="just">
              <a:lnSpc>
                <a:spcPct val="120000"/>
              </a:lnSpc>
              <a:spcBef>
                <a:spcPts val="0"/>
              </a:spcBef>
              <a:spcAft>
                <a:spcPts val="0"/>
              </a:spcAft>
              <a:buSzPts val="2000"/>
              <a:buAutoNum type="romanUcPeriod"/>
            </a:pPr>
            <a:r>
              <a:rPr lang="en-US" sz="2000"/>
              <a:t>Trình soạn thảo trong Linux</a:t>
            </a:r>
            <a:endParaRPr sz="2000"/>
          </a:p>
          <a:p>
            <a:pPr indent="-431800" lvl="0" marL="482600" rtl="0" algn="just">
              <a:lnSpc>
                <a:spcPct val="120000"/>
              </a:lnSpc>
              <a:spcBef>
                <a:spcPts val="0"/>
              </a:spcBef>
              <a:spcAft>
                <a:spcPts val="0"/>
              </a:spcAft>
              <a:buSzPts val="2000"/>
              <a:buAutoNum type="romanUcPeriod"/>
            </a:pPr>
            <a:r>
              <a:rPr lang="en-US" sz="2000"/>
              <a:t>Tài liệu tham khảo</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Process</a:t>
            </a:r>
            <a:endParaRPr/>
          </a:p>
        </p:txBody>
      </p:sp>
      <p:sp>
        <p:nvSpPr>
          <p:cNvPr id="203" name="Google Shape;203;p33"/>
          <p:cNvSpPr txBox="1"/>
          <p:nvPr>
            <p:ph idx="1" type="body"/>
          </p:nvPr>
        </p:nvSpPr>
        <p:spPr>
          <a:xfrm>
            <a:off x="471505" y="584722"/>
            <a:ext cx="8105400" cy="4143141"/>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0"/>
              </a:spcBef>
              <a:spcAft>
                <a:spcPts val="0"/>
              </a:spcAft>
              <a:buSzPts val="1622"/>
              <a:buNone/>
            </a:pPr>
            <a:r>
              <a:rPr lang="en-US" sz="2000">
                <a:solidFill>
                  <a:schemeClr val="dk1"/>
                </a:solidFill>
                <a:highlight>
                  <a:srgbClr val="FFFFFF"/>
                </a:highlight>
              </a:rPr>
              <a:t>Linux cung cấp một vài công cụ để để quản lý các task đang chạy trong hệ thống giống Task Manager</a:t>
            </a:r>
            <a:endParaRPr sz="2000">
              <a:highlight>
                <a:srgbClr val="FFFFFF"/>
              </a:highlight>
            </a:endParaRPr>
          </a:p>
          <a:p>
            <a:pPr indent="-346075" lvl="0" marL="457200" rtl="0" algn="l">
              <a:lnSpc>
                <a:spcPct val="115000"/>
              </a:lnSpc>
              <a:spcBef>
                <a:spcPts val="0"/>
              </a:spcBef>
              <a:spcAft>
                <a:spcPts val="0"/>
              </a:spcAft>
              <a:buSzPts val="2000"/>
              <a:buChar char="❖"/>
            </a:pPr>
            <a:r>
              <a:rPr lang="en-US" sz="2000">
                <a:highlight>
                  <a:srgbClr val="FFFFFF"/>
                </a:highlight>
              </a:rPr>
              <a:t>ps</a:t>
            </a:r>
            <a:endParaRPr sz="2000">
              <a:highlight>
                <a:srgbClr val="FFFFFF"/>
              </a:highlight>
            </a:endParaRPr>
          </a:p>
          <a:p>
            <a:pPr indent="-340201" lvl="0" marL="457200" rtl="0" algn="l">
              <a:lnSpc>
                <a:spcPct val="115000"/>
              </a:lnSpc>
              <a:spcBef>
                <a:spcPts val="0"/>
              </a:spcBef>
              <a:spcAft>
                <a:spcPts val="0"/>
              </a:spcAft>
              <a:buSzPts val="1900"/>
              <a:buChar char="•"/>
            </a:pPr>
            <a:r>
              <a:rPr lang="en-US" sz="1900">
                <a:highlight>
                  <a:srgbClr val="FFFFFF"/>
                </a:highlight>
              </a:rPr>
              <a:t>ps : Xem toàn bộ tiến trình của terminal hiện tại</a:t>
            </a:r>
            <a:endParaRPr sz="1900">
              <a:highlight>
                <a:srgbClr val="FFFFFF"/>
              </a:highlight>
            </a:endParaRPr>
          </a:p>
          <a:p>
            <a:pPr indent="-340201" lvl="0" marL="457200" rtl="0" algn="l">
              <a:lnSpc>
                <a:spcPct val="115000"/>
              </a:lnSpc>
              <a:spcBef>
                <a:spcPts val="0"/>
              </a:spcBef>
              <a:spcAft>
                <a:spcPts val="0"/>
              </a:spcAft>
              <a:buSzPts val="1900"/>
              <a:buChar char="•"/>
            </a:pPr>
            <a:r>
              <a:rPr lang="en-US" sz="1900">
                <a:highlight>
                  <a:schemeClr val="lt1"/>
                </a:highlight>
              </a:rPr>
              <a:t>ps –e: Xem toàn bộ tiến trình</a:t>
            </a:r>
            <a:endParaRPr sz="1900">
              <a:highlight>
                <a:schemeClr val="lt1"/>
              </a:highlight>
            </a:endParaRPr>
          </a:p>
          <a:p>
            <a:pPr indent="0" lvl="0" marL="0" rtl="0" algn="l">
              <a:lnSpc>
                <a:spcPct val="115000"/>
              </a:lnSpc>
              <a:spcBef>
                <a:spcPts val="0"/>
              </a:spcBef>
              <a:spcAft>
                <a:spcPts val="0"/>
              </a:spcAft>
              <a:buSzPts val="1500"/>
              <a:buNone/>
            </a:pPr>
            <a:r>
              <a:t/>
            </a:r>
            <a:endParaRPr sz="1900">
              <a:highlight>
                <a:schemeClr val="lt1"/>
              </a:highlight>
            </a:endParaRPr>
          </a:p>
          <a:p>
            <a:pPr indent="0" lvl="0" marL="0" rtl="0" algn="l">
              <a:lnSpc>
                <a:spcPct val="115000"/>
              </a:lnSpc>
              <a:spcBef>
                <a:spcPts val="0"/>
              </a:spcBef>
              <a:spcAft>
                <a:spcPts val="0"/>
              </a:spcAft>
              <a:buSzPts val="1500"/>
              <a:buNone/>
            </a:pPr>
            <a:r>
              <a:t/>
            </a:r>
            <a:endParaRPr sz="1900">
              <a:highlight>
                <a:schemeClr val="lt1"/>
              </a:highlight>
            </a:endParaRPr>
          </a:p>
          <a:p>
            <a:pPr indent="0" lvl="0" marL="0" rtl="0" algn="l">
              <a:lnSpc>
                <a:spcPct val="115000"/>
              </a:lnSpc>
              <a:spcBef>
                <a:spcPts val="0"/>
              </a:spcBef>
              <a:spcAft>
                <a:spcPts val="0"/>
              </a:spcAft>
              <a:buSzPts val="1500"/>
              <a:buNone/>
            </a:pPr>
            <a:r>
              <a:t/>
            </a:r>
            <a:endParaRPr sz="1900">
              <a:highlight>
                <a:schemeClr val="lt1"/>
              </a:highlight>
            </a:endParaRPr>
          </a:p>
          <a:p>
            <a:pPr indent="-340201" lvl="0" marL="457200" rtl="0" algn="l">
              <a:lnSpc>
                <a:spcPct val="115000"/>
              </a:lnSpc>
              <a:spcBef>
                <a:spcPts val="0"/>
              </a:spcBef>
              <a:spcAft>
                <a:spcPts val="0"/>
              </a:spcAft>
              <a:buSzPts val="1900"/>
              <a:buChar char="•"/>
            </a:pPr>
            <a:r>
              <a:rPr lang="en-US" sz="1900">
                <a:highlight>
                  <a:srgbClr val="FFFFFF"/>
                </a:highlight>
              </a:rPr>
              <a:t>ps -f: Xem PID của tiến trình cha cùng với UID chạy task</a:t>
            </a:r>
            <a:endParaRPr sz="1900">
              <a:highlight>
                <a:srgbClr val="FFFFFF"/>
              </a:highlight>
            </a:endParaRPr>
          </a:p>
          <a:p>
            <a:pPr indent="0" lvl="0" marL="0" rtl="0" algn="l">
              <a:lnSpc>
                <a:spcPct val="115000"/>
              </a:lnSpc>
              <a:spcBef>
                <a:spcPts val="0"/>
              </a:spcBef>
              <a:spcAft>
                <a:spcPts val="0"/>
              </a:spcAft>
              <a:buSzPts val="1500"/>
              <a:buNone/>
            </a:pPr>
            <a:r>
              <a:t/>
            </a:r>
            <a:endParaRPr sz="1900">
              <a:highlight>
                <a:srgbClr val="FFFFFF"/>
              </a:highlight>
            </a:endParaRPr>
          </a:p>
          <a:p>
            <a:pPr indent="0" lvl="0" marL="0" rtl="0" algn="l">
              <a:lnSpc>
                <a:spcPct val="115000"/>
              </a:lnSpc>
              <a:spcBef>
                <a:spcPts val="0"/>
              </a:spcBef>
              <a:spcAft>
                <a:spcPts val="0"/>
              </a:spcAft>
              <a:buSzPts val="1500"/>
              <a:buNone/>
            </a:pPr>
            <a:r>
              <a:t/>
            </a:r>
            <a:endParaRPr sz="1900">
              <a:highlight>
                <a:srgbClr val="FFFFFF"/>
              </a:highlight>
            </a:endParaRPr>
          </a:p>
          <a:p>
            <a:pPr indent="0" lvl="0" marL="0" rtl="0" algn="l">
              <a:lnSpc>
                <a:spcPct val="115000"/>
              </a:lnSpc>
              <a:spcBef>
                <a:spcPts val="0"/>
              </a:spcBef>
              <a:spcAft>
                <a:spcPts val="0"/>
              </a:spcAft>
              <a:buSzPts val="1500"/>
              <a:buNone/>
            </a:pPr>
            <a:r>
              <a:t/>
            </a:r>
            <a:endParaRPr sz="1900">
              <a:highlight>
                <a:srgbClr val="FFFFFF"/>
              </a:highlight>
            </a:endParaRPr>
          </a:p>
          <a:p>
            <a:pPr indent="0" lvl="0" marL="0" rtl="0" algn="l">
              <a:lnSpc>
                <a:spcPct val="115000"/>
              </a:lnSpc>
              <a:spcBef>
                <a:spcPts val="0"/>
              </a:spcBef>
              <a:spcAft>
                <a:spcPts val="0"/>
              </a:spcAft>
              <a:buSzPts val="1500"/>
              <a:buNone/>
            </a:pPr>
            <a:r>
              <a:t/>
            </a:r>
            <a:endParaRPr sz="2843"/>
          </a:p>
          <a:p>
            <a:pPr indent="0" lvl="0" marL="0" rtl="0" algn="l">
              <a:lnSpc>
                <a:spcPct val="115000"/>
              </a:lnSpc>
              <a:spcBef>
                <a:spcPts val="0"/>
              </a:spcBef>
              <a:spcAft>
                <a:spcPts val="0"/>
              </a:spcAft>
              <a:buSzPts val="1622"/>
              <a:buNone/>
            </a:pPr>
            <a:r>
              <a:t/>
            </a:r>
            <a:endParaRPr sz="1800">
              <a:highlight>
                <a:srgbClr val="FFFFFF"/>
              </a:highlight>
            </a:endParaRPr>
          </a:p>
          <a:p>
            <a:pPr indent="0" lvl="0" marL="0" rtl="0" algn="l">
              <a:lnSpc>
                <a:spcPct val="115000"/>
              </a:lnSpc>
              <a:spcBef>
                <a:spcPts val="0"/>
              </a:spcBef>
              <a:spcAft>
                <a:spcPts val="0"/>
              </a:spcAft>
              <a:buSzPts val="1622"/>
              <a:buNone/>
            </a:pPr>
            <a:r>
              <a:t/>
            </a:r>
            <a:endParaRPr sz="1800">
              <a:solidFill>
                <a:schemeClr val="dk1"/>
              </a:solidFill>
              <a:highlight>
                <a:srgbClr val="FFFFFF"/>
              </a:highlight>
            </a:endParaRPr>
          </a:p>
        </p:txBody>
      </p:sp>
      <p:pic>
        <p:nvPicPr>
          <p:cNvPr id="204" name="Google Shape;204;p33"/>
          <p:cNvPicPr preferRelativeResize="0"/>
          <p:nvPr/>
        </p:nvPicPr>
        <p:blipFill rotWithShape="1">
          <a:blip r:embed="rId3">
            <a:alphaModFix/>
          </a:blip>
          <a:srcRect b="0" l="0" r="0" t="0"/>
          <a:stretch/>
        </p:blipFill>
        <p:spPr>
          <a:xfrm>
            <a:off x="1004625" y="1983975"/>
            <a:ext cx="3178150" cy="710725"/>
          </a:xfrm>
          <a:prstGeom prst="rect">
            <a:avLst/>
          </a:prstGeom>
          <a:noFill/>
          <a:ln>
            <a:noFill/>
          </a:ln>
        </p:spPr>
      </p:pic>
      <p:pic>
        <p:nvPicPr>
          <p:cNvPr id="205" name="Google Shape;205;p33"/>
          <p:cNvPicPr preferRelativeResize="0"/>
          <p:nvPr/>
        </p:nvPicPr>
        <p:blipFill rotWithShape="1">
          <a:blip r:embed="rId4">
            <a:alphaModFix/>
          </a:blip>
          <a:srcRect b="0" l="0" r="0" t="0"/>
          <a:stretch/>
        </p:blipFill>
        <p:spPr>
          <a:xfrm>
            <a:off x="1004625" y="3028276"/>
            <a:ext cx="6438340" cy="710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a8a983cc23_0_0"/>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Process</a:t>
            </a:r>
            <a:endParaRPr/>
          </a:p>
        </p:txBody>
      </p:sp>
      <p:sp>
        <p:nvSpPr>
          <p:cNvPr id="211" name="Google Shape;211;g2a8a983cc23_0_0"/>
          <p:cNvSpPr txBox="1"/>
          <p:nvPr>
            <p:ph idx="1" type="body"/>
          </p:nvPr>
        </p:nvSpPr>
        <p:spPr>
          <a:xfrm>
            <a:off x="471505" y="584722"/>
            <a:ext cx="8105400" cy="4143000"/>
          </a:xfrm>
          <a:prstGeom prst="rect">
            <a:avLst/>
          </a:prstGeom>
          <a:noFill/>
          <a:ln>
            <a:noFill/>
          </a:ln>
        </p:spPr>
        <p:txBody>
          <a:bodyPr anchorCtr="0" anchor="t" bIns="34275" lIns="68575" spcFirstLastPara="1" rIns="68575" wrap="square" tIns="34275">
            <a:normAutofit/>
          </a:bodyPr>
          <a:lstStyle/>
          <a:p>
            <a:pPr indent="-349250" lvl="0" marL="457200" rtl="0" algn="l">
              <a:lnSpc>
                <a:spcPct val="115000"/>
              </a:lnSpc>
              <a:spcBef>
                <a:spcPts val="0"/>
              </a:spcBef>
              <a:spcAft>
                <a:spcPts val="0"/>
              </a:spcAft>
              <a:buSzPts val="1900"/>
              <a:buChar char="❖"/>
            </a:pPr>
            <a:r>
              <a:rPr lang="en-US" sz="1900">
                <a:highlight>
                  <a:srgbClr val="FFFFFF"/>
                </a:highlight>
              </a:rPr>
              <a:t>top</a:t>
            </a:r>
            <a:endParaRPr sz="1900">
              <a:highlight>
                <a:srgbClr val="FFFFFF"/>
              </a:highlight>
            </a:endParaRPr>
          </a:p>
          <a:p>
            <a:pPr indent="0" lvl="0" marL="0" rtl="0" algn="l">
              <a:lnSpc>
                <a:spcPct val="115000"/>
              </a:lnSpc>
              <a:spcBef>
                <a:spcPts val="0"/>
              </a:spcBef>
              <a:spcAft>
                <a:spcPts val="0"/>
              </a:spcAft>
              <a:buSzPts val="1500"/>
              <a:buNone/>
            </a:pPr>
            <a:r>
              <a:rPr lang="en-US" sz="1900">
                <a:highlight>
                  <a:srgbClr val="FFFFFF"/>
                </a:highlight>
              </a:rPr>
              <a:t>top: </a:t>
            </a:r>
            <a:r>
              <a:rPr lang="en-US" sz="1900">
                <a:highlight>
                  <a:schemeClr val="lt1"/>
                </a:highlight>
              </a:rPr>
              <a:t>Xem toàn bộ tiến trình</a:t>
            </a:r>
            <a:endParaRPr sz="1900">
              <a:highlight>
                <a:schemeClr val="lt1"/>
              </a:highlight>
            </a:endParaRPr>
          </a:p>
          <a:p>
            <a:pPr indent="0" lvl="0" marL="0" rtl="0" algn="l">
              <a:lnSpc>
                <a:spcPct val="115000"/>
              </a:lnSpc>
              <a:spcBef>
                <a:spcPts val="0"/>
              </a:spcBef>
              <a:spcAft>
                <a:spcPts val="0"/>
              </a:spcAft>
              <a:buSzPts val="1500"/>
              <a:buNone/>
            </a:pPr>
            <a:r>
              <a:rPr lang="en-US" sz="1900">
                <a:highlight>
                  <a:schemeClr val="lt1"/>
                </a:highlight>
              </a:rPr>
              <a:t>f: Xem thông tin các cột</a:t>
            </a:r>
            <a:endParaRPr sz="1900">
              <a:highlight>
                <a:schemeClr val="lt1"/>
              </a:highlight>
            </a:endParaRPr>
          </a:p>
          <a:p>
            <a:pPr indent="0" lvl="0" marL="0" rtl="0" algn="l">
              <a:lnSpc>
                <a:spcPct val="115000"/>
              </a:lnSpc>
              <a:spcBef>
                <a:spcPts val="0"/>
              </a:spcBef>
              <a:spcAft>
                <a:spcPts val="0"/>
              </a:spcAft>
              <a:buSzPts val="1500"/>
              <a:buNone/>
            </a:pPr>
            <a:r>
              <a:rPr lang="en-US" sz="1900">
                <a:highlight>
                  <a:schemeClr val="lt1"/>
                </a:highlight>
              </a:rPr>
              <a:t>space: tích hoặc bỏ tích cột muốn hiển thị</a:t>
            </a:r>
            <a:endParaRPr sz="1900">
              <a:highlight>
                <a:schemeClr val="lt1"/>
              </a:highlight>
            </a:endParaRPr>
          </a:p>
          <a:p>
            <a:pPr indent="0" lvl="0" marL="0" rtl="0" algn="l">
              <a:lnSpc>
                <a:spcPct val="115000"/>
              </a:lnSpc>
              <a:spcBef>
                <a:spcPts val="0"/>
              </a:spcBef>
              <a:spcAft>
                <a:spcPts val="0"/>
              </a:spcAft>
              <a:buSzPts val="1500"/>
              <a:buNone/>
            </a:pPr>
            <a:r>
              <a:rPr lang="en-US" sz="1900">
                <a:highlight>
                  <a:schemeClr val="lt1"/>
                </a:highlight>
              </a:rPr>
              <a:t>Esc, q: thoát  </a:t>
            </a:r>
            <a:endParaRPr sz="1900">
              <a:highlight>
                <a:schemeClr val="lt1"/>
              </a:highlight>
            </a:endParaRPr>
          </a:p>
          <a:p>
            <a:pPr indent="0" lvl="0" marL="0" rtl="0" algn="l">
              <a:lnSpc>
                <a:spcPct val="115000"/>
              </a:lnSpc>
              <a:spcBef>
                <a:spcPts val="0"/>
              </a:spcBef>
              <a:spcAft>
                <a:spcPts val="0"/>
              </a:spcAft>
              <a:buSzPts val="1500"/>
              <a:buNone/>
            </a:pPr>
            <a:r>
              <a:t/>
            </a:r>
            <a:endParaRPr sz="2843"/>
          </a:p>
          <a:p>
            <a:pPr indent="0" lvl="0" marL="0" rtl="0" algn="l">
              <a:lnSpc>
                <a:spcPct val="115000"/>
              </a:lnSpc>
              <a:spcBef>
                <a:spcPts val="0"/>
              </a:spcBef>
              <a:spcAft>
                <a:spcPts val="0"/>
              </a:spcAft>
              <a:buSzPts val="1622"/>
              <a:buNone/>
            </a:pPr>
            <a:r>
              <a:t/>
            </a:r>
            <a:endParaRPr sz="1800">
              <a:highlight>
                <a:srgbClr val="FFFFFF"/>
              </a:highlight>
            </a:endParaRPr>
          </a:p>
          <a:p>
            <a:pPr indent="0" lvl="0" marL="0" rtl="0" algn="l">
              <a:lnSpc>
                <a:spcPct val="115000"/>
              </a:lnSpc>
              <a:spcBef>
                <a:spcPts val="0"/>
              </a:spcBef>
              <a:spcAft>
                <a:spcPts val="0"/>
              </a:spcAft>
              <a:buSzPts val="1622"/>
              <a:buNone/>
            </a:pPr>
            <a:r>
              <a:t/>
            </a:r>
            <a:endParaRPr sz="1800">
              <a:solidFill>
                <a:schemeClr val="dk1"/>
              </a:solidFill>
              <a:highlight>
                <a:srgbClr val="FFFFFF"/>
              </a:highlight>
            </a:endParaRPr>
          </a:p>
        </p:txBody>
      </p:sp>
      <p:pic>
        <p:nvPicPr>
          <p:cNvPr id="212" name="Google Shape;212;g2a8a983cc23_0_0"/>
          <p:cNvPicPr preferRelativeResize="0"/>
          <p:nvPr/>
        </p:nvPicPr>
        <p:blipFill rotWithShape="1">
          <a:blip r:embed="rId3">
            <a:alphaModFix/>
          </a:blip>
          <a:srcRect b="0" l="0" r="0" t="0"/>
          <a:stretch/>
        </p:blipFill>
        <p:spPr>
          <a:xfrm>
            <a:off x="2173350" y="2199125"/>
            <a:ext cx="4448175" cy="2392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a84c9fefc8_0_0"/>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Network</a:t>
            </a:r>
            <a:endParaRPr/>
          </a:p>
        </p:txBody>
      </p:sp>
      <p:sp>
        <p:nvSpPr>
          <p:cNvPr id="218" name="Google Shape;218;g2a84c9fefc8_0_0"/>
          <p:cNvSpPr txBox="1"/>
          <p:nvPr>
            <p:ph idx="1" type="body"/>
          </p:nvPr>
        </p:nvSpPr>
        <p:spPr>
          <a:xfrm>
            <a:off x="471505" y="584722"/>
            <a:ext cx="8105400" cy="4143000"/>
          </a:xfrm>
          <a:prstGeom prst="rect">
            <a:avLst/>
          </a:prstGeom>
          <a:noFill/>
          <a:ln>
            <a:noFill/>
          </a:ln>
        </p:spPr>
        <p:txBody>
          <a:bodyPr anchorCtr="0" anchor="t" bIns="34275" lIns="68575" spcFirstLastPara="1" rIns="68575" wrap="square" tIns="34275">
            <a:normAutofit fontScale="25000" lnSpcReduction="20000"/>
          </a:bodyPr>
          <a:lstStyle/>
          <a:p>
            <a:pPr indent="0" lvl="0" marL="0" rtl="0" algn="l">
              <a:lnSpc>
                <a:spcPct val="115000"/>
              </a:lnSpc>
              <a:spcBef>
                <a:spcPts val="0"/>
              </a:spcBef>
              <a:spcAft>
                <a:spcPts val="0"/>
              </a:spcAft>
              <a:buSzPct val="75000"/>
              <a:buNone/>
            </a:pPr>
            <a:r>
              <a:rPr lang="en-US" sz="8000">
                <a:highlight>
                  <a:srgbClr val="FFFFFF"/>
                </a:highlight>
              </a:rPr>
              <a:t>Để quản lý, tra cứu các thông tin kết nối mạng trên Server, </a:t>
            </a:r>
            <a:r>
              <a:rPr lang="en-US" sz="8000">
                <a:solidFill>
                  <a:srgbClr val="212529"/>
                </a:solidFill>
                <a:highlight>
                  <a:srgbClr val="F8F9FA"/>
                </a:highlight>
              </a:rPr>
              <a:t>thông tin về router, thông tin port và dịch vụ chạy trên port, các IP kết nối vào server… thì sẽ sử dụng công cụ </a:t>
            </a:r>
            <a:r>
              <a:rPr b="1" lang="en-US" sz="8000">
                <a:solidFill>
                  <a:srgbClr val="1B1B1B"/>
                </a:solidFill>
                <a:highlight>
                  <a:srgbClr val="FFFFFF"/>
                </a:highlight>
              </a:rPr>
              <a:t>netstat</a:t>
            </a:r>
            <a:r>
              <a:rPr lang="en-US" sz="8000">
                <a:solidFill>
                  <a:srgbClr val="1B1B1B"/>
                </a:solidFill>
                <a:highlight>
                  <a:srgbClr val="FFFFFF"/>
                </a:highlight>
              </a:rPr>
              <a:t> (network statistics).</a:t>
            </a:r>
            <a:endParaRPr sz="8000">
              <a:solidFill>
                <a:srgbClr val="1B1B1B"/>
              </a:solidFill>
              <a:highlight>
                <a:srgbClr val="FFFFFF"/>
              </a:highlight>
            </a:endParaRPr>
          </a:p>
          <a:p>
            <a:pPr indent="0" lvl="0" marL="0" rtl="0" algn="l">
              <a:lnSpc>
                <a:spcPct val="115000"/>
              </a:lnSpc>
              <a:spcBef>
                <a:spcPts val="0"/>
              </a:spcBef>
              <a:spcAft>
                <a:spcPts val="0"/>
              </a:spcAft>
              <a:buSzPct val="75000"/>
              <a:buNone/>
            </a:pPr>
            <a:r>
              <a:rPr lang="en-US" sz="8000">
                <a:highlight>
                  <a:srgbClr val="FFFFFF"/>
                </a:highlight>
              </a:rPr>
              <a:t>Để tải xuống thì dùng lệnh sau: sudo apt-get install net-tools.</a:t>
            </a:r>
            <a:endParaRPr sz="8000">
              <a:highlight>
                <a:srgbClr val="FFFFFF"/>
              </a:highlight>
            </a:endParaRPr>
          </a:p>
          <a:p>
            <a:pPr indent="0" lvl="0" marL="0" rtl="0" algn="l">
              <a:lnSpc>
                <a:spcPct val="115000"/>
              </a:lnSpc>
              <a:spcBef>
                <a:spcPts val="0"/>
              </a:spcBef>
              <a:spcAft>
                <a:spcPts val="0"/>
              </a:spcAft>
              <a:buSzPct val="75000"/>
              <a:buNone/>
            </a:pPr>
            <a:r>
              <a:rPr lang="en-US" sz="8000">
                <a:solidFill>
                  <a:srgbClr val="1B1B1B"/>
                </a:solidFill>
                <a:highlight>
                  <a:srgbClr val="FFFFFF"/>
                </a:highlight>
              </a:rPr>
              <a:t>Một số lệnh phổ biến của netstat:</a:t>
            </a:r>
            <a:endParaRPr sz="8000">
              <a:solidFill>
                <a:srgbClr val="1B1B1B"/>
              </a:solidFill>
              <a:highlight>
                <a:srgbClr val="FFFFFF"/>
              </a:highlight>
            </a:endParaRPr>
          </a:p>
          <a:p>
            <a:pPr indent="0" lvl="0" marL="0" rtl="0" algn="l">
              <a:lnSpc>
                <a:spcPct val="115000"/>
              </a:lnSpc>
              <a:spcBef>
                <a:spcPts val="0"/>
              </a:spcBef>
              <a:spcAft>
                <a:spcPts val="0"/>
              </a:spcAft>
              <a:buSzPct val="83333"/>
              <a:buNone/>
            </a:pPr>
            <a:r>
              <a:rPr lang="en-US" sz="7200">
                <a:solidFill>
                  <a:srgbClr val="1B1B1B"/>
                </a:solidFill>
                <a:highlight>
                  <a:srgbClr val="FFFFFF"/>
                </a:highlight>
              </a:rPr>
              <a:t>-a :Hiển thị tất cả các port</a:t>
            </a:r>
            <a:endParaRPr sz="7200">
              <a:solidFill>
                <a:srgbClr val="1B1B1B"/>
              </a:solidFill>
              <a:highlight>
                <a:srgbClr val="FFFFFF"/>
              </a:highlight>
            </a:endParaRPr>
          </a:p>
          <a:p>
            <a:pPr indent="0" lvl="0" marL="0" rtl="0" algn="l">
              <a:lnSpc>
                <a:spcPct val="115000"/>
              </a:lnSpc>
              <a:spcBef>
                <a:spcPts val="0"/>
              </a:spcBef>
              <a:spcAft>
                <a:spcPts val="0"/>
              </a:spcAft>
              <a:buSzPct val="83333"/>
              <a:buNone/>
            </a:pPr>
            <a:r>
              <a:rPr lang="en-US" sz="7200">
                <a:solidFill>
                  <a:srgbClr val="1B1B1B"/>
                </a:solidFill>
                <a:highlight>
                  <a:srgbClr val="FFFFFF"/>
                </a:highlight>
              </a:rPr>
              <a:t>-l: Hiển thị các port đang lắng nghe (listening)</a:t>
            </a:r>
            <a:endParaRPr sz="7200">
              <a:solidFill>
                <a:srgbClr val="1B1B1B"/>
              </a:solidFill>
              <a:highlight>
                <a:srgbClr val="FFFFFF"/>
              </a:highlight>
            </a:endParaRPr>
          </a:p>
          <a:p>
            <a:pPr indent="0" lvl="0" marL="0" rtl="0" algn="l">
              <a:lnSpc>
                <a:spcPct val="115000"/>
              </a:lnSpc>
              <a:spcBef>
                <a:spcPts val="0"/>
              </a:spcBef>
              <a:spcAft>
                <a:spcPts val="0"/>
              </a:spcAft>
              <a:buSzPct val="83333"/>
              <a:buNone/>
            </a:pPr>
            <a:r>
              <a:rPr lang="en-US" sz="7200">
                <a:solidFill>
                  <a:srgbClr val="1B1B1B"/>
                </a:solidFill>
                <a:highlight>
                  <a:srgbClr val="FFFFFF"/>
                </a:highlight>
              </a:rPr>
              <a:t>-t: Chỉ hiển thị các kết nối tcp</a:t>
            </a:r>
            <a:endParaRPr sz="7200">
              <a:solidFill>
                <a:srgbClr val="1B1B1B"/>
              </a:solidFill>
              <a:highlight>
                <a:srgbClr val="FFFFFF"/>
              </a:highlight>
            </a:endParaRPr>
          </a:p>
          <a:p>
            <a:pPr indent="0" lvl="0" marL="0" rtl="0" algn="l">
              <a:lnSpc>
                <a:spcPct val="115000"/>
              </a:lnSpc>
              <a:spcBef>
                <a:spcPts val="0"/>
              </a:spcBef>
              <a:spcAft>
                <a:spcPts val="0"/>
              </a:spcAft>
              <a:buSzPct val="83333"/>
              <a:buNone/>
            </a:pPr>
            <a:r>
              <a:rPr lang="en-US" sz="7200">
                <a:solidFill>
                  <a:srgbClr val="1B1B1B"/>
                </a:solidFill>
                <a:highlight>
                  <a:srgbClr val="FFFFFF"/>
                </a:highlight>
              </a:rPr>
              <a:t>-u: Chỉ hiển thị các kết nối udp</a:t>
            </a:r>
            <a:endParaRPr sz="7200">
              <a:solidFill>
                <a:srgbClr val="1B1B1B"/>
              </a:solidFill>
              <a:highlight>
                <a:srgbClr val="FFFFFF"/>
              </a:highlight>
            </a:endParaRPr>
          </a:p>
          <a:p>
            <a:pPr indent="0" lvl="0" marL="0" rtl="0" algn="l">
              <a:lnSpc>
                <a:spcPct val="115000"/>
              </a:lnSpc>
              <a:spcBef>
                <a:spcPts val="0"/>
              </a:spcBef>
              <a:spcAft>
                <a:spcPts val="0"/>
              </a:spcAft>
              <a:buSzPct val="83333"/>
              <a:buNone/>
            </a:pPr>
            <a:r>
              <a:rPr lang="en-US" sz="7200">
                <a:solidFill>
                  <a:srgbClr val="1B1B1B"/>
                </a:solidFill>
                <a:highlight>
                  <a:srgbClr val="FFFFFF"/>
                </a:highlight>
              </a:rPr>
              <a:t>-n: Xem địa chỉ số (không phân giải)</a:t>
            </a:r>
            <a:endParaRPr sz="7200">
              <a:solidFill>
                <a:srgbClr val="1B1B1B"/>
              </a:solidFill>
              <a:highlight>
                <a:srgbClr val="FFFFFF"/>
              </a:highlight>
            </a:endParaRPr>
          </a:p>
          <a:p>
            <a:pPr indent="0" lvl="0" marL="0" rtl="0" algn="l">
              <a:lnSpc>
                <a:spcPct val="115000"/>
              </a:lnSpc>
              <a:spcBef>
                <a:spcPts val="0"/>
              </a:spcBef>
              <a:spcAft>
                <a:spcPts val="0"/>
              </a:spcAft>
              <a:buSzPct val="83333"/>
              <a:buNone/>
            </a:pPr>
            <a:r>
              <a:rPr lang="en-US" sz="7200">
                <a:solidFill>
                  <a:srgbClr val="1B1B1B"/>
                </a:solidFill>
                <a:highlight>
                  <a:srgbClr val="FFFFFF"/>
                </a:highlight>
              </a:rPr>
              <a:t>-p: Hiển thị chương trình PID cho từng tiến trình</a:t>
            </a:r>
            <a:endParaRPr sz="7200">
              <a:solidFill>
                <a:srgbClr val="1B1B1B"/>
              </a:solidFill>
              <a:highlight>
                <a:srgbClr val="FFFFFF"/>
              </a:highlight>
            </a:endParaRPr>
          </a:p>
          <a:p>
            <a:pPr indent="0" lvl="0" marL="0" rtl="0" algn="l">
              <a:lnSpc>
                <a:spcPct val="115000"/>
              </a:lnSpc>
              <a:spcBef>
                <a:spcPts val="0"/>
              </a:spcBef>
              <a:spcAft>
                <a:spcPts val="0"/>
              </a:spcAft>
              <a:buSzPct val="83333"/>
              <a:buNone/>
            </a:pPr>
            <a:r>
              <a:rPr lang="en-US" sz="7200">
                <a:solidFill>
                  <a:srgbClr val="1B1B1B"/>
                </a:solidFill>
                <a:highlight>
                  <a:srgbClr val="FFFFFF"/>
                </a:highlight>
              </a:rPr>
              <a:t>-r: Hiển thị bảng định tuyến</a:t>
            </a:r>
            <a:endParaRPr sz="7200">
              <a:solidFill>
                <a:srgbClr val="1B1B1B"/>
              </a:solidFill>
              <a:highlight>
                <a:srgbClr val="FFFFFF"/>
              </a:highlight>
            </a:endParaRPr>
          </a:p>
          <a:p>
            <a:pPr indent="0" lvl="0" marL="0" rtl="0" algn="l">
              <a:lnSpc>
                <a:spcPct val="115000"/>
              </a:lnSpc>
              <a:spcBef>
                <a:spcPts val="0"/>
              </a:spcBef>
              <a:spcAft>
                <a:spcPts val="0"/>
              </a:spcAft>
              <a:buSzPct val="83333"/>
              <a:buNone/>
            </a:pPr>
            <a:r>
              <a:rPr lang="en-US" sz="7200">
                <a:solidFill>
                  <a:srgbClr val="1B1B1B"/>
                </a:solidFill>
                <a:highlight>
                  <a:srgbClr val="FFFFFF"/>
                </a:highlight>
              </a:rPr>
              <a:t>-s: Pull và hiển thị thống kê mạng được sắp xếp theo giao thức</a:t>
            </a:r>
            <a:endParaRPr sz="7200">
              <a:solidFill>
                <a:srgbClr val="1B1B1B"/>
              </a:solidFill>
              <a:highlight>
                <a:srgbClr val="FFFFFF"/>
              </a:highlight>
            </a:endParaRPr>
          </a:p>
          <a:p>
            <a:pPr indent="0" lvl="0" marL="0" rtl="0" algn="l">
              <a:lnSpc>
                <a:spcPct val="115000"/>
              </a:lnSpc>
              <a:spcBef>
                <a:spcPts val="0"/>
              </a:spcBef>
              <a:spcAft>
                <a:spcPts val="0"/>
              </a:spcAft>
              <a:buSzPct val="83333"/>
              <a:buNone/>
            </a:pPr>
            <a:r>
              <a:rPr lang="en-US" sz="7200">
                <a:solidFill>
                  <a:srgbClr val="1B1B1B"/>
                </a:solidFill>
                <a:highlight>
                  <a:srgbClr val="FFFFFF"/>
                </a:highlight>
              </a:rPr>
              <a:t>-i: Hiển thị danh sách các giao diện mạng</a:t>
            </a:r>
            <a:endParaRPr sz="7200">
              <a:solidFill>
                <a:srgbClr val="1B1B1B"/>
              </a:solidFill>
              <a:highlight>
                <a:srgbClr val="FFFFFF"/>
              </a:highlight>
            </a:endParaRPr>
          </a:p>
          <a:p>
            <a:pPr indent="0" lvl="0" marL="0" rtl="0" algn="l">
              <a:lnSpc>
                <a:spcPct val="115000"/>
              </a:lnSpc>
              <a:spcBef>
                <a:spcPts val="0"/>
              </a:spcBef>
              <a:spcAft>
                <a:spcPts val="0"/>
              </a:spcAft>
              <a:buSzPct val="375000"/>
              <a:buNone/>
            </a:pPr>
            <a:r>
              <a:t/>
            </a:r>
            <a:endParaRPr sz="1600">
              <a:solidFill>
                <a:srgbClr val="1B1B1B"/>
              </a:solidFill>
              <a:highlight>
                <a:srgbClr val="FFFFFF"/>
              </a:highlight>
            </a:endParaRPr>
          </a:p>
          <a:p>
            <a:pPr indent="0" lvl="0" marL="0" rtl="0" algn="l">
              <a:lnSpc>
                <a:spcPct val="115000"/>
              </a:lnSpc>
              <a:spcBef>
                <a:spcPts val="0"/>
              </a:spcBef>
              <a:spcAft>
                <a:spcPts val="0"/>
              </a:spcAft>
              <a:buSzPts val="1500"/>
              <a:buNone/>
            </a:pPr>
            <a:r>
              <a:t/>
            </a:r>
            <a:endParaRPr sz="1050">
              <a:solidFill>
                <a:srgbClr val="F8F9FA"/>
              </a:solidFill>
              <a:highlight>
                <a:srgbClr val="343A40"/>
              </a:highlight>
              <a:latin typeface="Courier New"/>
              <a:ea typeface="Courier New"/>
              <a:cs typeface="Courier New"/>
              <a:sym typeface="Courier New"/>
            </a:endParaRPr>
          </a:p>
          <a:p>
            <a:pPr indent="0" lvl="0" marL="0" rtl="0" algn="l">
              <a:lnSpc>
                <a:spcPct val="115000"/>
              </a:lnSpc>
              <a:spcBef>
                <a:spcPts val="0"/>
              </a:spcBef>
              <a:spcAft>
                <a:spcPts val="0"/>
              </a:spcAft>
              <a:buSzPct val="315789"/>
              <a:buNone/>
            </a:pPr>
            <a:r>
              <a:t/>
            </a:r>
            <a:endParaRPr sz="1900">
              <a:solidFill>
                <a:srgbClr val="1B1B1B"/>
              </a:solidFill>
              <a:highlight>
                <a:srgbClr val="FFFFFF"/>
              </a:highlight>
            </a:endParaRPr>
          </a:p>
          <a:p>
            <a:pPr indent="0" lvl="0" marL="0" rtl="0" algn="l">
              <a:lnSpc>
                <a:spcPct val="115000"/>
              </a:lnSpc>
              <a:spcBef>
                <a:spcPts val="0"/>
              </a:spcBef>
              <a:spcAft>
                <a:spcPts val="0"/>
              </a:spcAft>
              <a:buSzPct val="315789"/>
              <a:buNone/>
            </a:pPr>
            <a:r>
              <a:t/>
            </a:r>
            <a:endParaRPr sz="1900">
              <a:solidFill>
                <a:srgbClr val="1B1B1B"/>
              </a:solidFill>
              <a:highlight>
                <a:srgbClr val="FFFFFF"/>
              </a:highlight>
            </a:endParaRPr>
          </a:p>
          <a:p>
            <a:pPr indent="0" lvl="0" marL="0" rtl="0" algn="l">
              <a:lnSpc>
                <a:spcPct val="115000"/>
              </a:lnSpc>
              <a:spcBef>
                <a:spcPts val="0"/>
              </a:spcBef>
              <a:spcAft>
                <a:spcPts val="0"/>
              </a:spcAft>
              <a:buSzPct val="315789"/>
              <a:buNone/>
            </a:pPr>
            <a:r>
              <a:t/>
            </a:r>
            <a:endParaRPr sz="1900">
              <a:solidFill>
                <a:srgbClr val="1B1B1B"/>
              </a:solidFill>
              <a:highlight>
                <a:srgbClr val="FFFFFF"/>
              </a:highlight>
            </a:endParaRPr>
          </a:p>
          <a:p>
            <a:pPr indent="0" lvl="0" marL="0" rtl="0" algn="l">
              <a:lnSpc>
                <a:spcPct val="115000"/>
              </a:lnSpc>
              <a:spcBef>
                <a:spcPts val="0"/>
              </a:spcBef>
              <a:spcAft>
                <a:spcPts val="0"/>
              </a:spcAft>
              <a:buSzPct val="300000"/>
              <a:buNone/>
            </a:pPr>
            <a:r>
              <a:t/>
            </a:r>
            <a:endParaRPr sz="2000">
              <a:highlight>
                <a:srgbClr val="FFFFFF"/>
              </a:highlight>
            </a:endParaRPr>
          </a:p>
          <a:p>
            <a:pPr indent="0" lvl="0" marL="0" rtl="0" algn="l">
              <a:lnSpc>
                <a:spcPct val="115000"/>
              </a:lnSpc>
              <a:spcBef>
                <a:spcPts val="0"/>
              </a:spcBef>
              <a:spcAft>
                <a:spcPts val="0"/>
              </a:spcAft>
              <a:buSzPct val="90090"/>
              <a:buNone/>
            </a:pPr>
            <a:r>
              <a:t/>
            </a:r>
            <a:endParaRPr sz="1800">
              <a:highlight>
                <a:srgbClr val="FFFFFF"/>
              </a:highlight>
            </a:endParaRPr>
          </a:p>
          <a:p>
            <a:pPr indent="0" lvl="0" marL="0" rtl="0" algn="l">
              <a:lnSpc>
                <a:spcPct val="115000"/>
              </a:lnSpc>
              <a:spcBef>
                <a:spcPts val="0"/>
              </a:spcBef>
              <a:spcAft>
                <a:spcPts val="0"/>
              </a:spcAft>
              <a:buSzPct val="90090"/>
              <a:buNone/>
            </a:pPr>
            <a:r>
              <a:t/>
            </a:r>
            <a:endParaRPr sz="1800">
              <a:solidFill>
                <a:schemeClr val="dk1"/>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ctrTitle"/>
          </p:nvPr>
        </p:nvSpPr>
        <p:spPr>
          <a:xfrm>
            <a:off x="1202635" y="1617024"/>
            <a:ext cx="6858000" cy="1377900"/>
          </a:xfrm>
          <a:prstGeom prst="rect">
            <a:avLst/>
          </a:prstGeom>
          <a:noFill/>
          <a:ln>
            <a:noFill/>
          </a:ln>
        </p:spPr>
        <p:txBody>
          <a:bodyPr anchorCtr="0" anchor="ctr" bIns="34275" lIns="68575" spcFirstLastPara="1" rIns="68575" wrap="square" tIns="34275">
            <a:normAutofit/>
          </a:bodyPr>
          <a:lstStyle/>
          <a:p>
            <a:pPr indent="0" lvl="0" marL="0" rtl="0" algn="ctr">
              <a:lnSpc>
                <a:spcPct val="120000"/>
              </a:lnSpc>
              <a:spcBef>
                <a:spcPts val="0"/>
              </a:spcBef>
              <a:spcAft>
                <a:spcPts val="0"/>
              </a:spcAft>
              <a:buClr>
                <a:schemeClr val="lt1"/>
              </a:buClr>
              <a:buSzPts val="4100"/>
              <a:buFont typeface="Calibri"/>
              <a:buNone/>
            </a:pPr>
            <a:r>
              <a:rPr lang="en-US"/>
              <a:t>Trình soạn thảo</a:t>
            </a:r>
            <a:endParaRPr/>
          </a:p>
        </p:txBody>
      </p:sp>
      <p:sp>
        <p:nvSpPr>
          <p:cNvPr id="224" name="Google Shape;224;p34"/>
          <p:cNvSpPr txBox="1"/>
          <p:nvPr>
            <p:ph idx="1" type="subTitle"/>
          </p:nvPr>
        </p:nvSpPr>
        <p:spPr>
          <a:xfrm>
            <a:off x="1143000" y="2219615"/>
            <a:ext cx="6858000" cy="1793400"/>
          </a:xfrm>
          <a:prstGeom prst="rect">
            <a:avLst/>
          </a:prstGeom>
          <a:noFill/>
          <a:ln>
            <a:noFill/>
          </a:ln>
        </p:spPr>
        <p:txBody>
          <a:bodyPr anchorCtr="0" anchor="ctr" bIns="34275" lIns="68575" spcFirstLastPara="1" rIns="68575" wrap="square" tIns="34275">
            <a:normAutofit/>
          </a:bodyPr>
          <a:lstStyle/>
          <a:p>
            <a:pPr indent="0" lvl="0" marL="0" rtl="0" algn="ctr">
              <a:lnSpc>
                <a:spcPct val="120000"/>
              </a:lnSpc>
              <a:spcBef>
                <a:spcPts val="0"/>
              </a:spcBef>
              <a:spcAft>
                <a:spcPts val="0"/>
              </a:spcAft>
              <a:buClr>
                <a:schemeClr val="lt1"/>
              </a:buClr>
              <a:buSzPts val="1500"/>
              <a:buNone/>
            </a:pPr>
            <a:r>
              <a:t/>
            </a:r>
            <a:endParaRPr sz="2000"/>
          </a:p>
          <a:p>
            <a:pPr indent="0" lvl="0" marL="0" rtl="0" algn="ctr">
              <a:lnSpc>
                <a:spcPct val="120000"/>
              </a:lnSpc>
              <a:spcBef>
                <a:spcPts val="0"/>
              </a:spcBef>
              <a:spcAft>
                <a:spcPts val="0"/>
              </a:spcAft>
              <a:buClr>
                <a:schemeClr val="lt1"/>
              </a:buClr>
              <a:buSzPts val="1500"/>
              <a:buNone/>
            </a:pPr>
            <a:r>
              <a:t/>
            </a:r>
            <a:endParaRPr/>
          </a:p>
          <a:p>
            <a:pPr indent="0" lvl="0" marL="0" rtl="0" algn="ctr">
              <a:lnSpc>
                <a:spcPct val="120000"/>
              </a:lnSpc>
              <a:spcBef>
                <a:spcPts val="0"/>
              </a:spcBef>
              <a:spcAft>
                <a:spcPts val="0"/>
              </a:spcAft>
              <a:buClr>
                <a:schemeClr val="lt1"/>
              </a:buClr>
              <a:buSzPts val="15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Trình soạn thảo</a:t>
            </a:r>
            <a:endParaRPr/>
          </a:p>
        </p:txBody>
      </p:sp>
      <p:sp>
        <p:nvSpPr>
          <p:cNvPr id="230" name="Google Shape;230;p35"/>
          <p:cNvSpPr txBox="1"/>
          <p:nvPr>
            <p:ph idx="1" type="body"/>
          </p:nvPr>
        </p:nvSpPr>
        <p:spPr>
          <a:xfrm>
            <a:off x="471500" y="691325"/>
            <a:ext cx="8105400" cy="4029300"/>
          </a:xfrm>
          <a:prstGeom prst="rect">
            <a:avLst/>
          </a:prstGeom>
          <a:noFill/>
          <a:ln>
            <a:noFill/>
          </a:ln>
        </p:spPr>
        <p:txBody>
          <a:bodyPr anchorCtr="0" anchor="t" bIns="34275" lIns="68575" spcFirstLastPara="1" rIns="68575" wrap="square" tIns="34275">
            <a:normAutofit/>
          </a:bodyPr>
          <a:lstStyle/>
          <a:p>
            <a:pPr indent="-457200" lvl="0" marL="457200" rtl="0" algn="l">
              <a:lnSpc>
                <a:spcPct val="115000"/>
              </a:lnSpc>
              <a:spcBef>
                <a:spcPts val="0"/>
              </a:spcBef>
              <a:spcAft>
                <a:spcPts val="0"/>
              </a:spcAft>
              <a:buSzPts val="1500"/>
              <a:buFont typeface="Arial"/>
              <a:buAutoNum type="arabicPeriod"/>
            </a:pPr>
            <a:r>
              <a:rPr lang="en-US" sz="2000">
                <a:solidFill>
                  <a:schemeClr val="dk1"/>
                </a:solidFill>
                <a:highlight>
                  <a:srgbClr val="FFFFFF"/>
                </a:highlight>
                <a:latin typeface="Calibri"/>
                <a:ea typeface="Calibri"/>
                <a:cs typeface="Calibri"/>
                <a:sym typeface="Calibri"/>
              </a:rPr>
              <a:t>Trình soạn thảo Vim</a:t>
            </a:r>
            <a:endParaRPr/>
          </a:p>
          <a:p>
            <a:pPr indent="-457200" lvl="0" marL="457200" rtl="0" algn="l">
              <a:lnSpc>
                <a:spcPct val="115000"/>
              </a:lnSpc>
              <a:spcBef>
                <a:spcPts val="600"/>
              </a:spcBef>
              <a:spcAft>
                <a:spcPts val="600"/>
              </a:spcAft>
              <a:buSzPts val="1500"/>
              <a:buFont typeface="Arial"/>
              <a:buAutoNum type="arabicPeriod"/>
            </a:pPr>
            <a:r>
              <a:rPr lang="en-US" sz="2000">
                <a:solidFill>
                  <a:schemeClr val="dk1"/>
                </a:solidFill>
                <a:highlight>
                  <a:srgbClr val="FFFFFF"/>
                </a:highlight>
                <a:latin typeface="Calibri"/>
                <a:ea typeface="Calibri"/>
                <a:cs typeface="Calibri"/>
                <a:sym typeface="Calibri"/>
              </a:rPr>
              <a:t>Trình soạn thảo Nano</a:t>
            </a:r>
            <a:endParaRPr sz="20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7"/>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Trình soạn thảo Vim</a:t>
            </a:r>
            <a:endParaRPr/>
          </a:p>
        </p:txBody>
      </p:sp>
      <p:sp>
        <p:nvSpPr>
          <p:cNvPr id="236" name="Google Shape;236;p7"/>
          <p:cNvSpPr txBox="1"/>
          <p:nvPr>
            <p:ph idx="1" type="body"/>
          </p:nvPr>
        </p:nvSpPr>
        <p:spPr>
          <a:xfrm>
            <a:off x="471500" y="691325"/>
            <a:ext cx="8105400" cy="4029300"/>
          </a:xfrm>
          <a:prstGeom prst="rect">
            <a:avLst/>
          </a:prstGeom>
          <a:noFill/>
          <a:ln>
            <a:noFill/>
          </a:ln>
        </p:spPr>
        <p:txBody>
          <a:bodyPr anchorCtr="0" anchor="t" bIns="34275" lIns="68575" spcFirstLastPara="1" rIns="68575" wrap="square" tIns="34275">
            <a:normAutofit fontScale="62500" lnSpcReduction="20000"/>
          </a:bodyPr>
          <a:lstStyle/>
          <a:p>
            <a:pPr indent="0" lvl="0" marL="0" rtl="0" algn="l">
              <a:lnSpc>
                <a:spcPct val="115000"/>
              </a:lnSpc>
              <a:spcBef>
                <a:spcPts val="0"/>
              </a:spcBef>
              <a:spcAft>
                <a:spcPts val="0"/>
              </a:spcAft>
              <a:buSzPct val="45276"/>
              <a:buNone/>
            </a:pPr>
            <a:r>
              <a:rPr lang="en-US" sz="3312">
                <a:solidFill>
                  <a:schemeClr val="dk1"/>
                </a:solidFill>
                <a:highlight>
                  <a:srgbClr val="FFFFFF"/>
                </a:highlight>
                <a:latin typeface="Calibri"/>
                <a:ea typeface="Calibri"/>
                <a:cs typeface="Calibri"/>
                <a:sym typeface="Calibri"/>
              </a:rPr>
              <a:t>1. Chế độ nhập lệnh </a:t>
            </a:r>
            <a:endParaRPr sz="3312"/>
          </a:p>
          <a:p>
            <a:pPr indent="0" lvl="0" marL="0" rtl="0" algn="l">
              <a:lnSpc>
                <a:spcPct val="115000"/>
              </a:lnSpc>
              <a:spcBef>
                <a:spcPts val="600"/>
              </a:spcBef>
              <a:spcAft>
                <a:spcPts val="0"/>
              </a:spcAft>
              <a:buSzPct val="50522"/>
              <a:buNone/>
            </a:pPr>
            <a:r>
              <a:rPr lang="en-US" sz="2968">
                <a:solidFill>
                  <a:schemeClr val="dk1"/>
                </a:solidFill>
                <a:highlight>
                  <a:srgbClr val="FFFFFF"/>
                </a:highlight>
                <a:latin typeface="Calibri"/>
                <a:ea typeface="Calibri"/>
                <a:cs typeface="Calibri"/>
                <a:sym typeface="Calibri"/>
              </a:rPr>
              <a:t>vim </a:t>
            </a:r>
            <a:r>
              <a:rPr lang="en-US" sz="2968">
                <a:highlight>
                  <a:srgbClr val="FFFFFF"/>
                </a:highlight>
              </a:rPr>
              <a:t>notepad.txt</a:t>
            </a:r>
            <a:r>
              <a:rPr lang="en-US" sz="2968">
                <a:solidFill>
                  <a:schemeClr val="dk1"/>
                </a:solidFill>
                <a:highlight>
                  <a:srgbClr val="FFFFFF"/>
                </a:highlight>
                <a:latin typeface="Calibri"/>
                <a:ea typeface="Calibri"/>
                <a:cs typeface="Calibri"/>
                <a:sym typeface="Calibri"/>
              </a:rPr>
              <a:t> =&gt; soạn thảo tại file </a:t>
            </a:r>
            <a:r>
              <a:rPr lang="en-US" sz="2968">
                <a:highlight>
                  <a:schemeClr val="lt1"/>
                </a:highlight>
              </a:rPr>
              <a:t>notepad.txt</a:t>
            </a:r>
            <a:r>
              <a:rPr lang="en-US" sz="2968">
                <a:solidFill>
                  <a:schemeClr val="dk1"/>
                </a:solidFill>
                <a:highlight>
                  <a:srgbClr val="FFFFFF"/>
                </a:highlight>
                <a:latin typeface="Calibri"/>
                <a:ea typeface="Calibri"/>
                <a:cs typeface="Calibri"/>
                <a:sym typeface="Calibri"/>
              </a:rPr>
              <a:t> n</a:t>
            </a:r>
            <a:r>
              <a:rPr lang="en-US" sz="2968">
                <a:highlight>
                  <a:srgbClr val="FFFFFF"/>
                </a:highlight>
              </a:rPr>
              <a:t>ếu file không có thì sẽ được tạo mới khi lưu</a:t>
            </a:r>
            <a:endParaRPr sz="2968"/>
          </a:p>
          <a:p>
            <a:pPr indent="0" lvl="0" marL="0" rtl="0" algn="l">
              <a:lnSpc>
                <a:spcPct val="115000"/>
              </a:lnSpc>
              <a:spcBef>
                <a:spcPts val="600"/>
              </a:spcBef>
              <a:spcAft>
                <a:spcPts val="0"/>
              </a:spcAft>
              <a:buSzPct val="50522"/>
              <a:buNone/>
            </a:pPr>
            <a:r>
              <a:rPr lang="en-US" sz="2968">
                <a:solidFill>
                  <a:schemeClr val="dk1"/>
                </a:solidFill>
                <a:highlight>
                  <a:srgbClr val="FFFFFF"/>
                </a:highlight>
                <a:latin typeface="Calibri"/>
                <a:ea typeface="Calibri"/>
                <a:cs typeface="Calibri"/>
                <a:sym typeface="Calibri"/>
              </a:rPr>
              <a:t>:q =&gt; Thoát khỏi Vim </a:t>
            </a:r>
            <a:endParaRPr sz="2968"/>
          </a:p>
          <a:p>
            <a:pPr indent="0" lvl="0" marL="0" rtl="0" algn="l">
              <a:lnSpc>
                <a:spcPct val="115000"/>
              </a:lnSpc>
              <a:spcBef>
                <a:spcPts val="600"/>
              </a:spcBef>
              <a:spcAft>
                <a:spcPts val="0"/>
              </a:spcAft>
              <a:buSzPct val="50522"/>
              <a:buNone/>
            </a:pPr>
            <a:r>
              <a:rPr lang="en-US" sz="2968">
                <a:solidFill>
                  <a:schemeClr val="dk1"/>
                </a:solidFill>
                <a:highlight>
                  <a:srgbClr val="FFFFFF"/>
                </a:highlight>
                <a:latin typeface="Calibri"/>
                <a:ea typeface="Calibri"/>
                <a:cs typeface="Calibri"/>
                <a:sym typeface="Calibri"/>
              </a:rPr>
              <a:t>:q! =&gt; Thoát khỏi Vim (Không lưu)</a:t>
            </a:r>
            <a:endParaRPr sz="2968"/>
          </a:p>
          <a:p>
            <a:pPr indent="0" lvl="0" marL="0" rtl="0" algn="l">
              <a:lnSpc>
                <a:spcPct val="115000"/>
              </a:lnSpc>
              <a:spcBef>
                <a:spcPts val="600"/>
              </a:spcBef>
              <a:spcAft>
                <a:spcPts val="0"/>
              </a:spcAft>
              <a:buSzPct val="50522"/>
              <a:buNone/>
            </a:pPr>
            <a:r>
              <a:rPr lang="en-US" sz="2968">
                <a:solidFill>
                  <a:schemeClr val="dk1"/>
                </a:solidFill>
                <a:highlight>
                  <a:srgbClr val="FFFFFF"/>
                </a:highlight>
                <a:latin typeface="Calibri"/>
                <a:ea typeface="Calibri"/>
                <a:cs typeface="Calibri"/>
                <a:sym typeface="Calibri"/>
              </a:rPr>
              <a:t>:w =&gt; Lưu nội dung đã thay đổi </a:t>
            </a:r>
            <a:endParaRPr sz="2968"/>
          </a:p>
          <a:p>
            <a:pPr indent="0" lvl="0" marL="0" rtl="0" algn="l">
              <a:lnSpc>
                <a:spcPct val="115000"/>
              </a:lnSpc>
              <a:spcBef>
                <a:spcPts val="600"/>
              </a:spcBef>
              <a:spcAft>
                <a:spcPts val="0"/>
              </a:spcAft>
              <a:buSzPct val="50522"/>
              <a:buNone/>
            </a:pPr>
            <a:r>
              <a:rPr lang="en-US" sz="2968">
                <a:solidFill>
                  <a:schemeClr val="dk1"/>
                </a:solidFill>
                <a:highlight>
                  <a:srgbClr val="FFFFFF"/>
                </a:highlight>
                <a:latin typeface="Calibri"/>
                <a:ea typeface="Calibri"/>
                <a:cs typeface="Calibri"/>
                <a:sym typeface="Calibri"/>
              </a:rPr>
              <a:t>:w! =&gt; Bắt buộc lưu nội dung</a:t>
            </a:r>
            <a:endParaRPr sz="2968"/>
          </a:p>
          <a:p>
            <a:pPr indent="0" lvl="0" marL="0" rtl="0" algn="l">
              <a:lnSpc>
                <a:spcPct val="115000"/>
              </a:lnSpc>
              <a:spcBef>
                <a:spcPts val="600"/>
              </a:spcBef>
              <a:spcAft>
                <a:spcPts val="0"/>
              </a:spcAft>
              <a:buSzPct val="50522"/>
              <a:buNone/>
            </a:pPr>
            <a:r>
              <a:rPr lang="en-US" sz="2968">
                <a:solidFill>
                  <a:schemeClr val="dk1"/>
                </a:solidFill>
                <a:highlight>
                  <a:srgbClr val="FFFFFF"/>
                </a:highlight>
                <a:latin typeface="Calibri"/>
                <a:ea typeface="Calibri"/>
                <a:cs typeface="Calibri"/>
                <a:sym typeface="Calibri"/>
              </a:rPr>
              <a:t>:wq =&gt; Lưu nội dung đã thay đổi và thoát khỏi Vim </a:t>
            </a:r>
            <a:endParaRPr sz="2968">
              <a:solidFill>
                <a:schemeClr val="dk1"/>
              </a:solidFill>
              <a:highlight>
                <a:srgbClr val="FFFFFF"/>
              </a:highlight>
              <a:latin typeface="Calibri"/>
              <a:ea typeface="Calibri"/>
              <a:cs typeface="Calibri"/>
              <a:sym typeface="Calibri"/>
            </a:endParaRPr>
          </a:p>
          <a:p>
            <a:pPr indent="0" lvl="0" marL="0" rtl="0" algn="l">
              <a:lnSpc>
                <a:spcPct val="115000"/>
              </a:lnSpc>
              <a:spcBef>
                <a:spcPts val="600"/>
              </a:spcBef>
              <a:spcAft>
                <a:spcPts val="0"/>
              </a:spcAft>
              <a:buSzPct val="75000"/>
              <a:buNone/>
            </a:pPr>
            <a:r>
              <a:t/>
            </a:r>
            <a:endParaRPr sz="2000">
              <a:solidFill>
                <a:schemeClr val="dk1"/>
              </a:solidFill>
              <a:highlight>
                <a:srgbClr val="FFFFFF"/>
              </a:highlight>
              <a:latin typeface="Calibri"/>
              <a:ea typeface="Calibri"/>
              <a:cs typeface="Calibri"/>
              <a:sym typeface="Calibri"/>
            </a:endParaRPr>
          </a:p>
          <a:p>
            <a:pPr indent="0" lvl="0" marL="0" rtl="0" algn="l">
              <a:lnSpc>
                <a:spcPct val="115000"/>
              </a:lnSpc>
              <a:spcBef>
                <a:spcPts val="600"/>
              </a:spcBef>
              <a:spcAft>
                <a:spcPts val="0"/>
              </a:spcAft>
              <a:buSzPct val="75000"/>
              <a:buNone/>
            </a:pPr>
            <a:r>
              <a:t/>
            </a:r>
            <a:endParaRPr sz="2000">
              <a:solidFill>
                <a:schemeClr val="dk1"/>
              </a:solidFill>
              <a:highlight>
                <a:srgbClr val="FFFFFF"/>
              </a:highlight>
              <a:latin typeface="Calibri"/>
              <a:ea typeface="Calibri"/>
              <a:cs typeface="Calibri"/>
              <a:sym typeface="Calibri"/>
            </a:endParaRPr>
          </a:p>
          <a:p>
            <a:pPr indent="0" lvl="0" marL="0" rtl="0" algn="l">
              <a:lnSpc>
                <a:spcPct val="115000"/>
              </a:lnSpc>
              <a:spcBef>
                <a:spcPts val="600"/>
              </a:spcBef>
              <a:spcAft>
                <a:spcPts val="0"/>
              </a:spcAft>
              <a:buSzPct val="75000"/>
              <a:buNone/>
            </a:pPr>
            <a:r>
              <a:t/>
            </a:r>
            <a:endParaRPr sz="2000">
              <a:solidFill>
                <a:schemeClr val="dk1"/>
              </a:solidFill>
              <a:highlight>
                <a:srgbClr val="FFFFFF"/>
              </a:highlight>
              <a:latin typeface="Calibri"/>
              <a:ea typeface="Calibri"/>
              <a:cs typeface="Calibri"/>
              <a:sym typeface="Calibri"/>
            </a:endParaRPr>
          </a:p>
          <a:p>
            <a:pPr indent="0" lvl="0" marL="0" rtl="0" algn="l">
              <a:lnSpc>
                <a:spcPct val="115000"/>
              </a:lnSpc>
              <a:spcBef>
                <a:spcPts val="600"/>
              </a:spcBef>
              <a:spcAft>
                <a:spcPts val="0"/>
              </a:spcAft>
              <a:buSzPct val="75000"/>
              <a:buNone/>
            </a:pPr>
            <a:r>
              <a:t/>
            </a:r>
            <a:endParaRPr sz="2000">
              <a:solidFill>
                <a:schemeClr val="dk1"/>
              </a:solidFill>
              <a:highlight>
                <a:srgbClr val="FFFFFF"/>
              </a:highlight>
              <a:latin typeface="Calibri"/>
              <a:ea typeface="Calibri"/>
              <a:cs typeface="Calibri"/>
              <a:sym typeface="Calibri"/>
            </a:endParaRPr>
          </a:p>
          <a:p>
            <a:pPr indent="0" lvl="0" marL="0" rtl="0" algn="l">
              <a:lnSpc>
                <a:spcPct val="115000"/>
              </a:lnSpc>
              <a:spcBef>
                <a:spcPts val="600"/>
              </a:spcBef>
              <a:spcAft>
                <a:spcPts val="600"/>
              </a:spcAft>
              <a:buSzPct val="75000"/>
              <a:buNone/>
            </a:pPr>
            <a:r>
              <a:t/>
            </a:r>
            <a:endParaRPr sz="20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8"/>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Trình soạn thảo Vim</a:t>
            </a:r>
            <a:endParaRPr/>
          </a:p>
        </p:txBody>
      </p:sp>
      <p:sp>
        <p:nvSpPr>
          <p:cNvPr id="242" name="Google Shape;242;p8"/>
          <p:cNvSpPr txBox="1"/>
          <p:nvPr>
            <p:ph idx="1" type="body"/>
          </p:nvPr>
        </p:nvSpPr>
        <p:spPr>
          <a:xfrm>
            <a:off x="471505" y="553550"/>
            <a:ext cx="8105400" cy="4029300"/>
          </a:xfrm>
          <a:prstGeom prst="rect">
            <a:avLst/>
          </a:prstGeom>
          <a:noFill/>
          <a:ln>
            <a:noFill/>
          </a:ln>
        </p:spPr>
        <p:txBody>
          <a:bodyPr anchorCtr="0" anchor="t" bIns="34275" lIns="68575" spcFirstLastPara="1" rIns="68575" wrap="square" tIns="34275">
            <a:normAutofit fontScale="40000" lnSpcReduction="10000"/>
          </a:bodyPr>
          <a:lstStyle/>
          <a:p>
            <a:pPr indent="0" lvl="0" marL="0" rtl="0" algn="l">
              <a:lnSpc>
                <a:spcPct val="115000"/>
              </a:lnSpc>
              <a:spcBef>
                <a:spcPts val="0"/>
              </a:spcBef>
              <a:spcAft>
                <a:spcPts val="0"/>
              </a:spcAft>
              <a:buSzPts val="405"/>
              <a:buNone/>
            </a:pPr>
            <a:r>
              <a:rPr lang="en-US" sz="5000">
                <a:solidFill>
                  <a:schemeClr val="dk1"/>
                </a:solidFill>
                <a:highlight>
                  <a:srgbClr val="FFFFFF"/>
                </a:highlight>
                <a:latin typeface="Calibri"/>
                <a:ea typeface="Calibri"/>
                <a:cs typeface="Calibri"/>
                <a:sym typeface="Calibri"/>
              </a:rPr>
              <a:t>2. Một số tác vụ khác</a:t>
            </a:r>
            <a:endParaRPr sz="5000"/>
          </a:p>
          <a:p>
            <a:pPr indent="0" lvl="0" marL="0" rtl="0" algn="l">
              <a:lnSpc>
                <a:spcPct val="115000"/>
              </a:lnSpc>
              <a:spcBef>
                <a:spcPts val="600"/>
              </a:spcBef>
              <a:spcAft>
                <a:spcPts val="0"/>
              </a:spcAft>
              <a:buSzPts val="405"/>
              <a:buNone/>
            </a:pPr>
            <a:r>
              <a:rPr lang="en-US" sz="4500">
                <a:solidFill>
                  <a:schemeClr val="dk1"/>
                </a:solidFill>
                <a:highlight>
                  <a:srgbClr val="FFFFFF"/>
                </a:highlight>
                <a:latin typeface="Calibri"/>
                <a:ea typeface="Calibri"/>
                <a:cs typeface="Calibri"/>
                <a:sym typeface="Calibri"/>
              </a:rPr>
              <a:t>H, </a:t>
            </a:r>
            <a:r>
              <a:rPr lang="en-US" sz="4500">
                <a:highlight>
                  <a:schemeClr val="lt1"/>
                </a:highlight>
              </a:rPr>
              <a:t>gg</a:t>
            </a:r>
            <a:r>
              <a:rPr lang="en-US" sz="4500">
                <a:solidFill>
                  <a:schemeClr val="dk1"/>
                </a:solidFill>
                <a:highlight>
                  <a:srgbClr val="FFFFFF"/>
                </a:highlight>
                <a:latin typeface="Calibri"/>
                <a:ea typeface="Calibri"/>
                <a:cs typeface="Calibri"/>
                <a:sym typeface="Calibri"/>
              </a:rPr>
              <a:t> =&gt; </a:t>
            </a:r>
            <a:r>
              <a:rPr lang="en-US" sz="4500">
                <a:highlight>
                  <a:srgbClr val="FFFFFF"/>
                </a:highlight>
              </a:rPr>
              <a:t>Đưa con trỏ lên đầu dòng đầu tiên</a:t>
            </a:r>
            <a:endParaRPr sz="4500">
              <a:highlight>
                <a:srgbClr val="FFFFFF"/>
              </a:highlight>
            </a:endParaRPr>
          </a:p>
          <a:p>
            <a:pPr indent="0" lvl="0" marL="0" rtl="0" algn="l">
              <a:lnSpc>
                <a:spcPct val="115000"/>
              </a:lnSpc>
              <a:spcBef>
                <a:spcPts val="600"/>
              </a:spcBef>
              <a:spcAft>
                <a:spcPts val="0"/>
              </a:spcAft>
              <a:buSzPts val="405"/>
              <a:buNone/>
            </a:pPr>
            <a:r>
              <a:rPr lang="en-US" sz="4500">
                <a:solidFill>
                  <a:schemeClr val="dk1"/>
                </a:solidFill>
                <a:highlight>
                  <a:srgbClr val="FFFFFF"/>
                </a:highlight>
                <a:latin typeface="Calibri"/>
                <a:ea typeface="Calibri"/>
                <a:cs typeface="Calibri"/>
                <a:sym typeface="Calibri"/>
              </a:rPr>
              <a:t>L, G =&gt; </a:t>
            </a:r>
            <a:r>
              <a:rPr lang="en-US" sz="4500">
                <a:highlight>
                  <a:schemeClr val="lt1"/>
                </a:highlight>
              </a:rPr>
              <a:t>Đưa con trỏ xuống đầu dòng cuối cùng</a:t>
            </a:r>
            <a:endParaRPr sz="4500">
              <a:solidFill>
                <a:schemeClr val="dk1"/>
              </a:solidFill>
              <a:highlight>
                <a:srgbClr val="FFFFFF"/>
              </a:highlight>
              <a:latin typeface="Calibri"/>
              <a:ea typeface="Calibri"/>
              <a:cs typeface="Calibri"/>
              <a:sym typeface="Calibri"/>
            </a:endParaRPr>
          </a:p>
          <a:p>
            <a:pPr indent="0" lvl="0" marL="0" rtl="0" algn="l">
              <a:lnSpc>
                <a:spcPct val="115000"/>
              </a:lnSpc>
              <a:spcBef>
                <a:spcPts val="600"/>
              </a:spcBef>
              <a:spcAft>
                <a:spcPts val="0"/>
              </a:spcAft>
              <a:buSzPts val="405"/>
              <a:buNone/>
            </a:pPr>
            <a:r>
              <a:rPr lang="en-US" sz="4500">
                <a:solidFill>
                  <a:schemeClr val="dk1"/>
                </a:solidFill>
                <a:highlight>
                  <a:srgbClr val="FFFFFF"/>
                </a:highlight>
                <a:latin typeface="Calibri"/>
                <a:ea typeface="Calibri"/>
                <a:cs typeface="Calibri"/>
                <a:sym typeface="Calibri"/>
              </a:rPr>
              <a:t>M =&gt; </a:t>
            </a:r>
            <a:r>
              <a:rPr lang="en-US" sz="4500">
                <a:highlight>
                  <a:schemeClr val="lt1"/>
                </a:highlight>
              </a:rPr>
              <a:t>Đưa con trỏ </a:t>
            </a:r>
            <a:r>
              <a:rPr lang="en-US" sz="4500">
                <a:highlight>
                  <a:srgbClr val="FFFFFF"/>
                </a:highlight>
              </a:rPr>
              <a:t>đến</a:t>
            </a:r>
            <a:r>
              <a:rPr lang="en-US" sz="4500">
                <a:solidFill>
                  <a:schemeClr val="dk1"/>
                </a:solidFill>
                <a:highlight>
                  <a:srgbClr val="FFFFFF"/>
                </a:highlight>
                <a:latin typeface="Calibri"/>
                <a:ea typeface="Calibri"/>
                <a:cs typeface="Calibri"/>
                <a:sym typeface="Calibri"/>
              </a:rPr>
              <a:t> </a:t>
            </a:r>
            <a:r>
              <a:rPr lang="en-US" sz="4500">
                <a:highlight>
                  <a:schemeClr val="lt1"/>
                </a:highlight>
              </a:rPr>
              <a:t>đầu dòng ở</a:t>
            </a:r>
            <a:r>
              <a:rPr lang="en-US" sz="4500">
                <a:solidFill>
                  <a:schemeClr val="dk1"/>
                </a:solidFill>
                <a:highlight>
                  <a:srgbClr val="FFFFFF"/>
                </a:highlight>
                <a:latin typeface="Calibri"/>
                <a:ea typeface="Calibri"/>
                <a:cs typeface="Calibri"/>
                <a:sym typeface="Calibri"/>
              </a:rPr>
              <a:t> giữa</a:t>
            </a:r>
            <a:endParaRPr sz="4500"/>
          </a:p>
          <a:p>
            <a:pPr indent="0" lvl="0" marL="0" rtl="0" algn="l">
              <a:lnSpc>
                <a:spcPct val="115000"/>
              </a:lnSpc>
              <a:spcBef>
                <a:spcPts val="600"/>
              </a:spcBef>
              <a:spcAft>
                <a:spcPts val="0"/>
              </a:spcAft>
              <a:buSzPts val="405"/>
              <a:buNone/>
            </a:pPr>
            <a:r>
              <a:rPr lang="en-US" sz="4500">
                <a:solidFill>
                  <a:schemeClr val="dk1"/>
                </a:solidFill>
                <a:highlight>
                  <a:srgbClr val="FFFFFF"/>
                </a:highlight>
                <a:latin typeface="Calibri"/>
                <a:ea typeface="Calibri"/>
                <a:cs typeface="Calibri"/>
                <a:sym typeface="Calibri"/>
              </a:rPr>
              <a:t>yy =&gt; Copy dòng</a:t>
            </a:r>
            <a:endParaRPr sz="4500"/>
          </a:p>
          <a:p>
            <a:pPr indent="0" lvl="0" marL="0" rtl="0" algn="l">
              <a:lnSpc>
                <a:spcPct val="115000"/>
              </a:lnSpc>
              <a:spcBef>
                <a:spcPts val="600"/>
              </a:spcBef>
              <a:spcAft>
                <a:spcPts val="0"/>
              </a:spcAft>
              <a:buSzPts val="405"/>
              <a:buNone/>
            </a:pPr>
            <a:r>
              <a:rPr lang="en-US" sz="4500">
                <a:solidFill>
                  <a:schemeClr val="dk1"/>
                </a:solidFill>
                <a:highlight>
                  <a:srgbClr val="FFFFFF"/>
                </a:highlight>
                <a:latin typeface="Calibri"/>
                <a:ea typeface="Calibri"/>
                <a:cs typeface="Calibri"/>
                <a:sym typeface="Calibri"/>
              </a:rPr>
              <a:t>P =&gt; Paste</a:t>
            </a:r>
            <a:endParaRPr sz="4500"/>
          </a:p>
          <a:p>
            <a:pPr indent="0" lvl="0" marL="0" rtl="0" algn="l">
              <a:lnSpc>
                <a:spcPct val="115000"/>
              </a:lnSpc>
              <a:spcBef>
                <a:spcPts val="600"/>
              </a:spcBef>
              <a:spcAft>
                <a:spcPts val="0"/>
              </a:spcAft>
              <a:buSzPts val="405"/>
              <a:buNone/>
            </a:pPr>
            <a:r>
              <a:rPr lang="en-US" sz="4500">
                <a:solidFill>
                  <a:schemeClr val="dk1"/>
                </a:solidFill>
                <a:highlight>
                  <a:srgbClr val="FFFFFF"/>
                </a:highlight>
                <a:latin typeface="Calibri"/>
                <a:ea typeface="Calibri"/>
                <a:cs typeface="Calibri"/>
                <a:sym typeface="Calibri"/>
              </a:rPr>
              <a:t>dd =&gt; Xóa dòng</a:t>
            </a:r>
            <a:endParaRPr sz="4500"/>
          </a:p>
          <a:p>
            <a:pPr indent="0" lvl="0" marL="0" rtl="0" algn="l">
              <a:lnSpc>
                <a:spcPct val="115000"/>
              </a:lnSpc>
              <a:spcBef>
                <a:spcPts val="600"/>
              </a:spcBef>
              <a:spcAft>
                <a:spcPts val="0"/>
              </a:spcAft>
              <a:buSzPts val="405"/>
              <a:buNone/>
            </a:pPr>
            <a:r>
              <a:rPr lang="en-US" sz="4500">
                <a:solidFill>
                  <a:schemeClr val="dk1"/>
                </a:solidFill>
                <a:highlight>
                  <a:srgbClr val="FFFFFF"/>
                </a:highlight>
                <a:latin typeface="Calibri"/>
                <a:ea typeface="Calibri"/>
                <a:cs typeface="Calibri"/>
                <a:sym typeface="Calibri"/>
              </a:rPr>
              <a:t>/ =&gt; Tìm kiếm</a:t>
            </a:r>
            <a:endParaRPr sz="4500"/>
          </a:p>
          <a:p>
            <a:pPr indent="0" lvl="0" marL="0" rtl="0" algn="l">
              <a:lnSpc>
                <a:spcPct val="115000"/>
              </a:lnSpc>
              <a:spcBef>
                <a:spcPts val="600"/>
              </a:spcBef>
              <a:spcAft>
                <a:spcPts val="0"/>
              </a:spcAft>
              <a:buSzPct val="81081"/>
              <a:buNone/>
            </a:pPr>
            <a:r>
              <a:t/>
            </a:r>
            <a:endParaRPr sz="2000">
              <a:solidFill>
                <a:schemeClr val="dk1"/>
              </a:solidFill>
              <a:highlight>
                <a:srgbClr val="FFFFFF"/>
              </a:highlight>
              <a:latin typeface="Calibri"/>
              <a:ea typeface="Calibri"/>
              <a:cs typeface="Calibri"/>
              <a:sym typeface="Calibri"/>
            </a:endParaRPr>
          </a:p>
          <a:p>
            <a:pPr indent="0" lvl="0" marL="0" rtl="0" algn="l">
              <a:lnSpc>
                <a:spcPct val="115000"/>
              </a:lnSpc>
              <a:spcBef>
                <a:spcPts val="600"/>
              </a:spcBef>
              <a:spcAft>
                <a:spcPts val="0"/>
              </a:spcAft>
              <a:buSzPct val="81081"/>
              <a:buNone/>
            </a:pPr>
            <a:r>
              <a:t/>
            </a:r>
            <a:endParaRPr sz="2000">
              <a:solidFill>
                <a:schemeClr val="dk1"/>
              </a:solidFill>
              <a:highlight>
                <a:srgbClr val="FFFFFF"/>
              </a:highlight>
              <a:latin typeface="Calibri"/>
              <a:ea typeface="Calibri"/>
              <a:cs typeface="Calibri"/>
              <a:sym typeface="Calibri"/>
            </a:endParaRPr>
          </a:p>
          <a:p>
            <a:pPr indent="0" lvl="0" marL="0" rtl="0" algn="l">
              <a:lnSpc>
                <a:spcPct val="115000"/>
              </a:lnSpc>
              <a:spcBef>
                <a:spcPts val="600"/>
              </a:spcBef>
              <a:spcAft>
                <a:spcPts val="0"/>
              </a:spcAft>
              <a:buSzPct val="81081"/>
              <a:buNone/>
            </a:pPr>
            <a:r>
              <a:t/>
            </a:r>
            <a:endParaRPr sz="2000">
              <a:solidFill>
                <a:schemeClr val="dk1"/>
              </a:solidFill>
              <a:highlight>
                <a:srgbClr val="FFFFFF"/>
              </a:highlight>
              <a:latin typeface="Calibri"/>
              <a:ea typeface="Calibri"/>
              <a:cs typeface="Calibri"/>
              <a:sym typeface="Calibri"/>
            </a:endParaRPr>
          </a:p>
          <a:p>
            <a:pPr indent="0" lvl="0" marL="0" rtl="0" algn="l">
              <a:lnSpc>
                <a:spcPct val="115000"/>
              </a:lnSpc>
              <a:spcBef>
                <a:spcPts val="600"/>
              </a:spcBef>
              <a:spcAft>
                <a:spcPts val="0"/>
              </a:spcAft>
              <a:buSzPct val="81081"/>
              <a:buNone/>
            </a:pPr>
            <a:r>
              <a:t/>
            </a:r>
            <a:endParaRPr sz="2000">
              <a:solidFill>
                <a:schemeClr val="dk1"/>
              </a:solidFill>
              <a:highlight>
                <a:srgbClr val="FFFFFF"/>
              </a:highlight>
              <a:latin typeface="Calibri"/>
              <a:ea typeface="Calibri"/>
              <a:cs typeface="Calibri"/>
              <a:sym typeface="Calibri"/>
            </a:endParaRPr>
          </a:p>
          <a:p>
            <a:pPr indent="0" lvl="0" marL="0" rtl="0" algn="l">
              <a:lnSpc>
                <a:spcPct val="115000"/>
              </a:lnSpc>
              <a:spcBef>
                <a:spcPts val="600"/>
              </a:spcBef>
              <a:spcAft>
                <a:spcPts val="600"/>
              </a:spcAft>
              <a:buSzPct val="81081"/>
              <a:buNone/>
            </a:pPr>
            <a:r>
              <a:t/>
            </a:r>
            <a:endParaRPr sz="20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9"/>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Trình soạn thảo Vim</a:t>
            </a:r>
            <a:endParaRPr/>
          </a:p>
        </p:txBody>
      </p:sp>
      <p:sp>
        <p:nvSpPr>
          <p:cNvPr id="248" name="Google Shape;248;p9"/>
          <p:cNvSpPr txBox="1"/>
          <p:nvPr>
            <p:ph idx="1" type="body"/>
          </p:nvPr>
        </p:nvSpPr>
        <p:spPr>
          <a:xfrm>
            <a:off x="471500" y="691325"/>
            <a:ext cx="8105400" cy="40293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0"/>
              </a:spcBef>
              <a:spcAft>
                <a:spcPts val="0"/>
              </a:spcAft>
              <a:buSzPts val="1500"/>
              <a:buNone/>
            </a:pPr>
            <a:r>
              <a:rPr lang="en-US" sz="2000">
                <a:solidFill>
                  <a:schemeClr val="dk1"/>
                </a:solidFill>
                <a:highlight>
                  <a:srgbClr val="FFFFFF"/>
                </a:highlight>
                <a:latin typeface="Calibri"/>
                <a:ea typeface="Calibri"/>
                <a:cs typeface="Calibri"/>
                <a:sym typeface="Calibri"/>
              </a:rPr>
              <a:t>3. Chế độ INSERT </a:t>
            </a:r>
            <a:endParaRPr/>
          </a:p>
          <a:p>
            <a:pPr indent="-342900" lvl="0" marL="342900" rtl="0" algn="l">
              <a:lnSpc>
                <a:spcPct val="115000"/>
              </a:lnSpc>
              <a:spcBef>
                <a:spcPts val="600"/>
              </a:spcBef>
              <a:spcAft>
                <a:spcPts val="0"/>
              </a:spcAft>
              <a:buSzPts val="1500"/>
              <a:buChar char="•"/>
            </a:pPr>
            <a:r>
              <a:rPr lang="en-US" sz="2000">
                <a:solidFill>
                  <a:schemeClr val="dk1"/>
                </a:solidFill>
                <a:highlight>
                  <a:srgbClr val="FFFFFF"/>
                </a:highlight>
                <a:latin typeface="Calibri"/>
                <a:ea typeface="Calibri"/>
                <a:cs typeface="Calibri"/>
                <a:sym typeface="Calibri"/>
              </a:rPr>
              <a:t>Bấm phím </a:t>
            </a:r>
            <a:r>
              <a:rPr b="1" lang="en-US" sz="2000">
                <a:solidFill>
                  <a:schemeClr val="dk1"/>
                </a:solidFill>
                <a:highlight>
                  <a:srgbClr val="FFFFFF"/>
                </a:highlight>
                <a:latin typeface="Calibri"/>
                <a:ea typeface="Calibri"/>
                <a:cs typeface="Calibri"/>
                <a:sym typeface="Calibri"/>
              </a:rPr>
              <a:t>i </a:t>
            </a:r>
            <a:r>
              <a:rPr lang="en-US" sz="2000">
                <a:solidFill>
                  <a:schemeClr val="dk1"/>
                </a:solidFill>
                <a:highlight>
                  <a:srgbClr val="FFFFFF"/>
                </a:highlight>
                <a:latin typeface="Calibri"/>
                <a:ea typeface="Calibri"/>
                <a:cs typeface="Calibri"/>
                <a:sym typeface="Calibri"/>
              </a:rPr>
              <a:t>để vào chế độ INSERT</a:t>
            </a:r>
            <a:endParaRPr/>
          </a:p>
          <a:p>
            <a:pPr indent="-342900" lvl="0" marL="342900" rtl="0" algn="l">
              <a:lnSpc>
                <a:spcPct val="115000"/>
              </a:lnSpc>
              <a:spcBef>
                <a:spcPts val="600"/>
              </a:spcBef>
              <a:spcAft>
                <a:spcPts val="0"/>
              </a:spcAft>
              <a:buSzPts val="1500"/>
              <a:buChar char="•"/>
            </a:pPr>
            <a:r>
              <a:rPr lang="en-US" sz="2000">
                <a:solidFill>
                  <a:schemeClr val="dk1"/>
                </a:solidFill>
                <a:highlight>
                  <a:srgbClr val="FFFFFF"/>
                </a:highlight>
                <a:latin typeface="Calibri"/>
                <a:ea typeface="Calibri"/>
                <a:cs typeface="Calibri"/>
                <a:sym typeface="Calibri"/>
              </a:rPr>
              <a:t>Khi chỉnh sửa xong thì dùng phím </a:t>
            </a:r>
            <a:r>
              <a:rPr b="1" lang="en-US" sz="2000">
                <a:solidFill>
                  <a:schemeClr val="dk1"/>
                </a:solidFill>
                <a:highlight>
                  <a:srgbClr val="FFFFFF"/>
                </a:highlight>
                <a:latin typeface="Calibri"/>
                <a:ea typeface="Calibri"/>
                <a:cs typeface="Calibri"/>
                <a:sym typeface="Calibri"/>
              </a:rPr>
              <a:t>ESC </a:t>
            </a:r>
            <a:r>
              <a:rPr lang="en-US" sz="2000">
                <a:solidFill>
                  <a:schemeClr val="dk1"/>
                </a:solidFill>
                <a:highlight>
                  <a:srgbClr val="FFFFFF"/>
                </a:highlight>
                <a:latin typeface="Calibri"/>
                <a:ea typeface="Calibri"/>
                <a:cs typeface="Calibri"/>
                <a:sym typeface="Calibri"/>
              </a:rPr>
              <a:t>để quay về chế độ nhập lệnh </a:t>
            </a:r>
            <a:endParaRPr/>
          </a:p>
          <a:p>
            <a:pPr indent="0" lvl="0" marL="0" rtl="0" algn="l">
              <a:lnSpc>
                <a:spcPct val="115000"/>
              </a:lnSpc>
              <a:spcBef>
                <a:spcPts val="600"/>
              </a:spcBef>
              <a:spcAft>
                <a:spcPts val="0"/>
              </a:spcAft>
              <a:buSzPts val="1500"/>
              <a:buNone/>
            </a:pPr>
            <a:r>
              <a:rPr lang="en-US" sz="2000">
                <a:solidFill>
                  <a:schemeClr val="dk1"/>
                </a:solidFill>
                <a:highlight>
                  <a:srgbClr val="FFFFFF"/>
                </a:highlight>
                <a:latin typeface="Calibri"/>
                <a:ea typeface="Calibri"/>
                <a:cs typeface="Calibri"/>
                <a:sym typeface="Calibri"/>
              </a:rPr>
              <a:t>4. Chế độ REPLACE </a:t>
            </a:r>
            <a:endParaRPr/>
          </a:p>
          <a:p>
            <a:pPr indent="-342900" lvl="0" marL="342900" rtl="0" algn="l">
              <a:lnSpc>
                <a:spcPct val="115000"/>
              </a:lnSpc>
              <a:spcBef>
                <a:spcPts val="600"/>
              </a:spcBef>
              <a:spcAft>
                <a:spcPts val="0"/>
              </a:spcAft>
              <a:buSzPts val="1500"/>
              <a:buChar char="•"/>
            </a:pPr>
            <a:r>
              <a:rPr lang="en-US" sz="2000">
                <a:solidFill>
                  <a:schemeClr val="dk1"/>
                </a:solidFill>
                <a:highlight>
                  <a:srgbClr val="FFFFFF"/>
                </a:highlight>
                <a:latin typeface="Calibri"/>
                <a:ea typeface="Calibri"/>
                <a:cs typeface="Calibri"/>
                <a:sym typeface="Calibri"/>
              </a:rPr>
              <a:t>Khi đang ở chế độ INSERT thì bấm phím Insert để truy cập chế độ REPLACE</a:t>
            </a:r>
            <a:endParaRPr/>
          </a:p>
          <a:p>
            <a:pPr indent="-342900" lvl="0" marL="342900" rtl="0" algn="l">
              <a:lnSpc>
                <a:spcPct val="115000"/>
              </a:lnSpc>
              <a:spcBef>
                <a:spcPts val="600"/>
              </a:spcBef>
              <a:spcAft>
                <a:spcPts val="0"/>
              </a:spcAft>
              <a:buSzPts val="1500"/>
              <a:buChar char="•"/>
            </a:pPr>
            <a:r>
              <a:rPr lang="en-US" sz="2000">
                <a:solidFill>
                  <a:schemeClr val="dk1"/>
                </a:solidFill>
                <a:highlight>
                  <a:srgbClr val="FFFFFF"/>
                </a:highlight>
                <a:latin typeface="Calibri"/>
                <a:ea typeface="Calibri"/>
                <a:cs typeface="Calibri"/>
                <a:sym typeface="Calibri"/>
              </a:rPr>
              <a:t>Khi chỉnh sửa xong thì dùng phím </a:t>
            </a:r>
            <a:r>
              <a:rPr b="1" lang="en-US" sz="2000">
                <a:solidFill>
                  <a:schemeClr val="dk1"/>
                </a:solidFill>
                <a:highlight>
                  <a:srgbClr val="FFFFFF"/>
                </a:highlight>
                <a:latin typeface="Calibri"/>
                <a:ea typeface="Calibri"/>
                <a:cs typeface="Calibri"/>
                <a:sym typeface="Calibri"/>
              </a:rPr>
              <a:t>ESC </a:t>
            </a:r>
            <a:r>
              <a:rPr lang="en-US" sz="2000">
                <a:solidFill>
                  <a:schemeClr val="dk1"/>
                </a:solidFill>
                <a:highlight>
                  <a:srgbClr val="FFFFFF"/>
                </a:highlight>
                <a:latin typeface="Calibri"/>
                <a:ea typeface="Calibri"/>
                <a:cs typeface="Calibri"/>
                <a:sym typeface="Calibri"/>
              </a:rPr>
              <a:t>để quay về chế độ nhập lệnh </a:t>
            </a:r>
            <a:endParaRPr/>
          </a:p>
          <a:p>
            <a:pPr indent="0" lvl="0" marL="0" rtl="0" algn="l">
              <a:lnSpc>
                <a:spcPct val="115000"/>
              </a:lnSpc>
              <a:spcBef>
                <a:spcPts val="600"/>
              </a:spcBef>
              <a:spcAft>
                <a:spcPts val="0"/>
              </a:spcAft>
              <a:buSzPts val="1500"/>
              <a:buNone/>
            </a:pPr>
            <a:r>
              <a:t/>
            </a:r>
            <a:endParaRPr sz="2000">
              <a:solidFill>
                <a:schemeClr val="dk1"/>
              </a:solidFill>
              <a:highlight>
                <a:srgbClr val="FFFFFF"/>
              </a:highlight>
              <a:latin typeface="Calibri"/>
              <a:ea typeface="Calibri"/>
              <a:cs typeface="Calibri"/>
              <a:sym typeface="Calibri"/>
            </a:endParaRPr>
          </a:p>
          <a:p>
            <a:pPr indent="0" lvl="0" marL="0" rtl="0" algn="l">
              <a:lnSpc>
                <a:spcPct val="115000"/>
              </a:lnSpc>
              <a:spcBef>
                <a:spcPts val="600"/>
              </a:spcBef>
              <a:spcAft>
                <a:spcPts val="0"/>
              </a:spcAft>
              <a:buSzPts val="1500"/>
              <a:buNone/>
            </a:pPr>
            <a:r>
              <a:t/>
            </a:r>
            <a:endParaRPr b="1" sz="2000">
              <a:solidFill>
                <a:schemeClr val="dk1"/>
              </a:solidFill>
              <a:highlight>
                <a:srgbClr val="FFFFFF"/>
              </a:highlight>
              <a:latin typeface="Calibri"/>
              <a:ea typeface="Calibri"/>
              <a:cs typeface="Calibri"/>
              <a:sym typeface="Calibri"/>
            </a:endParaRPr>
          </a:p>
          <a:p>
            <a:pPr indent="0" lvl="0" marL="0" rtl="0" algn="l">
              <a:lnSpc>
                <a:spcPct val="115000"/>
              </a:lnSpc>
              <a:spcBef>
                <a:spcPts val="600"/>
              </a:spcBef>
              <a:spcAft>
                <a:spcPts val="600"/>
              </a:spcAft>
              <a:buSzPts val="1500"/>
              <a:buNone/>
            </a:pPr>
            <a:r>
              <a:t/>
            </a:r>
            <a:endParaRPr sz="20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0"/>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Trình soạn thảo Nano</a:t>
            </a:r>
            <a:endParaRPr/>
          </a:p>
        </p:txBody>
      </p:sp>
      <p:sp>
        <p:nvSpPr>
          <p:cNvPr id="254" name="Google Shape;254;p10"/>
          <p:cNvSpPr txBox="1"/>
          <p:nvPr>
            <p:ph idx="1" type="body"/>
          </p:nvPr>
        </p:nvSpPr>
        <p:spPr>
          <a:xfrm>
            <a:off x="471500" y="691325"/>
            <a:ext cx="8105400" cy="40293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0"/>
              </a:spcBef>
              <a:spcAft>
                <a:spcPts val="0"/>
              </a:spcAft>
              <a:buSzPts val="1500"/>
              <a:buNone/>
            </a:pPr>
            <a:r>
              <a:rPr lang="en-US" sz="2000">
                <a:solidFill>
                  <a:schemeClr val="dk1"/>
                </a:solidFill>
                <a:highlight>
                  <a:srgbClr val="FFFFFF"/>
                </a:highlight>
                <a:latin typeface="Calibri"/>
                <a:ea typeface="Calibri"/>
                <a:cs typeface="Calibri"/>
                <a:sym typeface="Calibri"/>
              </a:rPr>
              <a:t>1. Chế độ nhập lệnh </a:t>
            </a:r>
            <a:endParaRPr/>
          </a:p>
          <a:p>
            <a:pPr indent="0" lvl="0" marL="0" rtl="0" algn="l">
              <a:lnSpc>
                <a:spcPct val="115000"/>
              </a:lnSpc>
              <a:spcBef>
                <a:spcPts val="600"/>
              </a:spcBef>
              <a:spcAft>
                <a:spcPts val="0"/>
              </a:spcAft>
              <a:buSzPts val="1500"/>
              <a:buNone/>
            </a:pPr>
            <a:r>
              <a:rPr lang="en-US" sz="1800">
                <a:solidFill>
                  <a:schemeClr val="dk1"/>
                </a:solidFill>
                <a:highlight>
                  <a:srgbClr val="FFFFFF"/>
                </a:highlight>
                <a:latin typeface="Calibri"/>
                <a:ea typeface="Calibri"/>
                <a:cs typeface="Calibri"/>
                <a:sym typeface="Calibri"/>
              </a:rPr>
              <a:t>nano </a:t>
            </a:r>
            <a:r>
              <a:rPr lang="en-US" sz="1800">
                <a:highlight>
                  <a:srgbClr val="FFFFFF"/>
                </a:highlight>
              </a:rPr>
              <a:t>notepad.txt</a:t>
            </a:r>
            <a:r>
              <a:rPr lang="en-US" sz="1800">
                <a:solidFill>
                  <a:schemeClr val="dk1"/>
                </a:solidFill>
                <a:highlight>
                  <a:srgbClr val="FFFFFF"/>
                </a:highlight>
                <a:latin typeface="Calibri"/>
                <a:ea typeface="Calibri"/>
                <a:cs typeface="Calibri"/>
                <a:sym typeface="Calibri"/>
              </a:rPr>
              <a:t> =&gt; soạn thảo tại file </a:t>
            </a:r>
            <a:r>
              <a:rPr lang="en-US" sz="1800">
                <a:highlight>
                  <a:schemeClr val="lt1"/>
                </a:highlight>
              </a:rPr>
              <a:t>notepad.txt</a:t>
            </a:r>
            <a:r>
              <a:rPr lang="en-US" sz="1800">
                <a:solidFill>
                  <a:schemeClr val="dk1"/>
                </a:solidFill>
                <a:highlight>
                  <a:srgbClr val="FFFFFF"/>
                </a:highlight>
                <a:latin typeface="Calibri"/>
                <a:ea typeface="Calibri"/>
                <a:cs typeface="Calibri"/>
                <a:sym typeface="Calibri"/>
              </a:rPr>
              <a:t> </a:t>
            </a:r>
            <a:r>
              <a:rPr lang="en-US" sz="1800">
                <a:highlight>
                  <a:schemeClr val="lt1"/>
                </a:highlight>
              </a:rPr>
              <a:t>nếu file không có thì sẽ được tạo mới khi lưu</a:t>
            </a:r>
            <a:endParaRPr sz="1800"/>
          </a:p>
          <a:p>
            <a:pPr indent="0" lvl="0" marL="0" rtl="0" algn="l">
              <a:lnSpc>
                <a:spcPct val="115000"/>
              </a:lnSpc>
              <a:spcBef>
                <a:spcPts val="600"/>
              </a:spcBef>
              <a:spcAft>
                <a:spcPts val="0"/>
              </a:spcAft>
              <a:buSzPts val="1500"/>
              <a:buNone/>
            </a:pPr>
            <a:r>
              <a:rPr lang="en-US" sz="1800">
                <a:solidFill>
                  <a:schemeClr val="dk1"/>
                </a:solidFill>
                <a:highlight>
                  <a:srgbClr val="FFFFFF"/>
                </a:highlight>
                <a:latin typeface="Calibri"/>
                <a:ea typeface="Calibri"/>
                <a:cs typeface="Calibri"/>
                <a:sym typeface="Calibri"/>
              </a:rPr>
              <a:t>Trình nano có giao diện như sau:</a:t>
            </a:r>
            <a:r>
              <a:rPr lang="en-US" sz="2000">
                <a:solidFill>
                  <a:schemeClr val="dk1"/>
                </a:solidFill>
                <a:highlight>
                  <a:srgbClr val="FFFFFF"/>
                </a:highlight>
                <a:latin typeface="Calibri"/>
                <a:ea typeface="Calibri"/>
                <a:cs typeface="Calibri"/>
                <a:sym typeface="Calibri"/>
              </a:rPr>
              <a:t> </a:t>
            </a:r>
            <a:endParaRPr/>
          </a:p>
          <a:p>
            <a:pPr indent="0" lvl="0" marL="0" rtl="0" algn="l">
              <a:lnSpc>
                <a:spcPct val="115000"/>
              </a:lnSpc>
              <a:spcBef>
                <a:spcPts val="600"/>
              </a:spcBef>
              <a:spcAft>
                <a:spcPts val="0"/>
              </a:spcAft>
              <a:buSzPts val="1500"/>
              <a:buNone/>
            </a:pPr>
            <a:r>
              <a:t/>
            </a:r>
            <a:endParaRPr sz="2000">
              <a:solidFill>
                <a:schemeClr val="dk1"/>
              </a:solidFill>
              <a:highlight>
                <a:srgbClr val="FFFFFF"/>
              </a:highlight>
              <a:latin typeface="Calibri"/>
              <a:ea typeface="Calibri"/>
              <a:cs typeface="Calibri"/>
              <a:sym typeface="Calibri"/>
            </a:endParaRPr>
          </a:p>
          <a:p>
            <a:pPr indent="0" lvl="0" marL="0" rtl="0" algn="l">
              <a:lnSpc>
                <a:spcPct val="115000"/>
              </a:lnSpc>
              <a:spcBef>
                <a:spcPts val="600"/>
              </a:spcBef>
              <a:spcAft>
                <a:spcPts val="0"/>
              </a:spcAft>
              <a:buSzPts val="1500"/>
              <a:buNone/>
            </a:pPr>
            <a:r>
              <a:t/>
            </a:r>
            <a:endParaRPr sz="2000">
              <a:solidFill>
                <a:schemeClr val="dk1"/>
              </a:solidFill>
              <a:highlight>
                <a:srgbClr val="FFFFFF"/>
              </a:highlight>
              <a:latin typeface="Calibri"/>
              <a:ea typeface="Calibri"/>
              <a:cs typeface="Calibri"/>
              <a:sym typeface="Calibri"/>
            </a:endParaRPr>
          </a:p>
          <a:p>
            <a:pPr indent="0" lvl="0" marL="0" rtl="0" algn="l">
              <a:lnSpc>
                <a:spcPct val="115000"/>
              </a:lnSpc>
              <a:spcBef>
                <a:spcPts val="600"/>
              </a:spcBef>
              <a:spcAft>
                <a:spcPts val="0"/>
              </a:spcAft>
              <a:buSzPts val="1500"/>
              <a:buNone/>
            </a:pPr>
            <a:r>
              <a:t/>
            </a:r>
            <a:endParaRPr sz="2000">
              <a:solidFill>
                <a:schemeClr val="dk1"/>
              </a:solidFill>
              <a:highlight>
                <a:srgbClr val="FFFFFF"/>
              </a:highlight>
              <a:latin typeface="Calibri"/>
              <a:ea typeface="Calibri"/>
              <a:cs typeface="Calibri"/>
              <a:sym typeface="Calibri"/>
            </a:endParaRPr>
          </a:p>
          <a:p>
            <a:pPr indent="0" lvl="0" marL="0" rtl="0" algn="l">
              <a:lnSpc>
                <a:spcPct val="115000"/>
              </a:lnSpc>
              <a:spcBef>
                <a:spcPts val="600"/>
              </a:spcBef>
              <a:spcAft>
                <a:spcPts val="0"/>
              </a:spcAft>
              <a:buSzPts val="1500"/>
              <a:buNone/>
            </a:pPr>
            <a:r>
              <a:t/>
            </a:r>
            <a:endParaRPr sz="2000">
              <a:solidFill>
                <a:schemeClr val="dk1"/>
              </a:solidFill>
              <a:highlight>
                <a:srgbClr val="FFFFFF"/>
              </a:highlight>
              <a:latin typeface="Calibri"/>
              <a:ea typeface="Calibri"/>
              <a:cs typeface="Calibri"/>
              <a:sym typeface="Calibri"/>
            </a:endParaRPr>
          </a:p>
          <a:p>
            <a:pPr indent="0" lvl="0" marL="0" rtl="0" algn="l">
              <a:lnSpc>
                <a:spcPct val="115000"/>
              </a:lnSpc>
              <a:spcBef>
                <a:spcPts val="600"/>
              </a:spcBef>
              <a:spcAft>
                <a:spcPts val="600"/>
              </a:spcAft>
              <a:buSzPts val="1500"/>
              <a:buNone/>
            </a:pPr>
            <a:r>
              <a:t/>
            </a:r>
            <a:endParaRPr sz="2000">
              <a:solidFill>
                <a:schemeClr val="dk1"/>
              </a:solidFill>
              <a:highlight>
                <a:srgbClr val="FFFFFF"/>
              </a:highlight>
              <a:latin typeface="Calibri"/>
              <a:ea typeface="Calibri"/>
              <a:cs typeface="Calibri"/>
              <a:sym typeface="Calibri"/>
            </a:endParaRPr>
          </a:p>
        </p:txBody>
      </p:sp>
      <p:pic>
        <p:nvPicPr>
          <p:cNvPr id="255" name="Google Shape;255;p10"/>
          <p:cNvPicPr preferRelativeResize="0"/>
          <p:nvPr/>
        </p:nvPicPr>
        <p:blipFill>
          <a:blip r:embed="rId3">
            <a:alphaModFix/>
          </a:blip>
          <a:stretch>
            <a:fillRect/>
          </a:stretch>
        </p:blipFill>
        <p:spPr>
          <a:xfrm>
            <a:off x="188375" y="2193025"/>
            <a:ext cx="8752652" cy="2303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1"/>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Trình soạn thảo Nano</a:t>
            </a:r>
            <a:endParaRPr/>
          </a:p>
        </p:txBody>
      </p:sp>
      <p:sp>
        <p:nvSpPr>
          <p:cNvPr id="261" name="Google Shape;261;p11"/>
          <p:cNvSpPr txBox="1"/>
          <p:nvPr>
            <p:ph idx="1" type="body"/>
          </p:nvPr>
        </p:nvSpPr>
        <p:spPr>
          <a:xfrm>
            <a:off x="471500" y="691325"/>
            <a:ext cx="8105400" cy="40293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115000"/>
              </a:lnSpc>
              <a:spcBef>
                <a:spcPts val="0"/>
              </a:spcBef>
              <a:spcAft>
                <a:spcPts val="0"/>
              </a:spcAft>
              <a:buSzPts val="1500"/>
              <a:buNone/>
            </a:pPr>
            <a:r>
              <a:rPr lang="en-US" sz="2000">
                <a:solidFill>
                  <a:schemeClr val="dk1"/>
                </a:solidFill>
                <a:highlight>
                  <a:srgbClr val="FFFFFF"/>
                </a:highlight>
                <a:latin typeface="Calibri"/>
                <a:ea typeface="Calibri"/>
                <a:cs typeface="Calibri"/>
                <a:sym typeface="Calibri"/>
              </a:rPr>
              <a:t>2. Các lệnh được sử dụng </a:t>
            </a:r>
            <a:endParaRPr/>
          </a:p>
          <a:p>
            <a:pPr indent="0" lvl="0" marL="0" rtl="0" algn="l">
              <a:lnSpc>
                <a:spcPct val="115000"/>
              </a:lnSpc>
              <a:spcBef>
                <a:spcPts val="600"/>
              </a:spcBef>
              <a:spcAft>
                <a:spcPts val="0"/>
              </a:spcAft>
              <a:buSzPts val="1500"/>
              <a:buNone/>
            </a:pPr>
            <a:r>
              <a:rPr lang="en-US" sz="1800">
                <a:solidFill>
                  <a:schemeClr val="dk1"/>
                </a:solidFill>
                <a:highlight>
                  <a:srgbClr val="FFFFFF"/>
                </a:highlight>
                <a:latin typeface="Calibri"/>
                <a:ea typeface="Calibri"/>
                <a:cs typeface="Calibri"/>
                <a:sym typeface="Calibri"/>
              </a:rPr>
              <a:t>Ctrl + G : Mở menu trợ giúp</a:t>
            </a:r>
            <a:endParaRPr sz="1800"/>
          </a:p>
          <a:p>
            <a:pPr indent="0" lvl="0" marL="0" rtl="0" algn="l">
              <a:lnSpc>
                <a:spcPct val="115000"/>
              </a:lnSpc>
              <a:spcBef>
                <a:spcPts val="600"/>
              </a:spcBef>
              <a:spcAft>
                <a:spcPts val="0"/>
              </a:spcAft>
              <a:buSzPts val="1500"/>
              <a:buNone/>
            </a:pPr>
            <a:r>
              <a:rPr lang="en-US" sz="1800">
                <a:solidFill>
                  <a:schemeClr val="dk1"/>
                </a:solidFill>
                <a:highlight>
                  <a:srgbClr val="FFFFFF"/>
                </a:highlight>
                <a:latin typeface="Calibri"/>
                <a:ea typeface="Calibri"/>
                <a:cs typeface="Calibri"/>
                <a:sym typeface="Calibri"/>
              </a:rPr>
              <a:t>Ctrl + O =&gt; Enter : Lưu file đang mở</a:t>
            </a:r>
            <a:endParaRPr sz="1800"/>
          </a:p>
          <a:p>
            <a:pPr indent="0" lvl="0" marL="0" rtl="0" algn="l">
              <a:lnSpc>
                <a:spcPct val="115000"/>
              </a:lnSpc>
              <a:spcBef>
                <a:spcPts val="600"/>
              </a:spcBef>
              <a:spcAft>
                <a:spcPts val="0"/>
              </a:spcAft>
              <a:buSzPts val="1500"/>
              <a:buNone/>
            </a:pPr>
            <a:r>
              <a:rPr lang="en-US" sz="1800">
                <a:solidFill>
                  <a:schemeClr val="dk1"/>
                </a:solidFill>
                <a:highlight>
                  <a:srgbClr val="FFFFFF"/>
                </a:highlight>
                <a:latin typeface="Calibri"/>
                <a:ea typeface="Calibri"/>
                <a:cs typeface="Calibri"/>
                <a:sym typeface="Calibri"/>
              </a:rPr>
              <a:t>Ctrl + C : Hủy bỏ bất kỳ lệnh chờ xử lý nào</a:t>
            </a:r>
            <a:endParaRPr sz="1800"/>
          </a:p>
          <a:p>
            <a:pPr indent="0" lvl="0" marL="0" rtl="0" algn="l">
              <a:lnSpc>
                <a:spcPct val="115000"/>
              </a:lnSpc>
              <a:spcBef>
                <a:spcPts val="600"/>
              </a:spcBef>
              <a:spcAft>
                <a:spcPts val="0"/>
              </a:spcAft>
              <a:buSzPts val="1500"/>
              <a:buNone/>
            </a:pPr>
            <a:r>
              <a:rPr lang="en-US" sz="1800">
                <a:solidFill>
                  <a:schemeClr val="dk1"/>
                </a:solidFill>
                <a:highlight>
                  <a:srgbClr val="FFFFFF"/>
                </a:highlight>
                <a:latin typeface="Calibri"/>
                <a:ea typeface="Calibri"/>
                <a:cs typeface="Calibri"/>
                <a:sym typeface="Calibri"/>
              </a:rPr>
              <a:t>Ctrl + X =&gt; Y =&gt; Enter : Lưu thay đổi và thoát khỏi Nano </a:t>
            </a:r>
            <a:endParaRPr sz="1800"/>
          </a:p>
          <a:p>
            <a:pPr indent="0" lvl="0" marL="0" rtl="0" algn="l">
              <a:lnSpc>
                <a:spcPct val="115000"/>
              </a:lnSpc>
              <a:spcBef>
                <a:spcPts val="600"/>
              </a:spcBef>
              <a:spcAft>
                <a:spcPts val="0"/>
              </a:spcAft>
              <a:buSzPts val="1500"/>
              <a:buNone/>
            </a:pPr>
            <a:r>
              <a:rPr lang="en-US" sz="1800">
                <a:solidFill>
                  <a:schemeClr val="dk1"/>
                </a:solidFill>
                <a:highlight>
                  <a:srgbClr val="FFFFFF"/>
                </a:highlight>
                <a:latin typeface="Calibri"/>
                <a:ea typeface="Calibri"/>
                <a:cs typeface="Calibri"/>
                <a:sym typeface="Calibri"/>
              </a:rPr>
              <a:t>Ctrl + W : Mở hộp tìm kiếm</a:t>
            </a:r>
            <a:endParaRPr sz="1800"/>
          </a:p>
          <a:p>
            <a:pPr indent="0" lvl="0" marL="0" rtl="0" algn="l">
              <a:lnSpc>
                <a:spcPct val="115000"/>
              </a:lnSpc>
              <a:spcBef>
                <a:spcPts val="600"/>
              </a:spcBef>
              <a:spcAft>
                <a:spcPts val="0"/>
              </a:spcAft>
              <a:buSzPts val="1500"/>
              <a:buNone/>
            </a:pPr>
            <a:r>
              <a:rPr lang="en-US" sz="1800">
                <a:solidFill>
                  <a:schemeClr val="dk1"/>
                </a:solidFill>
                <a:highlight>
                  <a:srgbClr val="FFFFFF"/>
                </a:highlight>
                <a:latin typeface="Calibri"/>
                <a:ea typeface="Calibri"/>
                <a:cs typeface="Calibri"/>
                <a:sym typeface="Calibri"/>
              </a:rPr>
              <a:t>Ctrl + K : Xóa dòng hiện tại</a:t>
            </a:r>
            <a:endParaRPr sz="1800"/>
          </a:p>
          <a:p>
            <a:pPr indent="0" lvl="0" marL="0" rtl="0" algn="l">
              <a:lnSpc>
                <a:spcPct val="115000"/>
              </a:lnSpc>
              <a:spcBef>
                <a:spcPts val="600"/>
              </a:spcBef>
              <a:spcAft>
                <a:spcPts val="0"/>
              </a:spcAft>
              <a:buSzPts val="1500"/>
              <a:buNone/>
            </a:pPr>
            <a:r>
              <a:rPr lang="en-US" sz="1800">
                <a:solidFill>
                  <a:schemeClr val="dk1"/>
                </a:solidFill>
                <a:highlight>
                  <a:srgbClr val="FFFFFF"/>
                </a:highlight>
                <a:latin typeface="Calibri"/>
                <a:ea typeface="Calibri"/>
                <a:cs typeface="Calibri"/>
                <a:sym typeface="Calibri"/>
              </a:rPr>
              <a:t>Ctrl + _ : Di chuyển đến số dòng nhất định </a:t>
            </a:r>
            <a:endParaRPr sz="1800"/>
          </a:p>
          <a:p>
            <a:pPr indent="0" lvl="0" marL="0" rtl="0" algn="l">
              <a:lnSpc>
                <a:spcPct val="115000"/>
              </a:lnSpc>
              <a:spcBef>
                <a:spcPts val="600"/>
              </a:spcBef>
              <a:spcAft>
                <a:spcPts val="0"/>
              </a:spcAft>
              <a:buSzPts val="1500"/>
              <a:buNone/>
            </a:pPr>
            <a:r>
              <a:rPr lang="en-US" sz="1800">
                <a:solidFill>
                  <a:schemeClr val="dk1"/>
                </a:solidFill>
                <a:highlight>
                  <a:srgbClr val="FFFFFF"/>
                </a:highlight>
                <a:latin typeface="Calibri"/>
                <a:ea typeface="Calibri"/>
                <a:cs typeface="Calibri"/>
                <a:sym typeface="Calibri"/>
              </a:rPr>
              <a:t>Ctrl + \ : Mở hộp tìm và thay thế văn bản</a:t>
            </a:r>
            <a:endParaRPr sz="1800"/>
          </a:p>
          <a:p>
            <a:pPr indent="0" lvl="0" marL="0" rtl="0" algn="l">
              <a:lnSpc>
                <a:spcPct val="115000"/>
              </a:lnSpc>
              <a:spcBef>
                <a:spcPts val="600"/>
              </a:spcBef>
              <a:spcAft>
                <a:spcPts val="0"/>
              </a:spcAft>
              <a:buSzPts val="1500"/>
              <a:buNone/>
            </a:pPr>
            <a:r>
              <a:t/>
            </a:r>
            <a:endParaRPr b="1" sz="2000">
              <a:solidFill>
                <a:schemeClr val="dk1"/>
              </a:solidFill>
              <a:highlight>
                <a:srgbClr val="FFFFFF"/>
              </a:highlight>
              <a:latin typeface="Calibri"/>
              <a:ea typeface="Calibri"/>
              <a:cs typeface="Calibri"/>
              <a:sym typeface="Calibri"/>
            </a:endParaRPr>
          </a:p>
          <a:p>
            <a:pPr indent="0" lvl="0" marL="0" rtl="0" algn="l">
              <a:lnSpc>
                <a:spcPct val="115000"/>
              </a:lnSpc>
              <a:spcBef>
                <a:spcPts val="600"/>
              </a:spcBef>
              <a:spcAft>
                <a:spcPts val="600"/>
              </a:spcAft>
              <a:buSzPts val="1500"/>
              <a:buNone/>
            </a:pPr>
            <a:r>
              <a:t/>
            </a:r>
            <a:endParaRPr sz="20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Giới thiệu</a:t>
            </a:r>
            <a:endParaRPr/>
          </a:p>
        </p:txBody>
      </p:sp>
      <p:sp>
        <p:nvSpPr>
          <p:cNvPr id="97" name="Google Shape;97;p3"/>
          <p:cNvSpPr txBox="1"/>
          <p:nvPr>
            <p:ph idx="1" type="body"/>
          </p:nvPr>
        </p:nvSpPr>
        <p:spPr>
          <a:xfrm>
            <a:off x="471500" y="691325"/>
            <a:ext cx="8105400" cy="4029300"/>
          </a:xfrm>
          <a:prstGeom prst="rect">
            <a:avLst/>
          </a:prstGeom>
          <a:noFill/>
          <a:ln>
            <a:noFill/>
          </a:ln>
        </p:spPr>
        <p:txBody>
          <a:bodyPr anchorCtr="0" anchor="t" bIns="34275" lIns="68575" spcFirstLastPara="1" rIns="68575" wrap="square" tIns="34275">
            <a:normAutofit/>
          </a:bodyPr>
          <a:lstStyle/>
          <a:p>
            <a:pPr indent="-285750" lvl="0" marL="285750" rtl="0" algn="l">
              <a:lnSpc>
                <a:spcPct val="115000"/>
              </a:lnSpc>
              <a:spcBef>
                <a:spcPts val="0"/>
              </a:spcBef>
              <a:spcAft>
                <a:spcPts val="0"/>
              </a:spcAft>
              <a:buSzPts val="1500"/>
              <a:buChar char="•"/>
            </a:pPr>
            <a:r>
              <a:rPr lang="en-US" sz="2000">
                <a:solidFill>
                  <a:schemeClr val="dk1"/>
                </a:solidFill>
              </a:rPr>
              <a:t>Linux là một họ các hệ điều hành tự do nguồn mở </a:t>
            </a:r>
            <a:r>
              <a:rPr lang="en-US" sz="2000"/>
              <a:t>và dựa trên một hạt nhân hệ điều hành được phát hành lần đầu tiên vào ngày 17 tháng 9 năm 1991</a:t>
            </a:r>
            <a:endParaRPr sz="2000"/>
          </a:p>
          <a:p>
            <a:pPr indent="-285750" lvl="0" marL="285750" rtl="0" algn="l">
              <a:lnSpc>
                <a:spcPct val="115000"/>
              </a:lnSpc>
              <a:spcBef>
                <a:spcPts val="600"/>
              </a:spcBef>
              <a:spcAft>
                <a:spcPts val="0"/>
              </a:spcAft>
              <a:buSzPts val="1500"/>
              <a:buChar char="•"/>
            </a:pPr>
            <a:r>
              <a:rPr lang="en-US" sz="2000"/>
              <a:t>Các bản phân phối Linux phổ biến bao gồm Debian, Fedora, và Ubuntu. Các bản phân phối thương mại bao gồm Red Hat Enterprise Linux và SUSE Linux Enterprise Server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6"/>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Tài liệu tham khảo</a:t>
            </a:r>
            <a:endParaRPr/>
          </a:p>
        </p:txBody>
      </p:sp>
      <p:sp>
        <p:nvSpPr>
          <p:cNvPr id="267" name="Google Shape;267;p16"/>
          <p:cNvSpPr txBox="1"/>
          <p:nvPr>
            <p:ph idx="1" type="body"/>
          </p:nvPr>
        </p:nvSpPr>
        <p:spPr>
          <a:xfrm>
            <a:off x="471500" y="691325"/>
            <a:ext cx="8105400" cy="4029300"/>
          </a:xfrm>
          <a:prstGeom prst="rect">
            <a:avLst/>
          </a:prstGeom>
          <a:noFill/>
          <a:ln>
            <a:noFill/>
          </a:ln>
        </p:spPr>
        <p:txBody>
          <a:bodyPr anchorCtr="0" anchor="t" bIns="34275" lIns="68575" spcFirstLastPara="1" rIns="68575" wrap="square" tIns="34275">
            <a:normAutofit/>
          </a:bodyPr>
          <a:lstStyle/>
          <a:p>
            <a:pPr indent="-457200" lvl="0" marL="457200" rtl="0" algn="l">
              <a:lnSpc>
                <a:spcPct val="115000"/>
              </a:lnSpc>
              <a:spcBef>
                <a:spcPts val="0"/>
              </a:spcBef>
              <a:spcAft>
                <a:spcPts val="0"/>
              </a:spcAft>
              <a:buSzPts val="1500"/>
              <a:buAutoNum type="arabicPeriod"/>
            </a:pPr>
            <a:r>
              <a:rPr lang="en-US" sz="2000" u="sng">
                <a:solidFill>
                  <a:schemeClr val="dk1"/>
                </a:solidFill>
                <a:highlight>
                  <a:srgbClr val="FFFFFF"/>
                </a:highlight>
                <a:latin typeface="Calibri"/>
                <a:ea typeface="Calibri"/>
                <a:cs typeface="Calibri"/>
                <a:sym typeface="Calibri"/>
                <a:hlinkClick r:id="rId3">
                  <a:extLst>
                    <a:ext uri="{A12FA001-AC4F-418D-AE19-62706E023703}">
                      <ahyp:hlinkClr val="tx"/>
                    </a:ext>
                  </a:extLst>
                </a:hlinkClick>
              </a:rPr>
              <a:t>https://xuanthulab.net/gioi-thieu-ve-linux-va-cac-distro-linux.html</a:t>
            </a:r>
            <a:endParaRPr sz="2000">
              <a:solidFill>
                <a:schemeClr val="dk1"/>
              </a:solidFill>
              <a:highlight>
                <a:srgbClr val="FFFFFF"/>
              </a:highlight>
              <a:latin typeface="Calibri"/>
              <a:ea typeface="Calibri"/>
              <a:cs typeface="Calibri"/>
              <a:sym typeface="Calibri"/>
            </a:endParaRPr>
          </a:p>
          <a:p>
            <a:pPr indent="-457200" lvl="0" marL="457200" rtl="0" algn="l">
              <a:lnSpc>
                <a:spcPct val="115000"/>
              </a:lnSpc>
              <a:spcBef>
                <a:spcPts val="600"/>
              </a:spcBef>
              <a:spcAft>
                <a:spcPts val="600"/>
              </a:spcAft>
              <a:buSzPts val="1500"/>
              <a:buAutoNum type="arabicPeriod"/>
            </a:pPr>
            <a:r>
              <a:rPr lang="en-US" sz="2000">
                <a:solidFill>
                  <a:schemeClr val="dk1"/>
                </a:solidFill>
                <a:highlight>
                  <a:srgbClr val="FFFFFF"/>
                </a:highlight>
                <a:latin typeface="Calibri"/>
                <a:ea typeface="Calibri"/>
                <a:cs typeface="Calibri"/>
                <a:sym typeface="Calibri"/>
              </a:rPr>
              <a:t>https://www.digitalocean.com/community/tutorials/linux-commands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17"/>
          <p:cNvPicPr preferRelativeResize="0"/>
          <p:nvPr/>
        </p:nvPicPr>
        <p:blipFill rotWithShape="1">
          <a:blip r:embed="rId3">
            <a:alphaModFix/>
          </a:blip>
          <a:srcRect b="0" l="0" r="0" t="0"/>
          <a:stretch/>
        </p:blipFill>
        <p:spPr>
          <a:xfrm>
            <a:off x="0" y="0"/>
            <a:ext cx="9143819" cy="5143320"/>
          </a:xfrm>
          <a:prstGeom prst="rect">
            <a:avLst/>
          </a:prstGeom>
          <a:noFill/>
          <a:ln>
            <a:noFill/>
          </a:ln>
        </p:spPr>
      </p:pic>
      <p:sp>
        <p:nvSpPr>
          <p:cNvPr id="273" name="Google Shape;273;p17"/>
          <p:cNvSpPr/>
          <p:nvPr/>
        </p:nvSpPr>
        <p:spPr>
          <a:xfrm>
            <a:off x="0" y="4808700"/>
            <a:ext cx="9144000" cy="334857"/>
          </a:xfrm>
          <a:custGeom>
            <a:rect b="b" l="l" r="r" t="t"/>
            <a:pathLst>
              <a:path extrusionOk="0" h="669714" w="18288000">
                <a:moveTo>
                  <a:pt x="0" y="0"/>
                </a:moveTo>
                <a:lnTo>
                  <a:pt x="18288000" y="0"/>
                </a:lnTo>
                <a:lnTo>
                  <a:pt x="18288000" y="669714"/>
                </a:lnTo>
                <a:lnTo>
                  <a:pt x="0" y="669714"/>
                </a:lnTo>
                <a:lnTo>
                  <a:pt x="0" y="0"/>
                </a:lnTo>
                <a:close/>
              </a:path>
            </a:pathLst>
          </a:custGeom>
          <a:blipFill rotWithShape="1">
            <a:blip r:embed="rId4">
              <a:alphaModFix/>
            </a:blip>
            <a:stretch>
              <a:fillRect b="0" l="0" r="0" t="0"/>
            </a:stretch>
          </a:blipFill>
          <a:ln>
            <a:noFill/>
          </a:ln>
        </p:spPr>
        <p:txBody>
          <a:bodyPr anchorCtr="0" anchor="t" bIns="22500" lIns="45000" spcFirstLastPara="1" rIns="45000" wrap="square" tIns="225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74" name="Google Shape;274;p17"/>
          <p:cNvSpPr/>
          <p:nvPr/>
        </p:nvSpPr>
        <p:spPr>
          <a:xfrm>
            <a:off x="2216160" y="2251980"/>
            <a:ext cx="4985400" cy="588000"/>
          </a:xfrm>
          <a:prstGeom prst="rect">
            <a:avLst/>
          </a:prstGeom>
          <a:noFill/>
          <a:ln>
            <a:noFill/>
          </a:ln>
        </p:spPr>
        <p:txBody>
          <a:bodyPr anchorCtr="0" anchor="t" bIns="0" lIns="0" spcFirstLastPara="1" rIns="0" wrap="square" tIns="0">
            <a:noAutofit/>
          </a:bodyPr>
          <a:lstStyle/>
          <a:p>
            <a:pPr indent="0" lvl="0" marL="0" marR="0" rtl="0" algn="ctr">
              <a:lnSpc>
                <a:spcPct val="143000"/>
              </a:lnSpc>
              <a:spcBef>
                <a:spcPts val="0"/>
              </a:spcBef>
              <a:spcAft>
                <a:spcPts val="0"/>
              </a:spcAft>
              <a:buClr>
                <a:srgbClr val="000000"/>
              </a:buClr>
              <a:buSzPts val="2700"/>
              <a:buFont typeface="Arial"/>
              <a:buNone/>
            </a:pPr>
            <a:r>
              <a:rPr b="0" i="0" lang="en-US" sz="2700" u="none" cap="none" strike="noStrike">
                <a:solidFill>
                  <a:srgbClr val="FFFFFF"/>
                </a:solidFill>
                <a:latin typeface="Arial"/>
                <a:ea typeface="Arial"/>
                <a:cs typeface="Arial"/>
                <a:sym typeface="Arial"/>
              </a:rPr>
              <a:t>Xin cảm ơn!</a:t>
            </a:r>
            <a:endParaRPr b="0" i="0" sz="27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6"/>
          <p:cNvSpPr txBox="1"/>
          <p:nvPr>
            <p:ph type="ctrTitle"/>
          </p:nvPr>
        </p:nvSpPr>
        <p:spPr>
          <a:xfrm>
            <a:off x="1202635" y="1617024"/>
            <a:ext cx="6858000" cy="1377900"/>
          </a:xfrm>
          <a:prstGeom prst="rect">
            <a:avLst/>
          </a:prstGeom>
          <a:noFill/>
          <a:ln>
            <a:noFill/>
          </a:ln>
        </p:spPr>
        <p:txBody>
          <a:bodyPr anchorCtr="0" anchor="ctr" bIns="34275" lIns="68575" spcFirstLastPara="1" rIns="68575" wrap="square" tIns="34275">
            <a:normAutofit/>
          </a:bodyPr>
          <a:lstStyle/>
          <a:p>
            <a:pPr indent="0" lvl="0" marL="0" rtl="0" algn="ctr">
              <a:lnSpc>
                <a:spcPct val="120000"/>
              </a:lnSpc>
              <a:spcBef>
                <a:spcPts val="0"/>
              </a:spcBef>
              <a:spcAft>
                <a:spcPts val="0"/>
              </a:spcAft>
              <a:buSzPts val="4100"/>
              <a:buNone/>
            </a:pPr>
            <a:r>
              <a:rPr lang="en-US"/>
              <a:t>Các lệnh cơ bản trong linux</a:t>
            </a:r>
            <a:endParaRPr/>
          </a:p>
        </p:txBody>
      </p:sp>
      <p:sp>
        <p:nvSpPr>
          <p:cNvPr id="103" name="Google Shape;103;p36"/>
          <p:cNvSpPr txBox="1"/>
          <p:nvPr>
            <p:ph idx="1" type="subTitle"/>
          </p:nvPr>
        </p:nvSpPr>
        <p:spPr>
          <a:xfrm>
            <a:off x="1143000" y="2219615"/>
            <a:ext cx="6858000" cy="1793400"/>
          </a:xfrm>
          <a:prstGeom prst="rect">
            <a:avLst/>
          </a:prstGeom>
          <a:noFill/>
          <a:ln>
            <a:noFill/>
          </a:ln>
        </p:spPr>
        <p:txBody>
          <a:bodyPr anchorCtr="0" anchor="ctr" bIns="34275" lIns="68575" spcFirstLastPara="1" rIns="68575" wrap="square" tIns="34275">
            <a:normAutofit/>
          </a:bodyPr>
          <a:lstStyle/>
          <a:p>
            <a:pPr indent="0" lvl="0" marL="0" rtl="0" algn="ctr">
              <a:lnSpc>
                <a:spcPct val="120000"/>
              </a:lnSpc>
              <a:spcBef>
                <a:spcPts val="0"/>
              </a:spcBef>
              <a:spcAft>
                <a:spcPts val="0"/>
              </a:spcAft>
              <a:buClr>
                <a:schemeClr val="lt1"/>
              </a:buClr>
              <a:buSzPts val="1500"/>
              <a:buNone/>
            </a:pPr>
            <a:r>
              <a:t/>
            </a:r>
            <a:endParaRPr sz="2000"/>
          </a:p>
          <a:p>
            <a:pPr indent="0" lvl="0" marL="0" rtl="0" algn="ctr">
              <a:lnSpc>
                <a:spcPct val="120000"/>
              </a:lnSpc>
              <a:spcBef>
                <a:spcPts val="0"/>
              </a:spcBef>
              <a:spcAft>
                <a:spcPts val="0"/>
              </a:spcAft>
              <a:buClr>
                <a:schemeClr val="lt1"/>
              </a:buClr>
              <a:buSzPts val="1500"/>
              <a:buNone/>
            </a:pPr>
            <a:r>
              <a:t/>
            </a:r>
            <a:endParaRPr/>
          </a:p>
          <a:p>
            <a:pPr indent="0" lvl="0" marL="0" rtl="0" algn="ctr">
              <a:lnSpc>
                <a:spcPct val="120000"/>
              </a:lnSpc>
              <a:spcBef>
                <a:spcPts val="0"/>
              </a:spcBef>
              <a:spcAft>
                <a:spcPts val="0"/>
              </a:spcAft>
              <a:buClr>
                <a:schemeClr val="lt1"/>
              </a:buClr>
              <a:buSzPts val="15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2"/>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Các lệnh cơ bản trong linux</a:t>
            </a:r>
            <a:endParaRPr/>
          </a:p>
        </p:txBody>
      </p:sp>
      <p:sp>
        <p:nvSpPr>
          <p:cNvPr id="109" name="Google Shape;109;p12"/>
          <p:cNvSpPr txBox="1"/>
          <p:nvPr>
            <p:ph idx="1" type="body"/>
          </p:nvPr>
        </p:nvSpPr>
        <p:spPr>
          <a:xfrm>
            <a:off x="471499" y="691325"/>
            <a:ext cx="8186405" cy="40293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0"/>
              </a:spcBef>
              <a:spcAft>
                <a:spcPts val="0"/>
              </a:spcAft>
              <a:buSzPts val="1500"/>
              <a:buNone/>
            </a:pPr>
            <a:r>
              <a:rPr lang="en-US" sz="2000">
                <a:solidFill>
                  <a:schemeClr val="dk1"/>
                </a:solidFill>
                <a:highlight>
                  <a:srgbClr val="FFFFFF"/>
                </a:highlight>
                <a:latin typeface="Calibri"/>
                <a:ea typeface="Calibri"/>
                <a:cs typeface="Calibri"/>
                <a:sym typeface="Calibri"/>
              </a:rPr>
              <a:t>1. pwd:  In ra đường dẫn của thư mục hiện tại</a:t>
            </a:r>
            <a:endParaRPr/>
          </a:p>
          <a:p>
            <a:pPr indent="0" lvl="0" marL="0" rtl="0" algn="l">
              <a:lnSpc>
                <a:spcPct val="115000"/>
              </a:lnSpc>
              <a:spcBef>
                <a:spcPts val="0"/>
              </a:spcBef>
              <a:spcAft>
                <a:spcPts val="0"/>
              </a:spcAft>
              <a:buSzPts val="1500"/>
              <a:buNone/>
            </a:pPr>
            <a:r>
              <a:rPr lang="en-US" sz="2000"/>
              <a:t>2. mkdir: Tạo thư mục mới</a:t>
            </a:r>
            <a:endParaRPr/>
          </a:p>
          <a:p>
            <a:pPr indent="-285750" lvl="0" marL="285750" rtl="0" algn="l">
              <a:lnSpc>
                <a:spcPct val="115000"/>
              </a:lnSpc>
              <a:spcBef>
                <a:spcPts val="0"/>
              </a:spcBef>
              <a:spcAft>
                <a:spcPts val="0"/>
              </a:spcAft>
              <a:buSzPts val="1500"/>
              <a:buChar char="•"/>
            </a:pPr>
            <a:r>
              <a:rPr lang="en-US" sz="1800"/>
              <a:t>mkdir config: Tạo thư mục config</a:t>
            </a:r>
            <a:endParaRPr/>
          </a:p>
          <a:p>
            <a:pPr indent="-285750" lvl="0" marL="285750" rtl="0" algn="l">
              <a:lnSpc>
                <a:spcPct val="115000"/>
              </a:lnSpc>
              <a:spcBef>
                <a:spcPts val="0"/>
              </a:spcBef>
              <a:spcAft>
                <a:spcPts val="0"/>
              </a:spcAft>
              <a:buSzPts val="1500"/>
              <a:buChar char="•"/>
            </a:pPr>
            <a:r>
              <a:rPr lang="en-US" sz="1800"/>
              <a:t>mkdir config/newfolder: Tạo thư mục mới(newfolder) trong thư mục config đã tồn tại</a:t>
            </a:r>
            <a:endParaRPr/>
          </a:p>
          <a:p>
            <a:pPr indent="-285750" lvl="0" marL="285750" rtl="0" algn="l">
              <a:lnSpc>
                <a:spcPct val="115000"/>
              </a:lnSpc>
              <a:spcBef>
                <a:spcPts val="0"/>
              </a:spcBef>
              <a:spcAft>
                <a:spcPts val="0"/>
              </a:spcAft>
              <a:buSzPts val="1500"/>
              <a:buChar char="•"/>
            </a:pPr>
            <a:r>
              <a:rPr lang="en-US" sz="1800"/>
              <a:t>mkdir –p config/2023/newfolder: Tạo 1 cấu trúc thư mục mới. </a:t>
            </a:r>
            <a:endParaRPr sz="1800"/>
          </a:p>
          <a:p>
            <a:pPr indent="0" lvl="0" marL="0" rtl="0" algn="l">
              <a:lnSpc>
                <a:spcPct val="115000"/>
              </a:lnSpc>
              <a:spcBef>
                <a:spcPts val="0"/>
              </a:spcBef>
              <a:spcAft>
                <a:spcPts val="0"/>
              </a:spcAft>
              <a:buSzPts val="1500"/>
              <a:buNone/>
            </a:pPr>
            <a:r>
              <a:rPr lang="en-US" sz="2000"/>
              <a:t>3. cat: Xem nội dung file hoặc tạo file mới</a:t>
            </a:r>
            <a:endParaRPr sz="2000"/>
          </a:p>
          <a:p>
            <a:pPr indent="-285750" lvl="0" marL="285750" rtl="0" algn="l">
              <a:lnSpc>
                <a:spcPct val="115000"/>
              </a:lnSpc>
              <a:spcBef>
                <a:spcPts val="0"/>
              </a:spcBef>
              <a:spcAft>
                <a:spcPts val="0"/>
              </a:spcAft>
              <a:buSzPts val="1500"/>
              <a:buChar char="•"/>
            </a:pPr>
            <a:r>
              <a:rPr lang="en-US" sz="1800"/>
              <a:t>cat &gt; notepad.txt</a:t>
            </a:r>
            <a:r>
              <a:rPr b="1" lang="en-US" sz="1800"/>
              <a:t> </a:t>
            </a:r>
            <a:r>
              <a:rPr lang="en-US" sz="1800"/>
              <a:t>: tạo ra file mới</a:t>
            </a:r>
            <a:endParaRPr sz="1800"/>
          </a:p>
          <a:p>
            <a:pPr indent="-285750" lvl="0" marL="285750" rtl="0" algn="l">
              <a:lnSpc>
                <a:spcPct val="115000"/>
              </a:lnSpc>
              <a:spcBef>
                <a:spcPts val="0"/>
              </a:spcBef>
              <a:spcAft>
                <a:spcPts val="0"/>
              </a:spcAft>
              <a:buSzPts val="1500"/>
              <a:buChar char="•"/>
            </a:pPr>
            <a:r>
              <a:rPr lang="en-US" sz="1800"/>
              <a:t>cat </a:t>
            </a:r>
            <a:r>
              <a:rPr lang="en-US" sz="1800">
                <a:highlight>
                  <a:srgbClr val="FFFFFF"/>
                </a:highlight>
              </a:rPr>
              <a:t>notepad.txt </a:t>
            </a:r>
            <a:r>
              <a:rPr lang="en-US" sz="1800"/>
              <a:t>: Xem nội dung file</a:t>
            </a:r>
            <a:endParaRPr/>
          </a:p>
          <a:p>
            <a:pPr indent="-285750" lvl="0" marL="285750" rtl="0" algn="l">
              <a:lnSpc>
                <a:spcPct val="115000"/>
              </a:lnSpc>
              <a:spcBef>
                <a:spcPts val="0"/>
              </a:spcBef>
              <a:spcAft>
                <a:spcPts val="0"/>
              </a:spcAft>
              <a:buSzPts val="1500"/>
              <a:buChar char="•"/>
            </a:pPr>
            <a:r>
              <a:rPr lang="en-US" sz="1800"/>
              <a:t>cat filename1 filename2&gt;filename3 nhập 2 files (1 và 2) để lưu kết quả vào file (3)</a:t>
            </a:r>
            <a:endParaRPr sz="1800"/>
          </a:p>
          <a:p>
            <a:pPr indent="0" lvl="0" marL="0" rtl="0" algn="l">
              <a:lnSpc>
                <a:spcPct val="115000"/>
              </a:lnSpc>
              <a:spcBef>
                <a:spcPts val="0"/>
              </a:spcBef>
              <a:spcAft>
                <a:spcPts val="0"/>
              </a:spcAft>
              <a:buSzPts val="1500"/>
              <a:buNone/>
            </a:pPr>
            <a:r>
              <a:rPr lang="en-US" sz="1800"/>
              <a:t>4. echo: Tạo file mới</a:t>
            </a:r>
            <a:endParaRPr/>
          </a:p>
          <a:p>
            <a:pPr indent="-285750" lvl="0" marL="285750" rtl="0" algn="l">
              <a:lnSpc>
                <a:spcPct val="115000"/>
              </a:lnSpc>
              <a:spcBef>
                <a:spcPts val="0"/>
              </a:spcBef>
              <a:spcAft>
                <a:spcPts val="0"/>
              </a:spcAft>
              <a:buSzPts val="1500"/>
              <a:buChar char="•"/>
            </a:pPr>
            <a:r>
              <a:rPr lang="en-US" sz="1800"/>
              <a:t>echo “blue” &gt; color.txt: Tạo file mới có nội dung</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3"/>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Các lệnh cơ bản trong linux</a:t>
            </a:r>
            <a:endParaRPr/>
          </a:p>
        </p:txBody>
      </p:sp>
      <p:sp>
        <p:nvSpPr>
          <p:cNvPr id="115" name="Google Shape;115;p13"/>
          <p:cNvSpPr txBox="1"/>
          <p:nvPr>
            <p:ph idx="1" type="body"/>
          </p:nvPr>
        </p:nvSpPr>
        <p:spPr>
          <a:xfrm>
            <a:off x="471500" y="691325"/>
            <a:ext cx="8105400" cy="4215600"/>
          </a:xfrm>
          <a:prstGeom prst="rect">
            <a:avLst/>
          </a:prstGeom>
          <a:noFill/>
          <a:ln>
            <a:noFill/>
          </a:ln>
        </p:spPr>
        <p:txBody>
          <a:bodyPr anchorCtr="0" anchor="t" bIns="34275" lIns="68575" spcFirstLastPara="1" rIns="68575" wrap="square" tIns="34275">
            <a:normAutofit fontScale="62500" lnSpcReduction="20000"/>
          </a:bodyPr>
          <a:lstStyle/>
          <a:p>
            <a:pPr indent="0" lvl="0" marL="0" rtl="0" algn="l">
              <a:lnSpc>
                <a:spcPct val="115000"/>
              </a:lnSpc>
              <a:spcBef>
                <a:spcPts val="0"/>
              </a:spcBef>
              <a:spcAft>
                <a:spcPts val="0"/>
              </a:spcAft>
              <a:buSzPct val="50346"/>
              <a:buNone/>
            </a:pPr>
            <a:r>
              <a:rPr lang="en-US" sz="3277"/>
              <a:t>5. ls: Xem nội dung thư mục hiện tại</a:t>
            </a:r>
            <a:endParaRPr sz="3277"/>
          </a:p>
          <a:p>
            <a:pPr indent="-330804" lvl="0" marL="457200" rtl="0" algn="just">
              <a:lnSpc>
                <a:spcPct val="120000"/>
              </a:lnSpc>
              <a:spcBef>
                <a:spcPts val="800"/>
              </a:spcBef>
              <a:spcAft>
                <a:spcPts val="0"/>
              </a:spcAft>
              <a:buClr>
                <a:schemeClr val="dk1"/>
              </a:buClr>
              <a:buSzPct val="100000"/>
              <a:buChar char="•"/>
            </a:pPr>
            <a:r>
              <a:rPr lang="en-US" sz="2823"/>
              <a:t>ls -r:</a:t>
            </a:r>
            <a:r>
              <a:rPr lang="en-US" sz="2823"/>
              <a:t> liệt kê các file bao gồm cả các thư mục phụ và file con bên trong</a:t>
            </a:r>
            <a:endParaRPr sz="2823"/>
          </a:p>
          <a:p>
            <a:pPr indent="-330804" lvl="0" marL="457200" rtl="0" algn="just">
              <a:lnSpc>
                <a:spcPct val="120000"/>
              </a:lnSpc>
              <a:spcBef>
                <a:spcPts val="200"/>
              </a:spcBef>
              <a:spcAft>
                <a:spcPts val="0"/>
              </a:spcAft>
              <a:buClr>
                <a:schemeClr val="dk1"/>
              </a:buClr>
              <a:buSzPct val="100000"/>
              <a:buChar char="•"/>
            </a:pPr>
            <a:r>
              <a:rPr lang="en-US" sz="2823"/>
              <a:t>ls -a:</a:t>
            </a:r>
            <a:r>
              <a:rPr lang="en-US" sz="2823"/>
              <a:t> liệt kê những file và thư mục ẩn ẩn</a:t>
            </a:r>
            <a:endParaRPr sz="2823"/>
          </a:p>
          <a:p>
            <a:pPr indent="-330804" lvl="0" marL="457200" rtl="0" algn="just">
              <a:lnSpc>
                <a:spcPct val="120000"/>
              </a:lnSpc>
              <a:spcBef>
                <a:spcPts val="200"/>
              </a:spcBef>
              <a:spcAft>
                <a:spcPts val="0"/>
              </a:spcAft>
              <a:buClr>
                <a:schemeClr val="dk1"/>
              </a:buClr>
              <a:buSzPct val="100000"/>
              <a:buChar char="•"/>
            </a:pPr>
            <a:r>
              <a:rPr lang="en-US" sz="2823"/>
              <a:t>ls -l:</a:t>
            </a:r>
            <a:r>
              <a:rPr b="1" lang="en-US" sz="2823"/>
              <a:t> </a:t>
            </a:r>
            <a:r>
              <a:rPr lang="en-US" sz="2823"/>
              <a:t>liệt kê tất cả file và thư mục với thông tin chi tiết như phân quyền, kích thước, chủ sở hữu…</a:t>
            </a:r>
            <a:endParaRPr sz="2823"/>
          </a:p>
          <a:p>
            <a:pPr indent="-330804" lvl="0" marL="457200" rtl="0" algn="just">
              <a:lnSpc>
                <a:spcPct val="120000"/>
              </a:lnSpc>
              <a:spcBef>
                <a:spcPts val="200"/>
              </a:spcBef>
              <a:spcAft>
                <a:spcPts val="0"/>
              </a:spcAft>
              <a:buSzPct val="100000"/>
              <a:buChar char="•"/>
            </a:pPr>
            <a:r>
              <a:rPr lang="en-US" sz="2823"/>
              <a:t>ls config/2023: Xem nội dung thư mục 2023</a:t>
            </a:r>
            <a:endParaRPr sz="2823"/>
          </a:p>
          <a:p>
            <a:pPr indent="0" lvl="0" marL="0" rtl="0" algn="l">
              <a:lnSpc>
                <a:spcPct val="115000"/>
              </a:lnSpc>
              <a:spcBef>
                <a:spcPts val="600"/>
              </a:spcBef>
              <a:spcAft>
                <a:spcPts val="0"/>
              </a:spcAft>
              <a:buSzPct val="49480"/>
              <a:buNone/>
            </a:pPr>
            <a:r>
              <a:rPr lang="en-US" sz="3277">
                <a:highlight>
                  <a:srgbClr val="FFFFFF"/>
                </a:highlight>
              </a:rPr>
              <a:t>6. cd: Chuyển thư mục</a:t>
            </a:r>
            <a:endParaRPr sz="3277"/>
          </a:p>
          <a:p>
            <a:pPr indent="-356069" lvl="0" marL="342900" rtl="0" algn="l">
              <a:lnSpc>
                <a:spcPct val="115000"/>
              </a:lnSpc>
              <a:spcBef>
                <a:spcPts val="600"/>
              </a:spcBef>
              <a:spcAft>
                <a:spcPts val="0"/>
              </a:spcAft>
              <a:buSzPct val="100000"/>
              <a:buChar char="•"/>
            </a:pPr>
            <a:r>
              <a:rPr lang="en-US" sz="2731">
                <a:highlight>
                  <a:srgbClr val="FFFFFF"/>
                </a:highlight>
              </a:rPr>
              <a:t>cd config: chuyển đến thư mục con tên là config </a:t>
            </a:r>
            <a:endParaRPr sz="2731">
              <a:highlight>
                <a:srgbClr val="FFFFFF"/>
              </a:highlight>
            </a:endParaRPr>
          </a:p>
          <a:p>
            <a:pPr indent="-356069" lvl="0" marL="342900" rtl="0" algn="l">
              <a:lnSpc>
                <a:spcPct val="115000"/>
              </a:lnSpc>
              <a:spcBef>
                <a:spcPts val="600"/>
              </a:spcBef>
              <a:spcAft>
                <a:spcPts val="0"/>
              </a:spcAft>
              <a:buSzPct val="100000"/>
              <a:buChar char="•"/>
            </a:pPr>
            <a:r>
              <a:rPr lang="en-US" sz="2731">
                <a:highlight>
                  <a:srgbClr val="FFFFFF"/>
                </a:highlight>
              </a:rPr>
              <a:t>cd config/2023: Chuyển tới thư mục 2023 trong thư mục config</a:t>
            </a:r>
            <a:endParaRPr sz="2731"/>
          </a:p>
          <a:p>
            <a:pPr indent="-356069" lvl="0" marL="342900" rtl="0" algn="l">
              <a:lnSpc>
                <a:spcPct val="115000"/>
              </a:lnSpc>
              <a:spcBef>
                <a:spcPts val="600"/>
              </a:spcBef>
              <a:spcAft>
                <a:spcPts val="0"/>
              </a:spcAft>
              <a:buSzPct val="100000"/>
              <a:buChar char="•"/>
            </a:pPr>
            <a:r>
              <a:rPr lang="en-US" sz="2731">
                <a:highlight>
                  <a:srgbClr val="FFFFFF"/>
                </a:highlight>
              </a:rPr>
              <a:t>cd ..: Chuyển lên thư mục cha </a:t>
            </a:r>
            <a:endParaRPr sz="2731"/>
          </a:p>
          <a:p>
            <a:pPr indent="-356069" lvl="0" marL="342900" rtl="0" algn="l">
              <a:lnSpc>
                <a:spcPct val="115000"/>
              </a:lnSpc>
              <a:spcBef>
                <a:spcPts val="600"/>
              </a:spcBef>
              <a:spcAft>
                <a:spcPts val="0"/>
              </a:spcAft>
              <a:buSzPct val="100000"/>
              <a:buChar char="•"/>
            </a:pPr>
            <a:r>
              <a:rPr lang="en-US" sz="2731">
                <a:highlight>
                  <a:srgbClr val="FFFFFF"/>
                </a:highlight>
              </a:rPr>
              <a:t>cd: Chuyển thẳng về thư mục mặc định</a:t>
            </a:r>
            <a:endParaRPr sz="2731"/>
          </a:p>
          <a:p>
            <a:pPr indent="-356069" lvl="0" marL="342900" rtl="0" algn="l">
              <a:lnSpc>
                <a:spcPct val="115000"/>
              </a:lnSpc>
              <a:spcBef>
                <a:spcPts val="600"/>
              </a:spcBef>
              <a:spcAft>
                <a:spcPts val="0"/>
              </a:spcAft>
              <a:buSzPct val="100000"/>
              <a:buChar char="•"/>
            </a:pPr>
            <a:r>
              <a:rPr lang="en-US" sz="2731">
                <a:highlight>
                  <a:srgbClr val="FFFFFF"/>
                </a:highlight>
              </a:rPr>
              <a:t>cd -: Chuyển tới thư mục đã ở trước đó </a:t>
            </a:r>
            <a:endParaRPr sz="2731"/>
          </a:p>
          <a:p>
            <a:pPr indent="0" lvl="0" marL="0" rtl="0" algn="l">
              <a:lnSpc>
                <a:spcPct val="115000"/>
              </a:lnSpc>
              <a:spcBef>
                <a:spcPts val="0"/>
              </a:spcBef>
              <a:spcAft>
                <a:spcPts val="600"/>
              </a:spcAft>
              <a:buSzPct val="75000"/>
              <a:buNone/>
            </a:pPr>
            <a:r>
              <a:t/>
            </a:r>
            <a:endParaRPr sz="2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4"/>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Các lệnh cơ bản trong linux</a:t>
            </a:r>
            <a:endParaRPr/>
          </a:p>
        </p:txBody>
      </p:sp>
      <p:sp>
        <p:nvSpPr>
          <p:cNvPr id="121" name="Google Shape;121;p14"/>
          <p:cNvSpPr txBox="1"/>
          <p:nvPr>
            <p:ph idx="1" type="body"/>
          </p:nvPr>
        </p:nvSpPr>
        <p:spPr>
          <a:xfrm>
            <a:off x="471500" y="691325"/>
            <a:ext cx="8105400" cy="40293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0"/>
              </a:spcBef>
              <a:spcAft>
                <a:spcPts val="0"/>
              </a:spcAft>
              <a:buSzPts val="1500"/>
              <a:buNone/>
            </a:pPr>
            <a:r>
              <a:rPr lang="en-US" sz="2000"/>
              <a:t>7. cp: copy file từ thư mục hiện tại</a:t>
            </a:r>
            <a:endParaRPr sz="2000"/>
          </a:p>
          <a:p>
            <a:pPr indent="-342900" lvl="0" marL="342900" rtl="0" algn="l">
              <a:lnSpc>
                <a:spcPct val="115000"/>
              </a:lnSpc>
              <a:spcBef>
                <a:spcPts val="600"/>
              </a:spcBef>
              <a:spcAft>
                <a:spcPts val="0"/>
              </a:spcAft>
              <a:buSzPts val="2300"/>
              <a:buChar char="•"/>
            </a:pPr>
            <a:r>
              <a:rPr lang="en-US" sz="1800"/>
              <a:t>cp notepad.txt  /config/2023/newfolder sẽ tạo bản copy của  </a:t>
            </a:r>
            <a:r>
              <a:rPr b="1" lang="en-US" sz="1800"/>
              <a:t>notepad.txt </a:t>
            </a:r>
            <a:r>
              <a:rPr lang="en-US" sz="1800"/>
              <a:t>vào thư mục </a:t>
            </a:r>
            <a:r>
              <a:rPr b="1" lang="en-US" sz="1800"/>
              <a:t>newfolder</a:t>
            </a:r>
            <a:endParaRPr b="1" sz="1800"/>
          </a:p>
          <a:p>
            <a:pPr indent="0" lvl="0" marL="0" rtl="0" algn="l">
              <a:lnSpc>
                <a:spcPct val="115000"/>
              </a:lnSpc>
              <a:spcBef>
                <a:spcPts val="600"/>
              </a:spcBef>
              <a:spcAft>
                <a:spcPts val="0"/>
              </a:spcAft>
              <a:buSzPts val="1500"/>
              <a:buNone/>
            </a:pPr>
            <a:r>
              <a:rPr lang="en-US" sz="2000"/>
              <a:t>8. mv: di chuyển file, đổi tên file </a:t>
            </a:r>
            <a:endParaRPr sz="2000"/>
          </a:p>
          <a:p>
            <a:pPr indent="-342900" lvl="0" marL="342900" rtl="0" algn="l">
              <a:lnSpc>
                <a:spcPct val="115000"/>
              </a:lnSpc>
              <a:spcBef>
                <a:spcPts val="600"/>
              </a:spcBef>
              <a:spcAft>
                <a:spcPts val="0"/>
              </a:spcAft>
              <a:buSzPts val="2300"/>
              <a:buChar char="•"/>
            </a:pPr>
            <a:r>
              <a:rPr lang="en-US" sz="1800"/>
              <a:t>mv notepad.txt notepad.json sẽ sửa tên file </a:t>
            </a:r>
            <a:r>
              <a:rPr b="1" lang="en-US" sz="1800"/>
              <a:t>notepad.txt </a:t>
            </a:r>
            <a:r>
              <a:rPr lang="en-US" sz="1800"/>
              <a:t>thành </a:t>
            </a:r>
            <a:r>
              <a:rPr b="1" lang="en-US" sz="1800"/>
              <a:t>notepad.json</a:t>
            </a:r>
            <a:endParaRPr/>
          </a:p>
          <a:p>
            <a:pPr indent="-342900" lvl="0" marL="342900" rtl="0" algn="l">
              <a:lnSpc>
                <a:spcPct val="115000"/>
              </a:lnSpc>
              <a:spcBef>
                <a:spcPts val="600"/>
              </a:spcBef>
              <a:spcAft>
                <a:spcPts val="0"/>
              </a:spcAft>
              <a:buSzPts val="2300"/>
              <a:buChar char="•"/>
            </a:pPr>
            <a:r>
              <a:rPr lang="en-US" sz="1800"/>
              <a:t>mv connection.txt /config/2023/newfolder sẽ chuyển file </a:t>
            </a:r>
            <a:r>
              <a:rPr b="1" lang="en-US" sz="1800"/>
              <a:t>connection.txt </a:t>
            </a:r>
            <a:r>
              <a:rPr lang="en-US" sz="1800"/>
              <a:t>vào thư mục </a:t>
            </a:r>
            <a:r>
              <a:rPr b="1" lang="en-US" sz="1800"/>
              <a:t>newfolder </a:t>
            </a:r>
            <a:endParaRPr sz="2000"/>
          </a:p>
          <a:p>
            <a:pPr indent="0" lvl="0" marL="0" rtl="0" algn="l">
              <a:lnSpc>
                <a:spcPct val="115000"/>
              </a:lnSpc>
              <a:spcBef>
                <a:spcPts val="600"/>
              </a:spcBef>
              <a:spcAft>
                <a:spcPts val="0"/>
              </a:spcAft>
              <a:buSzPts val="1500"/>
              <a:buNone/>
            </a:pPr>
            <a:r>
              <a:t/>
            </a:r>
            <a:endParaRPr sz="2000"/>
          </a:p>
          <a:p>
            <a:pPr indent="0" lvl="0" marL="0" rtl="0" algn="l">
              <a:lnSpc>
                <a:spcPct val="115000"/>
              </a:lnSpc>
              <a:spcBef>
                <a:spcPts val="600"/>
              </a:spcBef>
              <a:spcAft>
                <a:spcPts val="0"/>
              </a:spcAft>
              <a:buSzPts val="1500"/>
              <a:buNone/>
            </a:pPr>
            <a:r>
              <a:t/>
            </a:r>
            <a:endParaRPr sz="2000"/>
          </a:p>
          <a:p>
            <a:pPr indent="0" lvl="0" marL="133350" rtl="0" algn="just">
              <a:lnSpc>
                <a:spcPct val="120000"/>
              </a:lnSpc>
              <a:spcBef>
                <a:spcPts val="800"/>
              </a:spcBef>
              <a:spcAft>
                <a:spcPts val="0"/>
              </a:spcAft>
              <a:buSzPts val="1500"/>
              <a:buNone/>
            </a:pPr>
            <a:r>
              <a:t/>
            </a:r>
            <a:endParaRPr sz="2000">
              <a:latin typeface="Calibri"/>
              <a:ea typeface="Calibri"/>
              <a:cs typeface="Calibri"/>
              <a:sym typeface="Calibri"/>
            </a:endParaRPr>
          </a:p>
          <a:p>
            <a:pPr indent="0" lvl="0" marL="0" rtl="0" algn="l">
              <a:lnSpc>
                <a:spcPct val="115000"/>
              </a:lnSpc>
              <a:spcBef>
                <a:spcPts val="0"/>
              </a:spcBef>
              <a:spcAft>
                <a:spcPts val="600"/>
              </a:spcAft>
              <a:buSzPts val="1500"/>
              <a:buNone/>
            </a:pPr>
            <a:r>
              <a:t/>
            </a:r>
            <a:endParaRPr sz="2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5"/>
          <p:cNvSpPr txBox="1"/>
          <p:nvPr>
            <p:ph type="title"/>
          </p:nvPr>
        </p:nvSpPr>
        <p:spPr>
          <a:xfrm>
            <a:off x="471505" y="205375"/>
            <a:ext cx="8186400" cy="4143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20000"/>
              </a:lnSpc>
              <a:spcBef>
                <a:spcPts val="0"/>
              </a:spcBef>
              <a:spcAft>
                <a:spcPts val="0"/>
              </a:spcAft>
              <a:buClr>
                <a:srgbClr val="0066FF"/>
              </a:buClr>
              <a:buSzPct val="100000"/>
              <a:buFont typeface="Calibri"/>
              <a:buNone/>
            </a:pPr>
            <a:r>
              <a:rPr lang="en-US"/>
              <a:t>Các lệnh cơ bản trong linux</a:t>
            </a:r>
            <a:endParaRPr/>
          </a:p>
        </p:txBody>
      </p:sp>
      <p:sp>
        <p:nvSpPr>
          <p:cNvPr id="127" name="Google Shape;127;p15"/>
          <p:cNvSpPr txBox="1"/>
          <p:nvPr>
            <p:ph idx="1" type="body"/>
          </p:nvPr>
        </p:nvSpPr>
        <p:spPr>
          <a:xfrm>
            <a:off x="471500" y="691325"/>
            <a:ext cx="8105400" cy="4029300"/>
          </a:xfrm>
          <a:prstGeom prst="rect">
            <a:avLst/>
          </a:prstGeom>
          <a:noFill/>
          <a:ln>
            <a:noFill/>
          </a:ln>
        </p:spPr>
        <p:txBody>
          <a:bodyPr anchorCtr="0" anchor="t" bIns="34275" lIns="68575" spcFirstLastPara="1" rIns="68575" wrap="square" tIns="34275">
            <a:normAutofit fontScale="25000" lnSpcReduction="20000"/>
          </a:bodyPr>
          <a:lstStyle/>
          <a:p>
            <a:pPr indent="0" lvl="0" marL="0" rtl="0" algn="l">
              <a:lnSpc>
                <a:spcPct val="115000"/>
              </a:lnSpc>
              <a:spcBef>
                <a:spcPts val="600"/>
              </a:spcBef>
              <a:spcAft>
                <a:spcPts val="0"/>
              </a:spcAft>
              <a:buSzPts val="405"/>
              <a:buNone/>
            </a:pPr>
            <a:r>
              <a:rPr lang="en-US" sz="8100"/>
              <a:t>9. rmdir: Chỉ xóa thư mục trống</a:t>
            </a:r>
            <a:endParaRPr sz="8100"/>
          </a:p>
          <a:p>
            <a:pPr indent="-344487" lvl="0" marL="457200" rtl="0" algn="l">
              <a:lnSpc>
                <a:spcPct val="115000"/>
              </a:lnSpc>
              <a:spcBef>
                <a:spcPts val="600"/>
              </a:spcBef>
              <a:spcAft>
                <a:spcPts val="0"/>
              </a:spcAft>
              <a:buSzPct val="100000"/>
              <a:buChar char="•"/>
            </a:pPr>
            <a:r>
              <a:rPr lang="en-US" sz="7300"/>
              <a:t>rmdir -p </a:t>
            </a:r>
            <a:r>
              <a:rPr lang="en-US" sz="8000"/>
              <a:t>newfolder</a:t>
            </a:r>
            <a:r>
              <a:rPr lang="en-US" sz="7300"/>
              <a:t>/2023/config: Xóa folder child và các folder cha của nó</a:t>
            </a:r>
            <a:endParaRPr sz="7300"/>
          </a:p>
          <a:p>
            <a:pPr indent="0" lvl="0" marL="0" rtl="0" algn="l">
              <a:lnSpc>
                <a:spcPct val="115000"/>
              </a:lnSpc>
              <a:spcBef>
                <a:spcPts val="600"/>
              </a:spcBef>
              <a:spcAft>
                <a:spcPts val="0"/>
              </a:spcAft>
              <a:buSzPts val="405"/>
              <a:buNone/>
            </a:pPr>
            <a:r>
              <a:rPr lang="en-US" sz="8100"/>
              <a:t>10. rm: Xóa thư mục trống hoặc xóa file</a:t>
            </a:r>
            <a:endParaRPr sz="8100"/>
          </a:p>
          <a:p>
            <a:pPr indent="-344487" lvl="0" marL="457200" rtl="0" algn="l">
              <a:lnSpc>
                <a:spcPct val="115000"/>
              </a:lnSpc>
              <a:spcBef>
                <a:spcPts val="600"/>
              </a:spcBef>
              <a:spcAft>
                <a:spcPts val="0"/>
              </a:spcAft>
              <a:buSzPct val="100000"/>
              <a:buChar char="•"/>
            </a:pPr>
            <a:r>
              <a:rPr lang="en-US" sz="7300"/>
              <a:t>rm –r: Xóa hết thư mục cha và file con trong thư mục được chọn</a:t>
            </a:r>
            <a:endParaRPr sz="7300"/>
          </a:p>
          <a:p>
            <a:pPr indent="0" lvl="0" marL="0" rtl="0" algn="l">
              <a:lnSpc>
                <a:spcPct val="115000"/>
              </a:lnSpc>
              <a:spcBef>
                <a:spcPts val="600"/>
              </a:spcBef>
              <a:spcAft>
                <a:spcPts val="0"/>
              </a:spcAft>
              <a:buSzPts val="405"/>
              <a:buNone/>
            </a:pPr>
            <a:r>
              <a:rPr lang="en-US" sz="8100"/>
              <a:t>11. touch: tạo file mới trống không</a:t>
            </a:r>
            <a:endParaRPr sz="8100"/>
          </a:p>
          <a:p>
            <a:pPr indent="0" lvl="0" marL="0" rtl="0" algn="l">
              <a:lnSpc>
                <a:spcPct val="115000"/>
              </a:lnSpc>
              <a:spcBef>
                <a:spcPts val="600"/>
              </a:spcBef>
              <a:spcAft>
                <a:spcPts val="0"/>
              </a:spcAft>
              <a:buSzPts val="405"/>
              <a:buNone/>
            </a:pPr>
            <a:r>
              <a:rPr lang="en-US" sz="8100"/>
              <a:t>12. grep: Tìm kiếm tất cả các dòng có chứa từ khóa trong file</a:t>
            </a:r>
            <a:endParaRPr sz="8100"/>
          </a:p>
          <a:p>
            <a:pPr indent="-344487" lvl="0" marL="457200" rtl="0" algn="l">
              <a:lnSpc>
                <a:spcPct val="115000"/>
              </a:lnSpc>
              <a:spcBef>
                <a:spcPts val="600"/>
              </a:spcBef>
              <a:spcAft>
                <a:spcPts val="0"/>
              </a:spcAft>
              <a:buSzPct val="100000"/>
              <a:buChar char="•"/>
            </a:pPr>
            <a:r>
              <a:rPr lang="en-US" sz="7300"/>
              <a:t>grep blue color.txt: liệt kê tất cả các dòng có từ blue trong file notepad.txt</a:t>
            </a:r>
            <a:endParaRPr sz="7300"/>
          </a:p>
          <a:p>
            <a:pPr indent="0" lvl="0" marL="0" rtl="0" algn="l">
              <a:lnSpc>
                <a:spcPct val="115000"/>
              </a:lnSpc>
              <a:spcBef>
                <a:spcPts val="600"/>
              </a:spcBef>
              <a:spcAft>
                <a:spcPts val="0"/>
              </a:spcAft>
              <a:buSzPct val="81081"/>
              <a:buNone/>
            </a:pPr>
            <a:r>
              <a:t/>
            </a:r>
            <a:endParaRPr sz="2000"/>
          </a:p>
          <a:p>
            <a:pPr indent="0" lvl="0" marL="0" rtl="0" algn="l">
              <a:lnSpc>
                <a:spcPct val="115000"/>
              </a:lnSpc>
              <a:spcBef>
                <a:spcPts val="600"/>
              </a:spcBef>
              <a:spcAft>
                <a:spcPts val="0"/>
              </a:spcAft>
              <a:buSzPct val="81081"/>
              <a:buNone/>
            </a:pPr>
            <a:r>
              <a:t/>
            </a:r>
            <a:endParaRPr b="1" sz="2000"/>
          </a:p>
          <a:p>
            <a:pPr indent="0" lvl="0" marL="0" rtl="0" algn="l">
              <a:lnSpc>
                <a:spcPct val="115000"/>
              </a:lnSpc>
              <a:spcBef>
                <a:spcPts val="600"/>
              </a:spcBef>
              <a:spcAft>
                <a:spcPts val="0"/>
              </a:spcAft>
              <a:buSzPct val="81081"/>
              <a:buNone/>
            </a:pPr>
            <a:r>
              <a:t/>
            </a:r>
            <a:endParaRPr b="1" sz="2000"/>
          </a:p>
          <a:p>
            <a:pPr indent="0" lvl="0" marL="0" rtl="0" algn="l">
              <a:lnSpc>
                <a:spcPct val="115000"/>
              </a:lnSpc>
              <a:spcBef>
                <a:spcPts val="600"/>
              </a:spcBef>
              <a:spcAft>
                <a:spcPts val="0"/>
              </a:spcAft>
              <a:buSzPct val="81081"/>
              <a:buNone/>
            </a:pPr>
            <a:r>
              <a:t/>
            </a:r>
            <a:endParaRPr sz="2000"/>
          </a:p>
          <a:p>
            <a:pPr indent="0" lvl="0" marL="0" rtl="0" algn="l">
              <a:lnSpc>
                <a:spcPct val="115000"/>
              </a:lnSpc>
              <a:spcBef>
                <a:spcPts val="600"/>
              </a:spcBef>
              <a:spcAft>
                <a:spcPts val="0"/>
              </a:spcAft>
              <a:buSzPct val="81081"/>
              <a:buNone/>
            </a:pPr>
            <a:r>
              <a:t/>
            </a:r>
            <a:endParaRPr sz="2000"/>
          </a:p>
          <a:p>
            <a:pPr indent="0" lvl="0" marL="0" rtl="0" algn="l">
              <a:lnSpc>
                <a:spcPct val="115000"/>
              </a:lnSpc>
              <a:spcBef>
                <a:spcPts val="600"/>
              </a:spcBef>
              <a:spcAft>
                <a:spcPts val="0"/>
              </a:spcAft>
              <a:buSzPct val="81081"/>
              <a:buNone/>
            </a:pPr>
            <a:r>
              <a:t/>
            </a:r>
            <a:endParaRPr sz="2000"/>
          </a:p>
          <a:p>
            <a:pPr indent="0" lvl="0" marL="133350" rtl="0" algn="just">
              <a:lnSpc>
                <a:spcPct val="120000"/>
              </a:lnSpc>
              <a:spcBef>
                <a:spcPts val="800"/>
              </a:spcBef>
              <a:spcAft>
                <a:spcPts val="0"/>
              </a:spcAft>
              <a:buSzPct val="81081"/>
              <a:buNone/>
            </a:pPr>
            <a:r>
              <a:t/>
            </a:r>
            <a:endParaRPr sz="2000">
              <a:latin typeface="Calibri"/>
              <a:ea typeface="Calibri"/>
              <a:cs typeface="Calibri"/>
              <a:sym typeface="Calibri"/>
            </a:endParaRPr>
          </a:p>
          <a:p>
            <a:pPr indent="0" lvl="0" marL="0" rtl="0" algn="l">
              <a:lnSpc>
                <a:spcPct val="115000"/>
              </a:lnSpc>
              <a:spcBef>
                <a:spcPts val="0"/>
              </a:spcBef>
              <a:spcAft>
                <a:spcPts val="600"/>
              </a:spcAft>
              <a:buSzPct val="81081"/>
              <a:buNone/>
            </a:pPr>
            <a:r>
              <a:t/>
            </a:r>
            <a:endParaRPr sz="2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a7defc44be_0_0"/>
          <p:cNvSpPr txBox="1"/>
          <p:nvPr>
            <p:ph type="ctrTitle"/>
          </p:nvPr>
        </p:nvSpPr>
        <p:spPr>
          <a:xfrm>
            <a:off x="1202635" y="1617024"/>
            <a:ext cx="6858000" cy="1377900"/>
          </a:xfrm>
          <a:prstGeom prst="rect">
            <a:avLst/>
          </a:prstGeom>
          <a:noFill/>
          <a:ln>
            <a:noFill/>
          </a:ln>
        </p:spPr>
        <p:txBody>
          <a:bodyPr anchorCtr="0" anchor="ctr" bIns="34275" lIns="68575" spcFirstLastPara="1" rIns="68575" wrap="square" tIns="34275">
            <a:normAutofit/>
          </a:bodyPr>
          <a:lstStyle/>
          <a:p>
            <a:pPr indent="0" lvl="0" marL="0" rtl="0" algn="ctr">
              <a:lnSpc>
                <a:spcPct val="120000"/>
              </a:lnSpc>
              <a:spcBef>
                <a:spcPts val="0"/>
              </a:spcBef>
              <a:spcAft>
                <a:spcPts val="0"/>
              </a:spcAft>
              <a:buClr>
                <a:schemeClr val="lt1"/>
              </a:buClr>
              <a:buSzPts val="4100"/>
              <a:buFont typeface="Calibri"/>
              <a:buNone/>
            </a:pPr>
            <a:r>
              <a:rPr lang="en-US"/>
              <a:t>Một số khái niệm quan trọng</a:t>
            </a:r>
            <a:endParaRPr/>
          </a:p>
        </p:txBody>
      </p:sp>
      <p:sp>
        <p:nvSpPr>
          <p:cNvPr id="133" name="Google Shape;133;g2a7defc44be_0_0"/>
          <p:cNvSpPr txBox="1"/>
          <p:nvPr>
            <p:ph idx="1" type="subTitle"/>
          </p:nvPr>
        </p:nvSpPr>
        <p:spPr>
          <a:xfrm>
            <a:off x="1143000" y="2219615"/>
            <a:ext cx="6858000" cy="1793400"/>
          </a:xfrm>
          <a:prstGeom prst="rect">
            <a:avLst/>
          </a:prstGeom>
          <a:noFill/>
          <a:ln>
            <a:noFill/>
          </a:ln>
        </p:spPr>
        <p:txBody>
          <a:bodyPr anchorCtr="0" anchor="ctr" bIns="34275" lIns="68575" spcFirstLastPara="1" rIns="68575" wrap="square" tIns="34275">
            <a:normAutofit/>
          </a:bodyPr>
          <a:lstStyle/>
          <a:p>
            <a:pPr indent="0" lvl="0" marL="0" rtl="0" algn="ctr">
              <a:lnSpc>
                <a:spcPct val="120000"/>
              </a:lnSpc>
              <a:spcBef>
                <a:spcPts val="0"/>
              </a:spcBef>
              <a:spcAft>
                <a:spcPts val="0"/>
              </a:spcAft>
              <a:buClr>
                <a:schemeClr val="lt1"/>
              </a:buClr>
              <a:buSzPts val="1500"/>
              <a:buNone/>
            </a:pPr>
            <a:r>
              <a:t/>
            </a:r>
            <a:endParaRPr sz="2000"/>
          </a:p>
          <a:p>
            <a:pPr indent="0" lvl="0" marL="0" rtl="0" algn="ctr">
              <a:lnSpc>
                <a:spcPct val="120000"/>
              </a:lnSpc>
              <a:spcBef>
                <a:spcPts val="0"/>
              </a:spcBef>
              <a:spcAft>
                <a:spcPts val="0"/>
              </a:spcAft>
              <a:buClr>
                <a:schemeClr val="lt1"/>
              </a:buClr>
              <a:buSzPts val="1500"/>
              <a:buNone/>
            </a:pPr>
            <a:r>
              <a:t/>
            </a:r>
            <a:endParaRPr/>
          </a:p>
          <a:p>
            <a:pPr indent="0" lvl="0" marL="0" rtl="0" algn="ctr">
              <a:lnSpc>
                <a:spcPct val="120000"/>
              </a:lnSpc>
              <a:spcBef>
                <a:spcPts val="0"/>
              </a:spcBef>
              <a:spcAft>
                <a:spcPts val="0"/>
              </a:spcAft>
              <a:buClr>
                <a:schemeClr val="lt1"/>
              </a:buClr>
              <a:buSzPts val="15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