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6"/>
  </p:notesMasterIdLst>
  <p:sldIdLst>
    <p:sldId id="320" r:id="rId2"/>
    <p:sldId id="321" r:id="rId3"/>
    <p:sldId id="322" r:id="rId4"/>
    <p:sldId id="323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CA350-7BA4-4BD2-A062-F4114B0651BE}">
  <a:tblStyle styleId="{2D4CA350-7BA4-4BD2-A062-F4114B065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16" y="60"/>
      </p:cViewPr>
      <p:guideLst>
        <p:guide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c934c3aab_2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ec934c3aab_2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c934c3aab_2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ec934c3aab_2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c934c3aab_22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ec934c3aab_2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b070c9b2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cb070c9b2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</a:defRPr>
            </a:lvl1pPr>
            <a:lvl2pPr lvl="1" rtl="0">
              <a:buNone/>
              <a:defRPr sz="1000">
                <a:solidFill>
                  <a:schemeClr val="dk1"/>
                </a:solidFill>
              </a:defRPr>
            </a:lvl2pPr>
            <a:lvl3pPr lvl="2" rtl="0">
              <a:buNone/>
              <a:defRPr sz="1000">
                <a:solidFill>
                  <a:schemeClr val="dk1"/>
                </a:solidFill>
              </a:defRPr>
            </a:lvl3pPr>
            <a:lvl4pPr lvl="3" rtl="0">
              <a:buNone/>
              <a:defRPr sz="1000">
                <a:solidFill>
                  <a:schemeClr val="dk1"/>
                </a:solidFill>
              </a:defRPr>
            </a:lvl4pPr>
            <a:lvl5pPr lvl="4" rtl="0">
              <a:buNone/>
              <a:defRPr sz="1000">
                <a:solidFill>
                  <a:schemeClr val="dk1"/>
                </a:solidFill>
              </a:defRPr>
            </a:lvl5pPr>
            <a:lvl6pPr lvl="5" rtl="0">
              <a:buNone/>
              <a:defRPr sz="1000">
                <a:solidFill>
                  <a:schemeClr val="dk1"/>
                </a:solidFill>
              </a:defRPr>
            </a:lvl6pPr>
            <a:lvl7pPr lvl="6" rtl="0">
              <a:buNone/>
              <a:defRPr sz="1000">
                <a:solidFill>
                  <a:schemeClr val="dk1"/>
                </a:solidFill>
              </a:defRPr>
            </a:lvl7pPr>
            <a:lvl8pPr lvl="7" rtl="0">
              <a:buNone/>
              <a:defRPr sz="1000">
                <a:solidFill>
                  <a:schemeClr val="dk1"/>
                </a:solidFill>
              </a:defRPr>
            </a:lvl8pPr>
            <a:lvl9pPr lvl="8" rtl="0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82"/>
          <p:cNvPicPr preferRelativeResize="0"/>
          <p:nvPr/>
        </p:nvPicPr>
        <p:blipFill rotWithShape="1">
          <a:blip r:embed="rId3">
            <a:alphaModFix/>
          </a:blip>
          <a:srcRect l="592" t="55938" r="602" b="7025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/>
          <p:nvPr/>
        </p:nvSpPr>
        <p:spPr>
          <a:xfrm>
            <a:off x="-11950" y="1438650"/>
            <a:ext cx="9211200" cy="2262600"/>
          </a:xfrm>
          <a:prstGeom prst="rect">
            <a:avLst/>
          </a:prstGeom>
          <a:solidFill>
            <a:srgbClr val="EEEEEE">
              <a:alpha val="89940"/>
            </a:srgbClr>
          </a:solidFill>
          <a:ln>
            <a:noFill/>
          </a:ln>
          <a:effectLst>
            <a:reflection stA="37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82"/>
          <p:cNvSpPr txBox="1">
            <a:spLocks noGrp="1"/>
          </p:cNvSpPr>
          <p:nvPr>
            <p:ph type="body" idx="4294967295"/>
          </p:nvPr>
        </p:nvSpPr>
        <p:spPr>
          <a:xfrm>
            <a:off x="2820825" y="1889700"/>
            <a:ext cx="4479900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600" b="1">
                <a:solidFill>
                  <a:srgbClr val="000000"/>
                </a:solidFill>
              </a:rPr>
              <a:t>Project </a:t>
            </a:r>
            <a:r>
              <a:rPr lang="de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Nr04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900" b="1">
                <a:solidFill>
                  <a:schemeClr val="dk1"/>
                </a:solidFill>
              </a:rPr>
              <a:t>NEST data-driven building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Jerry Overton, Logan Wilt, Martin Horeni, Wolfram Willuhn, Gonzalo Casas, Benjamin Huber, Philipp Heer</a:t>
            </a:r>
            <a:r>
              <a:rPr lang="de" sz="1500">
                <a:solidFill>
                  <a:schemeClr val="dk1"/>
                </a:solidFill>
              </a:rPr>
              <a:t> </a:t>
            </a:r>
            <a:endParaRPr sz="1900" b="1" i="1">
              <a:solidFill>
                <a:schemeClr val="dk1"/>
              </a:solidFill>
            </a:endParaRPr>
          </a:p>
        </p:txBody>
      </p:sp>
      <p:sp>
        <p:nvSpPr>
          <p:cNvPr id="695" name="Google Shape;695;p82"/>
          <p:cNvSpPr txBox="1"/>
          <p:nvPr/>
        </p:nvSpPr>
        <p:spPr>
          <a:xfrm>
            <a:off x="6987295" y="212200"/>
            <a:ext cx="178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lt1"/>
                </a:solidFill>
              </a:rPr>
              <a:t>NEST </a:t>
            </a:r>
            <a:r>
              <a:rPr lang="de" sz="2600">
                <a:solidFill>
                  <a:schemeClr val="lt1"/>
                </a:solidFill>
              </a:rPr>
              <a:t>0</a:t>
            </a: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83"/>
          <p:cNvPicPr preferRelativeResize="0"/>
          <p:nvPr/>
        </p:nvPicPr>
        <p:blipFill rotWithShape="1">
          <a:blip r:embed="rId3">
            <a:alphaModFix/>
          </a:blip>
          <a:srcRect t="6562" r="1195" b="56401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3"/>
          <p:cNvSpPr/>
          <p:nvPr/>
        </p:nvSpPr>
        <p:spPr>
          <a:xfrm>
            <a:off x="-11950" y="0"/>
            <a:ext cx="4811100" cy="5143500"/>
          </a:xfrm>
          <a:prstGeom prst="rect">
            <a:avLst/>
          </a:prstGeom>
          <a:solidFill>
            <a:srgbClr val="EEEEEE">
              <a:alpha val="89940"/>
            </a:srgbClr>
          </a:solidFill>
          <a:ln>
            <a:noFill/>
          </a:ln>
          <a:effectLst>
            <a:reflection stA="37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3"/>
          <p:cNvSpPr txBox="1">
            <a:spLocks noGrp="1"/>
          </p:cNvSpPr>
          <p:nvPr>
            <p:ph type="body" idx="4294967295"/>
          </p:nvPr>
        </p:nvSpPr>
        <p:spPr>
          <a:xfrm>
            <a:off x="442525" y="760200"/>
            <a:ext cx="409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600" b="1">
                <a:solidFill>
                  <a:srgbClr val="000000"/>
                </a:solidFill>
              </a:rPr>
              <a:t>The </a:t>
            </a:r>
            <a:r>
              <a:rPr lang="de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Manage buildings in ways that are more </a:t>
            </a:r>
            <a:r>
              <a:rPr lang="de" sz="1900" b="1">
                <a:solidFill>
                  <a:schemeClr val="dk1"/>
                </a:solidFill>
              </a:rPr>
              <a:t>sustainable and energy efficient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dk1"/>
                </a:solidFill>
              </a:rPr>
              <a:t>The </a:t>
            </a:r>
            <a:r>
              <a:rPr lang="de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Train a machine-learning algorithm to </a:t>
            </a:r>
            <a:r>
              <a:rPr lang="de" sz="2000" b="1">
                <a:solidFill>
                  <a:schemeClr val="dk1"/>
                </a:solidFill>
              </a:rPr>
              <a:t>maintain a target temperature</a:t>
            </a:r>
            <a:endParaRPr sz="2000" b="1" i="1">
              <a:solidFill>
                <a:schemeClr val="dk1"/>
              </a:solidFill>
            </a:endParaRPr>
          </a:p>
        </p:txBody>
      </p:sp>
      <p:sp>
        <p:nvSpPr>
          <p:cNvPr id="703" name="Google Shape;703;p83"/>
          <p:cNvSpPr txBox="1"/>
          <p:nvPr/>
        </p:nvSpPr>
        <p:spPr>
          <a:xfrm>
            <a:off x="6987295" y="212200"/>
            <a:ext cx="178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dk1"/>
                </a:solidFill>
              </a:rPr>
              <a:t>NEST </a:t>
            </a:r>
            <a:r>
              <a:rPr lang="de" sz="2600">
                <a:solidFill>
                  <a:schemeClr val="dk1"/>
                </a:solidFill>
              </a:rPr>
              <a:t>0</a:t>
            </a:r>
            <a:r>
              <a:rPr lang="de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84"/>
          <p:cNvPicPr preferRelativeResize="0"/>
          <p:nvPr/>
        </p:nvPicPr>
        <p:blipFill rotWithShape="1">
          <a:blip r:embed="rId3">
            <a:alphaModFix/>
          </a:blip>
          <a:srcRect l="1654" r="8932" b="32939"/>
          <a:stretch/>
        </p:blipFill>
        <p:spPr>
          <a:xfrm>
            <a:off x="-11950" y="1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84"/>
          <p:cNvSpPr/>
          <p:nvPr/>
        </p:nvSpPr>
        <p:spPr>
          <a:xfrm>
            <a:off x="-11950" y="0"/>
            <a:ext cx="4811100" cy="5143500"/>
          </a:xfrm>
          <a:prstGeom prst="rect">
            <a:avLst/>
          </a:prstGeom>
          <a:solidFill>
            <a:srgbClr val="EEEEEE">
              <a:alpha val="89940"/>
            </a:srgbClr>
          </a:solidFill>
          <a:ln>
            <a:noFill/>
          </a:ln>
          <a:effectLst>
            <a:reflection stA="37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body" idx="4294967295"/>
          </p:nvPr>
        </p:nvSpPr>
        <p:spPr>
          <a:xfrm>
            <a:off x="679050" y="1085100"/>
            <a:ext cx="3576600" cy="29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300" b="1">
                <a:solidFill>
                  <a:srgbClr val="000000"/>
                </a:solidFill>
              </a:rPr>
              <a:t>What </a:t>
            </a:r>
            <a:r>
              <a:rPr lang="de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did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</a:rPr>
              <a:t>Used genetic programming to automatically </a:t>
            </a:r>
            <a:r>
              <a:rPr lang="de" sz="1700" b="1">
                <a:solidFill>
                  <a:schemeClr val="dk1"/>
                </a:solidFill>
              </a:rPr>
              <a:t>explore thousands of models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300" b="1">
                <a:solidFill>
                  <a:schemeClr val="dk1"/>
                </a:solidFill>
              </a:rPr>
              <a:t>The </a:t>
            </a:r>
            <a:r>
              <a:rPr lang="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Best pipeline: XGBRegressor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11 Optimal Features Found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711" name="Google Shape;711;p84"/>
          <p:cNvSpPr txBox="1"/>
          <p:nvPr/>
        </p:nvSpPr>
        <p:spPr>
          <a:xfrm>
            <a:off x="6909070" y="258275"/>
            <a:ext cx="178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lt1"/>
                </a:solidFill>
              </a:rPr>
              <a:t>NEST </a:t>
            </a:r>
            <a:r>
              <a:rPr lang="de" sz="2600">
                <a:solidFill>
                  <a:schemeClr val="lt1"/>
                </a:solidFill>
              </a:rPr>
              <a:t>0</a:t>
            </a: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2" name="Google Shape;712;p84"/>
          <p:cNvSpPr/>
          <p:nvPr/>
        </p:nvSpPr>
        <p:spPr>
          <a:xfrm>
            <a:off x="4799150" y="1788575"/>
            <a:ext cx="4332900" cy="17607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reflection stA="37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84"/>
          <p:cNvSpPr txBox="1"/>
          <p:nvPr/>
        </p:nvSpPr>
        <p:spPr>
          <a:xfrm>
            <a:off x="5506950" y="2114825"/>
            <a:ext cx="3378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</a:rPr>
              <a:t>Our results suggest automating the adjustment of windows blinds and power settings to help maintain a target temperature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14" name="Google Shape;71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700" y="2286700"/>
            <a:ext cx="2129524" cy="265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85"/>
          <p:cNvPicPr preferRelativeResize="0"/>
          <p:nvPr/>
        </p:nvPicPr>
        <p:blipFill rotWithShape="1">
          <a:blip r:embed="rId3">
            <a:alphaModFix/>
          </a:blip>
          <a:srcRect l="2864" t="8511" r="2295" b="11564"/>
          <a:stretch/>
        </p:blipFill>
        <p:spPr>
          <a:xfrm>
            <a:off x="0" y="0"/>
            <a:ext cx="91439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85"/>
          <p:cNvSpPr/>
          <p:nvPr/>
        </p:nvSpPr>
        <p:spPr>
          <a:xfrm>
            <a:off x="-11950" y="0"/>
            <a:ext cx="4811100" cy="5143500"/>
          </a:xfrm>
          <a:prstGeom prst="rect">
            <a:avLst/>
          </a:prstGeom>
          <a:solidFill>
            <a:srgbClr val="EEEEEE">
              <a:alpha val="89940"/>
            </a:srgbClr>
          </a:solidFill>
          <a:ln>
            <a:noFill/>
          </a:ln>
          <a:effectLst>
            <a:reflection stA="37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5"/>
          <p:cNvSpPr txBox="1">
            <a:spLocks noGrp="1"/>
          </p:cNvSpPr>
          <p:nvPr>
            <p:ph type="body" idx="4294967295"/>
          </p:nvPr>
        </p:nvSpPr>
        <p:spPr>
          <a:xfrm>
            <a:off x="442525" y="760200"/>
            <a:ext cx="409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2600" b="1">
                <a:solidFill>
                  <a:srgbClr val="000000"/>
                </a:solidFill>
              </a:rPr>
              <a:t>Resources/</a:t>
            </a:r>
            <a:r>
              <a:rPr lang="de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NEST Open Building Data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Google Collab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dk1"/>
                </a:solidFill>
              </a:rPr>
              <a:t>Next </a:t>
            </a:r>
            <a:r>
              <a:rPr lang="de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1"/>
                </a:solidFill>
              </a:rPr>
              <a:t>Run with larger data sets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1"/>
                </a:solidFill>
              </a:rPr>
              <a:t>Explore new features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22" name="Google Shape;722;p85"/>
          <p:cNvSpPr txBox="1"/>
          <p:nvPr/>
        </p:nvSpPr>
        <p:spPr>
          <a:xfrm>
            <a:off x="6752795" y="258275"/>
            <a:ext cx="178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solidFill>
                  <a:schemeClr val="lt1"/>
                </a:solidFill>
              </a:rPr>
              <a:t>NEST </a:t>
            </a:r>
            <a:r>
              <a:rPr lang="de" sz="2600">
                <a:solidFill>
                  <a:schemeClr val="lt1"/>
                </a:solidFill>
              </a:rPr>
              <a:t>0</a:t>
            </a: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3" name="Google Shape;723;p85"/>
          <p:cNvSpPr txBox="1">
            <a:spLocks noGrp="1"/>
          </p:cNvSpPr>
          <p:nvPr>
            <p:ph type="body" idx="4294967295"/>
          </p:nvPr>
        </p:nvSpPr>
        <p:spPr>
          <a:xfrm>
            <a:off x="5659900" y="2686325"/>
            <a:ext cx="2876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400" b="1">
                <a:solidFill>
                  <a:schemeClr val="dk1"/>
                </a:solidFill>
              </a:rPr>
              <a:t>Team: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400">
                <a:solidFill>
                  <a:schemeClr val="dk1"/>
                </a:solidFill>
              </a:rPr>
              <a:t>Jerry Overton, Logan Wilt,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400">
                <a:solidFill>
                  <a:schemeClr val="dk1"/>
                </a:solidFill>
              </a:rPr>
              <a:t>Martin Horeni, Wolfram Willuhn, Gonzalo Casas, Benjamin Huber,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" sz="1400">
                <a:solidFill>
                  <a:schemeClr val="dk1"/>
                </a:solidFill>
              </a:rPr>
              <a:t>Philipp Heer</a:t>
            </a:r>
            <a:endParaRPr sz="14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Wolfram Willuhn</cp:lastModifiedBy>
  <cp:revision>2</cp:revision>
  <dcterms:modified xsi:type="dcterms:W3CDTF">2021-09-10T12:47:52Z</dcterms:modified>
</cp:coreProperties>
</file>