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 SemiBold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005b7750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e3005b7750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005b7750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e3005b7750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005b775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3005b775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005b7750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3005b7750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005b7750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3005b7750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005b7750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3005b7750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" y="0"/>
            <a:ext cx="9144001" cy="529923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title"/>
          </p:nvPr>
        </p:nvSpPr>
        <p:spPr>
          <a:xfrm>
            <a:off x="1900004" y="273844"/>
            <a:ext cx="584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0" y="1369219"/>
            <a:ext cx="7118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4733925"/>
            <a:ext cx="323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FF694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500"/>
            </a:lvl2pPr>
            <a:lvl3pPr indent="-298450" lvl="2" marL="13716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gshare.com/projects/NEST_Open_Building_Data_for_Energy_Demand_and_User_Behaviour/101714" TargetMode="External"/><Relationship Id="rId4" Type="http://schemas.openxmlformats.org/officeDocument/2006/relationships/hyperlink" Target="https://info.nestcollaboration.ch/wikipediapublic/" TargetMode="External"/><Relationship Id="rId9" Type="http://schemas.openxmlformats.org/officeDocument/2006/relationships/hyperlink" Target="https://www.empa.ch/de/web/nest/" TargetMode="External"/><Relationship Id="rId5" Type="http://schemas.openxmlformats.org/officeDocument/2006/relationships/hyperlink" Target="https://info.nestcollaboration.ch/wikipediapublic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empa.ch/de/web/nest/" TargetMode="External"/><Relationship Id="rId8" Type="http://schemas.openxmlformats.org/officeDocument/2006/relationships/hyperlink" Target="https://www.empa.ch/web/energy-hub/ehub-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4294967295" type="body"/>
          </p:nvPr>
        </p:nvSpPr>
        <p:spPr>
          <a:xfrm>
            <a:off x="420800" y="546375"/>
            <a:ext cx="81864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3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Challenge Nr 4</a:t>
            </a:r>
            <a:endParaRPr b="1"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" sz="2800">
                <a:solidFill>
                  <a:schemeClr val="dk1"/>
                </a:solidFill>
              </a:rPr>
              <a:t>NEST, a Data-driven Building Model</a:t>
            </a:r>
            <a:endParaRPr b="1" i="1" sz="2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rich measurement data from NEST for prospective uses in digitalization and energy efficiency</a:t>
            </a:r>
            <a:r>
              <a:rPr b="1" i="1" lang="de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endParaRPr b="1" i="1"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0" y="2265225"/>
            <a:ext cx="3910748" cy="260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450" y="2485725"/>
            <a:ext cx="2165524" cy="21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517500" y="4606550"/>
            <a:ext cx="28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lt1"/>
                </a:solidFill>
              </a:rPr>
              <a:t>© Zooey Braun, Stuttgart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420800" y="546375"/>
            <a:ext cx="72969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2800">
                <a:solidFill>
                  <a:srgbClr val="000000"/>
                </a:solidFill>
              </a:rPr>
              <a:t>The topic:</a:t>
            </a:r>
            <a:endParaRPr b="1" sz="2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Although buildings account for almost half of Switzerland's total final energy consumption, digitalization in the building sector is not yet very advanced.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At the Empa NEST demonstrator, new technologies and algorithms are being developed and tested. For this purpose, NEST is monitored in detail by some 10’000 sensors. </a:t>
            </a:r>
            <a:br>
              <a:rPr lang="de">
                <a:solidFill>
                  <a:schemeClr val="dk1"/>
                </a:solidFill>
              </a:rPr>
            </a:br>
            <a:br>
              <a:rPr lang="de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20800" y="3673675"/>
            <a:ext cx="6550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The aim of this challenge is to </a:t>
            </a:r>
            <a:r>
              <a:rPr b="1" lang="de" sz="1800">
                <a:solidFill>
                  <a:schemeClr val="dk1"/>
                </a:solidFill>
              </a:rPr>
              <a:t>use the rich measurement data from NEST</a:t>
            </a:r>
            <a:r>
              <a:rPr lang="de" sz="1800">
                <a:solidFill>
                  <a:schemeClr val="dk1"/>
                </a:solidFill>
              </a:rPr>
              <a:t> </a:t>
            </a:r>
            <a:r>
              <a:rPr b="1" lang="de" sz="1800">
                <a:solidFill>
                  <a:schemeClr val="dk1"/>
                </a:solidFill>
              </a:rPr>
              <a:t>towards improving sustainability and energy efficiency by </a:t>
            </a:r>
            <a:r>
              <a:rPr b="1" lang="de" sz="1800">
                <a:solidFill>
                  <a:schemeClr val="dk1"/>
                </a:solidFill>
              </a:rPr>
              <a:t>digitalization.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420800" y="546375"/>
            <a:ext cx="70917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2800">
                <a:solidFill>
                  <a:srgbClr val="000000"/>
                </a:solidFill>
              </a:rPr>
              <a:t>Challenge</a:t>
            </a:r>
            <a:endParaRPr b="1" sz="2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The overall objective is to investigate the dependencies between the current energy input, indoor climate and weather, and the indoor climate at a later point in time.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The corresponding question is: </a:t>
            </a:r>
            <a:r>
              <a:rPr b="1" lang="de">
                <a:solidFill>
                  <a:schemeClr val="dk1"/>
                </a:solidFill>
              </a:rPr>
              <a:t>Which energy input leads to which future indoor climate for a given initial situation (current indoor climate, weather)?</a:t>
            </a:r>
            <a:br>
              <a:rPr b="1" lang="de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Participants can choose their own approach or they can use the following, more detailed objectives and questions as a guide.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4294967295" type="body"/>
          </p:nvPr>
        </p:nvSpPr>
        <p:spPr>
          <a:xfrm>
            <a:off x="420800" y="546375"/>
            <a:ext cx="65712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2800">
                <a:solidFill>
                  <a:srgbClr val="000000"/>
                </a:solidFill>
              </a:rPr>
              <a:t>Possible approaches: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1) Visualization of the interrelationships: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Which energy input leads to which indoor temperature?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How delayed is the reaction of the indoor temperature to a change in the energy input (i.e. how great is the thermal inertia)?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What influence do boundary conditions such as the outside temperature or the current indoor climate have on the subsequent indoor climate?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Do the above relationships vary between different rooms? Methodological note: H-scatterplots or cross-correlograms, among others, are suitable for the explorative investigation of "lagged correlations".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4294967295" type="body"/>
          </p:nvPr>
        </p:nvSpPr>
        <p:spPr>
          <a:xfrm>
            <a:off x="420800" y="546375"/>
            <a:ext cx="68163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2800">
                <a:solidFill>
                  <a:srgbClr val="000000"/>
                </a:solidFill>
              </a:rPr>
              <a:t>Possible approaches: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2) Statistical modelling of the correlations from 1):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chemeClr val="dk1"/>
                </a:solidFill>
              </a:rPr>
              <a:t>Can these correlations be quantified with a statistical model?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chemeClr val="dk1"/>
                </a:solidFill>
              </a:rPr>
              <a:t>Do the correlations become clearer if not only the current measurements are used as predictors, but also the last N historical measurements?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3) Sensors are expensive. In the real situation, there are usually fewer sensors available: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chemeClr val="dk1"/>
                </a:solidFill>
              </a:rPr>
              <a:t>Which sensors (predictors) have which significance in the model from 2)?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de" sz="1500">
                <a:solidFill>
                  <a:schemeClr val="dk1"/>
                </a:solidFill>
              </a:rPr>
              <a:t>Can the model be reduced by individual sensors to save costs without the prediction of future room temperature suffering greatly?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4294967295" type="body"/>
          </p:nvPr>
        </p:nvSpPr>
        <p:spPr>
          <a:xfrm>
            <a:off x="420800" y="546375"/>
            <a:ext cx="75525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" sz="2800">
                <a:solidFill>
                  <a:srgbClr val="000000"/>
                </a:solidFill>
              </a:rPr>
              <a:t>Resources</a:t>
            </a:r>
            <a:r>
              <a:rPr b="1" lang="de" sz="2800">
                <a:solidFill>
                  <a:srgbClr val="000000"/>
                </a:solidFill>
              </a:rPr>
              <a:t> / Data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The participants are provided with the data from the scientific study in an adjusted form, as CSV.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https://figshare.com/projects/NEST_Open_Building_Data_for_Energy_Demand_and_User_Behaviour/101714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An overview of the measurement data and infrastructure at NEST is available at the following link:</a:t>
            </a:r>
            <a:r>
              <a:rPr lang="de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100" u="sng">
                <a:solidFill>
                  <a:schemeClr val="hlink"/>
                </a:solidFill>
                <a:hlinkClick r:id="rId5"/>
              </a:rPr>
              <a:t>https://info.nestcollaboration.ch/wikipediapublic/</a:t>
            </a:r>
            <a:r>
              <a:rPr lang="de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The measurement data of the NEST research building can be accessed via REST API.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A detailed description of the sensors (incl. costs) is provided.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A Graphana dashboard provides visual access to all relevant measurement data.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2800">
                <a:solidFill>
                  <a:schemeClr val="dk1"/>
                </a:solidFill>
              </a:rPr>
              <a:t>Contact: philipp.heer@empa.ch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950" y="2468300"/>
            <a:ext cx="2576425" cy="25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01550" y="2716425"/>
            <a:ext cx="57549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Additional measurement data, such as outdoor temperature or solar radiation, can be obtained via publicly accessible interfaces.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Literature: Bünning, F., Huber, B., Heer, P., Aboudonia, A. and Lygeros, J., 2020. Experimental demonstration of data predictive control for energy </a:t>
            </a:r>
            <a:r>
              <a:rPr lang="de" sz="1100">
                <a:solidFill>
                  <a:schemeClr val="dk1"/>
                </a:solidFill>
              </a:rPr>
              <a:t>optimization</a:t>
            </a:r>
            <a:r>
              <a:rPr lang="de" sz="1100">
                <a:solidFill>
                  <a:schemeClr val="dk1"/>
                </a:solidFill>
              </a:rPr>
              <a:t> and thermal comfort in buildings. Energy and Buildings, 211, p.109792.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More info:</a:t>
            </a:r>
            <a:r>
              <a:rPr lang="de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https://www.empa.ch/web/energy-hub/ehub-platform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520425" y="4253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1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https://www.empa.ch/de/web/nest/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