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68" r:id="rId2"/>
    <p:sldId id="272" r:id="rId3"/>
    <p:sldId id="273" r:id="rId4"/>
    <p:sldId id="274" r:id="rId5"/>
    <p:sldId id="275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Open Sans SemiBold" panose="020B0706030804020204" pitchFamily="3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16" y="72"/>
      </p:cViewPr>
      <p:guideLst>
        <p:guide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b070c9b23_0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cb070c9b2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b070c9b23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cb070c9b2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767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b070c9b23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cb070c9b2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3344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b070c9b23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cb070c9b2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770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b070c9b23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cb070c9b2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4490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chemeClr val="dk1"/>
                </a:solidFill>
              </a:defRPr>
            </a:lvl1pPr>
            <a:lvl2pPr lvl="1" rtl="0">
              <a:buNone/>
              <a:defRPr sz="1000">
                <a:solidFill>
                  <a:schemeClr val="dk1"/>
                </a:solidFill>
              </a:defRPr>
            </a:lvl2pPr>
            <a:lvl3pPr lvl="2" rtl="0">
              <a:buNone/>
              <a:defRPr sz="1000">
                <a:solidFill>
                  <a:schemeClr val="dk1"/>
                </a:solidFill>
              </a:defRPr>
            </a:lvl3pPr>
            <a:lvl4pPr lvl="3" rtl="0">
              <a:buNone/>
              <a:defRPr sz="1000">
                <a:solidFill>
                  <a:schemeClr val="dk1"/>
                </a:solidFill>
              </a:defRPr>
            </a:lvl4pPr>
            <a:lvl5pPr lvl="4" rtl="0">
              <a:buNone/>
              <a:defRPr sz="1000">
                <a:solidFill>
                  <a:schemeClr val="dk1"/>
                </a:solidFill>
              </a:defRPr>
            </a:lvl5pPr>
            <a:lvl6pPr lvl="5" rtl="0">
              <a:buNone/>
              <a:defRPr sz="1000">
                <a:solidFill>
                  <a:schemeClr val="dk1"/>
                </a:solidFill>
              </a:defRPr>
            </a:lvl6pPr>
            <a:lvl7pPr lvl="6" rtl="0">
              <a:buNone/>
              <a:defRPr sz="1000">
                <a:solidFill>
                  <a:schemeClr val="dk1"/>
                </a:solidFill>
              </a:defRPr>
            </a:lvl7pPr>
            <a:lvl8pPr lvl="7" rtl="0">
              <a:buNone/>
              <a:defRPr sz="1000">
                <a:solidFill>
                  <a:schemeClr val="dk1"/>
                </a:solidFill>
              </a:defRPr>
            </a:lvl8pPr>
            <a:lvl9pPr lvl="8" rtl="0">
              <a:buNone/>
              <a:defRPr sz="10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2" y="0"/>
            <a:ext cx="9144001" cy="529923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1900004" y="273844"/>
            <a:ext cx="584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3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1181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628650" y="4733925"/>
            <a:ext cx="32352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1" i="0" u="none" strike="noStrike" cap="none">
                <a:solidFill>
                  <a:srgbClr val="FF694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chemeClr val="dk1"/>
                </a:solidFill>
              </a:defRPr>
            </a:lvl1pPr>
            <a:lvl2pPr lvl="1" rtl="0">
              <a:buNone/>
              <a:defRPr sz="1000">
                <a:solidFill>
                  <a:schemeClr val="dk1"/>
                </a:solidFill>
              </a:defRPr>
            </a:lvl2pPr>
            <a:lvl3pPr lvl="2" rtl="0">
              <a:buNone/>
              <a:defRPr sz="1000">
                <a:solidFill>
                  <a:schemeClr val="dk1"/>
                </a:solidFill>
              </a:defRPr>
            </a:lvl3pPr>
            <a:lvl4pPr lvl="3" rtl="0">
              <a:buNone/>
              <a:defRPr sz="1000">
                <a:solidFill>
                  <a:schemeClr val="dk1"/>
                </a:solidFill>
              </a:defRPr>
            </a:lvl4pPr>
            <a:lvl5pPr lvl="4" rtl="0">
              <a:buNone/>
              <a:defRPr sz="1000">
                <a:solidFill>
                  <a:schemeClr val="dk1"/>
                </a:solidFill>
              </a:defRPr>
            </a:lvl5pPr>
            <a:lvl6pPr lvl="5" rtl="0">
              <a:buNone/>
              <a:defRPr sz="1000">
                <a:solidFill>
                  <a:schemeClr val="dk1"/>
                </a:solidFill>
              </a:defRPr>
            </a:lvl6pPr>
            <a:lvl7pPr lvl="6" rtl="0">
              <a:buNone/>
              <a:defRPr sz="1000">
                <a:solidFill>
                  <a:schemeClr val="dk1"/>
                </a:solidFill>
              </a:defRPr>
            </a:lvl7pPr>
            <a:lvl8pPr lvl="7" rtl="0">
              <a:buNone/>
              <a:defRPr sz="1000">
                <a:solidFill>
                  <a:schemeClr val="dk1"/>
                </a:solidFill>
              </a:defRPr>
            </a:lvl8pPr>
            <a:lvl9pPr lvl="8" rtl="0">
              <a:buNone/>
              <a:defRPr sz="10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>
            <a:spLocks noGrp="1"/>
          </p:cNvSpPr>
          <p:nvPr>
            <p:ph type="body" idx="4294967295"/>
          </p:nvPr>
        </p:nvSpPr>
        <p:spPr>
          <a:xfrm>
            <a:off x="420800" y="546375"/>
            <a:ext cx="7441052" cy="23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" sz="3200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Project Nr 4</a:t>
            </a:r>
            <a:endParaRPr sz="2500" b="1" i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 b="1" i="1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NEST, a Data-driven Building Model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i="1" dirty="0">
              <a:solidFill>
                <a:schemeClr val="dk1"/>
              </a:solidFill>
            </a:endParaRPr>
          </a:p>
        </p:txBody>
      </p:sp>
      <p:sp>
        <p:nvSpPr>
          <p:cNvPr id="179" name="Google Shape;179;p27"/>
          <p:cNvSpPr txBox="1">
            <a:spLocks noGrp="1"/>
          </p:cNvSpPr>
          <p:nvPr>
            <p:ph type="body" idx="4294967295"/>
          </p:nvPr>
        </p:nvSpPr>
        <p:spPr>
          <a:xfrm>
            <a:off x="420800" y="4170700"/>
            <a:ext cx="6037500" cy="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" sz="2800" b="1">
                <a:solidFill>
                  <a:srgbClr val="000000"/>
                </a:solidFill>
              </a:rPr>
              <a:t>Team:</a:t>
            </a:r>
            <a:r>
              <a:rPr lang="de">
                <a:solidFill>
                  <a:schemeClr val="dk1"/>
                </a:solidFill>
              </a:rPr>
              <a:t>Robert Hop, Marella Pop, Al Whoop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i="1">
              <a:solidFill>
                <a:schemeClr val="dk1"/>
              </a:solidFill>
            </a:endParaRPr>
          </a:p>
        </p:txBody>
      </p:sp>
      <p:sp>
        <p:nvSpPr>
          <p:cNvPr id="180" name="Google Shape;180;p27"/>
          <p:cNvSpPr txBox="1">
            <a:spLocks noGrp="1"/>
          </p:cNvSpPr>
          <p:nvPr>
            <p:ph type="body" idx="4294967295"/>
          </p:nvPr>
        </p:nvSpPr>
        <p:spPr>
          <a:xfrm>
            <a:off x="8303475" y="546375"/>
            <a:ext cx="5322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" sz="32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2500" b="1" i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i="1">
              <a:solidFill>
                <a:schemeClr val="dk1"/>
              </a:solidFill>
            </a:endParaRPr>
          </a:p>
        </p:txBody>
      </p:sp>
      <p:pic>
        <p:nvPicPr>
          <p:cNvPr id="8" name="Google Shape;64;p15">
            <a:extLst>
              <a:ext uri="{FF2B5EF4-FFF2-40B4-BE49-F238E27FC236}">
                <a16:creationId xmlns:a16="http://schemas.microsoft.com/office/drawing/2014/main" id="{7D7AC725-CBD8-44A3-818B-256579C1637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50" y="1564174"/>
            <a:ext cx="3910748" cy="2606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5;p15">
            <a:extLst>
              <a:ext uri="{FF2B5EF4-FFF2-40B4-BE49-F238E27FC236}">
                <a16:creationId xmlns:a16="http://schemas.microsoft.com/office/drawing/2014/main" id="{F75F0CC6-490A-486A-BC00-3E6EFF237FB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7450" y="1784674"/>
            <a:ext cx="2165524" cy="216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 txBox="1">
            <a:spLocks noGrp="1"/>
          </p:cNvSpPr>
          <p:nvPr>
            <p:ph type="body" idx="4294967295"/>
          </p:nvPr>
        </p:nvSpPr>
        <p:spPr>
          <a:xfrm>
            <a:off x="420800" y="546375"/>
            <a:ext cx="6571200" cy="44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 dirty="0">
                <a:solidFill>
                  <a:srgbClr val="000000"/>
                </a:solidFill>
              </a:rPr>
              <a:t>General Model for </a:t>
            </a:r>
            <a:r>
              <a:rPr lang="en-US" sz="2800" b="1" dirty="0" err="1">
                <a:solidFill>
                  <a:srgbClr val="000000"/>
                </a:solidFill>
              </a:rPr>
              <a:t>SolAce</a:t>
            </a:r>
            <a:endParaRPr lang="en-US" sz="2800" b="1" dirty="0">
              <a:solidFill>
                <a:srgbClr val="000000"/>
              </a:solidFill>
            </a:endParaRPr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Heat energy at t+1 is Heat energy at t plus Heat increase minus Heat decrease</a:t>
            </a:r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Heat increase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dirty="0">
                <a:solidFill>
                  <a:schemeClr val="dk1"/>
                </a:solidFill>
              </a:rPr>
              <a:t>Space heating delivered to the unit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dirty="0">
                <a:solidFill>
                  <a:schemeClr val="dk1"/>
                </a:solidFill>
              </a:rPr>
              <a:t>Radiation shining through the windows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dirty="0">
                <a:solidFill>
                  <a:schemeClr val="dk1"/>
                </a:solidFill>
              </a:rPr>
              <a:t>Heat generated by people present in the room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Heat decrease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dirty="0">
                <a:solidFill>
                  <a:schemeClr val="dk1"/>
                </a:solidFill>
              </a:rPr>
              <a:t>Heat transfer through the walls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dirty="0">
                <a:solidFill>
                  <a:schemeClr val="dk1"/>
                </a:solidFill>
              </a:rPr>
              <a:t>Space cooling delivered to the unit</a:t>
            </a:r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4294967295"/>
          </p:nvPr>
        </p:nvSpPr>
        <p:spPr>
          <a:xfrm>
            <a:off x="8303475" y="546375"/>
            <a:ext cx="5322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" sz="32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2500" b="1" i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i="1">
              <a:solidFill>
                <a:schemeClr val="dk1"/>
              </a:solidFill>
            </a:endParaRPr>
          </a:p>
        </p:txBody>
      </p:sp>
      <p:sp>
        <p:nvSpPr>
          <p:cNvPr id="189" name="Google Shape;189;p28"/>
          <p:cNvSpPr txBox="1">
            <a:spLocks noGrp="1"/>
          </p:cNvSpPr>
          <p:nvPr>
            <p:ph type="body" idx="4294967295"/>
          </p:nvPr>
        </p:nvSpPr>
        <p:spPr>
          <a:xfrm>
            <a:off x="4799050" y="261125"/>
            <a:ext cx="38469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b="1" i="1">
                <a:solidFill>
                  <a:srgbClr val="CC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Vertical Farming</a:t>
            </a:r>
            <a:endParaRPr b="1" i="1">
              <a:solidFill>
                <a:srgbClr val="CC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None/>
            </a:pPr>
            <a:endParaRPr i="1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62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 txBox="1">
            <a:spLocks noGrp="1"/>
          </p:cNvSpPr>
          <p:nvPr>
            <p:ph type="body" idx="4294967295"/>
          </p:nvPr>
        </p:nvSpPr>
        <p:spPr>
          <a:xfrm>
            <a:off x="420800" y="546375"/>
            <a:ext cx="6571200" cy="44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 dirty="0">
                <a:solidFill>
                  <a:srgbClr val="000000"/>
                </a:solidFill>
              </a:rPr>
              <a:t>General Model for </a:t>
            </a:r>
            <a:r>
              <a:rPr lang="en-US" sz="2800" b="1" dirty="0" err="1">
                <a:solidFill>
                  <a:srgbClr val="000000"/>
                </a:solidFill>
              </a:rPr>
              <a:t>SolAce</a:t>
            </a:r>
            <a:endParaRPr lang="en-US" sz="2800" b="1" dirty="0">
              <a:solidFill>
                <a:srgbClr val="000000"/>
              </a:solidFill>
            </a:endParaRPr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Dependent variable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dirty="0">
                <a:solidFill>
                  <a:schemeClr val="dk1"/>
                </a:solidFill>
              </a:rPr>
              <a:t>Change of Heat energy represented by change of Room temperature (= average of </a:t>
            </a:r>
            <a:r>
              <a:rPr lang="en-US" dirty="0" err="1">
                <a:solidFill>
                  <a:schemeClr val="dk1"/>
                </a:solidFill>
              </a:rPr>
              <a:t>temp_room</a:t>
            </a:r>
            <a:r>
              <a:rPr lang="en-US" dirty="0">
                <a:solidFill>
                  <a:schemeClr val="dk1"/>
                </a:solidFill>
              </a:rPr>
              <a:t>)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Independent variables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dirty="0">
                <a:solidFill>
                  <a:schemeClr val="dk1"/>
                </a:solidFill>
              </a:rPr>
              <a:t>Space heating (= </a:t>
            </a:r>
            <a:r>
              <a:rPr lang="en-US" dirty="0" err="1">
                <a:solidFill>
                  <a:schemeClr val="dk1"/>
                </a:solidFill>
              </a:rPr>
              <a:t>heating_power</a:t>
            </a:r>
            <a:r>
              <a:rPr lang="en-US" dirty="0">
                <a:solidFill>
                  <a:schemeClr val="dk1"/>
                </a:solidFill>
              </a:rPr>
              <a:t>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dirty="0">
                <a:solidFill>
                  <a:schemeClr val="dk1"/>
                </a:solidFill>
              </a:rPr>
              <a:t>Radiation heat represented by (= </a:t>
            </a:r>
            <a:r>
              <a:rPr lang="en-US" dirty="0" err="1">
                <a:solidFill>
                  <a:schemeClr val="dk1"/>
                </a:solidFill>
              </a:rPr>
              <a:t>rad_room</a:t>
            </a:r>
            <a:r>
              <a:rPr lang="en-US" dirty="0">
                <a:solidFill>
                  <a:schemeClr val="dk1"/>
                </a:solidFill>
              </a:rPr>
              <a:t>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dirty="0">
                <a:solidFill>
                  <a:schemeClr val="dk1"/>
                </a:solidFill>
              </a:rPr>
              <a:t>People heat represented by Presence (= </a:t>
            </a:r>
            <a:r>
              <a:rPr lang="en-US" dirty="0" err="1">
                <a:solidFill>
                  <a:schemeClr val="dk1"/>
                </a:solidFill>
              </a:rPr>
              <a:t>praes_room</a:t>
            </a:r>
            <a:r>
              <a:rPr lang="en-US" dirty="0">
                <a:solidFill>
                  <a:schemeClr val="dk1"/>
                </a:solidFill>
              </a:rPr>
              <a:t>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dirty="0">
                <a:solidFill>
                  <a:schemeClr val="dk1"/>
                </a:solidFill>
              </a:rPr>
              <a:t>Heat transfer represented by Temperature difference (= </a:t>
            </a:r>
            <a:r>
              <a:rPr lang="en-US" dirty="0" err="1">
                <a:solidFill>
                  <a:schemeClr val="dk1"/>
                </a:solidFill>
              </a:rPr>
              <a:t>temp_diff</a:t>
            </a:r>
            <a:r>
              <a:rPr lang="en-US" dirty="0">
                <a:solidFill>
                  <a:schemeClr val="dk1"/>
                </a:solidFill>
              </a:rPr>
              <a:t>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dirty="0">
                <a:solidFill>
                  <a:schemeClr val="dk1"/>
                </a:solidFill>
              </a:rPr>
              <a:t>Space cooling (= </a:t>
            </a:r>
            <a:r>
              <a:rPr lang="en-US" dirty="0" err="1">
                <a:solidFill>
                  <a:schemeClr val="dk1"/>
                </a:solidFill>
              </a:rPr>
              <a:t>cooling_power</a:t>
            </a:r>
            <a:r>
              <a:rPr lang="en-US" dirty="0">
                <a:solidFill>
                  <a:schemeClr val="dk1"/>
                </a:solidFill>
              </a:rPr>
              <a:t>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4294967295"/>
          </p:nvPr>
        </p:nvSpPr>
        <p:spPr>
          <a:xfrm>
            <a:off x="8303475" y="546375"/>
            <a:ext cx="5322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" sz="32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2500" b="1" i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i="1">
              <a:solidFill>
                <a:schemeClr val="dk1"/>
              </a:solidFill>
            </a:endParaRPr>
          </a:p>
        </p:txBody>
      </p:sp>
      <p:sp>
        <p:nvSpPr>
          <p:cNvPr id="189" name="Google Shape;189;p28"/>
          <p:cNvSpPr txBox="1">
            <a:spLocks noGrp="1"/>
          </p:cNvSpPr>
          <p:nvPr>
            <p:ph type="body" idx="4294967295"/>
          </p:nvPr>
        </p:nvSpPr>
        <p:spPr>
          <a:xfrm>
            <a:off x="4799050" y="261125"/>
            <a:ext cx="38469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b="1" i="1">
                <a:solidFill>
                  <a:srgbClr val="CC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Vertical Farming</a:t>
            </a:r>
            <a:endParaRPr b="1" i="1">
              <a:solidFill>
                <a:srgbClr val="CC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None/>
            </a:pPr>
            <a:endParaRPr i="1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78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 txBox="1">
            <a:spLocks noGrp="1"/>
          </p:cNvSpPr>
          <p:nvPr>
            <p:ph type="body" idx="4294967295"/>
          </p:nvPr>
        </p:nvSpPr>
        <p:spPr>
          <a:xfrm>
            <a:off x="420800" y="546375"/>
            <a:ext cx="6571200" cy="44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 dirty="0">
                <a:solidFill>
                  <a:srgbClr val="000000"/>
                </a:solidFill>
              </a:rPr>
              <a:t>General Model for </a:t>
            </a:r>
            <a:r>
              <a:rPr lang="en-US" sz="2800" b="1" dirty="0" err="1">
                <a:solidFill>
                  <a:srgbClr val="000000"/>
                </a:solidFill>
              </a:rPr>
              <a:t>SolAce</a:t>
            </a:r>
            <a:endParaRPr lang="en-US" sz="2800" b="1" dirty="0">
              <a:solidFill>
                <a:srgbClr val="000000"/>
              </a:solidFill>
            </a:endParaRPr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Calculated measurement variables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dirty="0" err="1">
                <a:solidFill>
                  <a:schemeClr val="dk1"/>
                </a:solidFill>
              </a:rPr>
              <a:t>temp_room</a:t>
            </a:r>
            <a:r>
              <a:rPr lang="en-US" dirty="0">
                <a:solidFill>
                  <a:schemeClr val="dk1"/>
                </a:solidFill>
              </a:rPr>
              <a:t> = average of </a:t>
            </a:r>
            <a:r>
              <a:rPr lang="en-US" dirty="0" err="1">
                <a:solidFill>
                  <a:schemeClr val="dk1"/>
                </a:solidFill>
              </a:rPr>
              <a:t>temp_meeting</a:t>
            </a:r>
            <a:r>
              <a:rPr lang="en-US" dirty="0">
                <a:solidFill>
                  <a:schemeClr val="dk1"/>
                </a:solidFill>
              </a:rPr>
              <a:t> and </a:t>
            </a:r>
            <a:r>
              <a:rPr lang="en-US" dirty="0" err="1">
                <a:solidFill>
                  <a:schemeClr val="dk1"/>
                </a:solidFill>
              </a:rPr>
              <a:t>temp_office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dirty="0" err="1">
                <a:solidFill>
                  <a:schemeClr val="dk1"/>
                </a:solidFill>
              </a:rPr>
              <a:t>rad_room</a:t>
            </a:r>
            <a:r>
              <a:rPr lang="en-US" dirty="0">
                <a:solidFill>
                  <a:schemeClr val="dk1"/>
                </a:solidFill>
              </a:rPr>
              <a:t> = </a:t>
            </a:r>
            <a:r>
              <a:rPr lang="en-US" dirty="0" err="1">
                <a:solidFill>
                  <a:schemeClr val="dk1"/>
                </a:solidFill>
              </a:rPr>
              <a:t>irrad</a:t>
            </a:r>
            <a:r>
              <a:rPr lang="en-US" dirty="0">
                <a:solidFill>
                  <a:schemeClr val="dk1"/>
                </a:solidFill>
              </a:rPr>
              <a:t> * (blinds_height_F1 + blinds_height_F2 + blinds_height_F3 + blinds_height_F4) during 11am and 5pm and 0 outside of these hours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dirty="0" err="1">
                <a:solidFill>
                  <a:schemeClr val="dk1"/>
                </a:solidFill>
              </a:rPr>
              <a:t>praes_room</a:t>
            </a:r>
            <a:r>
              <a:rPr lang="en-US" dirty="0">
                <a:solidFill>
                  <a:schemeClr val="dk1"/>
                </a:solidFill>
              </a:rPr>
              <a:t> = maximum of </a:t>
            </a:r>
            <a:r>
              <a:rPr lang="en-US" dirty="0" err="1">
                <a:solidFill>
                  <a:schemeClr val="dk1"/>
                </a:solidFill>
              </a:rPr>
              <a:t>praes_meeting</a:t>
            </a:r>
            <a:r>
              <a:rPr lang="en-US" dirty="0">
                <a:solidFill>
                  <a:schemeClr val="dk1"/>
                </a:solidFill>
              </a:rPr>
              <a:t> and </a:t>
            </a:r>
            <a:r>
              <a:rPr lang="en-US" dirty="0" err="1">
                <a:solidFill>
                  <a:schemeClr val="dk1"/>
                </a:solidFill>
              </a:rPr>
              <a:t>praes_office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dirty="0" err="1">
                <a:solidFill>
                  <a:schemeClr val="dk1"/>
                </a:solidFill>
              </a:rPr>
              <a:t>temp_diff</a:t>
            </a:r>
            <a:r>
              <a:rPr lang="en-US" dirty="0">
                <a:solidFill>
                  <a:schemeClr val="dk1"/>
                </a:solidFill>
              </a:rPr>
              <a:t> = </a:t>
            </a:r>
            <a:r>
              <a:rPr lang="en-US" dirty="0" err="1">
                <a:solidFill>
                  <a:schemeClr val="dk1"/>
                </a:solidFill>
              </a:rPr>
              <a:t>temp_amb</a:t>
            </a:r>
            <a:r>
              <a:rPr lang="en-US" dirty="0">
                <a:solidFill>
                  <a:schemeClr val="dk1"/>
                </a:solidFill>
              </a:rPr>
              <a:t> - </a:t>
            </a:r>
            <a:r>
              <a:rPr lang="en-US" dirty="0" err="1">
                <a:solidFill>
                  <a:schemeClr val="dk1"/>
                </a:solidFill>
              </a:rPr>
              <a:t>temp_room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4294967295"/>
          </p:nvPr>
        </p:nvSpPr>
        <p:spPr>
          <a:xfrm>
            <a:off x="8303475" y="546375"/>
            <a:ext cx="5322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" sz="32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2500" b="1" i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i="1">
              <a:solidFill>
                <a:schemeClr val="dk1"/>
              </a:solidFill>
            </a:endParaRPr>
          </a:p>
        </p:txBody>
      </p:sp>
      <p:sp>
        <p:nvSpPr>
          <p:cNvPr id="189" name="Google Shape;189;p28"/>
          <p:cNvSpPr txBox="1">
            <a:spLocks noGrp="1"/>
          </p:cNvSpPr>
          <p:nvPr>
            <p:ph type="body" idx="4294967295"/>
          </p:nvPr>
        </p:nvSpPr>
        <p:spPr>
          <a:xfrm>
            <a:off x="4799050" y="261125"/>
            <a:ext cx="38469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b="1" i="1">
                <a:solidFill>
                  <a:srgbClr val="CC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Vertical Farming</a:t>
            </a:r>
            <a:endParaRPr b="1" i="1">
              <a:solidFill>
                <a:srgbClr val="CC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None/>
            </a:pPr>
            <a:endParaRPr i="1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61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 txBox="1">
            <a:spLocks noGrp="1"/>
          </p:cNvSpPr>
          <p:nvPr>
            <p:ph type="body" idx="4294967295"/>
          </p:nvPr>
        </p:nvSpPr>
        <p:spPr>
          <a:xfrm>
            <a:off x="420800" y="546375"/>
            <a:ext cx="6571200" cy="44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 dirty="0">
                <a:solidFill>
                  <a:srgbClr val="000000"/>
                </a:solidFill>
              </a:rPr>
              <a:t>General Model for </a:t>
            </a:r>
            <a:r>
              <a:rPr lang="en-US" sz="2800" b="1" dirty="0" err="1">
                <a:solidFill>
                  <a:srgbClr val="000000"/>
                </a:solidFill>
              </a:rPr>
              <a:t>SolAce</a:t>
            </a:r>
            <a:endParaRPr lang="en-US" sz="2800" b="1" dirty="0">
              <a:solidFill>
                <a:srgbClr val="000000"/>
              </a:solidFill>
            </a:endParaRPr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Calculated time variables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dirty="0" err="1">
                <a:solidFill>
                  <a:schemeClr val="dk1"/>
                </a:solidFill>
              </a:rPr>
              <a:t>day_of_week</a:t>
            </a:r>
            <a:r>
              <a:rPr lang="en-US" dirty="0">
                <a:solidFill>
                  <a:schemeClr val="dk1"/>
                </a:solidFill>
              </a:rPr>
              <a:t> = 0 for Monday to 6 for Sunday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dirty="0" err="1">
                <a:solidFill>
                  <a:schemeClr val="dk1"/>
                </a:solidFill>
              </a:rPr>
              <a:t>is_weekend</a:t>
            </a:r>
            <a:r>
              <a:rPr lang="en-US" dirty="0">
                <a:solidFill>
                  <a:schemeClr val="dk1"/>
                </a:solidFill>
              </a:rPr>
              <a:t> = true for Saturday and Sunday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dirty="0">
                <a:solidFill>
                  <a:schemeClr val="dk1"/>
                </a:solidFill>
              </a:rPr>
              <a:t>hour = hour of </a:t>
            </a:r>
            <a:r>
              <a:rPr lang="en-US">
                <a:solidFill>
                  <a:schemeClr val="dk1"/>
                </a:solidFill>
              </a:rPr>
              <a:t>time variable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4294967295"/>
          </p:nvPr>
        </p:nvSpPr>
        <p:spPr>
          <a:xfrm>
            <a:off x="8303475" y="546375"/>
            <a:ext cx="5322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" sz="32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2500" b="1" i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i="1">
              <a:solidFill>
                <a:schemeClr val="dk1"/>
              </a:solidFill>
            </a:endParaRPr>
          </a:p>
        </p:txBody>
      </p:sp>
      <p:sp>
        <p:nvSpPr>
          <p:cNvPr id="189" name="Google Shape;189;p28"/>
          <p:cNvSpPr txBox="1">
            <a:spLocks noGrp="1"/>
          </p:cNvSpPr>
          <p:nvPr>
            <p:ph type="body" idx="4294967295"/>
          </p:nvPr>
        </p:nvSpPr>
        <p:spPr>
          <a:xfrm>
            <a:off x="4799050" y="261125"/>
            <a:ext cx="38469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b="1" i="1">
                <a:solidFill>
                  <a:srgbClr val="CC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Vertical Farming</a:t>
            </a:r>
            <a:endParaRPr b="1" i="1">
              <a:solidFill>
                <a:srgbClr val="CC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None/>
            </a:pPr>
            <a:endParaRPr i="1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6520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On-screen Show (16:9)</PresentationFormat>
  <Paragraphs>43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Open Sans</vt:lpstr>
      <vt:lpstr>Roboto</vt:lpstr>
      <vt:lpstr>Open Sans SemiBold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Wolfram Willuhn</cp:lastModifiedBy>
  <cp:revision>6</cp:revision>
  <dcterms:modified xsi:type="dcterms:W3CDTF">2021-09-10T12:39:27Z</dcterms:modified>
</cp:coreProperties>
</file>