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64" r:id="rId4"/>
    <p:sldId id="263" r:id="rId5"/>
    <p:sldId id="267" r:id="rId6"/>
    <p:sldId id="265" r:id="rId7"/>
    <p:sldId id="268" r:id="rId8"/>
    <p:sldId id="269" r:id="rId9"/>
    <p:sldId id="273" r:id="rId10"/>
    <p:sldId id="271" r:id="rId11"/>
    <p:sldId id="274" r:id="rId1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6958" autoAdjust="0"/>
  </p:normalViewPr>
  <p:slideViewPr>
    <p:cSldViewPr snapToGrid="0">
      <p:cViewPr>
        <p:scale>
          <a:sx n="50" d="100"/>
          <a:sy n="50" d="100"/>
        </p:scale>
        <p:origin x="75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DE7D-4F3C-4B30-A463-7656086F5873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9C1F-093C-4B20-BB82-18C9343BF5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892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69300-E4B7-406E-8FD6-17A9A3900B4F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F8B2-186D-44C1-A13A-CE43405481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84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C035-096D-413B-A56E-0C08FE9B4238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00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5B1-620D-4F9B-A4CA-834F18543C58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80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BFB7-FC47-439A-B68F-8BE9290ACA09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2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82F4-0A9A-45C9-99F3-4F9CC4AAA505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6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8AA-1DAD-4809-910A-EF386978F45D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71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D39C-568A-4CFD-9883-6F883EA92A46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2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7C64-F868-48C4-98AE-5D6A1E3C9215}" type="datetime1">
              <a:rPr lang="de-CH" smtClean="0"/>
              <a:t>29.08.2020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6492-D20D-496F-B75A-5E0B0A342693}" type="datetime1">
              <a:rPr lang="de-CH" smtClean="0"/>
              <a:t>29.08.2020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35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E939-E125-4166-84BE-ECEA01812CF8}" type="datetime1">
              <a:rPr lang="de-CH" smtClean="0"/>
              <a:t>29.08.2020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BE28-7DC7-4E54-AEA4-6DC7D71DE85F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5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4817-8505-45E3-B2E7-E43295586781}" type="datetime1">
              <a:rPr lang="de-CH" smtClean="0"/>
              <a:t>29.08.2020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749D-5599-4B52-95BB-37DD50137D92}" type="datetime1">
              <a:rPr lang="de-CH" smtClean="0"/>
              <a:t>29.08.2020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B1D9-0C2E-4F73-8C03-334283BACD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6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94953"/>
            <a:ext cx="10800000" cy="587759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 rot="16200000">
            <a:off x="376640" y="32639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2901_protWZ.csv</a:t>
            </a: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932390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3901_protWZ.csv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507995" y="31432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4901_protWZ.csv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582403" y="2569569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1901_protWZ.csv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8E3E14-EC52-4F4F-ADE1-AC87EEA87508}"/>
              </a:ext>
            </a:extLst>
          </p:cNvPr>
          <p:cNvSpPr/>
          <p:nvPr/>
        </p:nvSpPr>
        <p:spPr>
          <a:xfrm>
            <a:off x="494673" y="304524"/>
            <a:ext cx="11202653" cy="1254453"/>
          </a:xfrm>
          <a:prstGeom prst="rect">
            <a:avLst/>
          </a:pr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75444-4B82-4FE9-9E89-5F6DBC9C989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 Optimization of District Heating</a:t>
            </a:r>
            <a:endParaRPr lang="de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7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Further </a:t>
            </a:r>
            <a:r>
              <a:rPr lang="de-CH" sz="2800" dirty="0" err="1"/>
              <a:t>proceeding</a:t>
            </a:r>
            <a:endParaRPr lang="de-CH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B82433-A660-48F2-810E-444F9C4B68ED}"/>
              </a:ext>
            </a:extLst>
          </p:cNvPr>
          <p:cNvSpPr txBox="1"/>
          <p:nvPr/>
        </p:nvSpPr>
        <p:spPr>
          <a:xfrm>
            <a:off x="422221" y="1658917"/>
            <a:ext cx="11445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Finalize forecast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Develop concept for new control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Set point biomass boiler + set point storage vessel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control settings 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Simulation with existing data: do settings make sense?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New main control settings manually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New main control settings auto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Transfer to other CH district heating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5465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8E3E14-EC52-4F4F-ADE1-AC87EEA87508}"/>
              </a:ext>
            </a:extLst>
          </p:cNvPr>
          <p:cNvSpPr/>
          <p:nvPr/>
        </p:nvSpPr>
        <p:spPr>
          <a:xfrm>
            <a:off x="494673" y="304524"/>
            <a:ext cx="11202653" cy="1254453"/>
          </a:xfrm>
          <a:prstGeom prst="rect">
            <a:avLst/>
          </a:pr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75444-4B82-4FE9-9E89-5F6DBC9C989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 Optimization of District Heating</a:t>
            </a:r>
            <a:endParaRPr lang="de-CH" sz="28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18B484-21A3-4CDB-B2E1-FFA78CF70325}"/>
              </a:ext>
            </a:extLst>
          </p:cNvPr>
          <p:cNvSpPr txBox="1"/>
          <p:nvPr/>
        </p:nvSpPr>
        <p:spPr>
          <a:xfrm>
            <a:off x="1525866" y="2656460"/>
            <a:ext cx="63227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Team</a:t>
            </a:r>
          </a:p>
          <a:p>
            <a:r>
              <a:rPr lang="en-US" sz="2800" dirty="0"/>
              <a:t>Andy </a:t>
            </a:r>
            <a:r>
              <a:rPr lang="en-US" sz="2800" dirty="0" err="1"/>
              <a:t>Gubser</a:t>
            </a:r>
            <a:endParaRPr lang="en-US" sz="2800" dirty="0"/>
          </a:p>
          <a:p>
            <a:r>
              <a:rPr lang="en-US" sz="2800" dirty="0"/>
              <a:t>Emilie </a:t>
            </a:r>
            <a:r>
              <a:rPr lang="en-US" sz="2800" dirty="0" err="1"/>
              <a:t>Boillat</a:t>
            </a:r>
            <a:r>
              <a:rPr lang="en-US" sz="2800" dirty="0"/>
              <a:t> (remote)</a:t>
            </a:r>
          </a:p>
          <a:p>
            <a:r>
              <a:rPr lang="en-US" sz="2800" dirty="0"/>
              <a:t>Martin Horeni</a:t>
            </a:r>
          </a:p>
          <a:p>
            <a:r>
              <a:rPr lang="en-US" sz="2800" dirty="0"/>
              <a:t>Marvin Grass</a:t>
            </a:r>
          </a:p>
          <a:p>
            <a:r>
              <a:rPr lang="en-US" sz="2800" dirty="0"/>
              <a:t>Toni </a:t>
            </a:r>
            <a:r>
              <a:rPr lang="en-US" sz="2800" dirty="0" err="1"/>
              <a:t>Wietlisbach</a:t>
            </a:r>
            <a:r>
              <a:rPr lang="en-US" sz="2800" dirty="0"/>
              <a:t> (AEW, owner)</a:t>
            </a:r>
          </a:p>
          <a:p>
            <a:r>
              <a:rPr lang="en-US" sz="2800" dirty="0"/>
              <a:t>Wolfram </a:t>
            </a:r>
            <a:r>
              <a:rPr lang="en-US" sz="2800" dirty="0" err="1"/>
              <a:t>Willuhn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2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94953"/>
            <a:ext cx="10800000" cy="587759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 rot="16200000">
            <a:off x="376640" y="316865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2901_protWZ.csv</a:t>
            </a: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932390" y="30480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3901_protWZ.csv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507995" y="3048000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4901_protWZ.csv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582403" y="2474319"/>
            <a:ext cx="1083860" cy="18195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1901_protWZ.csv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9D4015-3E8F-42D5-8F4D-29AD2A1C837E}"/>
              </a:ext>
            </a:extLst>
          </p:cNvPr>
          <p:cNvSpPr/>
          <p:nvPr/>
        </p:nvSpPr>
        <p:spPr>
          <a:xfrm>
            <a:off x="494673" y="209274"/>
            <a:ext cx="11202653" cy="6291148"/>
          </a:xfrm>
          <a:prstGeom prst="rect">
            <a:avLst/>
          </a:prstGeom>
          <a:solidFill>
            <a:srgbClr val="FFFFFF">
              <a:alpha val="60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113322-F3A6-4814-9036-0A10A656343F}"/>
              </a:ext>
            </a:extLst>
          </p:cNvPr>
          <p:cNvSpPr/>
          <p:nvPr/>
        </p:nvSpPr>
        <p:spPr>
          <a:xfrm>
            <a:off x="696000" y="3577340"/>
            <a:ext cx="6169495" cy="28059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63F50C5-0AE5-4AA9-AE45-213161D3007A}"/>
              </a:ext>
            </a:extLst>
          </p:cNvPr>
          <p:cNvCxnSpPr/>
          <p:nvPr/>
        </p:nvCxnSpPr>
        <p:spPr>
          <a:xfrm>
            <a:off x="2248525" y="36809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BE913-B0AC-4521-A0EE-E2FC2088F2F4}"/>
              </a:ext>
            </a:extLst>
          </p:cNvPr>
          <p:cNvCxnSpPr/>
          <p:nvPr/>
        </p:nvCxnSpPr>
        <p:spPr>
          <a:xfrm>
            <a:off x="3780020" y="36834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2647620-0823-44EF-BF03-524CD1015660}"/>
              </a:ext>
            </a:extLst>
          </p:cNvPr>
          <p:cNvCxnSpPr/>
          <p:nvPr/>
        </p:nvCxnSpPr>
        <p:spPr>
          <a:xfrm>
            <a:off x="5383967" y="366841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CCBF674-5AAA-4E00-B0C0-BD2845974B81}"/>
              </a:ext>
            </a:extLst>
          </p:cNvPr>
          <p:cNvSpPr txBox="1"/>
          <p:nvPr/>
        </p:nvSpPr>
        <p:spPr>
          <a:xfrm>
            <a:off x="694546" y="6422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 err="1">
                <a:solidFill>
                  <a:srgbClr val="FF0000"/>
                </a:solidFill>
              </a:rPr>
              <a:t>Biomass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888FB9E-180D-4D74-A0B6-FAF44BF061DB}"/>
              </a:ext>
            </a:extLst>
          </p:cNvPr>
          <p:cNvSpPr txBox="1"/>
          <p:nvPr/>
        </p:nvSpPr>
        <p:spPr>
          <a:xfrm>
            <a:off x="2241031" y="6424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D64C604-3BC2-41AB-AB2A-7D40C8C7EC4C}"/>
              </a:ext>
            </a:extLst>
          </p:cNvPr>
          <p:cNvSpPr txBox="1"/>
          <p:nvPr/>
        </p:nvSpPr>
        <p:spPr>
          <a:xfrm>
            <a:off x="3802507" y="6427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BBBAEB-AC5B-4CC5-B673-19765D516FDB}"/>
              </a:ext>
            </a:extLst>
          </p:cNvPr>
          <p:cNvSpPr txBox="1"/>
          <p:nvPr/>
        </p:nvSpPr>
        <p:spPr>
          <a:xfrm>
            <a:off x="5363980" y="6429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Storage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E990A4E-C975-4D30-9B67-AD152964F05D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Challenge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FADB0AF-FD6A-4394-A78B-CE064AFC079D}"/>
              </a:ext>
            </a:extLst>
          </p:cNvPr>
          <p:cNvSpPr/>
          <p:nvPr/>
        </p:nvSpPr>
        <p:spPr>
          <a:xfrm>
            <a:off x="696000" y="3577340"/>
            <a:ext cx="6169495" cy="28059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2CB8C82-DF25-4A87-A14A-35FCD9BAFD1E}"/>
              </a:ext>
            </a:extLst>
          </p:cNvPr>
          <p:cNvCxnSpPr/>
          <p:nvPr/>
        </p:nvCxnSpPr>
        <p:spPr>
          <a:xfrm>
            <a:off x="2248525" y="36809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0C673E-DF66-4119-BBA7-DC04D14EF015}"/>
              </a:ext>
            </a:extLst>
          </p:cNvPr>
          <p:cNvCxnSpPr/>
          <p:nvPr/>
        </p:nvCxnSpPr>
        <p:spPr>
          <a:xfrm>
            <a:off x="3780020" y="368340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DBD857-FFF1-4842-B088-FC23933B432B}"/>
              </a:ext>
            </a:extLst>
          </p:cNvPr>
          <p:cNvCxnSpPr/>
          <p:nvPr/>
        </p:nvCxnSpPr>
        <p:spPr>
          <a:xfrm>
            <a:off x="5383967" y="3668415"/>
            <a:ext cx="0" cy="25916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1348A5A-B1D2-43DE-A09B-101BB6C633E6}"/>
              </a:ext>
            </a:extLst>
          </p:cNvPr>
          <p:cNvSpPr txBox="1"/>
          <p:nvPr/>
        </p:nvSpPr>
        <p:spPr>
          <a:xfrm>
            <a:off x="694546" y="6422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 err="1">
                <a:solidFill>
                  <a:srgbClr val="00B050"/>
                </a:solidFill>
              </a:rPr>
              <a:t>Biomass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0A1551F-2D0D-44B6-BEA7-5BE13A137DE7}"/>
              </a:ext>
            </a:extLst>
          </p:cNvPr>
          <p:cNvSpPr txBox="1"/>
          <p:nvPr/>
        </p:nvSpPr>
        <p:spPr>
          <a:xfrm>
            <a:off x="2241031" y="6424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F6A874-884F-474C-AB95-387379DECFF1}"/>
              </a:ext>
            </a:extLst>
          </p:cNvPr>
          <p:cNvSpPr txBox="1"/>
          <p:nvPr/>
        </p:nvSpPr>
        <p:spPr>
          <a:xfrm>
            <a:off x="3802507" y="64272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>
                <a:solidFill>
                  <a:srgbClr val="FF0000"/>
                </a:solidFill>
              </a:rPr>
              <a:t>Gas </a:t>
            </a:r>
            <a:r>
              <a:rPr lang="de-CH" sz="2000" dirty="0" err="1">
                <a:solidFill>
                  <a:srgbClr val="FF0000"/>
                </a:solidFill>
              </a:rPr>
              <a:t>peak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2207FE-A157-48D4-9227-26E5FAD96259}"/>
              </a:ext>
            </a:extLst>
          </p:cNvPr>
          <p:cNvSpPr txBox="1"/>
          <p:nvPr/>
        </p:nvSpPr>
        <p:spPr>
          <a:xfrm>
            <a:off x="5363980" y="6429763"/>
            <a:ext cx="1553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2000" dirty="0"/>
              <a:t>Storage</a:t>
            </a:r>
            <a:endParaRPr lang="en-US" sz="2000" dirty="0"/>
          </a:p>
        </p:txBody>
      </p:sp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A9A7CECE-C72B-4FBD-AA7F-D5DB7ED763A7}"/>
              </a:ext>
            </a:extLst>
          </p:cNvPr>
          <p:cNvSpPr/>
          <p:nvPr/>
        </p:nvSpPr>
        <p:spPr>
          <a:xfrm>
            <a:off x="1100065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CBDE15AF-E6E4-43C1-B19D-EE7EA0EE8A07}"/>
              </a:ext>
            </a:extLst>
          </p:cNvPr>
          <p:cNvSpPr/>
          <p:nvPr/>
        </p:nvSpPr>
        <p:spPr>
          <a:xfrm rot="10800000">
            <a:off x="2684650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85BFFC05-E26A-4487-BB34-3D280397893F}"/>
              </a:ext>
            </a:extLst>
          </p:cNvPr>
          <p:cNvSpPr/>
          <p:nvPr/>
        </p:nvSpPr>
        <p:spPr>
          <a:xfrm rot="10800000">
            <a:off x="4284850" y="4381500"/>
            <a:ext cx="742940" cy="1295400"/>
          </a:xfrm>
          <a:prstGeom prst="up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 descr="Kopf mit Zahnrädern">
            <a:extLst>
              <a:ext uri="{FF2B5EF4-FFF2-40B4-BE49-F238E27FC236}">
                <a16:creationId xmlns:a16="http://schemas.microsoft.com/office/drawing/2014/main" id="{08EB1E78-2955-4F22-A0BD-828C4228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544" y="4410085"/>
            <a:ext cx="1247765" cy="124776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BE57924-BC8A-4B9A-B11B-A05F1C118E9A}"/>
              </a:ext>
            </a:extLst>
          </p:cNvPr>
          <p:cNvSpPr txBox="1"/>
          <p:nvPr/>
        </p:nvSpPr>
        <p:spPr>
          <a:xfrm>
            <a:off x="694546" y="2060446"/>
            <a:ext cx="1109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Decrease </a:t>
            </a:r>
            <a:r>
              <a:rPr lang="en-US" sz="3200" dirty="0">
                <a:solidFill>
                  <a:srgbClr val="FF0000"/>
                </a:solidFill>
              </a:rPr>
              <a:t>gas peak boiler</a:t>
            </a:r>
            <a:r>
              <a:rPr lang="en-US" sz="3200" dirty="0"/>
              <a:t> runtime due to better storage operation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9242B1-F42B-4B1B-AC23-52BFA6D84FBE}"/>
              </a:ext>
            </a:extLst>
          </p:cNvPr>
          <p:cNvSpPr txBox="1"/>
          <p:nvPr/>
        </p:nvSpPr>
        <p:spPr>
          <a:xfrm>
            <a:off x="7139588" y="4188648"/>
            <a:ext cx="4898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better storage operation</a:t>
            </a:r>
            <a:br>
              <a:rPr lang="en-US" sz="3200" dirty="0"/>
            </a:br>
            <a:r>
              <a:rPr lang="en-US" sz="3200" dirty="0"/>
              <a:t>2. improved storage control </a:t>
            </a:r>
            <a:br>
              <a:rPr lang="en-US" sz="3200" dirty="0"/>
            </a:br>
            <a:r>
              <a:rPr lang="en-US" sz="3200" dirty="0"/>
              <a:t>1. heat demand forecast</a:t>
            </a:r>
          </a:p>
        </p:txBody>
      </p:sp>
    </p:spTree>
    <p:extLst>
      <p:ext uri="{BB962C8B-B14F-4D97-AF65-F5344CB8AC3E}">
        <p14:creationId xmlns:p14="http://schemas.microsoft.com/office/powerpoint/2010/main" val="13734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  <a:r>
              <a:rPr lang="de-CH" dirty="0"/>
              <a:t> </a:t>
            </a:r>
            <a:r>
              <a:rPr lang="en-US" dirty="0"/>
              <a:t>Heating Network</a:t>
            </a:r>
          </a:p>
        </p:txBody>
      </p:sp>
      <p:sp>
        <p:nvSpPr>
          <p:cNvPr id="6" name="Rechteck 5"/>
          <p:cNvSpPr/>
          <p:nvPr/>
        </p:nvSpPr>
        <p:spPr>
          <a:xfrm>
            <a:off x="3428799" y="1517624"/>
            <a:ext cx="840259" cy="4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031449" y="21581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hteck 7"/>
          <p:cNvSpPr/>
          <p:nvPr/>
        </p:nvSpPr>
        <p:spPr>
          <a:xfrm>
            <a:off x="5149889" y="33732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5149889" y="4082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5149889" y="45892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49889" y="53317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/>
          <p:cNvSpPr/>
          <p:nvPr/>
        </p:nvSpPr>
        <p:spPr>
          <a:xfrm>
            <a:off x="514988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hteck 12"/>
          <p:cNvSpPr/>
          <p:nvPr/>
        </p:nvSpPr>
        <p:spPr>
          <a:xfrm>
            <a:off x="2031449" y="29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hteck 13"/>
          <p:cNvSpPr/>
          <p:nvPr/>
        </p:nvSpPr>
        <p:spPr>
          <a:xfrm>
            <a:off x="5812829" y="170832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hteck 14"/>
          <p:cNvSpPr/>
          <p:nvPr/>
        </p:nvSpPr>
        <p:spPr>
          <a:xfrm>
            <a:off x="7545449" y="17009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7" name="Gerader Verbinder 16"/>
          <p:cNvCxnSpPr>
            <a:stCxn id="6" idx="2"/>
          </p:cNvCxnSpPr>
          <p:nvPr/>
        </p:nvCxnSpPr>
        <p:spPr>
          <a:xfrm flipH="1">
            <a:off x="3848928" y="1970705"/>
            <a:ext cx="1" cy="374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2"/>
          </p:cNvCxnSpPr>
          <p:nvPr/>
        </p:nvCxnSpPr>
        <p:spPr>
          <a:xfrm>
            <a:off x="7725449" y="2060915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391451" y="2345526"/>
            <a:ext cx="5333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992829" y="2068326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1"/>
          </p:cNvCxnSpPr>
          <p:nvPr/>
        </p:nvCxnSpPr>
        <p:spPr>
          <a:xfrm flipH="1" flipV="1">
            <a:off x="4898429" y="6163352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898429" y="2352937"/>
            <a:ext cx="0" cy="3810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4898429" y="5510503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4898429" y="4509475"/>
            <a:ext cx="4314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2"/>
            <a:endCxn id="10" idx="0"/>
          </p:cNvCxnSpPr>
          <p:nvPr/>
        </p:nvCxnSpPr>
        <p:spPr>
          <a:xfrm>
            <a:off x="5329889" y="4442810"/>
            <a:ext cx="0" cy="146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 flipV="1">
            <a:off x="4898429" y="3550314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658149" y="2352937"/>
            <a:ext cx="0" cy="766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 flipV="1">
            <a:off x="2399069" y="3119239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509889" y="337322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650 kW</a:t>
            </a:r>
          </a:p>
          <a:p>
            <a:r>
              <a:rPr lang="de-CH" sz="1050" dirty="0"/>
              <a:t>1_prot.csv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509889" y="4082810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90 kW</a:t>
            </a:r>
          </a:p>
          <a:p>
            <a:r>
              <a:rPr lang="de-CH" sz="1050" dirty="0"/>
              <a:t>2_prot.csv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509889" y="4589234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160 kW</a:t>
            </a:r>
          </a:p>
          <a:p>
            <a:r>
              <a:rPr lang="de-CH" sz="1050" dirty="0"/>
              <a:t>3_prot.csv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509889" y="5330503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60 kW</a:t>
            </a:r>
          </a:p>
          <a:p>
            <a:r>
              <a:rPr lang="de-CH" sz="1050" dirty="0"/>
              <a:t>4_prot.csv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5509889" y="5986574"/>
            <a:ext cx="136974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100 kW</a:t>
            </a:r>
          </a:p>
          <a:p>
            <a:r>
              <a:rPr lang="de-CH" sz="1050" dirty="0"/>
              <a:t>5_prot.csv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172829" y="1708768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350 kW (07/2018)</a:t>
            </a:r>
          </a:p>
          <a:p>
            <a:r>
              <a:rPr lang="de-CH" sz="1050" dirty="0"/>
              <a:t>8_prot.csv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7905448" y="1700915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60 kW (10/2018)</a:t>
            </a:r>
          </a:p>
          <a:p>
            <a:r>
              <a:rPr lang="de-CH" sz="1050" dirty="0"/>
              <a:t>9_prot.csv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922740" y="2084286"/>
            <a:ext cx="1097695" cy="50765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850 kW</a:t>
            </a:r>
          </a:p>
          <a:p>
            <a:r>
              <a:rPr lang="de-CH" sz="1050" dirty="0"/>
              <a:t>1006_protWZ.csv</a:t>
            </a:r>
          </a:p>
          <a:p>
            <a:r>
              <a:rPr lang="de-CH" sz="1050" dirty="0"/>
              <a:t>6_protSPS.csv</a:t>
            </a:r>
            <a:r>
              <a:rPr lang="de-CH" sz="1050" baseline="30000" dirty="0"/>
              <a:t>1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922740" y="2939239"/>
            <a:ext cx="805860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30 kW (01/2018)</a:t>
            </a:r>
          </a:p>
          <a:p>
            <a:r>
              <a:rPr lang="de-CH" sz="1050" dirty="0"/>
              <a:t>7_prot.csv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3393917" y="831690"/>
            <a:ext cx="3009024" cy="685492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pPr defTabSz="582613"/>
            <a:r>
              <a:rPr lang="en-US" sz="1050" dirty="0"/>
              <a:t>901_protSPS.csv	Heat station (store, pumps, etc.)	 </a:t>
            </a:r>
            <a:endParaRPr lang="en-US" sz="1050" baseline="30000" dirty="0"/>
          </a:p>
          <a:p>
            <a:pPr defTabSz="582613"/>
            <a:r>
              <a:rPr lang="en-US" sz="1050" dirty="0"/>
              <a:t>2901_protWZ.csv	Wood-fired boiler</a:t>
            </a:r>
          </a:p>
          <a:p>
            <a:pPr defTabSz="582613"/>
            <a:r>
              <a:rPr lang="en-US" sz="1050" dirty="0"/>
              <a:t>3901_protWZ.csv	Gas-fired boiler  1</a:t>
            </a:r>
          </a:p>
          <a:p>
            <a:pPr defTabSz="582613"/>
            <a:r>
              <a:rPr lang="en-US" sz="1050" dirty="0"/>
              <a:t>4901_protWZ.csv	Gas-fired boiler 2</a:t>
            </a:r>
          </a:p>
        </p:txBody>
      </p:sp>
      <p:sp>
        <p:nvSpPr>
          <p:cNvPr id="70" name="Rechteck 69"/>
          <p:cNvSpPr/>
          <p:nvPr/>
        </p:nvSpPr>
        <p:spPr>
          <a:xfrm>
            <a:off x="100625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366257" y="5984621"/>
            <a:ext cx="2413891" cy="360000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en-US" sz="1050" dirty="0"/>
              <a:t>&lt;nominal power&gt; (&lt;date of connection&gt;)</a:t>
            </a:r>
          </a:p>
          <a:p>
            <a:r>
              <a:rPr lang="en-US" sz="1050" dirty="0"/>
              <a:t>&lt;data file&gt;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922740" y="5737787"/>
            <a:ext cx="805860" cy="261667"/>
          </a:xfrm>
          <a:prstGeom prst="rect">
            <a:avLst/>
          </a:prstGeom>
          <a:noFill/>
        </p:spPr>
        <p:txBody>
          <a:bodyPr wrap="none" lIns="72000" tIns="0" rIns="0" bIns="0" rtlCol="0">
            <a:noAutofit/>
          </a:bodyPr>
          <a:lstStyle/>
          <a:p>
            <a:r>
              <a:rPr lang="de-CH" sz="1050" dirty="0"/>
              <a:t>Legend:</a:t>
            </a:r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73" y="203119"/>
            <a:ext cx="1057143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8453"/>
            <a:ext cx="26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</a:t>
            </a:r>
            <a:r>
              <a:rPr lang="de-CH" dirty="0"/>
              <a:t> </a:t>
            </a:r>
            <a:r>
              <a:rPr lang="en-US" dirty="0"/>
              <a:t>Heating Network</a:t>
            </a:r>
          </a:p>
        </p:txBody>
      </p:sp>
      <p:sp>
        <p:nvSpPr>
          <p:cNvPr id="6" name="Rechteck 5"/>
          <p:cNvSpPr/>
          <p:nvPr/>
        </p:nvSpPr>
        <p:spPr>
          <a:xfrm>
            <a:off x="3428799" y="1517624"/>
            <a:ext cx="840259" cy="45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031449" y="21581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hteck 7"/>
          <p:cNvSpPr/>
          <p:nvPr/>
        </p:nvSpPr>
        <p:spPr>
          <a:xfrm>
            <a:off x="5149889" y="33732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hteck 8"/>
          <p:cNvSpPr/>
          <p:nvPr/>
        </p:nvSpPr>
        <p:spPr>
          <a:xfrm>
            <a:off x="5149889" y="408281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5149889" y="45892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49889" y="53317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/>
          <p:cNvSpPr/>
          <p:nvPr/>
        </p:nvSpPr>
        <p:spPr>
          <a:xfrm>
            <a:off x="5149889" y="59846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hteck 12"/>
          <p:cNvSpPr/>
          <p:nvPr/>
        </p:nvSpPr>
        <p:spPr>
          <a:xfrm>
            <a:off x="2031449" y="29405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hteck 13"/>
          <p:cNvSpPr/>
          <p:nvPr/>
        </p:nvSpPr>
        <p:spPr>
          <a:xfrm>
            <a:off x="5812829" y="170832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hteck 14"/>
          <p:cNvSpPr/>
          <p:nvPr/>
        </p:nvSpPr>
        <p:spPr>
          <a:xfrm>
            <a:off x="7545449" y="170091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7" name="Gerader Verbinder 16"/>
          <p:cNvCxnSpPr>
            <a:stCxn id="6" idx="2"/>
          </p:cNvCxnSpPr>
          <p:nvPr/>
        </p:nvCxnSpPr>
        <p:spPr>
          <a:xfrm flipH="1">
            <a:off x="3848928" y="1970705"/>
            <a:ext cx="1" cy="3748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2"/>
          </p:cNvCxnSpPr>
          <p:nvPr/>
        </p:nvCxnSpPr>
        <p:spPr>
          <a:xfrm>
            <a:off x="7725449" y="2060915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391451" y="2345526"/>
            <a:ext cx="5333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992829" y="2068326"/>
            <a:ext cx="0" cy="2846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1"/>
          </p:cNvCxnSpPr>
          <p:nvPr/>
        </p:nvCxnSpPr>
        <p:spPr>
          <a:xfrm flipH="1" flipV="1">
            <a:off x="4898429" y="6163352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898429" y="2352937"/>
            <a:ext cx="0" cy="38104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 flipV="1">
            <a:off x="4898429" y="5510503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4898429" y="4509475"/>
            <a:ext cx="43146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2"/>
            <a:endCxn id="10" idx="0"/>
          </p:cNvCxnSpPr>
          <p:nvPr/>
        </p:nvCxnSpPr>
        <p:spPr>
          <a:xfrm>
            <a:off x="5329889" y="4442810"/>
            <a:ext cx="0" cy="146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 flipV="1">
            <a:off x="4898429" y="3550314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658149" y="2352937"/>
            <a:ext cx="0" cy="766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 flipV="1">
            <a:off x="2399069" y="3119239"/>
            <a:ext cx="251460" cy="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fik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73" y="203119"/>
            <a:ext cx="1057143" cy="62857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8445C2-67B7-4174-93AA-308C57E5A9BB}"/>
              </a:ext>
            </a:extLst>
          </p:cNvPr>
          <p:cNvSpPr txBox="1"/>
          <p:nvPr/>
        </p:nvSpPr>
        <p:spPr>
          <a:xfrm>
            <a:off x="4823263" y="331044"/>
            <a:ext cx="2722185" cy="1085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CH" dirty="0"/>
              <a:t>Lastprofil alle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E144A1-598F-4905-92EB-B026EF28520D}"/>
              </a:ext>
            </a:extLst>
          </p:cNvPr>
          <p:cNvSpPr txBox="1"/>
          <p:nvPr/>
        </p:nvSpPr>
        <p:spPr>
          <a:xfrm>
            <a:off x="1362352" y="4115925"/>
            <a:ext cx="2722185" cy="1085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CH" dirty="0"/>
              <a:t>Lastprofil Verbraucher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F840521-56F5-4DD6-B212-F73003075D4A}"/>
              </a:ext>
            </a:extLst>
          </p:cNvPr>
          <p:cNvSpPr txBox="1"/>
          <p:nvPr/>
        </p:nvSpPr>
        <p:spPr>
          <a:xfrm>
            <a:off x="6364356" y="2987522"/>
            <a:ext cx="2722185" cy="1085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CH" dirty="0"/>
              <a:t>Lastprofil Verbraucher 1</a:t>
            </a:r>
          </a:p>
        </p:txBody>
      </p:sp>
    </p:spTree>
    <p:extLst>
      <p:ext uri="{BB962C8B-B14F-4D97-AF65-F5344CB8AC3E}">
        <p14:creationId xmlns:p14="http://schemas.microsoft.com/office/powerpoint/2010/main" val="41535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 err="1"/>
              <a:t>Correlation</a:t>
            </a:r>
            <a:r>
              <a:rPr lang="de-CH" sz="2800" dirty="0"/>
              <a:t> ambient </a:t>
            </a:r>
            <a:r>
              <a:rPr lang="de-CH" sz="2800" dirty="0" err="1"/>
              <a:t>temperature</a:t>
            </a:r>
            <a:endParaRPr lang="de-CH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58E43A-5EAD-45C5-B8EB-7D9A3F05BBBD}"/>
              </a:ext>
            </a:extLst>
          </p:cNvPr>
          <p:cNvSpPr txBox="1"/>
          <p:nvPr/>
        </p:nvSpPr>
        <p:spPr>
          <a:xfrm>
            <a:off x="209861" y="6348337"/>
            <a:ext cx="86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daily forecasts the ambient temperature maybe important or not</a:t>
            </a:r>
          </a:p>
        </p:txBody>
      </p:sp>
    </p:spTree>
    <p:extLst>
      <p:ext uri="{BB962C8B-B14F-4D97-AF65-F5344CB8AC3E}">
        <p14:creationId xmlns:p14="http://schemas.microsoft.com/office/powerpoint/2010/main" val="803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 err="1"/>
              <a:t>Correlation</a:t>
            </a:r>
            <a:r>
              <a:rPr lang="de-CH" sz="2800" dirty="0"/>
              <a:t> </a:t>
            </a:r>
            <a:r>
              <a:rPr lang="de-CH" sz="2800" dirty="0" err="1"/>
              <a:t>other</a:t>
            </a:r>
            <a:r>
              <a:rPr lang="de-CH" sz="2800" dirty="0"/>
              <a:t> </a:t>
            </a:r>
            <a:r>
              <a:rPr lang="de-CH" sz="2800" dirty="0" err="1"/>
              <a:t>independent</a:t>
            </a:r>
            <a:r>
              <a:rPr lang="de-CH" sz="2800" dirty="0"/>
              <a:t> </a:t>
            </a:r>
            <a:r>
              <a:rPr lang="de-CH" sz="2800" dirty="0" err="1"/>
              <a:t>parameters</a:t>
            </a:r>
            <a:endParaRPr lang="de-CH" sz="2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7993C66-DE89-4014-960D-0B8109576E8A}"/>
              </a:ext>
            </a:extLst>
          </p:cNvPr>
          <p:cNvSpPr txBox="1"/>
          <p:nvPr/>
        </p:nvSpPr>
        <p:spPr>
          <a:xfrm>
            <a:off x="209861" y="6348337"/>
            <a:ext cx="86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weekday may be important or not</a:t>
            </a:r>
          </a:p>
        </p:txBody>
      </p:sp>
    </p:spTree>
    <p:extLst>
      <p:ext uri="{BB962C8B-B14F-4D97-AF65-F5344CB8AC3E}">
        <p14:creationId xmlns:p14="http://schemas.microsoft.com/office/powerpoint/2010/main" val="18286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BC22BF-948A-42DB-BFD8-7B893EB1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1" y="1428749"/>
            <a:ext cx="11772278" cy="51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Main </a:t>
            </a:r>
            <a:r>
              <a:rPr lang="en-GB" sz="2800" dirty="0"/>
              <a:t>consumers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7993C66-DE89-4014-960D-0B8109576E8A}"/>
              </a:ext>
            </a:extLst>
          </p:cNvPr>
          <p:cNvSpPr txBox="1"/>
          <p:nvPr/>
        </p:nvSpPr>
        <p:spPr>
          <a:xfrm>
            <a:off x="1467161" y="2081137"/>
            <a:ext cx="86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2/4 von 10 dominate the heat required!</a:t>
            </a:r>
          </a:p>
        </p:txBody>
      </p:sp>
    </p:spTree>
    <p:extLst>
      <p:ext uri="{BB962C8B-B14F-4D97-AF65-F5344CB8AC3E}">
        <p14:creationId xmlns:p14="http://schemas.microsoft.com/office/powerpoint/2010/main" val="8370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A9C1CE0-F2AF-4B3E-B73D-C945217C8970}"/>
              </a:ext>
            </a:extLst>
          </p:cNvPr>
          <p:cNvSpPr txBox="1"/>
          <p:nvPr/>
        </p:nvSpPr>
        <p:spPr>
          <a:xfrm>
            <a:off x="0" y="614594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2800" dirty="0"/>
              <a:t>Main </a:t>
            </a:r>
            <a:r>
              <a:rPr lang="en-GB" sz="2800" dirty="0"/>
              <a:t>consumer 1 correlation: AI forecast algorithm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759D60-320E-4A4C-AAEB-239A87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8749"/>
            <a:ext cx="11772900" cy="51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8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Avectris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Huber Jonas AEW DG</dc:creator>
  <cp:lastModifiedBy>Martin Horeni</cp:lastModifiedBy>
  <cp:revision>53</cp:revision>
  <cp:lastPrinted>2020-03-03T13:24:13Z</cp:lastPrinted>
  <dcterms:created xsi:type="dcterms:W3CDTF">2020-03-03T10:11:22Z</dcterms:created>
  <dcterms:modified xsi:type="dcterms:W3CDTF">2020-08-29T12:02:36Z</dcterms:modified>
</cp:coreProperties>
</file>