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F4AC474-7162-4F9B-9E87-D4B746BD41C9}" type="datetimeFigureOut">
              <a:rPr lang="en-AU" smtClean="0"/>
              <a:t>9/11/2023</a:t>
            </a:fld>
            <a:endParaRPr lang="en-AU"/>
          </a:p>
        </p:txBody>
      </p:sp>
      <p:sp>
        <p:nvSpPr>
          <p:cNvPr id="5" name="Footer Placeholder 4"/>
          <p:cNvSpPr>
            <a:spLocks noGrp="1"/>
          </p:cNvSpPr>
          <p:nvPr>
            <p:ph type="ftr" sz="quarter" idx="11"/>
          </p:nvPr>
        </p:nvSpPr>
        <p:spPr>
          <a:xfrm>
            <a:off x="1371600" y="4323845"/>
            <a:ext cx="6400800" cy="365125"/>
          </a:xfrm>
        </p:spPr>
        <p:txBody>
          <a:bodyPr/>
          <a:lstStyle/>
          <a:p>
            <a:endParaRPr lang="en-AU"/>
          </a:p>
        </p:txBody>
      </p:sp>
      <p:sp>
        <p:nvSpPr>
          <p:cNvPr id="6" name="Slide Number Placeholder 5"/>
          <p:cNvSpPr>
            <a:spLocks noGrp="1"/>
          </p:cNvSpPr>
          <p:nvPr>
            <p:ph type="sldNum" sz="quarter" idx="12"/>
          </p:nvPr>
        </p:nvSpPr>
        <p:spPr>
          <a:xfrm>
            <a:off x="8077200" y="1430866"/>
            <a:ext cx="2743200" cy="365125"/>
          </a:xfrm>
        </p:spPr>
        <p:txBody>
          <a:bodyPr/>
          <a:lstStyle/>
          <a:p>
            <a:fld id="{064C6C61-EBE5-42A6-9CF5-4FEBDB2452D0}" type="slidenum">
              <a:rPr lang="en-AU" smtClean="0"/>
              <a:t>‹#›</a:t>
            </a:fld>
            <a:endParaRPr lang="en-AU"/>
          </a:p>
        </p:txBody>
      </p:sp>
    </p:spTree>
    <p:extLst>
      <p:ext uri="{BB962C8B-B14F-4D97-AF65-F5344CB8AC3E}">
        <p14:creationId xmlns:p14="http://schemas.microsoft.com/office/powerpoint/2010/main" val="1685968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4AC474-7162-4F9B-9E87-D4B746BD41C9}" type="datetimeFigureOut">
              <a:rPr lang="en-AU" smtClean="0"/>
              <a:t>9/11/2023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64C6C61-EBE5-42A6-9CF5-4FEBDB2452D0}" type="slidenum">
              <a:rPr lang="en-AU" smtClean="0"/>
              <a:t>‹#›</a:t>
            </a:fld>
            <a:endParaRPr lang="en-AU"/>
          </a:p>
        </p:txBody>
      </p:sp>
    </p:spTree>
    <p:extLst>
      <p:ext uri="{BB962C8B-B14F-4D97-AF65-F5344CB8AC3E}">
        <p14:creationId xmlns:p14="http://schemas.microsoft.com/office/powerpoint/2010/main" val="2475965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F4AC474-7162-4F9B-9E87-D4B746BD41C9}" type="datetimeFigureOut">
              <a:rPr lang="en-AU" smtClean="0"/>
              <a:t>9/11/2023</a:t>
            </a:fld>
            <a:endParaRPr lang="en-AU"/>
          </a:p>
        </p:txBody>
      </p:sp>
      <p:sp>
        <p:nvSpPr>
          <p:cNvPr id="6" name="Footer Placeholder 5"/>
          <p:cNvSpPr>
            <a:spLocks noGrp="1"/>
          </p:cNvSpPr>
          <p:nvPr>
            <p:ph type="ftr" sz="quarter" idx="11"/>
          </p:nvPr>
        </p:nvSpPr>
        <p:spPr>
          <a:xfrm>
            <a:off x="685800" y="379941"/>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064C6C61-EBE5-42A6-9CF5-4FEBDB2452D0}" type="slidenum">
              <a:rPr lang="en-AU" smtClean="0"/>
              <a:t>‹#›</a:t>
            </a:fld>
            <a:endParaRPr lang="en-AU"/>
          </a:p>
        </p:txBody>
      </p:sp>
    </p:spTree>
    <p:extLst>
      <p:ext uri="{BB962C8B-B14F-4D97-AF65-F5344CB8AC3E}">
        <p14:creationId xmlns:p14="http://schemas.microsoft.com/office/powerpoint/2010/main" val="644412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F4AC474-7162-4F9B-9E87-D4B746BD41C9}" type="datetimeFigureOut">
              <a:rPr lang="en-AU" smtClean="0"/>
              <a:t>9/11/2023</a:t>
            </a:fld>
            <a:endParaRPr lang="en-AU"/>
          </a:p>
        </p:txBody>
      </p:sp>
      <p:sp>
        <p:nvSpPr>
          <p:cNvPr id="6" name="Footer Placeholder 5"/>
          <p:cNvSpPr>
            <a:spLocks noGrp="1"/>
          </p:cNvSpPr>
          <p:nvPr>
            <p:ph type="ftr" sz="quarter" idx="11"/>
          </p:nvPr>
        </p:nvSpPr>
        <p:spPr>
          <a:xfrm>
            <a:off x="685800" y="379941"/>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064C6C61-EBE5-42A6-9CF5-4FEBDB2452D0}" type="slidenum">
              <a:rPr lang="en-AU" smtClean="0"/>
              <a:t>‹#›</a:t>
            </a:fld>
            <a:endParaRPr lang="en-AU"/>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93487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F4AC474-7162-4F9B-9E87-D4B746BD41C9}" type="datetimeFigureOut">
              <a:rPr lang="en-AU" smtClean="0"/>
              <a:t>9/11/2023</a:t>
            </a:fld>
            <a:endParaRPr lang="en-AU"/>
          </a:p>
        </p:txBody>
      </p:sp>
      <p:sp>
        <p:nvSpPr>
          <p:cNvPr id="6" name="Footer Placeholder 5"/>
          <p:cNvSpPr>
            <a:spLocks noGrp="1"/>
          </p:cNvSpPr>
          <p:nvPr>
            <p:ph type="ftr" sz="quarter" idx="11"/>
          </p:nvPr>
        </p:nvSpPr>
        <p:spPr>
          <a:xfrm>
            <a:off x="685800" y="378883"/>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064C6C61-EBE5-42A6-9CF5-4FEBDB2452D0}" type="slidenum">
              <a:rPr lang="en-AU" smtClean="0"/>
              <a:t>‹#›</a:t>
            </a:fld>
            <a:endParaRPr lang="en-AU"/>
          </a:p>
        </p:txBody>
      </p:sp>
    </p:spTree>
    <p:extLst>
      <p:ext uri="{BB962C8B-B14F-4D97-AF65-F5344CB8AC3E}">
        <p14:creationId xmlns:p14="http://schemas.microsoft.com/office/powerpoint/2010/main" val="31135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4AC474-7162-4F9B-9E87-D4B746BD41C9}" type="datetimeFigureOut">
              <a:rPr lang="en-AU" smtClean="0"/>
              <a:t>9/11/2023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64C6C61-EBE5-42A6-9CF5-4FEBDB2452D0}" type="slidenum">
              <a:rPr lang="en-AU" smtClean="0"/>
              <a:t>‹#›</a:t>
            </a:fld>
            <a:endParaRPr lang="en-AU"/>
          </a:p>
        </p:txBody>
      </p:sp>
    </p:spTree>
    <p:extLst>
      <p:ext uri="{BB962C8B-B14F-4D97-AF65-F5344CB8AC3E}">
        <p14:creationId xmlns:p14="http://schemas.microsoft.com/office/powerpoint/2010/main" val="2558032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4AC474-7162-4F9B-9E87-D4B746BD41C9}" type="datetimeFigureOut">
              <a:rPr lang="en-AU" smtClean="0"/>
              <a:t>9/11/2023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64C6C61-EBE5-42A6-9CF5-4FEBDB2452D0}" type="slidenum">
              <a:rPr lang="en-AU" smtClean="0"/>
              <a:t>‹#›</a:t>
            </a:fld>
            <a:endParaRPr lang="en-AU"/>
          </a:p>
        </p:txBody>
      </p:sp>
    </p:spTree>
    <p:extLst>
      <p:ext uri="{BB962C8B-B14F-4D97-AF65-F5344CB8AC3E}">
        <p14:creationId xmlns:p14="http://schemas.microsoft.com/office/powerpoint/2010/main" val="1394170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4AC474-7162-4F9B-9E87-D4B746BD41C9}" type="datetimeFigureOut">
              <a:rPr lang="en-AU" smtClean="0"/>
              <a:t>9/11/2023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4C6C61-EBE5-42A6-9CF5-4FEBDB2452D0}" type="slidenum">
              <a:rPr lang="en-AU" smtClean="0"/>
              <a:t>‹#›</a:t>
            </a:fld>
            <a:endParaRPr lang="en-AU"/>
          </a:p>
        </p:txBody>
      </p:sp>
    </p:spTree>
    <p:extLst>
      <p:ext uri="{BB962C8B-B14F-4D97-AF65-F5344CB8AC3E}">
        <p14:creationId xmlns:p14="http://schemas.microsoft.com/office/powerpoint/2010/main" val="3190770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F4AC474-7162-4F9B-9E87-D4B746BD41C9}" type="datetimeFigureOut">
              <a:rPr lang="en-AU" smtClean="0"/>
              <a:t>9/11/2023</a:t>
            </a:fld>
            <a:endParaRPr lang="en-AU"/>
          </a:p>
        </p:txBody>
      </p:sp>
      <p:sp>
        <p:nvSpPr>
          <p:cNvPr id="5" name="Footer Placeholder 4"/>
          <p:cNvSpPr>
            <a:spLocks noGrp="1"/>
          </p:cNvSpPr>
          <p:nvPr>
            <p:ph type="ftr" sz="quarter" idx="11"/>
          </p:nvPr>
        </p:nvSpPr>
        <p:spPr>
          <a:xfrm>
            <a:off x="685800" y="381000"/>
            <a:ext cx="6991492" cy="365125"/>
          </a:xfrm>
        </p:spPr>
        <p:txBody>
          <a:bodyPr/>
          <a:lstStyle/>
          <a:p>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064C6C61-EBE5-42A6-9CF5-4FEBDB2452D0}" type="slidenum">
              <a:rPr lang="en-AU" smtClean="0"/>
              <a:t>‹#›</a:t>
            </a:fld>
            <a:endParaRPr lang="en-AU"/>
          </a:p>
        </p:txBody>
      </p:sp>
    </p:spTree>
    <p:extLst>
      <p:ext uri="{BB962C8B-B14F-4D97-AF65-F5344CB8AC3E}">
        <p14:creationId xmlns:p14="http://schemas.microsoft.com/office/powerpoint/2010/main" val="283323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4AC474-7162-4F9B-9E87-D4B746BD41C9}" type="datetimeFigureOut">
              <a:rPr lang="en-AU" smtClean="0"/>
              <a:t>9/11/2023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4C6C61-EBE5-42A6-9CF5-4FEBDB2452D0}" type="slidenum">
              <a:rPr lang="en-AU" smtClean="0"/>
              <a:t>‹#›</a:t>
            </a:fld>
            <a:endParaRPr lang="en-AU"/>
          </a:p>
        </p:txBody>
      </p:sp>
    </p:spTree>
    <p:extLst>
      <p:ext uri="{BB962C8B-B14F-4D97-AF65-F5344CB8AC3E}">
        <p14:creationId xmlns:p14="http://schemas.microsoft.com/office/powerpoint/2010/main" val="3986483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F4AC474-7162-4F9B-9E87-D4B746BD41C9}" type="datetimeFigureOut">
              <a:rPr lang="en-AU" smtClean="0"/>
              <a:t>9/11/2023</a:t>
            </a:fld>
            <a:endParaRPr lang="en-AU"/>
          </a:p>
        </p:txBody>
      </p:sp>
      <p:sp>
        <p:nvSpPr>
          <p:cNvPr id="5" name="Footer Placeholder 4"/>
          <p:cNvSpPr>
            <a:spLocks noGrp="1"/>
          </p:cNvSpPr>
          <p:nvPr>
            <p:ph type="ftr" sz="quarter" idx="11"/>
          </p:nvPr>
        </p:nvSpPr>
        <p:spPr>
          <a:xfrm>
            <a:off x="685800" y="381001"/>
            <a:ext cx="6991492" cy="364065"/>
          </a:xfrm>
        </p:spPr>
        <p:txBody>
          <a:bodyPr/>
          <a:lstStyle/>
          <a:p>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064C6C61-EBE5-42A6-9CF5-4FEBDB2452D0}" type="slidenum">
              <a:rPr lang="en-AU" smtClean="0"/>
              <a:t>‹#›</a:t>
            </a:fld>
            <a:endParaRPr lang="en-AU"/>
          </a:p>
        </p:txBody>
      </p:sp>
    </p:spTree>
    <p:extLst>
      <p:ext uri="{BB962C8B-B14F-4D97-AF65-F5344CB8AC3E}">
        <p14:creationId xmlns:p14="http://schemas.microsoft.com/office/powerpoint/2010/main" val="1263775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4AC474-7162-4F9B-9E87-D4B746BD41C9}" type="datetimeFigureOut">
              <a:rPr lang="en-AU" smtClean="0"/>
              <a:t>9/11/2023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64C6C61-EBE5-42A6-9CF5-4FEBDB2452D0}" type="slidenum">
              <a:rPr lang="en-AU" smtClean="0"/>
              <a:t>‹#›</a:t>
            </a:fld>
            <a:endParaRPr lang="en-AU"/>
          </a:p>
        </p:txBody>
      </p:sp>
    </p:spTree>
    <p:extLst>
      <p:ext uri="{BB962C8B-B14F-4D97-AF65-F5344CB8AC3E}">
        <p14:creationId xmlns:p14="http://schemas.microsoft.com/office/powerpoint/2010/main" val="1753758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4AC474-7162-4F9B-9E87-D4B746BD41C9}" type="datetimeFigureOut">
              <a:rPr lang="en-AU" smtClean="0"/>
              <a:t>9/11/2023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64C6C61-EBE5-42A6-9CF5-4FEBDB2452D0}" type="slidenum">
              <a:rPr lang="en-AU" smtClean="0"/>
              <a:t>‹#›</a:t>
            </a:fld>
            <a:endParaRPr lang="en-AU"/>
          </a:p>
        </p:txBody>
      </p:sp>
    </p:spTree>
    <p:extLst>
      <p:ext uri="{BB962C8B-B14F-4D97-AF65-F5344CB8AC3E}">
        <p14:creationId xmlns:p14="http://schemas.microsoft.com/office/powerpoint/2010/main" val="403524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4AC474-7162-4F9B-9E87-D4B746BD41C9}" type="datetimeFigureOut">
              <a:rPr lang="en-AU" smtClean="0"/>
              <a:t>9/11/2023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64C6C61-EBE5-42A6-9CF5-4FEBDB2452D0}" type="slidenum">
              <a:rPr lang="en-AU" smtClean="0"/>
              <a:t>‹#›</a:t>
            </a:fld>
            <a:endParaRPr lang="en-AU"/>
          </a:p>
        </p:txBody>
      </p:sp>
    </p:spTree>
    <p:extLst>
      <p:ext uri="{BB962C8B-B14F-4D97-AF65-F5344CB8AC3E}">
        <p14:creationId xmlns:p14="http://schemas.microsoft.com/office/powerpoint/2010/main" val="477748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AC474-7162-4F9B-9E87-D4B746BD41C9}" type="datetimeFigureOut">
              <a:rPr lang="en-AU" smtClean="0"/>
              <a:t>9/11/2023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64C6C61-EBE5-42A6-9CF5-4FEBDB2452D0}" type="slidenum">
              <a:rPr lang="en-AU" smtClean="0"/>
              <a:t>‹#›</a:t>
            </a:fld>
            <a:endParaRPr lang="en-AU"/>
          </a:p>
        </p:txBody>
      </p:sp>
    </p:spTree>
    <p:extLst>
      <p:ext uri="{BB962C8B-B14F-4D97-AF65-F5344CB8AC3E}">
        <p14:creationId xmlns:p14="http://schemas.microsoft.com/office/powerpoint/2010/main" val="2546106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4AC474-7162-4F9B-9E87-D4B746BD41C9}" type="datetimeFigureOut">
              <a:rPr lang="en-AU" smtClean="0"/>
              <a:t>9/11/2023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64C6C61-EBE5-42A6-9CF5-4FEBDB2452D0}" type="slidenum">
              <a:rPr lang="en-AU" smtClean="0"/>
              <a:t>‹#›</a:t>
            </a:fld>
            <a:endParaRPr lang="en-AU"/>
          </a:p>
        </p:txBody>
      </p:sp>
    </p:spTree>
    <p:extLst>
      <p:ext uri="{BB962C8B-B14F-4D97-AF65-F5344CB8AC3E}">
        <p14:creationId xmlns:p14="http://schemas.microsoft.com/office/powerpoint/2010/main" val="3785407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4AC474-7162-4F9B-9E87-D4B746BD41C9}" type="datetimeFigureOut">
              <a:rPr lang="en-AU" smtClean="0"/>
              <a:t>9/11/2023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64C6C61-EBE5-42A6-9CF5-4FEBDB2452D0}" type="slidenum">
              <a:rPr lang="en-AU" smtClean="0"/>
              <a:t>‹#›</a:t>
            </a:fld>
            <a:endParaRPr lang="en-AU"/>
          </a:p>
        </p:txBody>
      </p:sp>
    </p:spTree>
    <p:extLst>
      <p:ext uri="{BB962C8B-B14F-4D97-AF65-F5344CB8AC3E}">
        <p14:creationId xmlns:p14="http://schemas.microsoft.com/office/powerpoint/2010/main" val="11105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4AC474-7162-4F9B-9E87-D4B746BD41C9}" type="datetimeFigureOut">
              <a:rPr lang="en-AU" smtClean="0"/>
              <a:t>9/11/2023</a:t>
            </a:fld>
            <a:endParaRPr lang="en-AU"/>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4C6C61-EBE5-42A6-9CF5-4FEBDB2452D0}" type="slidenum">
              <a:rPr lang="en-AU" smtClean="0"/>
              <a:t>‹#›</a:t>
            </a:fld>
            <a:endParaRPr lang="en-AU"/>
          </a:p>
        </p:txBody>
      </p:sp>
    </p:spTree>
    <p:extLst>
      <p:ext uri="{BB962C8B-B14F-4D97-AF65-F5344CB8AC3E}">
        <p14:creationId xmlns:p14="http://schemas.microsoft.com/office/powerpoint/2010/main" val="14468741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A48FF-63C1-F0E0-B332-3EF97EBAF625}"/>
              </a:ext>
            </a:extLst>
          </p:cNvPr>
          <p:cNvSpPr>
            <a:spLocks noGrp="1"/>
          </p:cNvSpPr>
          <p:nvPr>
            <p:ph type="ctrTitle"/>
          </p:nvPr>
        </p:nvSpPr>
        <p:spPr/>
        <p:txBody>
          <a:bodyPr/>
          <a:lstStyle/>
          <a:p>
            <a:r>
              <a:rPr lang="en-AU" dirty="0"/>
              <a:t>Data analytics Project 4</a:t>
            </a:r>
          </a:p>
        </p:txBody>
      </p:sp>
      <p:sp>
        <p:nvSpPr>
          <p:cNvPr id="3" name="Subtitle 2">
            <a:extLst>
              <a:ext uri="{FF2B5EF4-FFF2-40B4-BE49-F238E27FC236}">
                <a16:creationId xmlns:a16="http://schemas.microsoft.com/office/drawing/2014/main" id="{9CCEF806-6AAD-C5C9-5030-F99C762BFF2B}"/>
              </a:ext>
            </a:extLst>
          </p:cNvPr>
          <p:cNvSpPr>
            <a:spLocks noGrp="1"/>
          </p:cNvSpPr>
          <p:nvPr>
            <p:ph type="subTitle" idx="1"/>
          </p:nvPr>
        </p:nvSpPr>
        <p:spPr>
          <a:xfrm>
            <a:off x="1371600" y="3632200"/>
            <a:ext cx="9734550" cy="2654299"/>
          </a:xfrm>
        </p:spPr>
        <p:txBody>
          <a:bodyPr>
            <a:normAutofit/>
          </a:bodyPr>
          <a:lstStyle/>
          <a:p>
            <a:r>
              <a:rPr lang="en-AU" dirty="0"/>
              <a:t>Detecting Phishing URLs using Machine Learning</a:t>
            </a:r>
          </a:p>
          <a:p>
            <a:endParaRPr lang="en-AU" dirty="0"/>
          </a:p>
          <a:p>
            <a:endParaRPr lang="en-AU" dirty="0"/>
          </a:p>
          <a:p>
            <a:r>
              <a:rPr lang="en-AU" dirty="0"/>
              <a:t>By </a:t>
            </a:r>
            <a:r>
              <a:rPr lang="en-AU" dirty="0" err="1"/>
              <a:t>Nairui</a:t>
            </a:r>
            <a:r>
              <a:rPr lang="en-AU" dirty="0"/>
              <a:t> (David) Guo</a:t>
            </a:r>
          </a:p>
        </p:txBody>
      </p:sp>
    </p:spTree>
    <p:extLst>
      <p:ext uri="{BB962C8B-B14F-4D97-AF65-F5344CB8AC3E}">
        <p14:creationId xmlns:p14="http://schemas.microsoft.com/office/powerpoint/2010/main" val="116523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8E9F3-6DC6-2FD0-115C-A2D6FE5B2A74}"/>
              </a:ext>
            </a:extLst>
          </p:cNvPr>
          <p:cNvSpPr>
            <a:spLocks noGrp="1"/>
          </p:cNvSpPr>
          <p:nvPr>
            <p:ph type="title"/>
          </p:nvPr>
        </p:nvSpPr>
        <p:spPr>
          <a:xfrm>
            <a:off x="1552575" y="440523"/>
            <a:ext cx="8610600" cy="1293028"/>
          </a:xfrm>
        </p:spPr>
        <p:txBody>
          <a:bodyPr/>
          <a:lstStyle/>
          <a:p>
            <a:pPr algn="ctr"/>
            <a:r>
              <a:rPr lang="en-AU" dirty="0"/>
              <a:t>A New Growing Threat, Phishing!</a:t>
            </a:r>
          </a:p>
        </p:txBody>
      </p:sp>
      <p:sp>
        <p:nvSpPr>
          <p:cNvPr id="3" name="Content Placeholder 2">
            <a:extLst>
              <a:ext uri="{FF2B5EF4-FFF2-40B4-BE49-F238E27FC236}">
                <a16:creationId xmlns:a16="http://schemas.microsoft.com/office/drawing/2014/main" id="{185C3F9F-6FA4-054F-D65C-0725C57FF389}"/>
              </a:ext>
            </a:extLst>
          </p:cNvPr>
          <p:cNvSpPr>
            <a:spLocks noGrp="1"/>
          </p:cNvSpPr>
          <p:nvPr>
            <p:ph idx="1"/>
          </p:nvPr>
        </p:nvSpPr>
        <p:spPr>
          <a:xfrm>
            <a:off x="600075" y="2190750"/>
            <a:ext cx="10515600" cy="4667250"/>
          </a:xfrm>
        </p:spPr>
        <p:txBody>
          <a:bodyPr>
            <a:normAutofit/>
          </a:bodyPr>
          <a:lstStyle/>
          <a:p>
            <a:r>
              <a:rPr lang="en-AU" dirty="0"/>
              <a:t>Phishing URLs pose a growing threat to Australians, causing financial, personal, and cybersecurity issues.</a:t>
            </a:r>
          </a:p>
          <a:p>
            <a:r>
              <a:rPr lang="en-AU" dirty="0"/>
              <a:t>Incidents of phishing attacks surged by 44% in 2022 compared to the previous year in Australia.</a:t>
            </a:r>
          </a:p>
          <a:p>
            <a:r>
              <a:rPr lang="en-AU" dirty="0"/>
              <a:t>Identity theft cases surged, with a 37% increase in complaints to law enforcement agencies in the last year.</a:t>
            </a:r>
          </a:p>
          <a:p>
            <a:r>
              <a:rPr lang="en-AU" dirty="0"/>
              <a:t>Data breaches due to phishing attacks increased by 52%, exposing sensitive information like health records and financial data.</a:t>
            </a:r>
          </a:p>
          <a:p>
            <a:r>
              <a:rPr lang="en-AU" dirty="0"/>
              <a:t>Cybercriminals accessing email and online services without permission affected 63% of reported cases, leading to mental stress and reputational damage.</a:t>
            </a:r>
          </a:p>
        </p:txBody>
      </p:sp>
    </p:spTree>
    <p:extLst>
      <p:ext uri="{BB962C8B-B14F-4D97-AF65-F5344CB8AC3E}">
        <p14:creationId xmlns:p14="http://schemas.microsoft.com/office/powerpoint/2010/main" val="831450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33F0-7BA5-B960-F073-B79C3741C78F}"/>
              </a:ext>
            </a:extLst>
          </p:cNvPr>
          <p:cNvSpPr>
            <a:spLocks noGrp="1"/>
          </p:cNvSpPr>
          <p:nvPr>
            <p:ph type="title"/>
          </p:nvPr>
        </p:nvSpPr>
        <p:spPr>
          <a:xfrm>
            <a:off x="533400" y="117475"/>
            <a:ext cx="10515600" cy="1325563"/>
          </a:xfrm>
        </p:spPr>
        <p:txBody>
          <a:bodyPr/>
          <a:lstStyle/>
          <a:p>
            <a:pPr algn="ctr"/>
            <a:r>
              <a:rPr lang="en-AU" dirty="0"/>
              <a:t>The Data</a:t>
            </a:r>
          </a:p>
        </p:txBody>
      </p:sp>
      <p:sp>
        <p:nvSpPr>
          <p:cNvPr id="3" name="Content Placeholder 2">
            <a:extLst>
              <a:ext uri="{FF2B5EF4-FFF2-40B4-BE49-F238E27FC236}">
                <a16:creationId xmlns:a16="http://schemas.microsoft.com/office/drawing/2014/main" id="{97B889F3-9B6D-FF0B-9D47-A0E02FE872F3}"/>
              </a:ext>
            </a:extLst>
          </p:cNvPr>
          <p:cNvSpPr>
            <a:spLocks noGrp="1"/>
          </p:cNvSpPr>
          <p:nvPr>
            <p:ph idx="1"/>
          </p:nvPr>
        </p:nvSpPr>
        <p:spPr>
          <a:xfrm>
            <a:off x="238125" y="1549070"/>
            <a:ext cx="7800975" cy="5191455"/>
          </a:xfrm>
        </p:spPr>
        <p:txBody>
          <a:bodyPr>
            <a:normAutofit/>
          </a:bodyPr>
          <a:lstStyle/>
          <a:p>
            <a:r>
              <a:rPr lang="en-AU" dirty="0"/>
              <a:t>Data from Kaggle, 'Phishing and Legitimate URLs,' includes 800,000+ web addresses.</a:t>
            </a:r>
          </a:p>
          <a:p>
            <a:r>
              <a:rPr lang="en-AU" dirty="0"/>
              <a:t>52% represent safe websites, while 47% are phishing websites.</a:t>
            </a:r>
          </a:p>
          <a:p>
            <a:r>
              <a:rPr lang="en-AU" dirty="0"/>
              <a:t>Two columns: URL and a "status" label (0 for phishing, 1 for safe), nearly balanced.</a:t>
            </a:r>
          </a:p>
          <a:p>
            <a:r>
              <a:rPr lang="en-AU" dirty="0"/>
              <a:t>Despite balance, perfect accuracy might not be achieved as initially hoped.</a:t>
            </a:r>
          </a:p>
          <a:p>
            <a:r>
              <a:rPr lang="en-AU" dirty="0"/>
              <a:t>Dataset aims to train the computer to differentiate between safe and phishing websites, or at least try to.</a:t>
            </a:r>
          </a:p>
        </p:txBody>
      </p:sp>
      <p:pic>
        <p:nvPicPr>
          <p:cNvPr id="5" name="Picture 4">
            <a:extLst>
              <a:ext uri="{FF2B5EF4-FFF2-40B4-BE49-F238E27FC236}">
                <a16:creationId xmlns:a16="http://schemas.microsoft.com/office/drawing/2014/main" id="{C0BA3875-8631-5684-AC03-F98420CFDA6D}"/>
              </a:ext>
            </a:extLst>
          </p:cNvPr>
          <p:cNvPicPr>
            <a:picLocks noChangeAspect="1"/>
          </p:cNvPicPr>
          <p:nvPr/>
        </p:nvPicPr>
        <p:blipFill>
          <a:blip r:embed="rId2"/>
          <a:stretch>
            <a:fillRect/>
          </a:stretch>
        </p:blipFill>
        <p:spPr>
          <a:xfrm>
            <a:off x="8169335" y="857250"/>
            <a:ext cx="4022666" cy="3520637"/>
          </a:xfrm>
          <a:prstGeom prst="rect">
            <a:avLst/>
          </a:prstGeom>
        </p:spPr>
      </p:pic>
      <p:pic>
        <p:nvPicPr>
          <p:cNvPr id="7" name="Picture 6">
            <a:extLst>
              <a:ext uri="{FF2B5EF4-FFF2-40B4-BE49-F238E27FC236}">
                <a16:creationId xmlns:a16="http://schemas.microsoft.com/office/drawing/2014/main" id="{9BD3E0BF-80FD-D3BB-B52A-C70A5C19651D}"/>
              </a:ext>
            </a:extLst>
          </p:cNvPr>
          <p:cNvPicPr>
            <a:picLocks noChangeAspect="1"/>
          </p:cNvPicPr>
          <p:nvPr/>
        </p:nvPicPr>
        <p:blipFill>
          <a:blip r:embed="rId3"/>
          <a:stretch>
            <a:fillRect/>
          </a:stretch>
        </p:blipFill>
        <p:spPr>
          <a:xfrm>
            <a:off x="9782175" y="4430903"/>
            <a:ext cx="2409825" cy="2351227"/>
          </a:xfrm>
          <a:prstGeom prst="rect">
            <a:avLst/>
          </a:prstGeom>
        </p:spPr>
      </p:pic>
    </p:spTree>
    <p:extLst>
      <p:ext uri="{BB962C8B-B14F-4D97-AF65-F5344CB8AC3E}">
        <p14:creationId xmlns:p14="http://schemas.microsoft.com/office/powerpoint/2010/main" val="4006571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F45C-D1AE-7F52-F819-E910C31A24F9}"/>
              </a:ext>
            </a:extLst>
          </p:cNvPr>
          <p:cNvSpPr>
            <a:spLocks noGrp="1"/>
          </p:cNvSpPr>
          <p:nvPr>
            <p:ph type="title"/>
          </p:nvPr>
        </p:nvSpPr>
        <p:spPr>
          <a:xfrm>
            <a:off x="1790700" y="639315"/>
            <a:ext cx="8610600" cy="1293028"/>
          </a:xfrm>
        </p:spPr>
        <p:txBody>
          <a:bodyPr/>
          <a:lstStyle/>
          <a:p>
            <a:pPr algn="ctr"/>
            <a:r>
              <a:rPr lang="en-AU" dirty="0"/>
              <a:t>Preparing the Data</a:t>
            </a:r>
          </a:p>
        </p:txBody>
      </p:sp>
      <p:sp>
        <p:nvSpPr>
          <p:cNvPr id="3" name="Content Placeholder 2">
            <a:extLst>
              <a:ext uri="{FF2B5EF4-FFF2-40B4-BE49-F238E27FC236}">
                <a16:creationId xmlns:a16="http://schemas.microsoft.com/office/drawing/2014/main" id="{5ADD1CD2-068F-AE84-6093-5065A9D502B2}"/>
              </a:ext>
            </a:extLst>
          </p:cNvPr>
          <p:cNvSpPr>
            <a:spLocks noGrp="1"/>
          </p:cNvSpPr>
          <p:nvPr>
            <p:ph idx="1"/>
          </p:nvPr>
        </p:nvSpPr>
        <p:spPr/>
        <p:txBody>
          <a:bodyPr/>
          <a:lstStyle/>
          <a:p>
            <a:r>
              <a:rPr lang="en-AU" dirty="0"/>
              <a:t>Need equal numbers of safe and phishing websites for the task.</a:t>
            </a:r>
          </a:p>
          <a:p>
            <a:r>
              <a:rPr lang="en-AU" dirty="0"/>
              <a:t>Split into Safe (1) and Unsafe (0) categories.</a:t>
            </a:r>
          </a:p>
          <a:p>
            <a:r>
              <a:rPr lang="en-AU" dirty="0"/>
              <a:t>Code randomly matches equal amounts of good and bad sites, creating a balanced dataset.</a:t>
            </a:r>
          </a:p>
          <a:p>
            <a:r>
              <a:rPr lang="en-AU" dirty="0"/>
              <a:t>To ensure balance, the code combines equal numbers of safe and phishing websites using '</a:t>
            </a:r>
            <a:r>
              <a:rPr lang="en-AU" dirty="0" err="1"/>
              <a:t>pd.Concat</a:t>
            </a:r>
            <a:r>
              <a:rPr lang="en-AU" dirty="0"/>
              <a:t>' to create a new dataset.</a:t>
            </a:r>
          </a:p>
        </p:txBody>
      </p:sp>
      <p:pic>
        <p:nvPicPr>
          <p:cNvPr id="7" name="Picture 6">
            <a:extLst>
              <a:ext uri="{FF2B5EF4-FFF2-40B4-BE49-F238E27FC236}">
                <a16:creationId xmlns:a16="http://schemas.microsoft.com/office/drawing/2014/main" id="{48FED68D-11C5-6F89-4A9B-6D81377568C8}"/>
              </a:ext>
            </a:extLst>
          </p:cNvPr>
          <p:cNvPicPr>
            <a:picLocks noChangeAspect="1"/>
          </p:cNvPicPr>
          <p:nvPr/>
        </p:nvPicPr>
        <p:blipFill>
          <a:blip r:embed="rId2"/>
          <a:stretch>
            <a:fillRect/>
          </a:stretch>
        </p:blipFill>
        <p:spPr>
          <a:xfrm>
            <a:off x="1853668" y="4943475"/>
            <a:ext cx="10338332" cy="1809750"/>
          </a:xfrm>
          <a:prstGeom prst="rect">
            <a:avLst/>
          </a:prstGeom>
        </p:spPr>
      </p:pic>
    </p:spTree>
    <p:extLst>
      <p:ext uri="{BB962C8B-B14F-4D97-AF65-F5344CB8AC3E}">
        <p14:creationId xmlns:p14="http://schemas.microsoft.com/office/powerpoint/2010/main" val="2633659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2FB32-5FBC-0218-F127-ED4DBE466DE0}"/>
              </a:ext>
            </a:extLst>
          </p:cNvPr>
          <p:cNvSpPr>
            <a:spLocks noGrp="1"/>
          </p:cNvSpPr>
          <p:nvPr>
            <p:ph type="title"/>
          </p:nvPr>
        </p:nvSpPr>
        <p:spPr>
          <a:xfrm>
            <a:off x="390525" y="1305"/>
            <a:ext cx="10515600" cy="1325563"/>
          </a:xfrm>
        </p:spPr>
        <p:txBody>
          <a:bodyPr/>
          <a:lstStyle/>
          <a:p>
            <a:r>
              <a:rPr lang="en-AU" dirty="0"/>
              <a:t>Feature matrix: changing the URLs</a:t>
            </a:r>
          </a:p>
        </p:txBody>
      </p:sp>
      <p:sp>
        <p:nvSpPr>
          <p:cNvPr id="3" name="Content Placeholder 2">
            <a:extLst>
              <a:ext uri="{FF2B5EF4-FFF2-40B4-BE49-F238E27FC236}">
                <a16:creationId xmlns:a16="http://schemas.microsoft.com/office/drawing/2014/main" id="{E3B1E490-86FC-3299-EA4B-90B888876709}"/>
              </a:ext>
            </a:extLst>
          </p:cNvPr>
          <p:cNvSpPr>
            <a:spLocks noGrp="1"/>
          </p:cNvSpPr>
          <p:nvPr>
            <p:ph idx="1"/>
          </p:nvPr>
        </p:nvSpPr>
        <p:spPr>
          <a:xfrm>
            <a:off x="85726" y="1343025"/>
            <a:ext cx="7286624" cy="3600030"/>
          </a:xfrm>
        </p:spPr>
        <p:txBody>
          <a:bodyPr>
            <a:normAutofit fontScale="92500" lnSpcReduction="20000"/>
          </a:bodyPr>
          <a:lstStyle/>
          <a:p>
            <a:r>
              <a:rPr lang="en-AU" dirty="0"/>
              <a:t>To prepare for machine learning analysis of URLs, I sorted out what properties to examine, such as words, numbers, symbols, slashes, and domain names like .com or .org.</a:t>
            </a:r>
          </a:p>
          <a:p>
            <a:r>
              <a:rPr lang="en-AU" dirty="0"/>
              <a:t>Split the data in half, using one part to train the machine learning system and the other to predict if a website is safe or phishing.</a:t>
            </a:r>
          </a:p>
          <a:p>
            <a:r>
              <a:rPr lang="en-AU" dirty="0"/>
              <a:t>Created a feature matrix to count the frequency of terms, involving converting slashes to dots and then counting how often each word appeared in the dataset.</a:t>
            </a:r>
          </a:p>
          <a:p>
            <a:r>
              <a:rPr lang="en-AU" dirty="0"/>
              <a:t>Identified the most common terms by tallying the frequency of each word in the dataset.</a:t>
            </a:r>
          </a:p>
        </p:txBody>
      </p:sp>
      <p:sp>
        <p:nvSpPr>
          <p:cNvPr id="11" name="TextBox 10">
            <a:extLst>
              <a:ext uri="{FF2B5EF4-FFF2-40B4-BE49-F238E27FC236}">
                <a16:creationId xmlns:a16="http://schemas.microsoft.com/office/drawing/2014/main" id="{712D8563-8436-7A47-0266-2FC59D2243E0}"/>
              </a:ext>
            </a:extLst>
          </p:cNvPr>
          <p:cNvSpPr txBox="1"/>
          <p:nvPr/>
        </p:nvSpPr>
        <p:spPr>
          <a:xfrm>
            <a:off x="6410325" y="4173021"/>
            <a:ext cx="6096000" cy="369332"/>
          </a:xfrm>
          <a:prstGeom prst="rect">
            <a:avLst/>
          </a:prstGeom>
          <a:noFill/>
        </p:spPr>
        <p:txBody>
          <a:bodyPr wrap="square">
            <a:spAutoFit/>
          </a:bodyPr>
          <a:lstStyle/>
          <a:p>
            <a:endParaRPr lang="en-AU" dirty="0"/>
          </a:p>
        </p:txBody>
      </p:sp>
      <p:pic>
        <p:nvPicPr>
          <p:cNvPr id="15" name="Picture 14">
            <a:extLst>
              <a:ext uri="{FF2B5EF4-FFF2-40B4-BE49-F238E27FC236}">
                <a16:creationId xmlns:a16="http://schemas.microsoft.com/office/drawing/2014/main" id="{7BE5F84A-3FEF-6754-6B08-DA12ACA6B064}"/>
              </a:ext>
            </a:extLst>
          </p:cNvPr>
          <p:cNvPicPr>
            <a:picLocks noChangeAspect="1"/>
          </p:cNvPicPr>
          <p:nvPr/>
        </p:nvPicPr>
        <p:blipFill>
          <a:blip r:embed="rId2"/>
          <a:stretch>
            <a:fillRect/>
          </a:stretch>
        </p:blipFill>
        <p:spPr>
          <a:xfrm>
            <a:off x="3829050" y="4943055"/>
            <a:ext cx="8362950" cy="1873250"/>
          </a:xfrm>
          <a:prstGeom prst="rect">
            <a:avLst/>
          </a:prstGeom>
        </p:spPr>
      </p:pic>
      <p:pic>
        <p:nvPicPr>
          <p:cNvPr id="17" name="Picture 16">
            <a:extLst>
              <a:ext uri="{FF2B5EF4-FFF2-40B4-BE49-F238E27FC236}">
                <a16:creationId xmlns:a16="http://schemas.microsoft.com/office/drawing/2014/main" id="{BA7B7B15-EECD-E14C-3263-B1933D6DC408}"/>
              </a:ext>
            </a:extLst>
          </p:cNvPr>
          <p:cNvPicPr>
            <a:picLocks noChangeAspect="1"/>
          </p:cNvPicPr>
          <p:nvPr/>
        </p:nvPicPr>
        <p:blipFill>
          <a:blip r:embed="rId3"/>
          <a:stretch>
            <a:fillRect/>
          </a:stretch>
        </p:blipFill>
        <p:spPr>
          <a:xfrm>
            <a:off x="7439025" y="2766050"/>
            <a:ext cx="4752975" cy="1776303"/>
          </a:xfrm>
          <a:prstGeom prst="rect">
            <a:avLst/>
          </a:prstGeom>
        </p:spPr>
      </p:pic>
      <p:pic>
        <p:nvPicPr>
          <p:cNvPr id="19" name="Picture 18">
            <a:extLst>
              <a:ext uri="{FF2B5EF4-FFF2-40B4-BE49-F238E27FC236}">
                <a16:creationId xmlns:a16="http://schemas.microsoft.com/office/drawing/2014/main" id="{FE12DB4F-86AA-39E8-65EF-76FA3409B27E}"/>
              </a:ext>
            </a:extLst>
          </p:cNvPr>
          <p:cNvPicPr>
            <a:picLocks noChangeAspect="1"/>
          </p:cNvPicPr>
          <p:nvPr/>
        </p:nvPicPr>
        <p:blipFill>
          <a:blip r:embed="rId4"/>
          <a:stretch>
            <a:fillRect/>
          </a:stretch>
        </p:blipFill>
        <p:spPr>
          <a:xfrm>
            <a:off x="7439024" y="1576790"/>
            <a:ext cx="4752976" cy="980186"/>
          </a:xfrm>
          <a:prstGeom prst="rect">
            <a:avLst/>
          </a:prstGeom>
        </p:spPr>
      </p:pic>
    </p:spTree>
    <p:extLst>
      <p:ext uri="{BB962C8B-B14F-4D97-AF65-F5344CB8AC3E}">
        <p14:creationId xmlns:p14="http://schemas.microsoft.com/office/powerpoint/2010/main" val="190156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E0DBC-8009-F274-4318-2E4BB184E67E}"/>
              </a:ext>
            </a:extLst>
          </p:cNvPr>
          <p:cNvSpPr>
            <a:spLocks noGrp="1"/>
          </p:cNvSpPr>
          <p:nvPr>
            <p:ph type="title"/>
          </p:nvPr>
        </p:nvSpPr>
        <p:spPr>
          <a:xfrm>
            <a:off x="1790700" y="397660"/>
            <a:ext cx="8610600" cy="1293028"/>
          </a:xfrm>
        </p:spPr>
        <p:txBody>
          <a:bodyPr>
            <a:normAutofit fontScale="90000"/>
          </a:bodyPr>
          <a:lstStyle/>
          <a:p>
            <a:pPr algn="ctr"/>
            <a:r>
              <a:rPr lang="en-AU" dirty="0"/>
              <a:t>Feature matrix: Converting to CORPUS and using </a:t>
            </a:r>
            <a:r>
              <a:rPr lang="en-AU" dirty="0" err="1"/>
              <a:t>CountVectorizer</a:t>
            </a:r>
            <a:endParaRPr lang="en-AU" dirty="0"/>
          </a:p>
        </p:txBody>
      </p:sp>
      <p:sp>
        <p:nvSpPr>
          <p:cNvPr id="3" name="Content Placeholder 2">
            <a:extLst>
              <a:ext uri="{FF2B5EF4-FFF2-40B4-BE49-F238E27FC236}">
                <a16:creationId xmlns:a16="http://schemas.microsoft.com/office/drawing/2014/main" id="{825ADCFE-DE03-36B1-DB3A-5B2288D013A6}"/>
              </a:ext>
            </a:extLst>
          </p:cNvPr>
          <p:cNvSpPr>
            <a:spLocks noGrp="1"/>
          </p:cNvSpPr>
          <p:nvPr>
            <p:ph idx="1"/>
          </p:nvPr>
        </p:nvSpPr>
        <p:spPr>
          <a:xfrm>
            <a:off x="295274" y="1856587"/>
            <a:ext cx="10525125" cy="2435214"/>
          </a:xfrm>
        </p:spPr>
        <p:txBody>
          <a:bodyPr/>
          <a:lstStyle/>
          <a:p>
            <a:r>
              <a:rPr lang="en-AU" dirty="0"/>
              <a:t>Utilized CORPUS to gather words or text from website addresses (URLs), excluding numbers and focusing solely on words.</a:t>
            </a:r>
          </a:p>
          <a:p>
            <a:r>
              <a:rPr lang="en-AU" dirty="0" err="1"/>
              <a:t>CountVectorizer</a:t>
            </a:r>
            <a:r>
              <a:rPr lang="en-AU" dirty="0"/>
              <a:t>, an inbuilt tool, was employed to assign binary numbers to each word from the collected text.</a:t>
            </a:r>
          </a:p>
          <a:p>
            <a:r>
              <a:rPr lang="en-AU" dirty="0" err="1"/>
              <a:t>CountVectorizer's</a:t>
            </a:r>
            <a:r>
              <a:rPr lang="en-AU" dirty="0"/>
              <a:t> function helped generate a feature matrix to count the frequency of each word in the dataset.</a:t>
            </a:r>
          </a:p>
          <a:p>
            <a:endParaRPr lang="en-AU" dirty="0"/>
          </a:p>
          <a:p>
            <a:endParaRPr lang="en-AU" dirty="0"/>
          </a:p>
          <a:p>
            <a:endParaRPr lang="en-AU" dirty="0"/>
          </a:p>
          <a:p>
            <a:endParaRPr lang="en-AU" dirty="0"/>
          </a:p>
        </p:txBody>
      </p:sp>
      <p:pic>
        <p:nvPicPr>
          <p:cNvPr id="5" name="Picture 4">
            <a:extLst>
              <a:ext uri="{FF2B5EF4-FFF2-40B4-BE49-F238E27FC236}">
                <a16:creationId xmlns:a16="http://schemas.microsoft.com/office/drawing/2014/main" id="{92515DD0-C600-8C2D-2F5F-7B10A5ACA6D1}"/>
              </a:ext>
            </a:extLst>
          </p:cNvPr>
          <p:cNvPicPr>
            <a:picLocks noChangeAspect="1"/>
          </p:cNvPicPr>
          <p:nvPr/>
        </p:nvPicPr>
        <p:blipFill>
          <a:blip r:embed="rId2"/>
          <a:stretch>
            <a:fillRect/>
          </a:stretch>
        </p:blipFill>
        <p:spPr>
          <a:xfrm>
            <a:off x="4943474" y="4291801"/>
            <a:ext cx="7248525" cy="2566199"/>
          </a:xfrm>
          <a:prstGeom prst="rect">
            <a:avLst/>
          </a:prstGeom>
        </p:spPr>
      </p:pic>
      <p:pic>
        <p:nvPicPr>
          <p:cNvPr id="8" name="Picture 7">
            <a:extLst>
              <a:ext uri="{FF2B5EF4-FFF2-40B4-BE49-F238E27FC236}">
                <a16:creationId xmlns:a16="http://schemas.microsoft.com/office/drawing/2014/main" id="{8B67457F-B467-F771-450F-DB193FE6EB42}"/>
              </a:ext>
            </a:extLst>
          </p:cNvPr>
          <p:cNvPicPr>
            <a:picLocks noChangeAspect="1"/>
          </p:cNvPicPr>
          <p:nvPr/>
        </p:nvPicPr>
        <p:blipFill>
          <a:blip r:embed="rId3"/>
          <a:stretch>
            <a:fillRect/>
          </a:stretch>
        </p:blipFill>
        <p:spPr>
          <a:xfrm>
            <a:off x="47625" y="4457700"/>
            <a:ext cx="4902380" cy="2400300"/>
          </a:xfrm>
          <a:prstGeom prst="rect">
            <a:avLst/>
          </a:prstGeom>
        </p:spPr>
      </p:pic>
    </p:spTree>
    <p:extLst>
      <p:ext uri="{BB962C8B-B14F-4D97-AF65-F5344CB8AC3E}">
        <p14:creationId xmlns:p14="http://schemas.microsoft.com/office/powerpoint/2010/main" val="370823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9EEDE-5762-D9EC-47A1-500C827E16E3}"/>
              </a:ext>
            </a:extLst>
          </p:cNvPr>
          <p:cNvSpPr>
            <a:spLocks noGrp="1"/>
          </p:cNvSpPr>
          <p:nvPr>
            <p:ph type="title"/>
          </p:nvPr>
        </p:nvSpPr>
        <p:spPr>
          <a:xfrm>
            <a:off x="609600" y="-34131"/>
            <a:ext cx="10515600" cy="1325563"/>
          </a:xfrm>
        </p:spPr>
        <p:txBody>
          <a:bodyPr/>
          <a:lstStyle/>
          <a:p>
            <a:pPr algn="ctr"/>
            <a:r>
              <a:rPr lang="en-AU" dirty="0"/>
              <a:t>Training and evaluating</a:t>
            </a:r>
          </a:p>
        </p:txBody>
      </p:sp>
      <p:sp>
        <p:nvSpPr>
          <p:cNvPr id="3" name="Content Placeholder 2">
            <a:extLst>
              <a:ext uri="{FF2B5EF4-FFF2-40B4-BE49-F238E27FC236}">
                <a16:creationId xmlns:a16="http://schemas.microsoft.com/office/drawing/2014/main" id="{122F1058-3F29-E9FB-740E-57AC4717EB32}"/>
              </a:ext>
            </a:extLst>
          </p:cNvPr>
          <p:cNvSpPr>
            <a:spLocks noGrp="1"/>
          </p:cNvSpPr>
          <p:nvPr>
            <p:ph idx="1"/>
          </p:nvPr>
        </p:nvSpPr>
        <p:spPr>
          <a:xfrm>
            <a:off x="0" y="1371600"/>
            <a:ext cx="5867400" cy="5486400"/>
          </a:xfrm>
        </p:spPr>
        <p:txBody>
          <a:bodyPr>
            <a:normAutofit/>
          </a:bodyPr>
          <a:lstStyle/>
          <a:p>
            <a:r>
              <a:rPr lang="en-AU" dirty="0"/>
              <a:t>Split data for training and testing the model, using half for each purpose.</a:t>
            </a:r>
          </a:p>
          <a:p>
            <a:r>
              <a:rPr lang="en-AU" dirty="0"/>
              <a:t>Features </a:t>
            </a:r>
            <a:r>
              <a:rPr lang="en-AU" dirty="0" err="1"/>
              <a:t>labeled</a:t>
            </a:r>
            <a:r>
              <a:rPr lang="en-AU" dirty="0"/>
              <a:t> as 'X' and classifications as 'Y' (0 for phishing, 1 for safe).</a:t>
            </a:r>
          </a:p>
          <a:p>
            <a:r>
              <a:rPr lang="en-AU" dirty="0"/>
              <a:t>Employed </a:t>
            </a:r>
            <a:r>
              <a:rPr lang="en-AU" dirty="0" err="1"/>
              <a:t>RandomForestClassifier</a:t>
            </a:r>
            <a:r>
              <a:rPr lang="en-AU" dirty="0"/>
              <a:t> for machine learning, using '.fit' to train and '.predict' to test the model's accuracy.</a:t>
            </a:r>
          </a:p>
          <a:p>
            <a:r>
              <a:rPr lang="en-AU" dirty="0"/>
              <a:t>Assessed accuracy using the '</a:t>
            </a:r>
            <a:r>
              <a:rPr lang="en-AU" dirty="0" err="1"/>
              <a:t>accuracy_score</a:t>
            </a:r>
            <a:r>
              <a:rPr lang="en-AU" dirty="0"/>
              <a:t>' function to predict phishing URLs.</a:t>
            </a:r>
          </a:p>
          <a:p>
            <a:r>
              <a:rPr lang="en-AU" dirty="0"/>
              <a:t>Utilized '</a:t>
            </a:r>
            <a:r>
              <a:rPr lang="en-AU" dirty="0" err="1"/>
              <a:t>confusion_matrix</a:t>
            </a:r>
            <a:r>
              <a:rPr lang="en-AU" dirty="0"/>
              <a:t>' to evaluate model performance, categorizing into True Positives, True Negatives, False Positives, and False Negatives.</a:t>
            </a:r>
          </a:p>
        </p:txBody>
      </p:sp>
      <p:pic>
        <p:nvPicPr>
          <p:cNvPr id="5" name="Picture 4">
            <a:extLst>
              <a:ext uri="{FF2B5EF4-FFF2-40B4-BE49-F238E27FC236}">
                <a16:creationId xmlns:a16="http://schemas.microsoft.com/office/drawing/2014/main" id="{C8F9CE70-F679-505F-21F9-F949FE59072F}"/>
              </a:ext>
            </a:extLst>
          </p:cNvPr>
          <p:cNvPicPr>
            <a:picLocks noChangeAspect="1"/>
          </p:cNvPicPr>
          <p:nvPr/>
        </p:nvPicPr>
        <p:blipFill>
          <a:blip r:embed="rId2"/>
          <a:stretch>
            <a:fillRect/>
          </a:stretch>
        </p:blipFill>
        <p:spPr>
          <a:xfrm>
            <a:off x="5867400" y="2857500"/>
            <a:ext cx="6324600" cy="4000500"/>
          </a:xfrm>
          <a:prstGeom prst="rect">
            <a:avLst/>
          </a:prstGeom>
        </p:spPr>
      </p:pic>
    </p:spTree>
    <p:extLst>
      <p:ext uri="{BB962C8B-B14F-4D97-AF65-F5344CB8AC3E}">
        <p14:creationId xmlns:p14="http://schemas.microsoft.com/office/powerpoint/2010/main" val="1565042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81EC-35CC-E166-5675-3D13DBEA08BD}"/>
              </a:ext>
            </a:extLst>
          </p:cNvPr>
          <p:cNvSpPr>
            <a:spLocks noGrp="1"/>
          </p:cNvSpPr>
          <p:nvPr>
            <p:ph type="title"/>
          </p:nvPr>
        </p:nvSpPr>
        <p:spPr>
          <a:xfrm>
            <a:off x="1790700" y="278598"/>
            <a:ext cx="8610600" cy="1293028"/>
          </a:xfrm>
        </p:spPr>
        <p:txBody>
          <a:bodyPr/>
          <a:lstStyle/>
          <a:p>
            <a:pPr algn="ctr"/>
            <a:r>
              <a:rPr lang="en-AU" dirty="0"/>
              <a:t>End result</a:t>
            </a:r>
          </a:p>
        </p:txBody>
      </p:sp>
      <p:pic>
        <p:nvPicPr>
          <p:cNvPr id="5" name="Picture 4">
            <a:extLst>
              <a:ext uri="{FF2B5EF4-FFF2-40B4-BE49-F238E27FC236}">
                <a16:creationId xmlns:a16="http://schemas.microsoft.com/office/drawing/2014/main" id="{171722C8-D1EE-2574-950D-2DF09F3883A0}"/>
              </a:ext>
            </a:extLst>
          </p:cNvPr>
          <p:cNvPicPr>
            <a:picLocks noChangeAspect="1"/>
          </p:cNvPicPr>
          <p:nvPr/>
        </p:nvPicPr>
        <p:blipFill rotWithShape="1">
          <a:blip r:embed="rId2"/>
          <a:srcRect r="34026"/>
          <a:stretch/>
        </p:blipFill>
        <p:spPr>
          <a:xfrm>
            <a:off x="7353300" y="4847379"/>
            <a:ext cx="4838700" cy="1960746"/>
          </a:xfrm>
          <a:prstGeom prst="rect">
            <a:avLst/>
          </a:prstGeom>
        </p:spPr>
      </p:pic>
      <p:sp>
        <p:nvSpPr>
          <p:cNvPr id="6" name="TextBox 5">
            <a:extLst>
              <a:ext uri="{FF2B5EF4-FFF2-40B4-BE49-F238E27FC236}">
                <a16:creationId xmlns:a16="http://schemas.microsoft.com/office/drawing/2014/main" id="{19ECBE42-B863-99AE-D941-979EAE6589D2}"/>
              </a:ext>
            </a:extLst>
          </p:cNvPr>
          <p:cNvSpPr txBox="1"/>
          <p:nvPr/>
        </p:nvSpPr>
        <p:spPr>
          <a:xfrm>
            <a:off x="104775" y="1457325"/>
            <a:ext cx="9715500" cy="4370427"/>
          </a:xfrm>
          <a:prstGeom prst="rect">
            <a:avLst/>
          </a:prstGeom>
          <a:noFill/>
        </p:spPr>
        <p:txBody>
          <a:bodyPr wrap="square" rtlCol="0">
            <a:spAutoFit/>
          </a:bodyPr>
          <a:lstStyle/>
          <a:p>
            <a:pPr marL="285750" indent="-285750">
              <a:buFont typeface="Arial" panose="020B0604020202020204" pitchFamily="34" charset="0"/>
              <a:buChar char="•"/>
            </a:pPr>
            <a:r>
              <a:rPr lang="en-AU" sz="2000" dirty="0"/>
              <a:t>Machine had an 88.84% accuracy</a:t>
            </a:r>
          </a:p>
          <a:p>
            <a:pPr marL="285750" indent="-285750">
              <a:buFont typeface="Arial" panose="020B0604020202020204" pitchFamily="34" charset="0"/>
              <a:buChar char="•"/>
            </a:pPr>
            <a:endParaRPr lang="en-AU" sz="2000" dirty="0"/>
          </a:p>
          <a:p>
            <a:pPr marL="285750" indent="-285750">
              <a:buFont typeface="Arial" panose="020B0604020202020204" pitchFamily="34" charset="0"/>
              <a:buChar char="•"/>
            </a:pPr>
            <a:endParaRPr lang="en-AU" sz="2000" dirty="0"/>
          </a:p>
          <a:p>
            <a:pPr marL="285750" indent="-285750">
              <a:buFont typeface="Arial" panose="020B0604020202020204" pitchFamily="34" charset="0"/>
              <a:buChar char="•"/>
            </a:pPr>
            <a:endParaRPr lang="en-AU" sz="2000" dirty="0"/>
          </a:p>
          <a:p>
            <a:r>
              <a:rPr lang="en-AU" sz="2000" dirty="0"/>
              <a:t>Confusion Matrix shows:</a:t>
            </a:r>
          </a:p>
          <a:p>
            <a:endParaRPr lang="en-AU" sz="2000" dirty="0"/>
          </a:p>
          <a:p>
            <a:endParaRPr lang="en-AU" sz="2000" dirty="0"/>
          </a:p>
          <a:p>
            <a:pPr marL="285750" indent="-285750">
              <a:buFont typeface="Arial" panose="020B0604020202020204" pitchFamily="34" charset="0"/>
              <a:buChar char="•"/>
            </a:pPr>
            <a:r>
              <a:rPr lang="en-AU" sz="2000" dirty="0"/>
              <a:t>The machine was able to detect 69,135 URLs as Phishing</a:t>
            </a:r>
          </a:p>
          <a:p>
            <a:pPr marL="285750" indent="-285750">
              <a:buFont typeface="Arial" panose="020B0604020202020204" pitchFamily="34" charset="0"/>
              <a:buChar char="•"/>
            </a:pPr>
            <a:r>
              <a:rPr lang="en-AU" sz="2000" dirty="0"/>
              <a:t>But failed to detect 9,869 URLs as Phishing</a:t>
            </a:r>
          </a:p>
          <a:p>
            <a:pPr marL="285750" indent="-285750">
              <a:buFont typeface="Arial" panose="020B0604020202020204" pitchFamily="34" charset="0"/>
              <a:buChar char="•"/>
            </a:pPr>
            <a:endParaRPr lang="en-AU" sz="2000" dirty="0"/>
          </a:p>
          <a:p>
            <a:pPr marL="285750" indent="-285750">
              <a:buFont typeface="Arial" panose="020B0604020202020204" pitchFamily="34" charset="0"/>
              <a:buChar char="•"/>
            </a:pPr>
            <a:endParaRPr lang="en-AU" sz="2000" dirty="0"/>
          </a:p>
          <a:p>
            <a:pPr marL="285750" indent="-285750">
              <a:buFont typeface="Arial" panose="020B0604020202020204" pitchFamily="34" charset="0"/>
              <a:buChar char="•"/>
            </a:pPr>
            <a:r>
              <a:rPr lang="en-AU" sz="2000" dirty="0"/>
              <a:t>The Machine was able to detect 71,219 URLs as safe</a:t>
            </a:r>
          </a:p>
          <a:p>
            <a:pPr marL="285750" indent="-285750">
              <a:buFont typeface="Arial" panose="020B0604020202020204" pitchFamily="34" charset="0"/>
              <a:buChar char="•"/>
            </a:pPr>
            <a:r>
              <a:rPr lang="en-AU" sz="2000" dirty="0"/>
              <a:t>But failed to detect 7,770 URLs as Safe</a:t>
            </a:r>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1917276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7EFB-6B15-2F28-9EA6-7742D7FD375B}"/>
              </a:ext>
            </a:extLst>
          </p:cNvPr>
          <p:cNvSpPr>
            <a:spLocks noGrp="1"/>
          </p:cNvSpPr>
          <p:nvPr>
            <p:ph type="title"/>
          </p:nvPr>
        </p:nvSpPr>
        <p:spPr>
          <a:xfrm>
            <a:off x="1790700" y="535773"/>
            <a:ext cx="8610600" cy="1293028"/>
          </a:xfrm>
        </p:spPr>
        <p:txBody>
          <a:bodyPr/>
          <a:lstStyle/>
          <a:p>
            <a:pPr algn="ctr"/>
            <a:r>
              <a:rPr lang="en-AU" dirty="0"/>
              <a:t>Conclusion</a:t>
            </a:r>
          </a:p>
        </p:txBody>
      </p:sp>
      <p:sp>
        <p:nvSpPr>
          <p:cNvPr id="3" name="Content Placeholder 2">
            <a:extLst>
              <a:ext uri="{FF2B5EF4-FFF2-40B4-BE49-F238E27FC236}">
                <a16:creationId xmlns:a16="http://schemas.microsoft.com/office/drawing/2014/main" id="{B442BFA1-708D-0709-BB7D-ACCD571E39BE}"/>
              </a:ext>
            </a:extLst>
          </p:cNvPr>
          <p:cNvSpPr>
            <a:spLocks noGrp="1"/>
          </p:cNvSpPr>
          <p:nvPr>
            <p:ph idx="1"/>
          </p:nvPr>
        </p:nvSpPr>
        <p:spPr/>
        <p:txBody>
          <a:bodyPr/>
          <a:lstStyle/>
          <a:p>
            <a:r>
              <a:rPr lang="en-AU" sz="1800" kern="100" dirty="0">
                <a:effectLst/>
                <a:latin typeface="Arial" panose="020B0604020202020204" pitchFamily="34" charset="0"/>
                <a:ea typeface="DengXian" panose="02010600030101010101" pitchFamily="2" charset="-122"/>
                <a:cs typeface="Times New Roman" panose="02020603050405020304" pitchFamily="18" charset="0"/>
              </a:rPr>
              <a:t>In conclusion, using machine learning to identify and stop online threats is a big step in making cybersecurity stronger. As phishing attacks keep getting more complicated and trickier to spot, it's important to use technology to stay ahead. By quickly adjusting and using machine learning, we aim to keep up with the always changing world of these tricky websites. This forward-thinking approach not only protects people from the harmful impacts of online threats but also plays a big part in making the online world safer for everyone.</a:t>
            </a:r>
            <a:endParaRPr lang="en-AU"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AU" dirty="0"/>
          </a:p>
        </p:txBody>
      </p:sp>
    </p:spTree>
    <p:extLst>
      <p:ext uri="{BB962C8B-B14F-4D97-AF65-F5344CB8AC3E}">
        <p14:creationId xmlns:p14="http://schemas.microsoft.com/office/powerpoint/2010/main" val="26476507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902</TotalTime>
  <Words>701</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Vapor Trail</vt:lpstr>
      <vt:lpstr>Data analytics Project 4</vt:lpstr>
      <vt:lpstr>A New Growing Threat, Phishing!</vt:lpstr>
      <vt:lpstr>The Data</vt:lpstr>
      <vt:lpstr>Preparing the Data</vt:lpstr>
      <vt:lpstr>Feature matrix: changing the URLs</vt:lpstr>
      <vt:lpstr>Feature matrix: Converting to CORPUS and using CountVectorizer</vt:lpstr>
      <vt:lpstr>Training and evaluating</vt:lpstr>
      <vt:lpstr>End 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Project 4</dc:title>
  <dc:creator>Wolfred</dc:creator>
  <cp:lastModifiedBy>Wolfred</cp:lastModifiedBy>
  <cp:revision>5</cp:revision>
  <dcterms:created xsi:type="dcterms:W3CDTF">2023-11-08T17:55:32Z</dcterms:created>
  <dcterms:modified xsi:type="dcterms:W3CDTF">2023-11-09T08:58:11Z</dcterms:modified>
</cp:coreProperties>
</file>