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62" r:id="rId5"/>
    <p:sldId id="258" r:id="rId6"/>
    <p:sldId id="263" r:id="rId7"/>
    <p:sldId id="264" r:id="rId8"/>
    <p:sldId id="265" r:id="rId9"/>
    <p:sldId id="266" r:id="rId10"/>
    <p:sldId id="267" r:id="rId11"/>
    <p:sldId id="272" r:id="rId12"/>
    <p:sldId id="276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59" r:id="rId21"/>
    <p:sldId id="260" r:id="rId22"/>
    <p:sldId id="271" r:id="rId23"/>
    <p:sldId id="281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1C6B5-8233-4414-8C92-E90F3F7BF0FE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081B2B0D-5749-4E10-B3E7-C223D6D2EF59}">
      <dgm:prSet phldrT="[Text]"/>
      <dgm:spPr/>
      <dgm:t>
        <a:bodyPr/>
        <a:lstStyle/>
        <a:p>
          <a:r>
            <a:rPr lang="en-US" dirty="0" smtClean="0"/>
            <a:t>Getting Location Data</a:t>
          </a:r>
          <a:endParaRPr lang="en-US" dirty="0"/>
        </a:p>
      </dgm:t>
    </dgm:pt>
    <dgm:pt modelId="{09B8C3AF-6A80-4F3A-A1FC-079BFBC7A368}" type="parTrans" cxnId="{EB458B40-9E1B-4037-B4E1-D79B05DB5FCB}">
      <dgm:prSet/>
      <dgm:spPr/>
      <dgm:t>
        <a:bodyPr/>
        <a:lstStyle/>
        <a:p>
          <a:endParaRPr lang="en-US"/>
        </a:p>
      </dgm:t>
    </dgm:pt>
    <dgm:pt modelId="{5626A980-E14A-4B49-BC6D-D9A6E6BC6ED9}" type="sibTrans" cxnId="{EB458B40-9E1B-4037-B4E1-D79B05DB5FCB}">
      <dgm:prSet/>
      <dgm:spPr/>
      <dgm:t>
        <a:bodyPr/>
        <a:lstStyle/>
        <a:p>
          <a:endParaRPr lang="en-US"/>
        </a:p>
      </dgm:t>
    </dgm:pt>
    <dgm:pt modelId="{C103730B-6473-434D-A0DF-546B5CA3103C}">
      <dgm:prSet phldrT="[Text]"/>
      <dgm:spPr/>
      <dgm:t>
        <a:bodyPr/>
        <a:lstStyle/>
        <a:p>
          <a:r>
            <a:rPr lang="en-US" dirty="0" smtClean="0"/>
            <a:t>Data Normalization</a:t>
          </a:r>
          <a:endParaRPr lang="en-US" dirty="0"/>
        </a:p>
      </dgm:t>
    </dgm:pt>
    <dgm:pt modelId="{A4DA6BEB-308C-4347-8FAE-8862475D594E}" type="parTrans" cxnId="{148E60B6-5D00-4344-BAF9-0202CDD8A01E}">
      <dgm:prSet/>
      <dgm:spPr/>
      <dgm:t>
        <a:bodyPr/>
        <a:lstStyle/>
        <a:p>
          <a:endParaRPr lang="en-US"/>
        </a:p>
      </dgm:t>
    </dgm:pt>
    <dgm:pt modelId="{59B8286E-252D-4A79-AB18-DA14D08B9986}" type="sibTrans" cxnId="{148E60B6-5D00-4344-BAF9-0202CDD8A01E}">
      <dgm:prSet/>
      <dgm:spPr/>
      <dgm:t>
        <a:bodyPr/>
        <a:lstStyle/>
        <a:p>
          <a:endParaRPr lang="en-US"/>
        </a:p>
      </dgm:t>
    </dgm:pt>
    <dgm:pt modelId="{14563777-0D13-42DA-8A89-D3407E7A1559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7E55FE4-1551-4AC3-AEFC-FC3FDAD07AA0}" type="parTrans" cxnId="{D0924821-95BF-4B38-B533-6795640D7DB3}">
      <dgm:prSet/>
      <dgm:spPr/>
      <dgm:t>
        <a:bodyPr/>
        <a:lstStyle/>
        <a:p>
          <a:endParaRPr lang="en-US"/>
        </a:p>
      </dgm:t>
    </dgm:pt>
    <dgm:pt modelId="{1292C12A-806D-4C8B-8764-C319D108A67D}" type="sibTrans" cxnId="{D0924821-95BF-4B38-B533-6795640D7DB3}">
      <dgm:prSet/>
      <dgm:spPr/>
      <dgm:t>
        <a:bodyPr/>
        <a:lstStyle/>
        <a:p>
          <a:endParaRPr lang="en-US"/>
        </a:p>
      </dgm:t>
    </dgm:pt>
    <dgm:pt modelId="{A1989E55-41EA-4F1E-A87B-167B4CD582A3}" type="pres">
      <dgm:prSet presAssocID="{EEE1C6B5-8233-4414-8C92-E90F3F7BF0FE}" presName="CompostProcess" presStyleCnt="0">
        <dgm:presLayoutVars>
          <dgm:dir/>
          <dgm:resizeHandles val="exact"/>
        </dgm:presLayoutVars>
      </dgm:prSet>
      <dgm:spPr/>
    </dgm:pt>
    <dgm:pt modelId="{3752D1DA-9973-426C-9F27-A9B6DEE84364}" type="pres">
      <dgm:prSet presAssocID="{EEE1C6B5-8233-4414-8C92-E90F3F7BF0FE}" presName="arrow" presStyleLbl="bgShp" presStyleIdx="0" presStyleCnt="1"/>
      <dgm:spPr/>
    </dgm:pt>
    <dgm:pt modelId="{986949BD-D749-411E-A381-25D011186512}" type="pres">
      <dgm:prSet presAssocID="{EEE1C6B5-8233-4414-8C92-E90F3F7BF0FE}" presName="linearProcess" presStyleCnt="0"/>
      <dgm:spPr/>
    </dgm:pt>
    <dgm:pt modelId="{783760B0-F97E-4FA7-9F1D-2F9C67EFEAFF}" type="pres">
      <dgm:prSet presAssocID="{081B2B0D-5749-4E10-B3E7-C223D6D2EF5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43A35-400B-4AD9-B12E-86491585F4BC}" type="pres">
      <dgm:prSet presAssocID="{5626A980-E14A-4B49-BC6D-D9A6E6BC6ED9}" presName="sibTrans" presStyleCnt="0"/>
      <dgm:spPr/>
    </dgm:pt>
    <dgm:pt modelId="{B45DFF3C-8AC0-4A78-A428-9EF3F3E143A0}" type="pres">
      <dgm:prSet presAssocID="{C103730B-6473-434D-A0DF-546B5CA3103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DA28C-29EE-4269-B73A-7A6BAD8EA6AC}" type="pres">
      <dgm:prSet presAssocID="{59B8286E-252D-4A79-AB18-DA14D08B9986}" presName="sibTrans" presStyleCnt="0"/>
      <dgm:spPr/>
    </dgm:pt>
    <dgm:pt modelId="{34031B1B-879E-4C04-B9DB-DAB7E3F50308}" type="pres">
      <dgm:prSet presAssocID="{14563777-0D13-42DA-8A89-D3407E7A155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924821-95BF-4B38-B533-6795640D7DB3}" srcId="{EEE1C6B5-8233-4414-8C92-E90F3F7BF0FE}" destId="{14563777-0D13-42DA-8A89-D3407E7A1559}" srcOrd="2" destOrd="0" parTransId="{07E55FE4-1551-4AC3-AEFC-FC3FDAD07AA0}" sibTransId="{1292C12A-806D-4C8B-8764-C319D108A67D}"/>
    <dgm:cxn modelId="{1FBE0F2E-F5F3-4222-8134-E457C88AF695}" type="presOf" srcId="{C103730B-6473-434D-A0DF-546B5CA3103C}" destId="{B45DFF3C-8AC0-4A78-A428-9EF3F3E143A0}" srcOrd="0" destOrd="0" presId="urn:microsoft.com/office/officeart/2005/8/layout/hProcess9"/>
    <dgm:cxn modelId="{9F87B7E1-09A7-47CB-AAED-07D5212F8AF2}" type="presOf" srcId="{081B2B0D-5749-4E10-B3E7-C223D6D2EF59}" destId="{783760B0-F97E-4FA7-9F1D-2F9C67EFEAFF}" srcOrd="0" destOrd="0" presId="urn:microsoft.com/office/officeart/2005/8/layout/hProcess9"/>
    <dgm:cxn modelId="{FB12A939-FF4C-4893-BE18-212E6B4D2091}" type="presOf" srcId="{14563777-0D13-42DA-8A89-D3407E7A1559}" destId="{34031B1B-879E-4C04-B9DB-DAB7E3F50308}" srcOrd="0" destOrd="0" presId="urn:microsoft.com/office/officeart/2005/8/layout/hProcess9"/>
    <dgm:cxn modelId="{4643F30E-D36C-4DF7-A230-A5CDA36FF6E2}" type="presOf" srcId="{EEE1C6B5-8233-4414-8C92-E90F3F7BF0FE}" destId="{A1989E55-41EA-4F1E-A87B-167B4CD582A3}" srcOrd="0" destOrd="0" presId="urn:microsoft.com/office/officeart/2005/8/layout/hProcess9"/>
    <dgm:cxn modelId="{EB458B40-9E1B-4037-B4E1-D79B05DB5FCB}" srcId="{EEE1C6B5-8233-4414-8C92-E90F3F7BF0FE}" destId="{081B2B0D-5749-4E10-B3E7-C223D6D2EF59}" srcOrd="0" destOrd="0" parTransId="{09B8C3AF-6A80-4F3A-A1FC-079BFBC7A368}" sibTransId="{5626A980-E14A-4B49-BC6D-D9A6E6BC6ED9}"/>
    <dgm:cxn modelId="{148E60B6-5D00-4344-BAF9-0202CDD8A01E}" srcId="{EEE1C6B5-8233-4414-8C92-E90F3F7BF0FE}" destId="{C103730B-6473-434D-A0DF-546B5CA3103C}" srcOrd="1" destOrd="0" parTransId="{A4DA6BEB-308C-4347-8FAE-8862475D594E}" sibTransId="{59B8286E-252D-4A79-AB18-DA14D08B9986}"/>
    <dgm:cxn modelId="{E57F14A7-3C39-4F35-B01E-1C9CF258EDBD}" type="presParOf" srcId="{A1989E55-41EA-4F1E-A87B-167B4CD582A3}" destId="{3752D1DA-9973-426C-9F27-A9B6DEE84364}" srcOrd="0" destOrd="0" presId="urn:microsoft.com/office/officeart/2005/8/layout/hProcess9"/>
    <dgm:cxn modelId="{5DAC83CA-B250-4DB4-A20F-0E6C3FE72C34}" type="presParOf" srcId="{A1989E55-41EA-4F1E-A87B-167B4CD582A3}" destId="{986949BD-D749-411E-A381-25D011186512}" srcOrd="1" destOrd="0" presId="urn:microsoft.com/office/officeart/2005/8/layout/hProcess9"/>
    <dgm:cxn modelId="{E546D474-8F1F-4DD8-BCF7-CB62878EEDFE}" type="presParOf" srcId="{986949BD-D749-411E-A381-25D011186512}" destId="{783760B0-F97E-4FA7-9F1D-2F9C67EFEAFF}" srcOrd="0" destOrd="0" presId="urn:microsoft.com/office/officeart/2005/8/layout/hProcess9"/>
    <dgm:cxn modelId="{1D85B2E7-BE94-4F44-8018-13163890E296}" type="presParOf" srcId="{986949BD-D749-411E-A381-25D011186512}" destId="{8DF43A35-400B-4AD9-B12E-86491585F4BC}" srcOrd="1" destOrd="0" presId="urn:microsoft.com/office/officeart/2005/8/layout/hProcess9"/>
    <dgm:cxn modelId="{A70A7C79-C6F2-4B61-A133-EB4794706BB4}" type="presParOf" srcId="{986949BD-D749-411E-A381-25D011186512}" destId="{B45DFF3C-8AC0-4A78-A428-9EF3F3E143A0}" srcOrd="2" destOrd="0" presId="urn:microsoft.com/office/officeart/2005/8/layout/hProcess9"/>
    <dgm:cxn modelId="{36120C10-AD97-4B5C-8E64-0011C2DA41B1}" type="presParOf" srcId="{986949BD-D749-411E-A381-25D011186512}" destId="{454DA28C-29EE-4269-B73A-7A6BAD8EA6AC}" srcOrd="3" destOrd="0" presId="urn:microsoft.com/office/officeart/2005/8/layout/hProcess9"/>
    <dgm:cxn modelId="{26692764-F82B-43CF-927C-F170123B39EF}" type="presParOf" srcId="{986949BD-D749-411E-A381-25D011186512}" destId="{34031B1B-879E-4C04-B9DB-DAB7E3F5030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9BB5-6A07-46B5-8047-A00B89F1AD9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CE9-5BED-4581-A75E-EA2BB345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9BB5-6A07-46B5-8047-A00B89F1AD9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CE9-5BED-4581-A75E-EA2BB345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6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9BB5-6A07-46B5-8047-A00B89F1AD9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CE9-5BED-4581-A75E-EA2BB345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5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9BB5-6A07-46B5-8047-A00B89F1AD9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CE9-5BED-4581-A75E-EA2BB345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9BB5-6A07-46B5-8047-A00B89F1AD9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CE9-5BED-4581-A75E-EA2BB345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7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9BB5-6A07-46B5-8047-A00B89F1AD9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CE9-5BED-4581-A75E-EA2BB345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9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9BB5-6A07-46B5-8047-A00B89F1AD9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CE9-5BED-4581-A75E-EA2BB345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2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9BB5-6A07-46B5-8047-A00B89F1AD9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CE9-5BED-4581-A75E-EA2BB345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8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9BB5-6A07-46B5-8047-A00B89F1AD9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CE9-5BED-4581-A75E-EA2BB345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4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9BB5-6A07-46B5-8047-A00B89F1AD9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CE9-5BED-4581-A75E-EA2BB345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3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9BB5-6A07-46B5-8047-A00B89F1AD9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3CE9-5BED-4581-A75E-EA2BB345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3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09BB5-6A07-46B5-8047-A00B89F1AD9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3CE9-5BED-4581-A75E-EA2BB345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7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fusiontables/DataSource?docid=1qdaSGMHckgmVaZMu1P2_nGxyhcONFYapab8cDkDw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oogle.com/fusiontables/DataSource?docid=1qdaSGMHckgmVaZMu1P2_nGxyhcONFYapab8cDkD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usiontables/DataSource?docid=10Hk9tv9zSI-V5nCFxC5A55Wg5cz-BlGwvVLfnWuy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849409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Social Network Analysis</a:t>
            </a:r>
            <a:br>
              <a:rPr lang="en-US" sz="5400" dirty="0">
                <a:solidFill>
                  <a:schemeClr val="accent4"/>
                </a:solidFill>
                <a:latin typeface="Bernard MT Condensed" panose="02050806060905020404" pitchFamily="18" charset="0"/>
              </a:rPr>
            </a:br>
            <a:r>
              <a:rPr lang="en-US" sz="5400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658 </a:t>
            </a:r>
            <a:r>
              <a:rPr lang="en-US" sz="5400" dirty="0" smtClean="0">
                <a:solidFill>
                  <a:schemeClr val="accent4"/>
                </a:solidFill>
                <a:latin typeface="Bernard MT Condensed" panose="02050806060905020404" pitchFamily="18" charset="0"/>
              </a:rPr>
              <a:t>– B</a:t>
            </a:r>
            <a:br>
              <a:rPr lang="en-US" sz="5400" dirty="0" smtClean="0">
                <a:solidFill>
                  <a:schemeClr val="accent4"/>
                </a:solidFill>
                <a:latin typeface="Bernard MT Condensed" panose="02050806060905020404" pitchFamily="18" charset="0"/>
              </a:rPr>
            </a:br>
            <a:r>
              <a:rPr lang="en-US" sz="5400" dirty="0" smtClean="0">
                <a:solidFill>
                  <a:schemeClr val="accent4"/>
                </a:solidFill>
                <a:latin typeface="Bernard MT Condensed" panose="02050806060905020404" pitchFamily="18" charset="0"/>
              </a:rPr>
              <a:t>Final Project</a:t>
            </a:r>
            <a:endParaRPr lang="en-US" sz="5400" dirty="0">
              <a:solidFill>
                <a:schemeClr val="accent4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56629"/>
            <a:ext cx="8015785" cy="282605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Instructor: Prof.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Rong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Duan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Dun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Wang</a:t>
            </a:r>
          </a:p>
          <a:p>
            <a:pPr algn="r"/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Huanran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Liye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Pan</a:t>
            </a:r>
          </a:p>
          <a:p>
            <a:pPr algn="r"/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Tailun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Song</a:t>
            </a:r>
          </a:p>
          <a:p>
            <a:pPr algn="r"/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Xianqiao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Li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6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6776" y="692671"/>
            <a:ext cx="8837023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accent4"/>
                </a:solidFill>
                <a:latin typeface="Bernard MT Condensed" panose="02050806060905020404" pitchFamily="18" charset="0"/>
              </a:rPr>
              <a:t>In Fact</a:t>
            </a:r>
            <a:endParaRPr lang="zh-CN" altLang="en-US" dirty="0">
              <a:solidFill>
                <a:schemeClr val="accent4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6776" y="2525486"/>
            <a:ext cx="8428728" cy="3651476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Only a small amount of users follow more than one candidate</a:t>
            </a:r>
          </a:p>
          <a:p>
            <a:endParaRPr lang="en-US" altLang="zh-CN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Most users’ political preferences are clear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9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2000" y="518925"/>
            <a:ext cx="3658309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solidFill>
                  <a:schemeClr val="accent4"/>
                </a:solidFill>
                <a:latin typeface="Bernard MT Condensed" panose="02050806060905020404" pitchFamily="18" charset="0"/>
                <a:ea typeface="+mj-ea"/>
                <a:cs typeface="+mj-cs"/>
              </a:rPr>
              <a:t>Analysis Process</a:t>
            </a:r>
          </a:p>
        </p:txBody>
      </p:sp>
    </p:spTree>
    <p:extLst>
      <p:ext uri="{BB962C8B-B14F-4D97-AF65-F5344CB8AC3E}">
        <p14:creationId xmlns:p14="http://schemas.microsoft.com/office/powerpoint/2010/main" val="32030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912" y="1402723"/>
            <a:ext cx="3876675" cy="22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912" y="1814322"/>
            <a:ext cx="4743450" cy="1123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67712" y="454024"/>
            <a:ext cx="632577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solidFill>
                  <a:schemeClr val="accent4"/>
                </a:solidFill>
                <a:latin typeface="Bernard MT Condensed" panose="02050806060905020404" pitchFamily="18" charset="0"/>
                <a:ea typeface="+mj-ea"/>
                <a:cs typeface="+mj-cs"/>
              </a:rPr>
              <a:t>Location D</a:t>
            </a:r>
            <a:r>
              <a:rPr lang="en-US" altLang="zh-CN" sz="4400" dirty="0">
                <a:solidFill>
                  <a:schemeClr val="accent4"/>
                </a:solidFill>
                <a:latin typeface="Bernard MT Condensed" panose="02050806060905020404" pitchFamily="18" charset="0"/>
                <a:ea typeface="+mj-ea"/>
                <a:cs typeface="+mj-cs"/>
              </a:rPr>
              <a:t>ata Normalization</a:t>
            </a:r>
            <a:endParaRPr lang="en-US" sz="4400" dirty="0">
              <a:solidFill>
                <a:schemeClr val="accent4"/>
              </a:solidFill>
              <a:latin typeface="Bernard MT Condensed" panose="02050806060905020404" pitchFamily="18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12" y="3674101"/>
            <a:ext cx="347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Realized by Fuzzy </a:t>
            </a:r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Lookup in SQL: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743" y="3434905"/>
            <a:ext cx="4362450" cy="847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55912" y="4800600"/>
            <a:ext cx="401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But when looking up State of Michigan:</a:t>
            </a: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887" y="4533709"/>
            <a:ext cx="4514850" cy="7715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887" y="5701284"/>
            <a:ext cx="4772025" cy="228600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8379523" y="5377719"/>
            <a:ext cx="341376" cy="251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5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25211" y="1619671"/>
            <a:ext cx="10868167" cy="5154471"/>
            <a:chOff x="466344" y="1287272"/>
            <a:chExt cx="11725656" cy="54975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600" y="1287272"/>
              <a:ext cx="10058400" cy="474085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44" y="4700016"/>
              <a:ext cx="2791758" cy="208483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133600" y="540849"/>
            <a:ext cx="9959778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solidFill>
                  <a:schemeClr val="accent4"/>
                </a:solidFill>
                <a:latin typeface="Bernard MT Condensed" panose="02050806060905020404" pitchFamily="18" charset="0"/>
                <a:ea typeface="+mj-ea"/>
                <a:cs typeface="+mj-cs"/>
              </a:rPr>
              <a:t>Sample Population Distribution in State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4901" y="1250339"/>
            <a:ext cx="107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4"/>
              </a:rPr>
              <a:t>https://www.google.com/fusiontables/DataSource?docid=1qdaSGMHckgmVaZMu1P2_nGxyhcONFYapab8cDkDw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96537" y="1599932"/>
            <a:ext cx="10755255" cy="5114767"/>
            <a:chOff x="777049" y="1306505"/>
            <a:chExt cx="11274743" cy="53915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464" y="1306505"/>
              <a:ext cx="9482328" cy="449631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49" y="4604072"/>
              <a:ext cx="2969861" cy="2093976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939000" y="397628"/>
            <a:ext cx="1025300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solidFill>
                  <a:schemeClr val="accent4"/>
                </a:solidFill>
                <a:latin typeface="Bernard MT Condensed" panose="02050806060905020404" pitchFamily="18" charset="0"/>
                <a:ea typeface="+mj-ea"/>
                <a:cs typeface="+mj-cs"/>
              </a:rPr>
              <a:t>Distribution of Party Preferences in State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7441" y="1166560"/>
            <a:ext cx="107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https://www.google.com/fusiontables/DataSource?docid=1qdaSGMHckgmVaZMu1P2_nGxyhcONFYapab8cDkDw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43" y="2220275"/>
            <a:ext cx="8442871" cy="45353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3983" y="457917"/>
            <a:ext cx="114750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/>
                </a:solidFill>
                <a:latin typeface="Bernard MT Condensed" panose="02050806060905020404" pitchFamily="18" charset="0"/>
                <a:ea typeface="+mj-ea"/>
                <a:cs typeface="+mj-cs"/>
              </a:rPr>
              <a:t>Distribution of Party Preferences in </a:t>
            </a:r>
            <a:r>
              <a:rPr lang="en-US" sz="4400" dirty="0" smtClean="0">
                <a:solidFill>
                  <a:schemeClr val="accent4"/>
                </a:solidFill>
                <a:latin typeface="Bernard MT Condensed" panose="02050806060905020404" pitchFamily="18" charset="0"/>
                <a:ea typeface="+mj-ea"/>
                <a:cs typeface="+mj-cs"/>
              </a:rPr>
              <a:t>County Level</a:t>
            </a:r>
          </a:p>
          <a:p>
            <a:r>
              <a:rPr lang="en-US" sz="4400" dirty="0" smtClean="0">
                <a:solidFill>
                  <a:schemeClr val="accent4"/>
                </a:solidFill>
                <a:latin typeface="Bernard MT Condensed" panose="02050806060905020404" pitchFamily="18" charset="0"/>
              </a:rPr>
              <a:t>                                             -- </a:t>
            </a:r>
            <a:r>
              <a:rPr lang="en-US" sz="3600" i="1" dirty="0" smtClean="0">
                <a:solidFill>
                  <a:schemeClr val="accent4"/>
                </a:solidFill>
                <a:latin typeface="Bernard MT Condensed" panose="02050806060905020404" pitchFamily="18" charset="0"/>
              </a:rPr>
              <a:t>New </a:t>
            </a:r>
            <a:r>
              <a:rPr lang="en-US" sz="3600" i="1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York State</a:t>
            </a:r>
            <a:endParaRPr lang="en-US" sz="3600" i="1" dirty="0">
              <a:solidFill>
                <a:schemeClr val="accent4"/>
              </a:solidFill>
              <a:latin typeface="Bernard MT Condensed" panose="02050806060905020404" pitchFamily="18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699" y="1790132"/>
            <a:ext cx="953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www.google.com/fusiontables/DataSource?docid=10Hk9tv9zSI-V5nCFxC5A55Wg5cz-BlGwvVLfnWuy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2158" y="48795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Social</a:t>
            </a:r>
            <a:r>
              <a:rPr lang="zh-CN" altLang="en-US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 </a:t>
            </a:r>
            <a: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network</a:t>
            </a:r>
            <a:r>
              <a:rPr lang="zh-CN" altLang="en-US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 </a:t>
            </a:r>
            <a: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Relationship</a:t>
            </a:r>
            <a:r>
              <a:rPr kumimoji="1" lang="zh-CN" altLang="en-US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2158" y="2357886"/>
            <a:ext cx="10014679" cy="3825667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Gather</a:t>
            </a:r>
            <a:r>
              <a:rPr kumimoji="1"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kumimoji="1"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followers’</a:t>
            </a:r>
            <a:r>
              <a:rPr kumimoji="1"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  <a:r>
              <a:rPr kumimoji="1"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kumimoji="1"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NY,</a:t>
            </a:r>
            <a:r>
              <a:rPr kumimoji="1"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</a:t>
            </a:r>
            <a:endParaRPr kumimoji="1" lang="zh-CN" altLang="en-US" dirty="0" smtClean="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endParaRPr kumimoji="1" lang="zh-CN" altLang="en-US" dirty="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  <a:r>
              <a:rPr kumimoji="1"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includes</a:t>
            </a:r>
            <a:r>
              <a:rPr kumimoji="1"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twitter_id</a:t>
            </a:r>
            <a:r>
              <a:rPr kumimoji="1"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kumimoji="1"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candidate_id</a:t>
            </a:r>
            <a:r>
              <a:rPr kumimoji="1"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kumimoji="1"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party</a:t>
            </a:r>
            <a:endParaRPr kumimoji="1" lang="zh-CN" altLang="en-US" dirty="0" smtClean="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8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453" y="3514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Example</a:t>
            </a:r>
            <a:endParaRPr lang="zh-CN" altLang="en-US" dirty="0">
              <a:solidFill>
                <a:schemeClr val="accent4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32" y="1858807"/>
            <a:ext cx="3704782" cy="43181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3" r="3268"/>
          <a:stretch/>
        </p:blipFill>
        <p:spPr>
          <a:xfrm>
            <a:off x="7703556" y="1858807"/>
            <a:ext cx="3746916" cy="431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3954" y="3501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Social</a:t>
            </a:r>
            <a:r>
              <a:rPr lang="zh-CN" altLang="en-US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 </a:t>
            </a:r>
            <a: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Network</a:t>
            </a:r>
            <a:r>
              <a:rPr lang="zh-CN" altLang="en-US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 </a:t>
            </a:r>
            <a: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Relationship</a:t>
            </a:r>
            <a:r>
              <a:rPr lang="zh-CN" altLang="en-US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 </a:t>
            </a:r>
            <a: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in</a:t>
            </a:r>
            <a:r>
              <a:rPr lang="zh-CN" altLang="en-US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 </a:t>
            </a:r>
            <a: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NY</a:t>
            </a:r>
            <a:endParaRPr lang="zh-CN" altLang="en-US" dirty="0">
              <a:solidFill>
                <a:schemeClr val="accent4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2837" y="2274357"/>
            <a:ext cx="4076492" cy="4377942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724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accounts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dataset</a:t>
            </a:r>
            <a:endParaRPr kumimoji="1" lang="zh-CN" altLang="en-US" sz="2400" dirty="0" smtClean="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igraph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plot</a:t>
            </a:r>
            <a:endParaRPr kumimoji="1" lang="zh-CN" altLang="en-US" sz="2400" dirty="0" smtClean="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walktrap.community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graph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implement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community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detection.</a:t>
            </a:r>
            <a:endParaRPr kumimoji="1" lang="zh-CN" altLang="en-US" sz="2400" dirty="0" smtClean="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Only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a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few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accounts follow more than one candidates in democratic party</a:t>
            </a:r>
          </a:p>
          <a:p>
            <a:endParaRPr kumimoji="1" lang="zh-CN" altLang="en-US" sz="24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34263" y="1949995"/>
            <a:ext cx="6439108" cy="4512879"/>
            <a:chOff x="4914692" y="1690688"/>
            <a:chExt cx="6439108" cy="451287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4692" y="1690688"/>
              <a:ext cx="6439108" cy="4512879"/>
            </a:xfrm>
            <a:prstGeom prst="rect">
              <a:avLst/>
            </a:prstGeom>
          </p:spPr>
        </p:pic>
        <p:sp>
          <p:nvSpPr>
            <p:cNvPr id="8" name="任意形状 7"/>
            <p:cNvSpPr/>
            <p:nvPr/>
          </p:nvSpPr>
          <p:spPr>
            <a:xfrm>
              <a:off x="6184383" y="3154082"/>
              <a:ext cx="2059044" cy="2077373"/>
            </a:xfrm>
            <a:custGeom>
              <a:avLst/>
              <a:gdLst>
                <a:gd name="connsiteX0" fmla="*/ 334256 w 2059044"/>
                <a:gd name="connsiteY0" fmla="*/ 120482 h 2077373"/>
                <a:gd name="connsiteX1" fmla="*/ 4473 w 2059044"/>
                <a:gd name="connsiteY1" fmla="*/ 795039 h 2077373"/>
                <a:gd name="connsiteX2" fmla="*/ 604079 w 2059044"/>
                <a:gd name="connsiteY2" fmla="*/ 1604508 h 2077373"/>
                <a:gd name="connsiteX3" fmla="*/ 1188696 w 2059044"/>
                <a:gd name="connsiteY3" fmla="*/ 1709439 h 2077373"/>
                <a:gd name="connsiteX4" fmla="*/ 1548460 w 2059044"/>
                <a:gd name="connsiteY4" fmla="*/ 2069203 h 2077373"/>
                <a:gd name="connsiteX5" fmla="*/ 2013155 w 2059044"/>
                <a:gd name="connsiteY5" fmla="*/ 1919301 h 2077373"/>
                <a:gd name="connsiteX6" fmla="*/ 2013155 w 2059044"/>
                <a:gd name="connsiteY6" fmla="*/ 1454606 h 2077373"/>
                <a:gd name="connsiteX7" fmla="*/ 1758322 w 2059044"/>
                <a:gd name="connsiteY7" fmla="*/ 660128 h 2077373"/>
                <a:gd name="connsiteX8" fmla="*/ 1203686 w 2059044"/>
                <a:gd name="connsiteY8" fmla="*/ 75511 h 2077373"/>
                <a:gd name="connsiteX9" fmla="*/ 858912 w 2059044"/>
                <a:gd name="connsiteY9" fmla="*/ 75511 h 2077373"/>
                <a:gd name="connsiteX10" fmla="*/ 409207 w 2059044"/>
                <a:gd name="connsiteY10" fmla="*/ 560 h 2077373"/>
                <a:gd name="connsiteX11" fmla="*/ 334256 w 2059044"/>
                <a:gd name="connsiteY11" fmla="*/ 120482 h 207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9044" h="2077373">
                  <a:moveTo>
                    <a:pt x="334256" y="120482"/>
                  </a:moveTo>
                  <a:cubicBezTo>
                    <a:pt x="266800" y="252895"/>
                    <a:pt x="-40497" y="547701"/>
                    <a:pt x="4473" y="795039"/>
                  </a:cubicBezTo>
                  <a:cubicBezTo>
                    <a:pt x="49443" y="1042377"/>
                    <a:pt x="406709" y="1452108"/>
                    <a:pt x="604079" y="1604508"/>
                  </a:cubicBezTo>
                  <a:cubicBezTo>
                    <a:pt x="801449" y="1756908"/>
                    <a:pt x="1031299" y="1631990"/>
                    <a:pt x="1188696" y="1709439"/>
                  </a:cubicBezTo>
                  <a:cubicBezTo>
                    <a:pt x="1346093" y="1786888"/>
                    <a:pt x="1411050" y="2034226"/>
                    <a:pt x="1548460" y="2069203"/>
                  </a:cubicBezTo>
                  <a:cubicBezTo>
                    <a:pt x="1685870" y="2104180"/>
                    <a:pt x="1935706" y="2021734"/>
                    <a:pt x="2013155" y="1919301"/>
                  </a:cubicBezTo>
                  <a:cubicBezTo>
                    <a:pt x="2090604" y="1816868"/>
                    <a:pt x="2055627" y="1664468"/>
                    <a:pt x="2013155" y="1454606"/>
                  </a:cubicBezTo>
                  <a:cubicBezTo>
                    <a:pt x="1970683" y="1244744"/>
                    <a:pt x="1893233" y="889977"/>
                    <a:pt x="1758322" y="660128"/>
                  </a:cubicBezTo>
                  <a:cubicBezTo>
                    <a:pt x="1623411" y="430279"/>
                    <a:pt x="1353588" y="172947"/>
                    <a:pt x="1203686" y="75511"/>
                  </a:cubicBezTo>
                  <a:cubicBezTo>
                    <a:pt x="1053784" y="-21925"/>
                    <a:pt x="991325" y="88003"/>
                    <a:pt x="858912" y="75511"/>
                  </a:cubicBezTo>
                  <a:cubicBezTo>
                    <a:pt x="726499" y="63019"/>
                    <a:pt x="499148" y="-6935"/>
                    <a:pt x="409207" y="560"/>
                  </a:cubicBezTo>
                  <a:cubicBezTo>
                    <a:pt x="319266" y="8055"/>
                    <a:pt x="401712" y="-11931"/>
                    <a:pt x="334256" y="120482"/>
                  </a:cubicBezTo>
                  <a:close/>
                </a:path>
              </a:pathLst>
            </a:cu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77387" y="3378069"/>
              <a:ext cx="1269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Democratic</a:t>
              </a:r>
              <a:endParaRPr kumimoji="1"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122078" y="4388918"/>
              <a:ext cx="783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Hillary</a:t>
              </a:r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14259" y="2237719"/>
              <a:ext cx="790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Trump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482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454" y="4470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Social</a:t>
            </a:r>
            <a:r>
              <a:rPr lang="zh-CN" altLang="en-US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 </a:t>
            </a:r>
            <a: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network</a:t>
            </a:r>
            <a:r>
              <a:rPr lang="zh-CN" altLang="en-US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 </a:t>
            </a:r>
            <a: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relationship</a:t>
            </a:r>
            <a:r>
              <a:rPr lang="zh-CN" altLang="en-US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 </a:t>
            </a:r>
            <a: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in</a:t>
            </a:r>
            <a:r>
              <a:rPr lang="zh-CN" altLang="en-US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 </a:t>
            </a:r>
            <a: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CA</a:t>
            </a:r>
            <a:endParaRPr lang="zh-CN" altLang="en-US" dirty="0">
              <a:solidFill>
                <a:schemeClr val="accent4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3373" y="2195655"/>
            <a:ext cx="9131564" cy="4351338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1148</a:t>
            </a:r>
            <a:r>
              <a:rPr kumimoji="1"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accounts</a:t>
            </a:r>
            <a:r>
              <a:rPr kumimoji="1"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kumimoji="1"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</a:t>
            </a:r>
            <a:r>
              <a:rPr kumimoji="1"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dataset</a:t>
            </a:r>
          </a:p>
          <a:p>
            <a:endParaRPr kumimoji="1" lang="zh-CN" altLang="en-US" dirty="0" smtClean="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Some accounts follow more than one candidates</a:t>
            </a:r>
            <a:endParaRPr kumimoji="1" lang="zh-CN" altLang="en-US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074" y="4308618"/>
            <a:ext cx="64579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6172" y="-603233"/>
            <a:ext cx="9144000" cy="179034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4"/>
                </a:solidFill>
                <a:latin typeface="Bernard MT Condensed" panose="02050806060905020404" pitchFamily="18" charset="0"/>
              </a:rPr>
              <a:t>2016 United States Presidential Election</a:t>
            </a:r>
            <a:endParaRPr lang="en-US" sz="4400" dirty="0">
              <a:solidFill>
                <a:schemeClr val="accent4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112" y="1460464"/>
            <a:ext cx="11464120" cy="485860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 45</a:t>
            </a:r>
            <a:r>
              <a:rPr lang="en-US" baseline="30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president of the United States will be elected on Nov. 8 2016</a:t>
            </a:r>
          </a:p>
          <a:p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134061" y="2462763"/>
            <a:ext cx="6758283" cy="4225403"/>
            <a:chOff x="713877" y="2353578"/>
            <a:chExt cx="6758283" cy="4225403"/>
          </a:xfrm>
        </p:grpSpPr>
        <p:grpSp>
          <p:nvGrpSpPr>
            <p:cNvPr id="24" name="Group 23"/>
            <p:cNvGrpSpPr/>
            <p:nvPr/>
          </p:nvGrpSpPr>
          <p:grpSpPr>
            <a:xfrm>
              <a:off x="713877" y="2353578"/>
              <a:ext cx="6758283" cy="4225403"/>
              <a:chOff x="318087" y="2353578"/>
              <a:chExt cx="6758283" cy="422540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146414" y="2353578"/>
                <a:ext cx="5929956" cy="369332"/>
                <a:chOff x="1871520" y="2074460"/>
                <a:chExt cx="5908244" cy="369332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5325356" y="2074460"/>
                  <a:ext cx="24544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Democratic</a:t>
                  </a:r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dirty="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Candidates</a:t>
                  </a:r>
                  <a:endPara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871520" y="2074460"/>
                  <a:ext cx="2575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Republican Candidates</a:t>
                  </a:r>
                  <a:endPara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37620" y="4769231"/>
                <a:ext cx="1800225" cy="100965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087" y="4769231"/>
                <a:ext cx="4248150" cy="1809750"/>
              </a:xfrm>
              <a:prstGeom prst="rect">
                <a:avLst/>
              </a:prstGeom>
            </p:spPr>
          </p:pic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7988" y="2996260"/>
              <a:ext cx="1828804" cy="149961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6886" y="2694482"/>
              <a:ext cx="2074749" cy="2074749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295289" y="1907378"/>
            <a:ext cx="5167606" cy="2584658"/>
            <a:chOff x="323963" y="1654907"/>
            <a:chExt cx="5167606" cy="2584658"/>
          </a:xfrm>
        </p:grpSpPr>
        <p:sp>
          <p:nvSpPr>
            <p:cNvPr id="28" name="TextBox 27"/>
            <p:cNvSpPr txBox="1"/>
            <p:nvPr/>
          </p:nvSpPr>
          <p:spPr>
            <a:xfrm>
              <a:off x="323963" y="2208240"/>
              <a:ext cx="5027337" cy="203132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100 votes from Congress, 435 vote from Senators and 3 votes from District of Columbia electors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Winner gets all the votes from winning states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270 votes to WIN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President and VP are elected together</a:t>
              </a:r>
            </a:p>
            <a:p>
              <a:endParaRPr lang="en-US" dirty="0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43030">
              <a:off x="4668962" y="1654907"/>
              <a:ext cx="822607" cy="822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1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936" y="365125"/>
            <a:ext cx="908086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Tools </a:t>
            </a:r>
            <a:r>
              <a:rPr lang="en-US" dirty="0" smtClean="0">
                <a:solidFill>
                  <a:schemeClr val="accent4"/>
                </a:solidFill>
                <a:latin typeface="Bernard MT Condensed" panose="02050806060905020404" pitchFamily="18" charset="0"/>
              </a:rPr>
              <a:t>Used</a:t>
            </a:r>
            <a:endParaRPr lang="en-US" dirty="0">
              <a:solidFill>
                <a:schemeClr val="accent4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936" y="2057387"/>
            <a:ext cx="8508795" cy="3325160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Python, MySQL, Twitter API, Amazon Database</a:t>
            </a:r>
          </a:p>
          <a:p>
            <a:pPr lvl="1"/>
            <a:endParaRPr lang="en-US" sz="28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 to draw relationship map</a:t>
            </a:r>
          </a:p>
          <a:p>
            <a:pPr lvl="1"/>
            <a:endParaRPr lang="en-US" sz="28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Google fusion table to map the data</a:t>
            </a:r>
            <a:endParaRPr lang="en-US" sz="2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176" y="365125"/>
            <a:ext cx="9074624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Bernard MT Condensed" panose="02050806060905020404" pitchFamily="18" charset="0"/>
              </a:rPr>
              <a:t>Challenges Encountered</a:t>
            </a:r>
            <a:endParaRPr lang="en-US" dirty="0">
              <a:solidFill>
                <a:schemeClr val="accent4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176" y="1893863"/>
            <a:ext cx="9232711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Over 15 millions records extracted</a:t>
            </a:r>
          </a:p>
          <a:p>
            <a:endParaRPr lang="en-US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than 50 hours spent</a:t>
            </a:r>
          </a:p>
          <a:p>
            <a:endParaRPr lang="en-US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Continuous improvement on coding and its efficiency</a:t>
            </a:r>
          </a:p>
          <a:p>
            <a:endParaRPr lang="en-US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Differences in languages used (i.e. Software incompatible with certain languages)</a:t>
            </a:r>
          </a:p>
        </p:txBody>
      </p:sp>
    </p:spTree>
    <p:extLst>
      <p:ext uri="{BB962C8B-B14F-4D97-AF65-F5344CB8AC3E}">
        <p14:creationId xmlns:p14="http://schemas.microsoft.com/office/powerpoint/2010/main" val="239593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01" y="464024"/>
            <a:ext cx="11470185" cy="59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27" y="1872156"/>
            <a:ext cx="9683750" cy="144565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806" y="43336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Limitations and Further 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9427" y="3739487"/>
            <a:ext cx="9380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Gather followers’ other attributes and determine whether a particular account is inactive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example we can choose two attributes: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Friend density = </a:t>
            </a:r>
            <a:r>
              <a:rPr lang="en-US" sz="24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friends_count</a:t>
            </a:r>
            <a:r>
              <a:rPr lang="en-US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/registered days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Active level = </a:t>
            </a:r>
            <a:r>
              <a:rPr lang="en-US" sz="24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tweets_account</a:t>
            </a:r>
            <a:r>
              <a:rPr lang="en-US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/registered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Since these attributes are independent, Naïve Bayes classifier can be used to judge whether the account is fake</a:t>
            </a:r>
          </a:p>
        </p:txBody>
      </p:sp>
    </p:spTree>
    <p:extLst>
      <p:ext uri="{BB962C8B-B14F-4D97-AF65-F5344CB8AC3E}">
        <p14:creationId xmlns:p14="http://schemas.microsoft.com/office/powerpoint/2010/main" val="2951803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534" y="2767134"/>
            <a:ext cx="2852383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Questions?</a:t>
            </a: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3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034" y="162043"/>
            <a:ext cx="8637686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Social Media and Politics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2" y="2609071"/>
            <a:ext cx="4938870" cy="3842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54503" y="2279739"/>
            <a:ext cx="66964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Obama used Facebook election to connect with public in 2008.</a:t>
            </a:r>
          </a:p>
          <a:p>
            <a:endParaRPr lang="en-US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Marco 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Rubio broadcasts “Snapchat Stories” at stops along the </a:t>
            </a:r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Hillary 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Clinton and Jeb Bush </a:t>
            </a:r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spar 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over student debt on </a:t>
            </a:r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Twitter.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Rand 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Paul and Lindsey Graham produce goofy YouTube </a:t>
            </a:r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videos.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Bernie 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Sanders has attracted nearly two million likers on </a:t>
            </a:r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Facebook.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Both Hillary Clinton and 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Donald </a:t>
            </a:r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Trump have over 4 million followers on Twitter</a:t>
            </a: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23" y="102203"/>
            <a:ext cx="3124959" cy="21176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9056" y="1356409"/>
            <a:ext cx="6265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“Candidates in the 2016 U.S. presidential election use more social networks than politicians of the past, in hopes of tapping the millennial market.” --  CIO</a:t>
            </a:r>
          </a:p>
        </p:txBody>
      </p:sp>
    </p:spTree>
    <p:extLst>
      <p:ext uri="{BB962C8B-B14F-4D97-AF65-F5344CB8AC3E}">
        <p14:creationId xmlns:p14="http://schemas.microsoft.com/office/powerpoint/2010/main" val="37437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271" y="22864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Project Purposes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7813" y="1895405"/>
            <a:ext cx="8565112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Detect the most influential person in a particular community</a:t>
            </a:r>
          </a:p>
          <a:p>
            <a:endParaRPr lang="en-US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Detect relationships between users in a specific geographical location (i.e. States, County, Town etc.)</a:t>
            </a:r>
          </a:p>
          <a:p>
            <a:endParaRPr lang="en-US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Unlock any interesting phenomena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3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069" y="336990"/>
            <a:ext cx="897636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Data Collection </a:t>
            </a:r>
            <a:r>
              <a:rPr lang="en-US" dirty="0" smtClean="0">
                <a:solidFill>
                  <a:schemeClr val="accent4"/>
                </a:solidFill>
                <a:latin typeface="Bernard MT Condensed" panose="02050806060905020404" pitchFamily="18" charset="0"/>
              </a:rPr>
              <a:t>&amp; </a:t>
            </a:r>
            <a:r>
              <a:rPr lang="en-US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69" y="1545622"/>
            <a:ext cx="9894925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Process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Twitter API and Python code to access politician’s IDs, followers’ IDs of each politician and their respective location information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Set up database on Amazon and store collected data in the database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Link database to MySQL and create table for each politician in MySQL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Randomly sample 1% from the data collected and store in MySQL table</a:t>
            </a: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88068" y="4285397"/>
            <a:ext cx="9486367" cy="2439444"/>
            <a:chOff x="783608" y="4138353"/>
            <a:chExt cx="10790828" cy="2587775"/>
          </a:xfrm>
        </p:grpSpPr>
        <p:grpSp>
          <p:nvGrpSpPr>
            <p:cNvPr id="4" name="Group 3"/>
            <p:cNvGrpSpPr/>
            <p:nvPr/>
          </p:nvGrpSpPr>
          <p:grpSpPr>
            <a:xfrm>
              <a:off x="783608" y="4138353"/>
              <a:ext cx="10790828" cy="2470742"/>
              <a:chOff x="783608" y="4138353"/>
              <a:chExt cx="10790828" cy="2470742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6535" y="4819284"/>
                <a:ext cx="2657901" cy="1374634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3608" y="4387258"/>
                <a:ext cx="1947081" cy="1947081"/>
              </a:xfrm>
              <a:prstGeom prst="rect">
                <a:avLst/>
              </a:prstGeom>
            </p:spPr>
          </p:pic>
          <p:sp>
            <p:nvSpPr>
              <p:cNvPr id="13" name="Right Arrow 12"/>
              <p:cNvSpPr/>
              <p:nvPr/>
            </p:nvSpPr>
            <p:spPr>
              <a:xfrm>
                <a:off x="3005917" y="4882405"/>
                <a:ext cx="1602474" cy="982639"/>
              </a:xfrm>
              <a:prstGeom prst="rightArrow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Arrow 13"/>
              <p:cNvSpPr/>
              <p:nvPr/>
            </p:nvSpPr>
            <p:spPr>
              <a:xfrm>
                <a:off x="7038833" y="4882405"/>
                <a:ext cx="1602474" cy="982639"/>
              </a:xfrm>
              <a:prstGeom prst="rightArrow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8241" y="4138353"/>
                <a:ext cx="2470742" cy="2470742"/>
              </a:xfrm>
              <a:prstGeom prst="rect">
                <a:avLst/>
              </a:prstGeom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5195816" y="6334339"/>
              <a:ext cx="1719996" cy="391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Amazon RDS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3268" y="365125"/>
            <a:ext cx="9150531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We expect that…</a:t>
            </a:r>
            <a:endParaRPr lang="zh-CN" altLang="en-US" dirty="0">
              <a:solidFill>
                <a:schemeClr val="accent4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3268" y="2039031"/>
            <a:ext cx="9150532" cy="4583294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user would follow more than one candidates within the same party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user would follow more than one candidates from different parties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People living in the same region might have the same political preferences</a:t>
            </a:r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6149" y="548005"/>
            <a:ext cx="9411409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Data Processing</a:t>
            </a:r>
            <a:b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</a:br>
            <a: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     </a:t>
            </a:r>
            <a:r>
              <a:rPr lang="en-US" altLang="zh-CN" dirty="0" smtClean="0">
                <a:solidFill>
                  <a:schemeClr val="accent4"/>
                </a:solidFill>
                <a:latin typeface="Bernard MT Condensed" panose="02050806060905020404" pitchFamily="18" charset="0"/>
              </a:rPr>
              <a:t>                    </a:t>
            </a:r>
            <a:r>
              <a:rPr lang="en-US" altLang="zh-CN" sz="2800" i="1" dirty="0" smtClean="0">
                <a:solidFill>
                  <a:schemeClr val="accent4"/>
                </a:solidFill>
                <a:latin typeface="Bernard MT Condensed" panose="02050806060905020404" pitchFamily="18" charset="0"/>
              </a:rPr>
              <a:t>-- random </a:t>
            </a:r>
            <a:r>
              <a:rPr lang="en-US" altLang="zh-CN" sz="2800" i="1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selection</a:t>
            </a:r>
            <a:endParaRPr lang="zh-CN" altLang="en-US" sz="2800" i="1" dirty="0">
              <a:solidFill>
                <a:schemeClr val="accent4"/>
              </a:solidFill>
              <a:latin typeface="Bernard MT Condensed" panose="020508060609050204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981767"/>
              </p:ext>
            </p:extLst>
          </p:nvPr>
        </p:nvGraphicFramePr>
        <p:xfrm>
          <a:off x="2620900" y="3896408"/>
          <a:ext cx="60638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81"/>
                <a:gridCol w="1985555"/>
                <a:gridCol w="1375954"/>
                <a:gridCol w="10101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Random samples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Remove  duplicate samples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Difference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156863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155911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0.61%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156856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155822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0.66%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157602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156632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0.62%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20900" y="2161713"/>
            <a:ext cx="9048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Premise: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random group sampling method to select 1% samples from the </a:t>
            </a:r>
            <a:r>
              <a:rPr lang="en-US" altLang="zh-CN" sz="2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Remove </a:t>
            </a:r>
            <a:r>
              <a:rPr lang="en-US" altLang="zh-C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duplicate </a:t>
            </a:r>
            <a:r>
              <a:rPr lang="en-US" altLang="zh-CN" sz="2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Compare </a:t>
            </a:r>
            <a:r>
              <a:rPr lang="en-US" altLang="zh-C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difference</a:t>
            </a:r>
            <a:endParaRPr lang="zh-CN" altLang="en-US" sz="20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2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0" y="365125"/>
            <a:ext cx="9089571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Data Processing</a:t>
            </a:r>
            <a:endParaRPr lang="zh-CN" altLang="en-US" dirty="0">
              <a:solidFill>
                <a:schemeClr val="accent4"/>
              </a:solidFill>
              <a:latin typeface="Bernard MT Condensed" panose="020508060609050204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04981"/>
              </p:ext>
            </p:extLst>
          </p:nvPr>
        </p:nvGraphicFramePr>
        <p:xfrm>
          <a:off x="2766606" y="3877973"/>
          <a:ext cx="578521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251"/>
                <a:gridCol w="1140823"/>
                <a:gridCol w="1506583"/>
                <a:gridCol w="1236617"/>
                <a:gridCol w="7489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Hillary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Total 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Difference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4,742,474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4,181,164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8,923,638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445,909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66606" y="2154424"/>
            <a:ext cx="813690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Premise: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Compare Hillary’s followers with Trump’s followers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Remove the duplicate followers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Compare the difference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0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0022" y="365125"/>
            <a:ext cx="8993777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Data Processing</a:t>
            </a:r>
            <a:b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</a:br>
            <a:r>
              <a:rPr lang="en-US" altLang="zh-CN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                         </a:t>
            </a:r>
            <a:r>
              <a:rPr lang="en-US" altLang="zh-CN" sz="2800" i="1" dirty="0" smtClean="0">
                <a:solidFill>
                  <a:schemeClr val="accent4"/>
                </a:solidFill>
                <a:latin typeface="Bernard MT Condensed" panose="02050806060905020404" pitchFamily="18" charset="0"/>
              </a:rPr>
              <a:t>-- random </a:t>
            </a:r>
            <a:r>
              <a:rPr lang="en-US" altLang="zh-CN" sz="2800" i="1" dirty="0">
                <a:solidFill>
                  <a:schemeClr val="accent4"/>
                </a:solidFill>
                <a:latin typeface="Bernard MT Condensed" panose="02050806060905020404" pitchFamily="18" charset="0"/>
              </a:rPr>
              <a:t>selection</a:t>
            </a:r>
            <a:endParaRPr lang="zh-CN" altLang="en-US" sz="2800" i="1" dirty="0">
              <a:solidFill>
                <a:schemeClr val="accent4"/>
              </a:solidFill>
              <a:latin typeface="Bernard MT Condensed" panose="020508060609050204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042976"/>
              </p:ext>
            </p:extLst>
          </p:nvPr>
        </p:nvGraphicFramePr>
        <p:xfrm>
          <a:off x="2360022" y="3718207"/>
          <a:ext cx="71785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736"/>
                <a:gridCol w="2838994"/>
                <a:gridCol w="1314995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Random samples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Remove</a:t>
                      </a:r>
                      <a:r>
                        <a:rPr lang="en-US" altLang="zh-CN" baseline="0" dirty="0" smtClean="0"/>
                        <a:t> duplicate samples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Difference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89181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89139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0.047%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89458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89414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0.049%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88754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88703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0.057%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0022" y="1911504"/>
            <a:ext cx="8136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Premise: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Randomly select 1% samples from Hillary’s database and Trump’s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Remove duplicate samples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Compare the difference</a:t>
            </a:r>
          </a:p>
        </p:txBody>
      </p:sp>
    </p:spTree>
    <p:extLst>
      <p:ext uri="{BB962C8B-B14F-4D97-AF65-F5344CB8AC3E}">
        <p14:creationId xmlns:p14="http://schemas.microsoft.com/office/powerpoint/2010/main" val="28163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</TotalTime>
  <Words>670</Words>
  <Application>Microsoft Office PowerPoint</Application>
  <PresentationFormat>Widescreen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宋体</vt:lpstr>
      <vt:lpstr>Arial</vt:lpstr>
      <vt:lpstr>Bernard MT Condensed</vt:lpstr>
      <vt:lpstr>Calibri</vt:lpstr>
      <vt:lpstr>Calibri Light</vt:lpstr>
      <vt:lpstr>Cambria Math</vt:lpstr>
      <vt:lpstr>Wingdings</vt:lpstr>
      <vt:lpstr>Office Theme</vt:lpstr>
      <vt:lpstr>Social Network Analysis 658 – B Final Project</vt:lpstr>
      <vt:lpstr>2016 United States Presidential Election</vt:lpstr>
      <vt:lpstr>Social Media and Politics</vt:lpstr>
      <vt:lpstr>Project Purposes</vt:lpstr>
      <vt:lpstr>Data Collection &amp; Preparation</vt:lpstr>
      <vt:lpstr>We expect that…</vt:lpstr>
      <vt:lpstr>Data Processing                          -- random selection</vt:lpstr>
      <vt:lpstr>Data Processing</vt:lpstr>
      <vt:lpstr>Data Processing                          -- random selection</vt:lpstr>
      <vt:lpstr>In Fact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Social network Relationship </vt:lpstr>
      <vt:lpstr>Example</vt:lpstr>
      <vt:lpstr>Social Network Relationship in NY</vt:lpstr>
      <vt:lpstr>Social network relationship in CA</vt:lpstr>
      <vt:lpstr>Tools Used</vt:lpstr>
      <vt:lpstr>Challenges Encountered</vt:lpstr>
      <vt:lpstr>PowerPoint Presentation</vt:lpstr>
      <vt:lpstr>Limitations and Further Use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王顿</cp:lastModifiedBy>
  <cp:revision>106</cp:revision>
  <dcterms:created xsi:type="dcterms:W3CDTF">2015-12-02T16:27:24Z</dcterms:created>
  <dcterms:modified xsi:type="dcterms:W3CDTF">2015-12-04T03:58:23Z</dcterms:modified>
</cp:coreProperties>
</file>