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9C690-E379-3728-0BC5-01593732A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4D6B6B-9821-39F8-02C4-748744C94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326100-EC2B-AB90-1DFA-4E079884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428-65C9-45B8-86CE-9A6DB083C8D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66D01-191C-8BC2-16FC-57EC97A5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432C22-5038-E512-572C-B61E2BCD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DEA-7778-4B56-B420-FE1DCDA62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4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A93F9-C3BF-771A-B741-53FA6952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857F62-5D24-6CC0-FCC7-441953F1A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F9D1C8-7228-62D3-5F77-F44C7BFA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428-65C9-45B8-86CE-9A6DB083C8D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CCC9D-4A99-DCB7-E447-D2230F87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6EA63-DB59-591A-C09D-FEC4F15B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DEA-7778-4B56-B420-FE1DCDA62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44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5C9FA1-55B6-C9F7-794F-9D1364BC0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9254EE-5182-D813-7C1D-2976E7312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677EB8-BE5E-E10C-0FF8-5FCCA47C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428-65C9-45B8-86CE-9A6DB083C8D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5D98F8-A364-AD71-CAFD-6A46747A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31E2BE-E82A-02E6-F70B-2D572774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DEA-7778-4B56-B420-FE1DCDA62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21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976BB-FA3C-AAE8-9A8F-BD57C859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48C8CA-4E12-D678-AFEE-BFB3412E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873BE1-EB3B-90B0-1C25-DF26A944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428-65C9-45B8-86CE-9A6DB083C8D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DF4F8A-8E16-90C0-821B-038155A1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C6C883-4094-7367-2206-4A4C213C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DEA-7778-4B56-B420-FE1DCDA62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35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F56B6-C5F0-0710-D3A9-3DA36266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92D8D7-4C86-55B1-E2DC-D23E2384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151465-A2AF-0C75-AA0E-AFFB92D5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428-65C9-45B8-86CE-9A6DB083C8D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D8C66B-FD04-BEAF-AA80-CD882D0B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30A43E-9AAE-6386-D9B7-5F877F9C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DEA-7778-4B56-B420-FE1DCDA62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142EE-3ACC-4026-1015-2D3C01EA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0534A-C03A-5607-CADD-55211468A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BF266B-A384-0F4E-3D67-E77D46C5A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1077F2-FD8B-95F7-B5C3-EF8448D4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428-65C9-45B8-86CE-9A6DB083C8D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BFFB01-9480-59E2-CF1B-B46CB21A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F89AB4-1A2B-E87C-C299-8669F0E9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DEA-7778-4B56-B420-FE1DCDA62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F0C10-648E-5F57-7643-53CF1616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BEE93A-FDA4-36E2-B11C-BF108D45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B3D2F0-4E67-57AE-1620-059A5C69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49CF48-E2A7-0B36-B565-C6C67D748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C73EEBB-F47C-662D-F003-0C7E8029A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049355-BAC1-1F8E-C445-E5E20AEA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428-65C9-45B8-86CE-9A6DB083C8D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567548-17B6-09A9-FBF3-5F2F68F5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06197F-0FF5-D7FE-D060-08FDE720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DEA-7778-4B56-B420-FE1DCDA62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8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42203-09F6-7378-68E7-EB6CC26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0C03BB-4CA8-8EBF-435C-428C04E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428-65C9-45B8-86CE-9A6DB083C8D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1DA822-CAA2-D572-BB12-4A23C6ED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8A7A96-6483-8BDA-C493-CCDAF0F5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DEA-7778-4B56-B420-FE1DCDA62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69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12CAA1-0F3E-9DBA-3353-0208F7B2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428-65C9-45B8-86CE-9A6DB083C8D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CDDD84-D6FE-8CDC-B5AF-908CC0DA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B9B20D-E0D5-5281-B092-83EBA48F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DEA-7778-4B56-B420-FE1DCDA62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31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7E6B7-9888-7761-A02E-FDC6F29E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6800A-E1DC-E5E8-4D1B-2C94D079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01D80F-F9DB-CB28-46FE-73C371043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37E090-57CD-F8F0-3512-F7ECB933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428-65C9-45B8-86CE-9A6DB083C8D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0750A0-F977-455A-6DBA-BCE688EA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CEB0EB-675C-7908-B9C5-B7C621F7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DEA-7778-4B56-B420-FE1DCDA62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3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4D420-8F4B-B38A-FFDD-D475350E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3ECA1F-4529-6681-D146-456EF40B6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1C6358-CCA3-E8A5-4012-23506DDB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570DB7-7FD5-5996-3F8F-46758AEC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428-65C9-45B8-86CE-9A6DB083C8D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8A3736-2259-B008-A6B4-328E2D7E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03AFA7-3211-0C6F-9528-0282B19E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DEA-7778-4B56-B420-FE1DCDA62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09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6357B-2326-292A-3960-19037478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FB1C75-1AA3-B725-DE3A-4A45FE698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536864-7029-4206-E041-63CC0D57F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B5428-65C9-45B8-86CE-9A6DB083C8D4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FEE3A9-5C1D-6D3B-F3AE-DD52E58B8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650337-5EAC-6816-5492-4EB0BC23B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0CDEA-7778-4B56-B420-FE1DCDA62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7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1025B-C16D-C129-1756-FFC12C7FA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5546"/>
            <a:ext cx="9144000" cy="3264866"/>
          </a:xfrm>
        </p:spPr>
        <p:txBody>
          <a:bodyPr>
            <a:noAutofit/>
          </a:bodyPr>
          <a:lstStyle/>
          <a:p>
            <a:r>
              <a:rPr lang="ru-RU" sz="4400" dirty="0"/>
              <a:t>Курсовой проект по курсу</a:t>
            </a:r>
            <a:br>
              <a:rPr lang="ru-RU" sz="4400" dirty="0"/>
            </a:br>
            <a:r>
              <a:rPr lang="ru-RU" sz="4400" dirty="0"/>
              <a:t>Проектирование летательных аппаратов</a:t>
            </a:r>
            <a:br>
              <a:rPr lang="ru-RU" sz="4400" dirty="0"/>
            </a:br>
            <a:r>
              <a:rPr lang="ru-RU" sz="4400" dirty="0"/>
              <a:t>на тему</a:t>
            </a:r>
            <a:br>
              <a:rPr lang="ru-RU" sz="4400" dirty="0"/>
            </a:br>
            <a:r>
              <a:rPr lang="en-US" sz="4400" dirty="0"/>
              <a:t>“</a:t>
            </a:r>
            <a:r>
              <a:rPr lang="ru-RU" sz="4400" dirty="0"/>
              <a:t>Проектирование УБР</a:t>
            </a:r>
            <a:r>
              <a:rPr lang="en-US" sz="4400" dirty="0"/>
              <a:t>”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E07A30-16B5-121D-8542-8B0E8053F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5865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Студент группы СМ1-81 Новиков А.Р.</a:t>
            </a:r>
          </a:p>
          <a:p>
            <a:pPr algn="l"/>
            <a:r>
              <a:rPr lang="ru-RU" dirty="0"/>
              <a:t>Руководитель курсовой работы</a:t>
            </a:r>
            <a:r>
              <a:rPr lang="en-US" dirty="0"/>
              <a:t>: </a:t>
            </a:r>
            <a:r>
              <a:rPr lang="ru-RU" dirty="0"/>
              <a:t>Навагин К.В.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67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D0991-F0DE-B042-880A-CDD0C930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D9647D8-FF2A-505F-35BD-18DA0CAEF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82" y="0"/>
            <a:ext cx="9704035" cy="6858000"/>
          </a:xfrm>
        </p:spPr>
      </p:pic>
    </p:spTree>
    <p:extLst>
      <p:ext uri="{BB962C8B-B14F-4D97-AF65-F5344CB8AC3E}">
        <p14:creationId xmlns:p14="http://schemas.microsoft.com/office/powerpoint/2010/main" val="188920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E62EB-0482-C4FC-77D7-4C3C1B56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4F988C1-D3F3-7156-C822-A51D8F677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82" y="0"/>
            <a:ext cx="9704035" cy="6858000"/>
          </a:xfrm>
        </p:spPr>
      </p:pic>
    </p:spTree>
    <p:extLst>
      <p:ext uri="{BB962C8B-B14F-4D97-AF65-F5344CB8AC3E}">
        <p14:creationId xmlns:p14="http://schemas.microsoft.com/office/powerpoint/2010/main" val="5625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97573-CBD0-3398-57EB-59597A53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Баллистическая сводка БС по этапам 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36F17C53-2DA8-EB50-41C1-A09A40C1DEF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8790115"/>
                  </p:ext>
                </p:extLst>
              </p:nvPr>
            </p:nvGraphicFramePr>
            <p:xfrm>
              <a:off x="1050578" y="1596420"/>
              <a:ext cx="10090844" cy="486992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20954">
                      <a:extLst>
                        <a:ext uri="{9D8B030D-6E8A-4147-A177-3AD203B41FA5}">
                          <a16:colId xmlns:a16="http://schemas.microsoft.com/office/drawing/2014/main" val="2017306544"/>
                        </a:ext>
                      </a:extLst>
                    </a:gridCol>
                    <a:gridCol w="1312114">
                      <a:extLst>
                        <a:ext uri="{9D8B030D-6E8A-4147-A177-3AD203B41FA5}">
                          <a16:colId xmlns:a16="http://schemas.microsoft.com/office/drawing/2014/main" val="20545139"/>
                        </a:ext>
                      </a:extLst>
                    </a:gridCol>
                    <a:gridCol w="1149160">
                      <a:extLst>
                        <a:ext uri="{9D8B030D-6E8A-4147-A177-3AD203B41FA5}">
                          <a16:colId xmlns:a16="http://schemas.microsoft.com/office/drawing/2014/main" val="3896612764"/>
                        </a:ext>
                      </a:extLst>
                    </a:gridCol>
                    <a:gridCol w="1604594">
                      <a:extLst>
                        <a:ext uri="{9D8B030D-6E8A-4147-A177-3AD203B41FA5}">
                          <a16:colId xmlns:a16="http://schemas.microsoft.com/office/drawing/2014/main" val="213879588"/>
                        </a:ext>
                      </a:extLst>
                    </a:gridCol>
                    <a:gridCol w="1120924">
                      <a:extLst>
                        <a:ext uri="{9D8B030D-6E8A-4147-A177-3AD203B41FA5}">
                          <a16:colId xmlns:a16="http://schemas.microsoft.com/office/drawing/2014/main" val="2127933701"/>
                        </a:ext>
                      </a:extLst>
                    </a:gridCol>
                    <a:gridCol w="1441549">
                      <a:extLst>
                        <a:ext uri="{9D8B030D-6E8A-4147-A177-3AD203B41FA5}">
                          <a16:colId xmlns:a16="http://schemas.microsoft.com/office/drawing/2014/main" val="1583321214"/>
                        </a:ext>
                      </a:extLst>
                    </a:gridCol>
                    <a:gridCol w="1441549">
                      <a:extLst>
                        <a:ext uri="{9D8B030D-6E8A-4147-A177-3AD203B41FA5}">
                          <a16:colId xmlns:a16="http://schemas.microsoft.com/office/drawing/2014/main" val="1274151943"/>
                        </a:ext>
                      </a:extLst>
                    </a:gridCol>
                  </a:tblGrid>
                  <a:tr h="549930">
                    <a:tc>
                      <a:txBody>
                        <a:bodyPr/>
                        <a:lstStyle/>
                        <a:p>
                          <a:pPr algn="just"/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кг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кг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кг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кг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с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с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604412"/>
                      </a:ext>
                    </a:extLst>
                  </a:tr>
                  <a:tr h="373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Перед началом работы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400.134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26.473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4515216"/>
                      </a:ext>
                    </a:extLst>
                  </a:tr>
                  <a:tr h="373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Компенсация промаха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383.841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16.293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10.18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16.293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52.324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52.324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4835095"/>
                      </a:ext>
                    </a:extLst>
                  </a:tr>
                  <a:tr h="373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Разворот, стабилизация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377.613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6.228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3.952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6.228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72.324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252876"/>
                      </a:ext>
                    </a:extLst>
                  </a:tr>
                  <a:tr h="373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Отделение ТЛЦ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365.946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11.667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3.952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72.324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892516"/>
                      </a:ext>
                    </a:extLst>
                  </a:tr>
                  <a:tr h="373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Движение в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l-GR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ν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направлении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363.933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2.014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1.938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2.014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78.791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6.467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609599"/>
                      </a:ext>
                    </a:extLst>
                  </a:tr>
                  <a:tr h="373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Отделение ТЛЦ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352.266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11.667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1.938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78.791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6533931"/>
                      </a:ext>
                    </a:extLst>
                  </a:tr>
                  <a:tr h="3731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Движение в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l-GR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ν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направлении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350.328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1.938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8.882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1.938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85.017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6.225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2553123"/>
                      </a:ext>
                    </a:extLst>
                  </a:tr>
                  <a:tr h="373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Отделение ББ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340.328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  <a:r>
                            <a:rPr lang="en-US" dirty="0"/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8.882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85.017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32781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36F17C53-2DA8-EB50-41C1-A09A40C1DEF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8790115"/>
                  </p:ext>
                </p:extLst>
              </p:nvPr>
            </p:nvGraphicFramePr>
            <p:xfrm>
              <a:off x="1050578" y="1596420"/>
              <a:ext cx="10090844" cy="486992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20954">
                      <a:extLst>
                        <a:ext uri="{9D8B030D-6E8A-4147-A177-3AD203B41FA5}">
                          <a16:colId xmlns:a16="http://schemas.microsoft.com/office/drawing/2014/main" val="2017306544"/>
                        </a:ext>
                      </a:extLst>
                    </a:gridCol>
                    <a:gridCol w="1312114">
                      <a:extLst>
                        <a:ext uri="{9D8B030D-6E8A-4147-A177-3AD203B41FA5}">
                          <a16:colId xmlns:a16="http://schemas.microsoft.com/office/drawing/2014/main" val="20545139"/>
                        </a:ext>
                      </a:extLst>
                    </a:gridCol>
                    <a:gridCol w="1149160">
                      <a:extLst>
                        <a:ext uri="{9D8B030D-6E8A-4147-A177-3AD203B41FA5}">
                          <a16:colId xmlns:a16="http://schemas.microsoft.com/office/drawing/2014/main" val="3896612764"/>
                        </a:ext>
                      </a:extLst>
                    </a:gridCol>
                    <a:gridCol w="1604594">
                      <a:extLst>
                        <a:ext uri="{9D8B030D-6E8A-4147-A177-3AD203B41FA5}">
                          <a16:colId xmlns:a16="http://schemas.microsoft.com/office/drawing/2014/main" val="213879588"/>
                        </a:ext>
                      </a:extLst>
                    </a:gridCol>
                    <a:gridCol w="1120924">
                      <a:extLst>
                        <a:ext uri="{9D8B030D-6E8A-4147-A177-3AD203B41FA5}">
                          <a16:colId xmlns:a16="http://schemas.microsoft.com/office/drawing/2014/main" val="2127933701"/>
                        </a:ext>
                      </a:extLst>
                    </a:gridCol>
                    <a:gridCol w="1441549">
                      <a:extLst>
                        <a:ext uri="{9D8B030D-6E8A-4147-A177-3AD203B41FA5}">
                          <a16:colId xmlns:a16="http://schemas.microsoft.com/office/drawing/2014/main" val="1583321214"/>
                        </a:ext>
                      </a:extLst>
                    </a:gridCol>
                    <a:gridCol w="1441549">
                      <a:extLst>
                        <a:ext uri="{9D8B030D-6E8A-4147-A177-3AD203B41FA5}">
                          <a16:colId xmlns:a16="http://schemas.microsoft.com/office/drawing/2014/main" val="1274151943"/>
                        </a:ext>
                      </a:extLst>
                    </a:gridCol>
                  </a:tblGrid>
                  <a:tr h="549930">
                    <a:tc>
                      <a:txBody>
                        <a:bodyPr/>
                        <a:lstStyle/>
                        <a:p>
                          <a:pPr algn="just"/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4884" t="-1111" r="-516744" b="-8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947" t="-1111" r="-487831" b="-8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0228" t="-1111" r="-250570" b="-8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3478" t="-1111" r="-258152" b="-8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95" t="-1111" r="-101271" b="-8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56" t="-1111" r="-844" b="-8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6044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Перед началом работы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400.134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26.473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451521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Компенсация промаха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383.841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16.293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10.18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16.293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52.324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52.324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483509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Разворот, стабилизация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377.613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6.228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3.952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6.228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72.324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252876"/>
                      </a:ext>
                    </a:extLst>
                  </a:tr>
                  <a:tr h="373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Отделение ТЛЦ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365.946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11.667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3.952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72.324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89251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Движение в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l-GR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ν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направлении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363.933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2.014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1.938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2.014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78.791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6.467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609599"/>
                      </a:ext>
                    </a:extLst>
                  </a:tr>
                  <a:tr h="373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Отделение ТЛЦ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352.266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11.667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1.938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78.791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653393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Движение в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l-GR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ν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направлении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350.328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1.938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0228" t="-604762" r="-250570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1.938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85.017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6.225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2553123"/>
                      </a:ext>
                    </a:extLst>
                  </a:tr>
                  <a:tr h="373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Отделение ББ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340.328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  <a:r>
                            <a:rPr lang="en-US" dirty="0"/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0228" t="-1213115" r="-2505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85.017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32781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047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27F5E-1C84-1DCF-2391-757BF740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2047875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9352B13-18B3-EAD0-057E-A3E1221B9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26764"/>
              </p:ext>
            </p:extLst>
          </p:nvPr>
        </p:nvGraphicFramePr>
        <p:xfrm>
          <a:off x="838200" y="226060"/>
          <a:ext cx="10515600" cy="64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8500">
                  <a:extLst>
                    <a:ext uri="{9D8B030D-6E8A-4147-A177-3AD203B41FA5}">
                      <a16:colId xmlns:a16="http://schemas.microsoft.com/office/drawing/2014/main" val="4003786356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75920682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4011518266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937730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Масса конструкции ступени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1323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,3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79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7,7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2.8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718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    ДУ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852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.1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42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4.6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199.8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52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	Корпус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64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5.7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281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.4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148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.0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533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		Силовой корпус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322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.5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113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.4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.5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401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		Закладные фланцы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4.8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58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.2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58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.2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76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		Юбки кокона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5.6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.0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.3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393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		Крышка ВУ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.3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.1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.1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394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		ЗКС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49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.1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4.7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8.7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966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		ТЗП кокона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88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.4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.0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.2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039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	Сопло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.4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8.6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906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		Утопленная оболочка сопла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.0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5.5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1.3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61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		Теплозащита утопленной оболочки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.1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.2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.1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81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		Корпус раструба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.1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.3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.0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277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		Облицовка раструба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.1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.4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5.8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200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		Горловина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.1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.4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.4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616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Привод РМ и устройства УВТ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2.9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59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.4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.2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317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Соединительные отсеки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406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.1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307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.4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.2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287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Головной обтекатель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5.7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62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Бортовая кабельная сеть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.4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.0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.2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311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55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70BC5-C72E-28F3-1758-907ED74F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Баллистическая сводка на АУТ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973D2ECD-8411-3A9E-731A-7541A505E3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4129899"/>
                  </p:ext>
                </p:extLst>
              </p:nvPr>
            </p:nvGraphicFramePr>
            <p:xfrm>
              <a:off x="838200" y="1825625"/>
              <a:ext cx="10515600" cy="468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4400">
                      <a:extLst>
                        <a:ext uri="{9D8B030D-6E8A-4147-A177-3AD203B41FA5}">
                          <a16:colId xmlns:a16="http://schemas.microsoft.com/office/drawing/2014/main" val="991376531"/>
                        </a:ext>
                      </a:extLst>
                    </a:gridCol>
                    <a:gridCol w="2692400">
                      <a:extLst>
                        <a:ext uri="{9D8B030D-6E8A-4147-A177-3AD203B41FA5}">
                          <a16:colId xmlns:a16="http://schemas.microsoft.com/office/drawing/2014/main" val="800891237"/>
                        </a:ext>
                      </a:extLst>
                    </a:gridCol>
                    <a:gridCol w="2235200">
                      <a:extLst>
                        <a:ext uri="{9D8B030D-6E8A-4147-A177-3AD203B41FA5}">
                          <a16:colId xmlns:a16="http://schemas.microsoft.com/office/drawing/2014/main" val="4172261413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41443739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 ступень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 ступень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 ступень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167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Средний наклон траектории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oMath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46.816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⁰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30.278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⁰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24.765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⁰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5472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Наклон в конце работы ступени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к</m:t>
                                  </m:r>
                                </m:sub>
                              </m:sSub>
                            </m:oMath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38.547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⁰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24,765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⁰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24,765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⁰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2433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Удельный импульс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м/с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2632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2966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2973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3572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Прирост скорости за время работы ступени, м/с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1627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2506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2749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282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Прирост высоты за время работы ступени, км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.457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52.655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77.36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04719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Пройденная дальность в конце работы ступени, км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23.893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90.189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167.69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73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Дальность эллиптического участка, км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8727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1762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Расчетная дальность, км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9135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27526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973D2ECD-8411-3A9E-731A-7541A505E3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4129899"/>
                  </p:ext>
                </p:extLst>
              </p:nvPr>
            </p:nvGraphicFramePr>
            <p:xfrm>
              <a:off x="838200" y="1825625"/>
              <a:ext cx="10515600" cy="468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4400">
                      <a:extLst>
                        <a:ext uri="{9D8B030D-6E8A-4147-A177-3AD203B41FA5}">
                          <a16:colId xmlns:a16="http://schemas.microsoft.com/office/drawing/2014/main" val="991376531"/>
                        </a:ext>
                      </a:extLst>
                    </a:gridCol>
                    <a:gridCol w="2692400">
                      <a:extLst>
                        <a:ext uri="{9D8B030D-6E8A-4147-A177-3AD203B41FA5}">
                          <a16:colId xmlns:a16="http://schemas.microsoft.com/office/drawing/2014/main" val="800891237"/>
                        </a:ext>
                      </a:extLst>
                    </a:gridCol>
                    <a:gridCol w="2235200">
                      <a:extLst>
                        <a:ext uri="{9D8B030D-6E8A-4147-A177-3AD203B41FA5}">
                          <a16:colId xmlns:a16="http://schemas.microsoft.com/office/drawing/2014/main" val="4172261413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41443739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 ступень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 ступень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 ступень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167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" t="-108197" r="-204762" b="-10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46.816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⁰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30.278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⁰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24.765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⁰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54725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" t="-120952" r="-204762" b="-5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38.547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⁰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24,765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⁰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24,765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⁰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2433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Удельный импульс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м/с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2632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2966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2973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35725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Прирост скорости за время работы ступени, м/с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1627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2506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2749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28268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Прирост высоты за время работы ступени, км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.457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52.655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77.36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047195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Пройденная дальность в конце работы ступени, км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23.893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90.189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167.69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7399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Дальность эллиптического участка, км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8727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1762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Расчетная дальность, км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9135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2752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68235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397</Words>
  <Application>Microsoft Office PowerPoint</Application>
  <PresentationFormat>Широкоэкранный</PresentationFormat>
  <Paragraphs>174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Тема Office</vt:lpstr>
      <vt:lpstr>Курсовой проект по курсу Проектирование летательных аппаратов на тему “Проектирование УБР”</vt:lpstr>
      <vt:lpstr>Презентация PowerPoint</vt:lpstr>
      <vt:lpstr>Презентация PowerPoint</vt:lpstr>
      <vt:lpstr>Баллистическая сводка БС по этапам работы</vt:lpstr>
      <vt:lpstr>Презентация PowerPoint</vt:lpstr>
      <vt:lpstr>Баллистическая сводка на АУТ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Новиков</dc:creator>
  <cp:lastModifiedBy>Александр Новиков</cp:lastModifiedBy>
  <cp:revision>37</cp:revision>
  <dcterms:created xsi:type="dcterms:W3CDTF">2024-06-03T07:46:29Z</dcterms:created>
  <dcterms:modified xsi:type="dcterms:W3CDTF">2024-06-03T10:44:36Z</dcterms:modified>
</cp:coreProperties>
</file>