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0"/>
  </p:notesMasterIdLst>
  <p:sldIdLst>
    <p:sldId id="259" r:id="rId2"/>
    <p:sldId id="256" r:id="rId3"/>
    <p:sldId id="257" r:id="rId4"/>
    <p:sldId id="260" r:id="rId5"/>
    <p:sldId id="261" r:id="rId6"/>
    <p:sldId id="265" r:id="rId7"/>
    <p:sldId id="266" r:id="rId8"/>
    <p:sldId id="275" r:id="rId9"/>
    <p:sldId id="271" r:id="rId10"/>
    <p:sldId id="279" r:id="rId11"/>
    <p:sldId id="280" r:id="rId12"/>
    <p:sldId id="281" r:id="rId13"/>
    <p:sldId id="295" r:id="rId14"/>
    <p:sldId id="282" r:id="rId15"/>
    <p:sldId id="283" r:id="rId16"/>
    <p:sldId id="284" r:id="rId17"/>
    <p:sldId id="285" r:id="rId18"/>
    <p:sldId id="292" r:id="rId19"/>
    <p:sldId id="290" r:id="rId20"/>
    <p:sldId id="293" r:id="rId21"/>
    <p:sldId id="294" r:id="rId22"/>
    <p:sldId id="277" r:id="rId23"/>
    <p:sldId id="288" r:id="rId24"/>
    <p:sldId id="289" r:id="rId25"/>
    <p:sldId id="273" r:id="rId26"/>
    <p:sldId id="286" r:id="rId27"/>
    <p:sldId id="287" r:id="rId28"/>
    <p:sldId id="262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2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FEF4D-B9FD-437D-971C-D2C8297C860E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49E6E-75F6-4C90-A320-A315ED2496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0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49E6E-75F6-4C90-A320-A315ED2496F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296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5886-9245-4FA3-A0AD-4A233DFD112E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CF20-7267-4DEA-9FEE-3EBA297F4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92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5886-9245-4FA3-A0AD-4A233DFD112E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CF20-7267-4DEA-9FEE-3EBA297F4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93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5886-9245-4FA3-A0AD-4A233DFD112E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CF20-7267-4DEA-9FEE-3EBA297F4D8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41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5886-9245-4FA3-A0AD-4A233DFD112E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CF20-7267-4DEA-9FEE-3EBA297F4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321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5886-9245-4FA3-A0AD-4A233DFD112E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CF20-7267-4DEA-9FEE-3EBA297F4D8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0511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5886-9245-4FA3-A0AD-4A233DFD112E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CF20-7267-4DEA-9FEE-3EBA297F4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342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5886-9245-4FA3-A0AD-4A233DFD112E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CF20-7267-4DEA-9FEE-3EBA297F4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982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5886-9245-4FA3-A0AD-4A233DFD112E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CF20-7267-4DEA-9FEE-3EBA297F4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60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5886-9245-4FA3-A0AD-4A233DFD112E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CF20-7267-4DEA-9FEE-3EBA297F4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27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5886-9245-4FA3-A0AD-4A233DFD112E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CF20-7267-4DEA-9FEE-3EBA297F4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01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5886-9245-4FA3-A0AD-4A233DFD112E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CF20-7267-4DEA-9FEE-3EBA297F4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67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5886-9245-4FA3-A0AD-4A233DFD112E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CF20-7267-4DEA-9FEE-3EBA297F4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37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5886-9245-4FA3-A0AD-4A233DFD112E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CF20-7267-4DEA-9FEE-3EBA297F4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92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5886-9245-4FA3-A0AD-4A233DFD112E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CF20-7267-4DEA-9FEE-3EBA297F4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94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5886-9245-4FA3-A0AD-4A233DFD112E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CF20-7267-4DEA-9FEE-3EBA297F4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60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CF20-7267-4DEA-9FEE-3EBA297F4D88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5886-9245-4FA3-A0AD-4A233DFD112E}" type="datetimeFigureOut">
              <a:rPr lang="ru-RU" smtClean="0"/>
              <a:t>06.11.2019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27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75886-9245-4FA3-A0AD-4A233DFD112E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90CF20-7267-4DEA-9FEE-3EBA297F4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63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osite.ru/materialy/armiruyuwie_materialy/steklomaty/" TargetMode="External"/><Relationship Id="rId2" Type="http://schemas.openxmlformats.org/officeDocument/2006/relationships/hyperlink" Target="https://composite.ru/materialy/armiruyuwie_materialy/cntrkjdefk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igc-market.ru/shop/armiruyushchie_materialy/multiaksialnye_tkani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ammas.ru/spravochnik-materialov/smoly/epoksidnaya-smola.html" TargetMode="External"/><Relationship Id="rId2" Type="http://schemas.openxmlformats.org/officeDocument/2006/relationships/hyperlink" Target="http://sammas.ru/tekhnologii-i-terminologiya/tipy-steklyannykh-volok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://sammas.ru/sposoby-formovaniya/ruchnoe-formovanie.html" TargetMode="External"/><Relationship Id="rId4" Type="http://schemas.openxmlformats.org/officeDocument/2006/relationships/hyperlink" Target="http://sammas.ru/spravochnik-materialov/smoly/poliefirnaya-smola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cycle.net/steklo/produktsiya-iz-vtorichnogo/steklovolokno/stekloplastik-izdeliya-vidy-tehnicheskie-harakteristiki" TargetMode="External"/><Relationship Id="rId2" Type="http://schemas.openxmlformats.org/officeDocument/2006/relationships/hyperlink" Target="https://rcycle.net/steklo/produktsiya-iz-vtorichnogo/steklovolokn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2160589"/>
            <a:ext cx="11325369" cy="4182459"/>
          </a:xfrm>
        </p:spPr>
        <p:txBody>
          <a:bodyPr/>
          <a:lstStyle/>
          <a:p>
            <a:pPr marL="0" indent="0">
              <a:buNone/>
            </a:pPr>
            <a:r>
              <a:rPr lang="ru-RU" sz="4800" dirty="0" smtClean="0">
                <a:solidFill>
                  <a:schemeClr val="accent6">
                    <a:lumMod val="75000"/>
                  </a:schemeClr>
                </a:solidFill>
              </a:rPr>
              <a:t>                          Классификация     </a:t>
            </a:r>
          </a:p>
          <a:p>
            <a:pPr marL="0" indent="0">
              <a:buNone/>
            </a:pPr>
            <a:r>
              <a:rPr lang="ru-RU" sz="4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4800" dirty="0" smtClean="0">
                <a:solidFill>
                  <a:schemeClr val="accent6">
                    <a:lumMod val="75000"/>
                  </a:schemeClr>
                </a:solidFill>
              </a:rPr>
              <a:t>                           армирующих    </a:t>
            </a:r>
          </a:p>
          <a:p>
            <a:pPr marL="0" indent="0">
              <a:buNone/>
            </a:pPr>
            <a:r>
              <a:rPr lang="ru-RU" sz="4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4800" dirty="0" smtClean="0">
                <a:solidFill>
                  <a:schemeClr val="accent6">
                    <a:lumMod val="75000"/>
                  </a:schemeClr>
                </a:solidFill>
              </a:rPr>
              <a:t>                         наполнителей   </a:t>
            </a:r>
          </a:p>
          <a:p>
            <a:pPr marL="0" indent="0">
              <a:buNone/>
            </a:pPr>
            <a:r>
              <a:rPr lang="ru-RU" sz="4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4800" dirty="0" smtClean="0">
                <a:solidFill>
                  <a:schemeClr val="accent6">
                    <a:lumMod val="75000"/>
                  </a:schemeClr>
                </a:solidFill>
              </a:rPr>
              <a:t>                </a:t>
            </a:r>
            <a:r>
              <a:rPr lang="ru-RU" sz="36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ru-RU" sz="3600" dirty="0">
                <a:solidFill>
                  <a:schemeClr val="accent6">
                    <a:lumMod val="75000"/>
                  </a:schemeClr>
                </a:solidFill>
              </a:rPr>
              <a:t>характеристики, виды, назначение)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7474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56260" y="174171"/>
            <a:ext cx="10782300" cy="244475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Классификация армирующих наполнителей (характеристики, виды, назначение)</a:t>
            </a:r>
            <a:endParaRPr lang="ru-RU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522" y="1375802"/>
            <a:ext cx="5050139" cy="505013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630092" y="1006470"/>
            <a:ext cx="9978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По способу переплетения нитей</a:t>
            </a:r>
            <a:r>
              <a:rPr lang="ru-RU" dirty="0"/>
              <a:t> стеклоткани разделяются следующим образом: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852794" y="1769733"/>
            <a:ext cx="34435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Полотняное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ru-RU" dirty="0" err="1"/>
              <a:t>plain</a:t>
            </a:r>
            <a:r>
              <a:rPr lang="ru-RU" dirty="0"/>
              <a:t>) </a:t>
            </a:r>
            <a:r>
              <a:rPr lang="ru-RU" dirty="0" smtClean="0"/>
              <a:t>(</a:t>
            </a:r>
            <a:r>
              <a:rPr lang="ru-RU" dirty="0"/>
              <a:t>рогожа</a:t>
            </a:r>
            <a:r>
              <a:rPr lang="ru-RU" dirty="0" smtClean="0"/>
              <a:t>).</a:t>
            </a:r>
            <a:r>
              <a:rPr lang="ru-RU" dirty="0"/>
              <a:t> </a:t>
            </a:r>
            <a:r>
              <a:rPr lang="ru-RU" dirty="0" smtClean="0"/>
              <a:t>Оно </a:t>
            </a:r>
            <a:r>
              <a:rPr lang="ru-RU" dirty="0"/>
              <a:t>описывается так: 1/1. При полотняном плетении </a:t>
            </a:r>
            <a:r>
              <a:rPr lang="ru-RU" dirty="0" smtClean="0"/>
              <a:t> </a:t>
            </a:r>
            <a:r>
              <a:rPr lang="ru-RU" dirty="0"/>
              <a:t>каждая нить основы переплетается с уточной нитью, через одну.</a:t>
            </a:r>
          </a:p>
          <a:p>
            <a:r>
              <a:rPr lang="ru-RU" dirty="0" smtClean="0"/>
              <a:t>Ткань </a:t>
            </a:r>
            <a:r>
              <a:rPr lang="ru-RU" dirty="0"/>
              <a:t>получается путем очень плотного плетения, за счет чего изделие получается высокоплотным и упругим</a:t>
            </a:r>
            <a:r>
              <a:rPr lang="ru-RU" dirty="0" smtClean="0"/>
              <a:t>.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12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814" y="830475"/>
            <a:ext cx="7624844" cy="5658689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32954" y="234214"/>
            <a:ext cx="11411997" cy="324051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Классификация армирующих наполнителей (характеристики, виды, назначение)</a:t>
            </a:r>
            <a:endParaRPr lang="ru-RU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9671" y="3731814"/>
            <a:ext cx="233252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Легко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растягиваются по диагонали, благодаря диагональным рубчикам, образующимся при определенном чередовании нитей основы и утка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Малая прочность.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671" y="1161880"/>
            <a:ext cx="2611655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ru-RU" sz="1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Саржевое или </a:t>
            </a:r>
            <a:r>
              <a:rPr lang="ru-RU" sz="1400" b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твиловое</a:t>
            </a:r>
            <a:r>
              <a:rPr lang="ru-RU" sz="1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400" b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twill</a:t>
            </a:r>
            <a:r>
              <a:rPr lang="ru-RU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плетение ткани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Этот тип плетения описывается так: 2/1, 2/2, 3/1, ... , 4/4 — количество нитей основы, перекрытое количеством нитей утка. </a:t>
            </a:r>
            <a:r>
              <a:rPr lang="ru-RU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Твиловое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плетение, визуально легко определяется по диагональным рисунком на поверхности ткани.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160321" y="4101145"/>
            <a:ext cx="293435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Плетение </a:t>
            </a:r>
            <a:r>
              <a:rPr lang="ru-RU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Twill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выглядит гораздо красивее, "круче" </a:t>
            </a:r>
            <a:r>
              <a:rPr lang="ru-RU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Plain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с ним проще огибать сложные кривые, так как ткань более "рыхлая". Естественно что 4x4 </a:t>
            </a:r>
            <a:r>
              <a:rPr lang="ru-RU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Twill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будет проще огибать кривые чем 2x2 </a:t>
            </a:r>
            <a:r>
              <a:rPr lang="ru-RU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Twill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К недостатком можно отнести растрепывание ткани на концах и возможного появление пустых пространств при </a:t>
            </a:r>
            <a:r>
              <a:rPr lang="ru-RU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огибании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сложных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кривых.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31967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958" y="866274"/>
            <a:ext cx="8609733" cy="5592278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13704" y="234215"/>
            <a:ext cx="11219491" cy="391427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Классификация армирующих наполнителей (характеристики, виды, назначение)</a:t>
            </a:r>
            <a:endParaRPr lang="ru-RU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95174" y="1359697"/>
            <a:ext cx="2804161" cy="295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Сатиновое (</a:t>
            </a:r>
            <a:r>
              <a:rPr lang="ru-RU" b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satin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плетение. Этот метод плетения описывается так: 4/1, 5/1 — 1 нить утка перекрывает 4, 5 нитей основы. Т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кани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выполненные методом сатинового плетения, делаются плотными.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56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640" y="1272314"/>
            <a:ext cx="10615749" cy="511977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                           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Свойства тканей с различными видами переплетения нитей</a:t>
            </a:r>
          </a:p>
          <a:p>
            <a:pPr marL="0" indent="0">
              <a:buNone/>
            </a:pP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77334" y="357051"/>
            <a:ext cx="11096655" cy="261257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Классификация армирующих наполнителей (характеристики, виды, назначение)</a:t>
            </a:r>
            <a:endParaRPr lang="ru-RU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305956"/>
              </p:ext>
            </p:extLst>
          </p:nvPr>
        </p:nvGraphicFramePr>
        <p:xfrm>
          <a:off x="1131493" y="1744195"/>
          <a:ext cx="9823268" cy="4066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5817"/>
                <a:gridCol w="2455817"/>
                <a:gridCol w="2455817"/>
                <a:gridCol w="2455817"/>
              </a:tblGrid>
              <a:tr h="580987">
                <a:tc rowSpan="2">
                  <a:txBody>
                    <a:bodyPr/>
                    <a:lstStyle/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Свойства тканей</a:t>
                      </a:r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             Переплетение нитей</a:t>
                      </a:r>
                      <a:r>
                        <a:rPr lang="ru-RU" baseline="0" dirty="0" smtClean="0"/>
                        <a:t> в ткани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80987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    полотняное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      саржевое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     сатиновое</a:t>
                      </a:r>
                      <a:endParaRPr lang="ru-RU" dirty="0"/>
                    </a:p>
                  </a:txBody>
                  <a:tcPr/>
                </a:tc>
              </a:tr>
              <a:tr h="580987">
                <a:tc>
                  <a:txBody>
                    <a:bodyPr/>
                    <a:lstStyle/>
                    <a:p>
                      <a:r>
                        <a:rPr lang="ru-RU" dirty="0" smtClean="0"/>
                        <a:t>Прочность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очень прочная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малая прочность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прочная</a:t>
                      </a:r>
                      <a:endParaRPr lang="ru-RU" dirty="0"/>
                    </a:p>
                  </a:txBody>
                  <a:tcPr/>
                </a:tc>
              </a:tr>
              <a:tr h="580987">
                <a:tc>
                  <a:txBody>
                    <a:bodyPr/>
                    <a:lstStyle/>
                    <a:p>
                      <a:r>
                        <a:rPr lang="ru-RU" dirty="0" smtClean="0"/>
                        <a:t>Осыпаемость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малая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средняя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большая</a:t>
                      </a:r>
                      <a:endParaRPr lang="ru-RU" dirty="0"/>
                    </a:p>
                  </a:txBody>
                  <a:tcPr/>
                </a:tc>
              </a:tr>
              <a:tr h="580987">
                <a:tc>
                  <a:txBody>
                    <a:bodyPr/>
                    <a:lstStyle/>
                    <a:p>
                      <a:r>
                        <a:rPr lang="ru-RU" dirty="0" smtClean="0"/>
                        <a:t>Растяжимость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малая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большая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средняя</a:t>
                      </a:r>
                      <a:endParaRPr lang="ru-RU" dirty="0"/>
                    </a:p>
                  </a:txBody>
                  <a:tcPr/>
                </a:tc>
              </a:tr>
              <a:tr h="580987">
                <a:tc>
                  <a:txBody>
                    <a:bodyPr/>
                    <a:lstStyle/>
                    <a:p>
                      <a:r>
                        <a:rPr lang="ru-RU" dirty="0" smtClean="0"/>
                        <a:t>Мягкость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средняя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большая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очень большая</a:t>
                      </a:r>
                      <a:endParaRPr lang="ru-RU" dirty="0"/>
                    </a:p>
                  </a:txBody>
                  <a:tcPr/>
                </a:tc>
              </a:tr>
              <a:tr h="580987"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Драпируемость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средняя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высокая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очень высокая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636820"/>
              </p:ext>
            </p:extLst>
          </p:nvPr>
        </p:nvGraphicFramePr>
        <p:xfrm>
          <a:off x="1131493" y="5811104"/>
          <a:ext cx="9823268" cy="580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5817"/>
                <a:gridCol w="2455817"/>
                <a:gridCol w="2455817"/>
                <a:gridCol w="2455817"/>
              </a:tblGrid>
              <a:tr h="580987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Скольжение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нет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малое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большое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581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6409" y="1262736"/>
            <a:ext cx="10330300" cy="5338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b="1" dirty="0" err="1"/>
              <a:t>Мультиаксиальные</a:t>
            </a:r>
            <a:r>
              <a:rPr lang="ru-RU" b="1" dirty="0"/>
              <a:t> ткани</a:t>
            </a:r>
            <a:r>
              <a:rPr lang="ru-RU" dirty="0"/>
              <a:t> –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это </a:t>
            </a:r>
            <a:r>
              <a:rPr lang="ru-RU" dirty="0"/>
              <a:t>специальные стеклоткани,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состоящие </a:t>
            </a:r>
            <a:r>
              <a:rPr lang="ru-RU" dirty="0"/>
              <a:t>из нескольких слоев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нитей</a:t>
            </a:r>
            <a:r>
              <a:rPr lang="ru-RU" dirty="0"/>
              <a:t>, </a:t>
            </a:r>
            <a:r>
              <a:rPr lang="ru-RU" dirty="0" smtClean="0"/>
              <a:t>ориентированных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в различных направлениях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соответствии с заданной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схемой </a:t>
            </a:r>
            <a:r>
              <a:rPr lang="ru-RU" dirty="0"/>
              <a:t>армирования,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рассчитанной </a:t>
            </a:r>
            <a:r>
              <a:rPr lang="ru-RU" dirty="0"/>
              <a:t>исходя из оказываемой на материал нагрузки.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Слои </a:t>
            </a:r>
            <a:r>
              <a:rPr lang="ru-RU" dirty="0"/>
              <a:t>ткани прошиваются полиэфирной нитью. В дополнение к нескольким слоям волокна в структуру </a:t>
            </a:r>
            <a:r>
              <a:rPr lang="ru-RU" dirty="0" err="1"/>
              <a:t>мультиаксиальной</a:t>
            </a:r>
            <a:r>
              <a:rPr lang="ru-RU" dirty="0"/>
              <a:t> ткани (стеклоткани) может быть добавлена </a:t>
            </a:r>
            <a:r>
              <a:rPr lang="ru-RU" dirty="0">
                <a:hlinkClick r:id="rId2"/>
              </a:rPr>
              <a:t>поверхностная вуаль</a:t>
            </a:r>
            <a:r>
              <a:rPr lang="ru-RU" dirty="0"/>
              <a:t> или слой </a:t>
            </a:r>
            <a:r>
              <a:rPr lang="ru-RU" dirty="0">
                <a:hlinkClick r:id="rId3"/>
              </a:rPr>
              <a:t>рубленого </a:t>
            </a:r>
            <a:r>
              <a:rPr lang="ru-RU" dirty="0" err="1">
                <a:hlinkClick r:id="rId3"/>
              </a:rPr>
              <a:t>стекломата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 </a:t>
            </a:r>
            <a:r>
              <a:rPr lang="ru-RU" b="1" dirty="0" err="1"/>
              <a:t>мультиаксиальных</a:t>
            </a:r>
            <a:r>
              <a:rPr lang="ru-RU" b="1" dirty="0"/>
              <a:t> армирующих материалах</a:t>
            </a:r>
            <a:r>
              <a:rPr lang="ru-RU" dirty="0"/>
              <a:t> (стеклоткани) используется несколько типов волокна, наиболее распространенным является стекловолокно типа Е. Также часто используется углеродное и </a:t>
            </a:r>
            <a:r>
              <a:rPr lang="ru-RU" dirty="0" err="1"/>
              <a:t>арамидное</a:t>
            </a:r>
            <a:r>
              <a:rPr lang="ru-RU" dirty="0"/>
              <a:t> волокно.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9619" y="245292"/>
            <a:ext cx="11209866" cy="435429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Классификация армирующих наполнителей (характеристики, виды, назначение)</a:t>
            </a:r>
            <a:endParaRPr lang="ru-RU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488" y="833115"/>
            <a:ext cx="8082166" cy="307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9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9288" y="1220063"/>
            <a:ext cx="10809272" cy="523298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Поверхностная плотность выпускаемых тканей варьируется в диапазоне от 300 до 2400 г\м</a:t>
            </a:r>
            <a:r>
              <a:rPr lang="ru-RU" baseline="30000" dirty="0"/>
              <a:t>2</a:t>
            </a:r>
            <a:r>
              <a:rPr lang="ru-RU" dirty="0"/>
              <a:t>. В зависимости от типа и длины стежка прошивной нити возможно производство ткани с различной степенью </a:t>
            </a:r>
            <a:r>
              <a:rPr lang="ru-RU" dirty="0" err="1"/>
              <a:t>драпируемости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Стандартная ориентация нитей - в направлениях 0</a:t>
            </a:r>
            <a:r>
              <a:rPr lang="ru-RU" baseline="30000" dirty="0"/>
              <a:t>о</a:t>
            </a:r>
            <a:r>
              <a:rPr lang="ru-RU" dirty="0"/>
              <a:t>, 90</a:t>
            </a:r>
            <a:r>
              <a:rPr lang="ru-RU" baseline="30000" dirty="0"/>
              <a:t>о</a:t>
            </a:r>
            <a:r>
              <a:rPr lang="ru-RU" dirty="0"/>
              <a:t>, +45</a:t>
            </a:r>
            <a:r>
              <a:rPr lang="ru-RU" baseline="30000" dirty="0"/>
              <a:t>о</a:t>
            </a:r>
            <a:r>
              <a:rPr lang="ru-RU" dirty="0"/>
              <a:t>, -45</a:t>
            </a:r>
            <a:r>
              <a:rPr lang="ru-RU" baseline="30000" dirty="0"/>
              <a:t>о</a:t>
            </a:r>
            <a:r>
              <a:rPr lang="ru-RU" dirty="0"/>
              <a:t>, но возможно также изменение угла ориентации от +20</a:t>
            </a:r>
            <a:r>
              <a:rPr lang="ru-RU" baseline="30000" dirty="0"/>
              <a:t>о</a:t>
            </a:r>
            <a:r>
              <a:rPr lang="ru-RU" dirty="0"/>
              <a:t> до +90</a:t>
            </a:r>
            <a:r>
              <a:rPr lang="ru-RU" baseline="30000" dirty="0"/>
              <a:t>о</a:t>
            </a:r>
            <a:r>
              <a:rPr lang="ru-RU" dirty="0"/>
              <a:t>и от -20</a:t>
            </a:r>
            <a:r>
              <a:rPr lang="ru-RU" baseline="30000" dirty="0"/>
              <a:t>о</a:t>
            </a:r>
            <a:r>
              <a:rPr lang="ru-RU" dirty="0"/>
              <a:t> до -90</a:t>
            </a:r>
            <a:r>
              <a:rPr lang="ru-RU" baseline="30000" dirty="0"/>
              <a:t>о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 зависимости от количества слоев различают следующие виды </a:t>
            </a:r>
            <a:r>
              <a:rPr lang="ru-RU" b="1" dirty="0" err="1"/>
              <a:t>мультиаксиальных</a:t>
            </a:r>
            <a:r>
              <a:rPr lang="ru-RU" b="1" dirty="0"/>
              <a:t> тканей</a:t>
            </a:r>
            <a:r>
              <a:rPr lang="ru-RU" dirty="0"/>
              <a:t>: </a:t>
            </a:r>
            <a:r>
              <a:rPr lang="ru-RU" dirty="0" err="1"/>
              <a:t>моноаксиальные</a:t>
            </a:r>
            <a:r>
              <a:rPr lang="ru-RU" dirty="0"/>
              <a:t>, </a:t>
            </a:r>
            <a:r>
              <a:rPr lang="ru-RU" dirty="0" err="1"/>
              <a:t>биаксиальные</a:t>
            </a:r>
            <a:r>
              <a:rPr lang="ru-RU" dirty="0"/>
              <a:t>, </a:t>
            </a:r>
            <a:r>
              <a:rPr lang="ru-RU" dirty="0" err="1"/>
              <a:t>триаксиальные</a:t>
            </a:r>
            <a:r>
              <a:rPr lang="ru-RU" dirty="0"/>
              <a:t>, </a:t>
            </a:r>
            <a:r>
              <a:rPr lang="ru-RU" dirty="0" err="1"/>
              <a:t>квадроаксиальные</a:t>
            </a:r>
            <a:endParaRPr lang="ru-RU" dirty="0"/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29288" y="296091"/>
            <a:ext cx="11296952" cy="470263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Классификация армирующих наполнителей (характеристики, виды, назначение)</a:t>
            </a:r>
            <a:endParaRPr lang="ru-RU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312" y="3518263"/>
            <a:ext cx="6925744" cy="32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4454" y="1088571"/>
            <a:ext cx="11331786" cy="565186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ru-RU" sz="3700" b="1" dirty="0"/>
              <a:t>Преимущества</a:t>
            </a:r>
          </a:p>
          <a:p>
            <a:r>
              <a:rPr lang="ru-RU" sz="3700" dirty="0"/>
              <a:t>Армирование композиционного материала в различных направлениях;</a:t>
            </a:r>
          </a:p>
          <a:p>
            <a:r>
              <a:rPr lang="ru-RU" sz="3700" dirty="0"/>
              <a:t>Сокращение расхода смолы на 20-30%, т.к. за счет отсутствия переплетения нитей достигается более плотная укладка прядей по сравнению с </a:t>
            </a:r>
            <a:r>
              <a:rPr lang="ru-RU" sz="3700" dirty="0" err="1"/>
              <a:t>ровинговыми</a:t>
            </a:r>
            <a:r>
              <a:rPr lang="ru-RU" sz="3700" dirty="0"/>
              <a:t> тканями и меньшее сопротивление течению связующего;</a:t>
            </a:r>
          </a:p>
          <a:p>
            <a:r>
              <a:rPr lang="ru-RU" sz="3700" dirty="0"/>
              <a:t>Сокращение конечного веса композита до 50%;</a:t>
            </a:r>
          </a:p>
          <a:p>
            <a:r>
              <a:rPr lang="ru-RU" sz="3700" dirty="0"/>
              <a:t>Сокращение количества слоев ткани при укладке и оптимизация процесса изготовления композитов;</a:t>
            </a:r>
          </a:p>
          <a:p>
            <a:r>
              <a:rPr lang="ru-RU" sz="3700" dirty="0"/>
              <a:t>Увеличение механической прочности в 2 раза (по сравнению с </a:t>
            </a:r>
            <a:r>
              <a:rPr lang="ru-RU" sz="3700" dirty="0" err="1"/>
              <a:t>ровинговыми</a:t>
            </a:r>
            <a:r>
              <a:rPr lang="ru-RU" sz="3700" dirty="0"/>
              <a:t> тканями с аналогичной поверхностной плотностью);</a:t>
            </a:r>
          </a:p>
          <a:p>
            <a:r>
              <a:rPr lang="ru-RU" sz="3700" dirty="0"/>
              <a:t>Ровная поверхность ламината (поверхность </a:t>
            </a:r>
            <a:r>
              <a:rPr lang="ru-RU" sz="3700" dirty="0" err="1"/>
              <a:t>ровинговой</a:t>
            </a:r>
            <a:r>
              <a:rPr lang="ru-RU" sz="3700" dirty="0"/>
              <a:t> ткани имеет выпуклости в местах переплетения нитей).</a:t>
            </a:r>
          </a:p>
          <a:p>
            <a:pPr marL="0" indent="0">
              <a:buNone/>
            </a:pPr>
            <a:endParaRPr lang="ru-RU" sz="3700" dirty="0"/>
          </a:p>
          <a:p>
            <a:r>
              <a:rPr lang="ru-RU" sz="3700" b="1" dirty="0"/>
              <a:t>Сфера применения </a:t>
            </a:r>
            <a:r>
              <a:rPr lang="ru-RU" sz="3700" b="1" dirty="0" err="1"/>
              <a:t>мультиаксиальных</a:t>
            </a:r>
            <a:r>
              <a:rPr lang="ru-RU" sz="3700" b="1" dirty="0"/>
              <a:t> тканей</a:t>
            </a:r>
          </a:p>
          <a:p>
            <a:pPr marL="0" indent="0">
              <a:buNone/>
            </a:pPr>
            <a:r>
              <a:rPr lang="ru-RU" sz="3700" dirty="0"/>
              <a:t>Такого рода материалы успешно используются для производства композиционных материалов в различных отраслях. Они позволяют повысить качество продукции и улучшить прочностные характеристики, а также минимизировать себестоимость изделий посредством оптимизации технологического цикла.</a:t>
            </a:r>
            <a:br>
              <a:rPr lang="ru-RU" sz="3700" dirty="0"/>
            </a:br>
            <a:r>
              <a:rPr lang="ru-RU" sz="3700" dirty="0"/>
              <a:t>Наиболее активно </a:t>
            </a:r>
            <a:r>
              <a:rPr lang="ru-RU" sz="3700" b="1" dirty="0">
                <a:hlinkClick r:id="rId2"/>
              </a:rPr>
              <a:t>многоосные ткани</a:t>
            </a:r>
            <a:r>
              <a:rPr lang="ru-RU" sz="3700" dirty="0"/>
              <a:t> используются в следующих сферах:</a:t>
            </a:r>
            <a:br>
              <a:rPr lang="ru-RU" sz="3700" dirty="0"/>
            </a:br>
            <a:r>
              <a:rPr lang="ru-RU" sz="3700" dirty="0"/>
              <a:t>авиация (корпуса самолетов и вертолетов, крылья, обтекатели, несущие и рулевые винты вертолетов, пассажирские сиденья); автомобилестроение (рефрижераторные контейнеры, ненесущие детали кузова);</a:t>
            </a:r>
          </a:p>
          <a:p>
            <a:r>
              <a:rPr lang="ru-RU" sz="3700" dirty="0"/>
              <a:t>железнодорожный транспорт (корпуса вагонов, обтекатели, нагруженные детали внутренней отделки);</a:t>
            </a:r>
          </a:p>
          <a:p>
            <a:r>
              <a:rPr lang="ru-RU" sz="3700" dirty="0"/>
              <a:t>судостроение (корпуса кораблей);</a:t>
            </a:r>
          </a:p>
          <a:p>
            <a:r>
              <a:rPr lang="ru-RU" sz="3700" dirty="0"/>
              <a:t>ветроэнергетика (лопасти </a:t>
            </a:r>
            <a:r>
              <a:rPr lang="ru-RU" sz="3700" dirty="0" err="1"/>
              <a:t>ветрогенераторов</a:t>
            </a:r>
            <a:r>
              <a:rPr lang="ru-RU" sz="3700" dirty="0"/>
              <a:t>);</a:t>
            </a:r>
          </a:p>
          <a:p>
            <a:r>
              <a:rPr lang="ru-RU" sz="3700" dirty="0"/>
              <a:t>космическая промышленность (автоклавы, параболические зеркала);</a:t>
            </a:r>
          </a:p>
          <a:p>
            <a:r>
              <a:rPr lang="ru-RU" sz="3700" dirty="0"/>
              <a:t>строительство (оконные и дверные профили, армированные бетонные конструкции);</a:t>
            </a:r>
          </a:p>
          <a:p>
            <a:r>
              <a:rPr lang="ru-RU" sz="3700" dirty="0"/>
              <a:t>спортивные товары (доски для серфинга и </a:t>
            </a:r>
            <a:r>
              <a:rPr lang="ru-RU" sz="3700" dirty="0" err="1"/>
              <a:t>сноубордигна</a:t>
            </a:r>
            <a:r>
              <a:rPr lang="ru-RU" sz="3700" dirty="0"/>
              <a:t>, лодки, рамы велосипедов);</a:t>
            </a:r>
          </a:p>
          <a:p>
            <a:r>
              <a:rPr lang="ru-RU" sz="3700" dirty="0"/>
              <a:t>медицина (протезы, медицинские приборы).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94454" y="243840"/>
            <a:ext cx="11331786" cy="452846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Классификация армирующих наполнителей (характеристики, виды, назначение)</a:t>
            </a:r>
            <a:endParaRPr lang="ru-RU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95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210491"/>
            <a:ext cx="11070529" cy="296091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 err="1"/>
              <a:t>Parabeam</a:t>
            </a:r>
            <a:r>
              <a:rPr lang="ru-RU" b="1" dirty="0"/>
              <a:t> 3D </a:t>
            </a:r>
            <a:r>
              <a:rPr lang="ru-RU" b="1" dirty="0" err="1"/>
              <a:t>Glass</a:t>
            </a:r>
            <a:r>
              <a:rPr lang="ru-RU" b="1" dirty="0"/>
              <a:t> </a:t>
            </a:r>
            <a:r>
              <a:rPr lang="ru-RU" b="1" dirty="0" err="1"/>
              <a:t>fabric</a:t>
            </a:r>
            <a:r>
              <a:rPr lang="ru-RU" dirty="0"/>
              <a:t> - это трехмерная стеклоткань, используемая для быстрого и легкого изготовления сэндвич-конструкций.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Сэндвич-структура </a:t>
            </a:r>
            <a:r>
              <a:rPr lang="ru-RU" dirty="0" smtClean="0"/>
              <a:t> </a:t>
            </a:r>
            <a:r>
              <a:rPr lang="ru-RU" dirty="0"/>
              <a:t>- это класс композитных материалов, имеющий трехслойную </a:t>
            </a:r>
            <a:r>
              <a:rPr lang="ru-RU" dirty="0" smtClean="0"/>
              <a:t>структуру</a:t>
            </a:r>
            <a:r>
              <a:rPr lang="ru-RU" dirty="0"/>
              <a:t>, и включающий в себя следующие </a:t>
            </a:r>
            <a:r>
              <a:rPr lang="ru-RU" dirty="0" smtClean="0"/>
              <a:t>элементы: две </a:t>
            </a:r>
            <a:r>
              <a:rPr lang="ru-RU" dirty="0"/>
              <a:t>тонких прочных облицовочных пластины </a:t>
            </a:r>
            <a:r>
              <a:rPr lang="ru-RU" dirty="0" smtClean="0"/>
              <a:t>– обшивки и толстая </a:t>
            </a:r>
            <a:r>
              <a:rPr lang="ru-RU" dirty="0"/>
              <a:t>легкая сердцевина - </a:t>
            </a:r>
            <a:r>
              <a:rPr lang="ru-RU" dirty="0" smtClean="0"/>
              <a:t>заполнитель; адгезионные </a:t>
            </a:r>
            <a:r>
              <a:rPr lang="ru-RU" dirty="0"/>
              <a:t>слои, связывающие обшивку с заполнителем и передающие нагрузку от заполнителя к облицовке и </a:t>
            </a:r>
            <a:r>
              <a:rPr lang="ru-RU" dirty="0" smtClean="0"/>
              <a:t>обратно. Сэндвич-панели </a:t>
            </a:r>
            <a:r>
              <a:rPr lang="ru-RU" dirty="0"/>
              <a:t>широко применяются в строительстве, в авто- и судостроении, производстве цистерн и емкостей и т.д.  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Преимуществами сэндвич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материалов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легкий вес, быстрота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и простота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монтажа, хорошие теплоизоляционные свойства, эстетические свойства.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/>
              <a:t>Стеклоткань </a:t>
            </a:r>
            <a:r>
              <a:rPr lang="ru-RU" dirty="0" err="1"/>
              <a:t>Parabeam</a:t>
            </a:r>
            <a:r>
              <a:rPr lang="ru-RU" dirty="0"/>
              <a:t> 3D изготовлена из нитей 100% Е-стекла и состоит из двух дек, </a:t>
            </a:r>
            <a:r>
              <a:rPr lang="ru-RU" dirty="0" smtClean="0"/>
              <a:t>связанных</a:t>
            </a:r>
            <a:r>
              <a:rPr lang="en-US" dirty="0" smtClean="0"/>
              <a:t> </a:t>
            </a:r>
            <a:r>
              <a:rPr lang="ru-RU" dirty="0" smtClean="0"/>
              <a:t>между </a:t>
            </a:r>
            <a:r>
              <a:rPr lang="ru-RU" dirty="0"/>
              <a:t>собой вертикальным ворсом. Ворс вплетен в деки, что создает цельную сэндвич-структуру.</a:t>
            </a:r>
          </a:p>
          <a:p>
            <a:pPr marL="0" indent="0">
              <a:buNone/>
            </a:pPr>
            <a:r>
              <a:rPr lang="ru-RU" dirty="0"/>
              <a:t>Когда </a:t>
            </a:r>
            <a:r>
              <a:rPr lang="ru-RU" dirty="0" err="1"/>
              <a:t>Parabeam</a:t>
            </a:r>
            <a:r>
              <a:rPr lang="ru-RU" dirty="0"/>
              <a:t> 3D пропитывается термореактивной смолой, ткань поглощает смолу и, </a:t>
            </a:r>
            <a:r>
              <a:rPr lang="ru-RU" dirty="0" smtClean="0"/>
              <a:t>благодаря</a:t>
            </a:r>
            <a:r>
              <a:rPr lang="en-US" dirty="0" smtClean="0"/>
              <a:t> </a:t>
            </a:r>
            <a:r>
              <a:rPr lang="ru-RU" dirty="0" smtClean="0"/>
              <a:t>капиллярным </a:t>
            </a:r>
            <a:r>
              <a:rPr lang="ru-RU" dirty="0"/>
              <a:t>силам, действующим в ворсе, высота его увеличивается до заданного значения.</a:t>
            </a:r>
          </a:p>
          <a:p>
            <a:pPr marL="0" indent="0">
              <a:buNone/>
            </a:pPr>
            <a:r>
              <a:rPr lang="ru-RU" dirty="0"/>
              <a:t>По такой одношаговой технологии можно получить легкий и прочный сэндвич, </a:t>
            </a:r>
            <a:r>
              <a:rPr lang="ru-RU" dirty="0" smtClean="0"/>
              <a:t>обладающий</a:t>
            </a:r>
            <a:r>
              <a:rPr lang="en-US" dirty="0" smtClean="0"/>
              <a:t> </a:t>
            </a:r>
            <a:r>
              <a:rPr lang="ru-RU" dirty="0" smtClean="0"/>
              <a:t>великолепными </a:t>
            </a:r>
            <a:r>
              <a:rPr lang="ru-RU" dirty="0"/>
              <a:t>механическими </a:t>
            </a:r>
            <a:r>
              <a:rPr lang="ru-RU" dirty="0" smtClean="0"/>
              <a:t>свойствами.</a:t>
            </a:r>
            <a:r>
              <a:rPr lang="en-US" dirty="0" smtClean="0"/>
              <a:t> </a:t>
            </a:r>
            <a:r>
              <a:rPr lang="ru-RU" dirty="0" smtClean="0"/>
              <a:t>Благодаря </a:t>
            </a:r>
            <a:r>
              <a:rPr lang="ru-RU" dirty="0"/>
              <a:t>своим преимуществам, ткань </a:t>
            </a:r>
            <a:r>
              <a:rPr lang="ru-RU" dirty="0" err="1"/>
              <a:t>Parabeam</a:t>
            </a:r>
            <a:r>
              <a:rPr lang="ru-RU" dirty="0"/>
              <a:t> 3D может быть использована в </a:t>
            </a:r>
            <a:r>
              <a:rPr lang="ru-RU" dirty="0" smtClean="0"/>
              <a:t>различных</a:t>
            </a:r>
            <a:r>
              <a:rPr lang="en-US" dirty="0" smtClean="0"/>
              <a:t> </a:t>
            </a:r>
            <a:r>
              <a:rPr lang="ru-RU" dirty="0" smtClean="0"/>
              <a:t>отраслях </a:t>
            </a:r>
            <a:r>
              <a:rPr lang="ru-RU" dirty="0"/>
              <a:t>композитной промышленности, составляя конкуренцию традиционным сэндвичам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твердым </a:t>
            </a:r>
            <a:r>
              <a:rPr lang="ru-RU" dirty="0"/>
              <a:t>материалам, таким как дерево, пенопласт, </a:t>
            </a:r>
            <a:r>
              <a:rPr lang="ru-RU" dirty="0" err="1"/>
              <a:t>бальса</a:t>
            </a:r>
            <a:r>
              <a:rPr lang="ru-RU" dirty="0"/>
              <a:t>, сотовые материалы и так далее.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55413" y="287383"/>
            <a:ext cx="11323077" cy="487680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Классификация армирующих наполнителей (характеристики, виды, назначение)</a:t>
            </a:r>
            <a:endParaRPr lang="ru-RU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23" y="3864646"/>
            <a:ext cx="6168012" cy="286033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77333" y="4073651"/>
            <a:ext cx="51878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Стеклоткань </a:t>
            </a:r>
            <a:r>
              <a:rPr lang="ru-RU" sz="1400" b="1" dirty="0" err="1"/>
              <a:t>Parabeam</a:t>
            </a:r>
            <a:r>
              <a:rPr lang="ru-RU" sz="1400" b="1" dirty="0"/>
              <a:t> 3D</a:t>
            </a:r>
            <a:r>
              <a:rPr lang="ru-RU" sz="1400" dirty="0"/>
              <a:t> доступна в диапазоне толщин от 3 до 22 мм, и может быть использована с полиэфирными, </a:t>
            </a:r>
            <a:r>
              <a:rPr lang="ru-RU" sz="1400" dirty="0" err="1"/>
              <a:t>винилэфирными</a:t>
            </a:r>
            <a:r>
              <a:rPr lang="ru-RU" sz="1400" dirty="0"/>
              <a:t>, эпоксидными и фенольными смолами.</a:t>
            </a:r>
          </a:p>
          <a:p>
            <a:pPr algn="just"/>
            <a:r>
              <a:rPr lang="ru-RU" sz="1400" dirty="0"/>
              <a:t>Содержание смолы в готовом ламинате зависит от желаемого веса и степени сжатия</a:t>
            </a:r>
            <a:r>
              <a:rPr lang="ru-RU" sz="1400" dirty="0" smtClean="0"/>
              <a:t>.</a:t>
            </a:r>
            <a:endParaRPr lang="en-US" sz="1400" dirty="0" smtClean="0">
              <a:latin typeface="AcadEref" panose="02000500000000020003" pitchFamily="2" charset="0"/>
            </a:endParaRPr>
          </a:p>
          <a:p>
            <a:r>
              <a:rPr lang="ru-RU" sz="1400" b="1" dirty="0" err="1" smtClean="0"/>
              <a:t>Parabeam</a:t>
            </a:r>
            <a:r>
              <a:rPr lang="ru-RU" sz="1400" b="1" dirty="0" smtClean="0"/>
              <a:t> </a:t>
            </a:r>
            <a:r>
              <a:rPr lang="ru-RU" sz="1400" b="1" dirty="0"/>
              <a:t>3D</a:t>
            </a:r>
            <a:r>
              <a:rPr lang="ru-RU" sz="1400" dirty="0"/>
              <a:t> применяется при изготовлении и ремонте: </a:t>
            </a:r>
          </a:p>
          <a:p>
            <a:r>
              <a:rPr lang="ru-RU" sz="1400" dirty="0"/>
              <a:t>Элементов судов;</a:t>
            </a:r>
          </a:p>
          <a:p>
            <a:r>
              <a:rPr lang="ru-RU" sz="1400" dirty="0"/>
              <a:t>Элементов кузовных деталей автомобилей;</a:t>
            </a:r>
          </a:p>
          <a:p>
            <a:r>
              <a:rPr lang="ru-RU" sz="1400" dirty="0"/>
              <a:t>Л</a:t>
            </a:r>
            <a:r>
              <a:rPr lang="ru-RU" sz="1400" dirty="0" smtClean="0"/>
              <a:t>егких </a:t>
            </a:r>
            <a:r>
              <a:rPr lang="ru-RU" sz="1400" dirty="0"/>
              <a:t>сборных конструкций (ларьки, фургоны и т.д.).</a:t>
            </a:r>
          </a:p>
          <a:p>
            <a:pPr algn="just"/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55155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149531"/>
            <a:ext cx="10878940" cy="4891831"/>
          </a:xfrm>
        </p:spPr>
        <p:txBody>
          <a:bodyPr/>
          <a:lstStyle/>
          <a:p>
            <a:r>
              <a:rPr lang="ru-RU" dirty="0"/>
              <a:t>Нетканые волокнистые элементы представляют собой различные варианты хаотически расположенных волокон, соединенных между собой одним из трех способов — обычным фрикционным сцеплением, прошивкой полотна текстильной нитью или склеиванием. Склеивание осуществляется в местах пересечений волокон жидким связующим.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77334" y="209006"/>
            <a:ext cx="11148906" cy="243840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Классификация армирующих наполнителей (характеристики, виды, назначение)</a:t>
            </a:r>
            <a:endParaRPr lang="ru-RU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43271" y="2652232"/>
            <a:ext cx="2683113" cy="7509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n w="22225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Н</a:t>
            </a:r>
            <a:r>
              <a:rPr lang="ru-RU" sz="2400" b="1" dirty="0" smtClean="0">
                <a:ln w="22225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етканые</a:t>
            </a:r>
            <a:endParaRPr lang="ru-RU" sz="2400" b="1" dirty="0">
              <a:ln w="22225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Стрелка вниз 12"/>
          <p:cNvSpPr/>
          <p:nvPr/>
        </p:nvSpPr>
        <p:spPr>
          <a:xfrm rot="1895810">
            <a:off x="4423543" y="3508301"/>
            <a:ext cx="419879" cy="923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595154" y="4477527"/>
            <a:ext cx="2817821" cy="12428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n w="22225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Волокнистые маты</a:t>
            </a:r>
            <a:endParaRPr lang="ru-RU" sz="2000" dirty="0">
              <a:ln w="22225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810832" y="4473559"/>
            <a:ext cx="2871614" cy="12468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n w="22225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Вуали</a:t>
            </a:r>
            <a:endParaRPr lang="ru-RU" sz="2000" dirty="0">
              <a:ln w="22225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Стрелка вниз 15"/>
          <p:cNvSpPr/>
          <p:nvPr/>
        </p:nvSpPr>
        <p:spPr>
          <a:xfrm rot="19830749">
            <a:off x="6361980" y="3510285"/>
            <a:ext cx="419879" cy="923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471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5" y="1254034"/>
            <a:ext cx="6359192" cy="5268064"/>
          </a:xfrm>
        </p:spPr>
        <p:txBody>
          <a:bodyPr>
            <a:normAutofit fontScale="92500"/>
          </a:bodyPr>
          <a:lstStyle/>
          <a:p>
            <a:r>
              <a:rPr lang="ru-RU" dirty="0"/>
              <a:t>Для любого полимерного композита, предназначенного для работы в химически агрессивной </a:t>
            </a:r>
            <a:r>
              <a:rPr lang="ru-RU" dirty="0" smtClean="0"/>
              <a:t>среде необходим </a:t>
            </a:r>
            <a:r>
              <a:rPr lang="ru-RU" dirty="0"/>
              <a:t>правильно построенный </a:t>
            </a:r>
            <a:r>
              <a:rPr lang="ru-RU" dirty="0" err="1"/>
              <a:t>химстойкий</a:t>
            </a:r>
            <a:r>
              <a:rPr lang="ru-RU" dirty="0"/>
              <a:t> барьер, использующий поверхностные вуали</a:t>
            </a:r>
            <a:r>
              <a:rPr lang="ru-RU" dirty="0" smtClean="0"/>
              <a:t>.</a:t>
            </a:r>
          </a:p>
          <a:p>
            <a:r>
              <a:rPr lang="ru-RU" dirty="0"/>
              <a:t>Правильно </a:t>
            </a:r>
            <a:r>
              <a:rPr lang="ru-RU" dirty="0" smtClean="0"/>
              <a:t>спроектированный антикоррозионный </a:t>
            </a:r>
            <a:r>
              <a:rPr lang="ru-RU" dirty="0"/>
              <a:t>барьер, </a:t>
            </a:r>
            <a:r>
              <a:rPr lang="ru-RU" dirty="0" smtClean="0"/>
              <a:t>использующий поверхностную </a:t>
            </a:r>
            <a:r>
              <a:rPr lang="ru-RU" dirty="0"/>
              <a:t>вуаль, требуется для </a:t>
            </a:r>
            <a:r>
              <a:rPr lang="ru-RU" dirty="0" smtClean="0"/>
              <a:t>любого полимерного </a:t>
            </a:r>
            <a:r>
              <a:rPr lang="ru-RU" dirty="0"/>
              <a:t>композита, предназначенного </a:t>
            </a:r>
            <a:r>
              <a:rPr lang="ru-RU" dirty="0" smtClean="0"/>
              <a:t>для службы </a:t>
            </a:r>
            <a:r>
              <a:rPr lang="ru-RU" dirty="0"/>
              <a:t>в коррозионной среде. </a:t>
            </a:r>
            <a:r>
              <a:rPr lang="ru-RU" dirty="0" smtClean="0"/>
              <a:t>Рекомендуется поверхностная </a:t>
            </a:r>
            <a:r>
              <a:rPr lang="ru-RU" dirty="0"/>
              <a:t>вуаль на основе C - стекла </a:t>
            </a:r>
            <a:r>
              <a:rPr lang="ru-RU" dirty="0" smtClean="0"/>
              <a:t>или синтетического </a:t>
            </a:r>
            <a:r>
              <a:rPr lang="ru-RU" dirty="0"/>
              <a:t>полиэфирного волокна. </a:t>
            </a:r>
            <a:r>
              <a:rPr lang="ru-RU" dirty="0" smtClean="0"/>
              <a:t>Общая производственная </a:t>
            </a:r>
            <a:r>
              <a:rPr lang="ru-RU" dirty="0"/>
              <a:t>практика - один или два </a:t>
            </a:r>
            <a:r>
              <a:rPr lang="ru-RU" dirty="0" smtClean="0"/>
              <a:t>слоя вуали</a:t>
            </a:r>
            <a:r>
              <a:rPr lang="ru-RU" dirty="0"/>
              <a:t>, пропитанные смолой приблизительно </a:t>
            </a:r>
            <a:r>
              <a:rPr lang="ru-RU" dirty="0" smtClean="0"/>
              <a:t>на 90</a:t>
            </a:r>
            <a:r>
              <a:rPr lang="ru-RU" dirty="0"/>
              <a:t>%, сопровождаемые минимум 2 слоями </a:t>
            </a:r>
            <a:r>
              <a:rPr lang="ru-RU" dirty="0" smtClean="0"/>
              <a:t>450 g/m2 </a:t>
            </a:r>
            <a:r>
              <a:rPr lang="ru-RU" dirty="0"/>
              <a:t>порошкового </a:t>
            </a:r>
            <a:r>
              <a:rPr lang="ru-RU" dirty="0" err="1"/>
              <a:t>стекломата</a:t>
            </a:r>
            <a:r>
              <a:rPr lang="ru-RU" dirty="0"/>
              <a:t>, </a:t>
            </a:r>
            <a:r>
              <a:rPr lang="ru-RU" dirty="0" smtClean="0"/>
              <a:t>пропитанного смолой </a:t>
            </a:r>
            <a:r>
              <a:rPr lang="ru-RU" dirty="0"/>
              <a:t>приблизительно на 70%.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  Чтобы </a:t>
            </a:r>
            <a:r>
              <a:rPr lang="ru-RU" dirty="0">
                <a:solidFill>
                  <a:srgbClr val="FF0000"/>
                </a:solidFill>
              </a:rPr>
              <a:t>гарантировать хороший антикоррозионный барьер между конструкционным ламинатом и агрессивной средой всегда рекомендует строить ламинат с химически стойким защитным слоем.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07665" y="374468"/>
            <a:ext cx="11087946" cy="330926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Классификация армирующих наполнителей (характеристики, виды, назначение)</a:t>
            </a:r>
            <a:endParaRPr lang="ru-RU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526" y="1036320"/>
            <a:ext cx="4934649" cy="57231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84162" y="2584579"/>
            <a:ext cx="279919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вуаль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37305" y="2593909"/>
            <a:ext cx="31724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мат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03113" y="2593909"/>
            <a:ext cx="152088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</a:rPr>
              <a:t>Конструк-ционный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 слой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15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838200" y="942391"/>
            <a:ext cx="10426566" cy="5195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Композиционный материал </a:t>
            </a:r>
            <a:r>
              <a:rPr lang="ru-RU" dirty="0" smtClean="0"/>
              <a:t>(или композит) – это искусственно созданный неоднородный сплошной материал, состоящий из двух (матрицы и наполнителя) или более компонентов, различных по физическим и химическим свойствам. </a:t>
            </a:r>
          </a:p>
          <a:p>
            <a:pPr algn="l"/>
            <a:r>
              <a:rPr lang="ru-RU" sz="1800" dirty="0" smtClean="0"/>
              <a:t>В результате такого сочетания получается совершенно новый материал с новыми свойствами, которыми каждый компонент в отдельности не обладает. </a:t>
            </a:r>
          </a:p>
          <a:p>
            <a:pPr algn="l"/>
            <a:r>
              <a:rPr lang="ru-RU" sz="1800" dirty="0" smtClean="0"/>
              <a:t>Варьируя состав матрицы (связующего) и наполнителя, их соотношение, ориентацию наполнителя, получают широкий спектр материалов с требуемым набором свойств.</a:t>
            </a:r>
          </a:p>
          <a:p>
            <a:pPr algn="l"/>
            <a:r>
              <a:rPr lang="ru-RU" sz="1800" b="1" dirty="0" smtClean="0">
                <a:solidFill>
                  <a:schemeClr val="accent2">
                    <a:lumMod val="75000"/>
                  </a:schemeClr>
                </a:solidFill>
              </a:rPr>
              <a:t>Функция матрицы (связующего) </a:t>
            </a:r>
            <a:r>
              <a:rPr lang="ru-RU" sz="1800" dirty="0" smtClean="0"/>
              <a:t>– объединять в монолит все остальные компоненты, воспринимать и равномерно распределять внешнюю нагрузку, защищать от воздействия механических повреждений и агрессивной химической среды.</a:t>
            </a:r>
          </a:p>
          <a:p>
            <a:pPr algn="l"/>
            <a:r>
              <a:rPr lang="ru-RU" sz="1800" b="1" dirty="0" smtClean="0">
                <a:solidFill>
                  <a:schemeClr val="accent2">
                    <a:lumMod val="75000"/>
                  </a:schemeClr>
                </a:solidFill>
              </a:rPr>
              <a:t>Наполнитель</a:t>
            </a:r>
            <a:r>
              <a:rPr lang="ru-RU" sz="1800" dirty="0" smtClean="0"/>
              <a:t> играет усиливающую или армирующую роль, обеспечивают материалу необходимые механические характеристики (прочность, жесткость и </a:t>
            </a:r>
            <a:r>
              <a:rPr lang="ru-RU" sz="1800" dirty="0" err="1" smtClean="0"/>
              <a:t>т.д</a:t>
            </a:r>
            <a:r>
              <a:rPr lang="ru-RU" sz="1800" dirty="0" smtClean="0"/>
              <a:t>).</a:t>
            </a:r>
          </a:p>
          <a:p>
            <a:endParaRPr lang="ru-RU" sz="18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257448"/>
            <a:ext cx="9159240" cy="5841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Классификация армирующих наполнителей (характеристики, виды, назначение)</a:t>
            </a:r>
            <a:endParaRPr lang="ru-RU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03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83566"/>
            <a:ext cx="11265850" cy="5197151"/>
          </a:xfrm>
        </p:spPr>
        <p:txBody>
          <a:bodyPr>
            <a:normAutofit fontScale="25000" lnSpcReduction="20000"/>
          </a:bodyPr>
          <a:lstStyle/>
          <a:p>
            <a:r>
              <a:rPr lang="ru-RU" sz="7200" b="1" dirty="0">
                <a:solidFill>
                  <a:schemeClr val="accent2">
                    <a:lumMod val="75000"/>
                  </a:schemeClr>
                </a:solidFill>
              </a:rPr>
              <a:t>Вуали</a:t>
            </a:r>
            <a:r>
              <a:rPr lang="ru-RU" sz="7200" dirty="0"/>
              <a:t> - это очень тонкие нетканые материалы, отличающиеся особенно малым весом. Тонкое покрытие позволяет получить гладкую поверхность без пропечатавшегося рисунка плетения, который характерен для ткани.</a:t>
            </a:r>
          </a:p>
          <a:p>
            <a:pPr marL="0" indent="0">
              <a:buNone/>
            </a:pPr>
            <a:r>
              <a:rPr lang="ru-RU" sz="7200" dirty="0" smtClean="0"/>
              <a:t>      Существуют </a:t>
            </a:r>
            <a:r>
              <a:rPr lang="ru-RU" sz="7200" dirty="0"/>
              <a:t>поверхностные вуали на основе Е-стекла, C – стекла, </a:t>
            </a:r>
            <a:r>
              <a:rPr lang="en-US" sz="7200" dirty="0"/>
              <a:t>ECR</a:t>
            </a:r>
            <a:r>
              <a:rPr lang="ru-RU" sz="7200" dirty="0"/>
              <a:t>-стекла, </a:t>
            </a:r>
            <a:r>
              <a:rPr lang="en-US" sz="7200" dirty="0"/>
              <a:t>Carbon</a:t>
            </a:r>
            <a:r>
              <a:rPr lang="ru-RU" sz="7200" dirty="0"/>
              <a:t> и синтетических (полиэфирных) волокон</a:t>
            </a:r>
            <a:r>
              <a:rPr lang="ru-RU" sz="7200" dirty="0" smtClean="0"/>
              <a:t>.</a:t>
            </a:r>
          </a:p>
          <a:p>
            <a:pPr marL="0" indent="0">
              <a:buNone/>
            </a:pPr>
            <a:endParaRPr lang="ru-RU" sz="7200" dirty="0" smtClean="0"/>
          </a:p>
          <a:p>
            <a:pPr marL="0" indent="0">
              <a:buNone/>
            </a:pPr>
            <a:r>
              <a:rPr lang="ru-RU" sz="7200" b="1" dirty="0" smtClean="0">
                <a:solidFill>
                  <a:schemeClr val="accent2">
                    <a:lumMod val="75000"/>
                  </a:schemeClr>
                </a:solidFill>
              </a:rPr>
              <a:t>       </a:t>
            </a:r>
            <a:r>
              <a:rPr lang="ru-RU" sz="6400" b="1" dirty="0" smtClean="0">
                <a:solidFill>
                  <a:schemeClr val="accent2">
                    <a:lumMod val="75000"/>
                  </a:schemeClr>
                </a:solidFill>
              </a:rPr>
              <a:t>Синтетические (полиэфирные вуали)</a:t>
            </a:r>
          </a:p>
          <a:p>
            <a:pPr marL="0" indent="0">
              <a:buNone/>
            </a:pPr>
            <a:r>
              <a:rPr lang="ru-RU" sz="7200" dirty="0"/>
              <a:t>Основными видами сырья для изготовления синтетической основы нетканых материалов являются полиэфирные (ПЭФ), полиакрилонитрильные (ПАН) </a:t>
            </a:r>
            <a:r>
              <a:rPr lang="ru-RU" sz="7200" dirty="0" smtClean="0"/>
              <a:t>волокна. Применяются такие вуали </a:t>
            </a:r>
            <a:r>
              <a:rPr lang="ru-RU" sz="7200" dirty="0"/>
              <a:t>для изготовления антикоррозионных покрытий в резервуарах, трубах, воздуховодах, нетканые вуали подавляют образование микротрещин на композитных поверхностях</a:t>
            </a:r>
            <a:r>
              <a:rPr lang="ru-RU" sz="7200" dirty="0" smtClean="0"/>
              <a:t>.</a:t>
            </a:r>
            <a:r>
              <a:rPr lang="ru-RU" sz="7200" dirty="0"/>
              <a:t> </a:t>
            </a:r>
            <a:endParaRPr lang="ru-RU" sz="7200" dirty="0" smtClean="0"/>
          </a:p>
          <a:p>
            <a:pPr marL="0" indent="0">
              <a:buNone/>
            </a:pPr>
            <a:r>
              <a:rPr lang="ru-RU" sz="7200" dirty="0" smtClean="0"/>
              <a:t>Синтетические </a:t>
            </a:r>
            <a:r>
              <a:rPr lang="ru-RU" sz="7200" dirty="0"/>
              <a:t>вуали труднее уложить на место и пропитать, но они могут обеспечить более толстый и обогащенный смолой </a:t>
            </a:r>
            <a:r>
              <a:rPr lang="ru-RU" sz="7200" dirty="0" err="1"/>
              <a:t>химстойкий</a:t>
            </a:r>
            <a:r>
              <a:rPr lang="ru-RU" sz="7200" dirty="0"/>
              <a:t> слой. Обычно рекомендуются синтетические вуали на основе полиэфирных волокон. Выбор именно этих видов волокон обусловлен </a:t>
            </a:r>
            <a:r>
              <a:rPr lang="ru-RU" sz="7200" dirty="0" smtClean="0"/>
              <a:t>прежде всего </a:t>
            </a:r>
            <a:r>
              <a:rPr lang="ru-RU" sz="7200" dirty="0"/>
              <a:t>характерными для них свойствами.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      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265850" cy="444759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Классификация армирующих наполнителей (характеристики, виды, назначение)</a:t>
            </a:r>
            <a:endParaRPr lang="ru-RU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220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4773" y="1211224"/>
            <a:ext cx="5617029" cy="28458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        Полиакрилнитрильные </a:t>
            </a:r>
            <a:r>
              <a:rPr lang="ru-RU" b="1" dirty="0"/>
              <a:t>волокна:</a:t>
            </a:r>
          </a:p>
          <a:p>
            <a:pPr marL="0" indent="0">
              <a:buNone/>
            </a:pPr>
            <a:r>
              <a:rPr lang="ru-RU" dirty="0" smtClean="0"/>
              <a:t>- хорошая </a:t>
            </a:r>
            <a:r>
              <a:rPr lang="ru-RU" dirty="0"/>
              <a:t>устойчивость к воздействию химических веществ, сопоставимая с ПЭФ; </a:t>
            </a:r>
          </a:p>
          <a:p>
            <a:pPr marL="0" indent="0">
              <a:buNone/>
            </a:pPr>
            <a:r>
              <a:rPr lang="ru-RU" dirty="0" smtClean="0"/>
              <a:t>- более </a:t>
            </a:r>
            <a:r>
              <a:rPr lang="ru-RU" dirty="0"/>
              <a:t>высокая по сравнению с ПЭФ-волокнами устойчивость к воздействию щелочей;</a:t>
            </a:r>
          </a:p>
          <a:p>
            <a:pPr marL="0" indent="0">
              <a:buNone/>
            </a:pPr>
            <a:r>
              <a:rPr lang="ru-RU" dirty="0" smtClean="0"/>
              <a:t>- высокая </a:t>
            </a:r>
            <a:r>
              <a:rPr lang="ru-RU" dirty="0"/>
              <a:t>устойчивость к воздействию ультрафиолетового излучения (отсутствие эффекта пожелтения);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ru-RU" dirty="0" smtClean="0"/>
              <a:t>пригодность </a:t>
            </a:r>
            <a:r>
              <a:rPr lang="ru-RU" dirty="0"/>
              <a:t>для изготовления прозрачных изделий (</a:t>
            </a:r>
            <a:r>
              <a:rPr lang="ru-RU" dirty="0" smtClean="0"/>
              <a:t>по величине </a:t>
            </a:r>
            <a:r>
              <a:rPr lang="ru-RU" dirty="0"/>
              <a:t>коэффициента преломления световых лучей близки к ненасыщенным полиэфирным смолам</a:t>
            </a:r>
            <a:r>
              <a:rPr lang="ru-RU" dirty="0" smtClean="0"/>
              <a:t>).</a:t>
            </a:r>
            <a:endParaRPr lang="en-US" dirty="0" smtClean="0"/>
          </a:p>
          <a:p>
            <a:pPr>
              <a:buFontTx/>
              <a:buChar char="-"/>
            </a:pPr>
            <a:r>
              <a:rPr lang="ru-RU" dirty="0" smtClean="0"/>
              <a:t>Марк</a:t>
            </a:r>
            <a:r>
              <a:rPr lang="ru-RU" dirty="0"/>
              <a:t>а</a:t>
            </a:r>
            <a:r>
              <a:rPr lang="ru-RU" dirty="0" smtClean="0"/>
              <a:t> </a:t>
            </a:r>
            <a:r>
              <a:rPr lang="en-US" dirty="0" err="1"/>
              <a:t>Viledon</a:t>
            </a:r>
            <a:r>
              <a:rPr lang="en-US" dirty="0"/>
              <a:t> </a:t>
            </a:r>
            <a:r>
              <a:rPr lang="en-US" dirty="0" smtClean="0"/>
              <a:t>T1773</a:t>
            </a:r>
            <a:endParaRPr lang="ru-RU" dirty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ru-RU" dirty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6725" y="1203764"/>
            <a:ext cx="574143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          Полиэфирные </a:t>
            </a:r>
            <a:r>
              <a:rPr lang="ru-RU" b="1" dirty="0"/>
              <a:t>волокна</a:t>
            </a:r>
            <a:r>
              <a:rPr lang="ru-RU" b="1" dirty="0" smtClean="0"/>
              <a:t>:</a:t>
            </a:r>
          </a:p>
          <a:p>
            <a:endParaRPr lang="ru-RU" b="1" dirty="0"/>
          </a:p>
          <a:p>
            <a:r>
              <a:rPr lang="ru-RU" sz="1600" dirty="0" smtClean="0"/>
              <a:t>- хорошая </a:t>
            </a:r>
            <a:r>
              <a:rPr lang="ru-RU" sz="1600" dirty="0"/>
              <a:t>устойчивость к воздействию кислот, водно-соляных растворов </a:t>
            </a:r>
            <a:r>
              <a:rPr lang="ru-RU" sz="1600" dirty="0" smtClean="0"/>
              <a:t>и </a:t>
            </a:r>
            <a:r>
              <a:rPr lang="ru-RU" sz="1600" dirty="0"/>
              <a:t>многих органических растворителей;</a:t>
            </a:r>
          </a:p>
          <a:p>
            <a:r>
              <a:rPr lang="ru-RU" sz="1600" dirty="0" smtClean="0"/>
              <a:t>- ограниченная </a:t>
            </a:r>
            <a:r>
              <a:rPr lang="ru-RU" sz="1600" dirty="0"/>
              <a:t>устойчивость к воздействию щелочей;</a:t>
            </a:r>
          </a:p>
          <a:p>
            <a:r>
              <a:rPr lang="ru-RU" sz="1600" dirty="0"/>
              <a:t>низкое влагопоглощение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r>
              <a:rPr lang="ru-RU" sz="1600" dirty="0" smtClean="0"/>
              <a:t>Марка </a:t>
            </a:r>
            <a:r>
              <a:rPr lang="en-US" sz="1600" dirty="0" err="1" smtClean="0"/>
              <a:t>Viledon</a:t>
            </a:r>
            <a:r>
              <a:rPr lang="en-US" sz="1600" dirty="0" smtClean="0"/>
              <a:t> T1730</a:t>
            </a:r>
            <a:endParaRPr lang="ru-RU" sz="1600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83899" y="376335"/>
            <a:ext cx="11228527" cy="379445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Классификация армирующих наполнителей (характеристики, виды, назначение)</a:t>
            </a:r>
            <a:endParaRPr lang="ru-RU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983" y="4348046"/>
            <a:ext cx="6375749" cy="240560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026140" y="4012314"/>
            <a:ext cx="5741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         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Свойства синтетических волокон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889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46706" y="252549"/>
            <a:ext cx="11331786" cy="313509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Классификация армирующих наполнителей (характеристики, виды, назначение)</a:t>
            </a:r>
            <a:endParaRPr lang="ru-RU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77333" y="1114697"/>
            <a:ext cx="10774438" cy="5155474"/>
          </a:xfrm>
        </p:spPr>
        <p:txBody>
          <a:bodyPr/>
          <a:lstStyle/>
          <a:p>
            <a:pPr marL="0" indent="0">
              <a:buNone/>
            </a:pP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</a:rPr>
              <a:t>Стеклов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</a:rPr>
              <a:t>уаль</a:t>
            </a:r>
            <a:r>
              <a:rPr lang="ru-RU" dirty="0" smtClean="0"/>
              <a:t> – это материал, используемый при создании идеального внешнего слоя стеклопластикового изделия, а также при создании внутренних поверхностей емкостей и труб, работающих с агрессивными средами.</a:t>
            </a:r>
          </a:p>
          <a:p>
            <a:pPr marL="0" indent="0">
              <a:buNone/>
            </a:pPr>
            <a:r>
              <a:rPr lang="ru-RU" dirty="0" smtClean="0"/>
              <a:t>Это </a:t>
            </a:r>
            <a:r>
              <a:rPr lang="ru-RU" dirty="0"/>
              <a:t>материал плотностью 15-50 г/м2.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Наиболее </a:t>
            </a:r>
            <a:r>
              <a:rPr lang="ru-RU" dirty="0"/>
              <a:t>распространена вуаль </a:t>
            </a:r>
            <a:r>
              <a:rPr lang="ru-RU" dirty="0" smtClean="0"/>
              <a:t>30 </a:t>
            </a:r>
            <a:r>
              <a:rPr lang="ru-RU" dirty="0"/>
              <a:t>г/м2. </a:t>
            </a:r>
          </a:p>
          <a:p>
            <a:pPr marL="0" indent="0">
              <a:buNone/>
            </a:pPr>
            <a:r>
              <a:rPr lang="ru-RU" dirty="0"/>
              <a:t>Д</a:t>
            </a:r>
            <a:r>
              <a:rPr lang="ru-RU" dirty="0" smtClean="0"/>
              <a:t>ля </a:t>
            </a:r>
            <a:r>
              <a:rPr lang="ru-RU" dirty="0" err="1"/>
              <a:t>стекловуали</a:t>
            </a:r>
            <a:r>
              <a:rPr lang="ru-RU" dirty="0"/>
              <a:t> характерна легкая</a:t>
            </a:r>
            <a:r>
              <a:rPr lang="ru-RU" dirty="0" smtClean="0"/>
              <a:t>,                                                                                                                 </a:t>
            </a:r>
            <a:r>
              <a:rPr lang="ru-RU" dirty="0"/>
              <a:t>практически невесомая текстура. </a:t>
            </a:r>
            <a:r>
              <a:rPr lang="ru-RU" dirty="0" smtClean="0"/>
              <a:t>                                                                                                            Она </a:t>
            </a:r>
            <a:r>
              <a:rPr lang="ru-RU" dirty="0"/>
              <a:t>состоит из прямых, тонких и </a:t>
            </a:r>
            <a:r>
              <a:rPr lang="ru-RU" dirty="0" smtClean="0"/>
              <a:t>                                                                                                          непрерывных </a:t>
            </a:r>
            <a:r>
              <a:rPr lang="ru-RU" dirty="0" err="1"/>
              <a:t>мононитей</a:t>
            </a:r>
            <a:r>
              <a:rPr lang="ru-RU" dirty="0"/>
              <a:t>. </a:t>
            </a:r>
            <a:r>
              <a:rPr lang="ru-RU" dirty="0" smtClean="0"/>
              <a:t>                                                                                                                                  На </a:t>
            </a:r>
            <a:r>
              <a:rPr lang="ru-RU" dirty="0"/>
              <a:t>ощупь - мягкая, волокнистая, гладкая.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слое </a:t>
            </a:r>
            <a:r>
              <a:rPr lang="ru-RU" dirty="0" err="1" smtClean="0"/>
              <a:t>стекловуали</a:t>
            </a:r>
            <a:r>
              <a:rPr lang="ru-RU" dirty="0" smtClean="0"/>
              <a:t> содержится 90% связующего.</a:t>
            </a:r>
          </a:p>
          <a:p>
            <a:pPr marL="0" indent="0">
              <a:buNone/>
            </a:pPr>
            <a:r>
              <a:rPr lang="ru-RU" dirty="0" smtClean="0"/>
              <a:t>На нашем предприятии используются </a:t>
            </a:r>
          </a:p>
          <a:p>
            <a:pPr marL="0" indent="0">
              <a:buNone/>
            </a:pPr>
            <a:r>
              <a:rPr lang="ru-RU" dirty="0" err="1" smtClean="0"/>
              <a:t>стекловуали</a:t>
            </a:r>
            <a:r>
              <a:rPr lang="ru-RU" dirty="0" smtClean="0"/>
              <a:t> из стекла С, </a:t>
            </a:r>
            <a:r>
              <a:rPr lang="en-US" dirty="0" smtClean="0"/>
              <a:t>ECR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Марки М524-С114, М524-</a:t>
            </a:r>
            <a:r>
              <a:rPr lang="en-US" dirty="0" smtClean="0"/>
              <a:t>ECR30A, Veil E-30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141" y="2281646"/>
            <a:ext cx="5517848" cy="413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9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314995"/>
            <a:ext cx="11035696" cy="5320936"/>
          </a:xfrm>
        </p:spPr>
        <p:txBody>
          <a:bodyPr/>
          <a:lstStyle/>
          <a:p>
            <a:r>
              <a:rPr lang="ru-RU" sz="1600" b="1" dirty="0">
                <a:solidFill>
                  <a:schemeClr val="accent2">
                    <a:lumMod val="50000"/>
                  </a:schemeClr>
                </a:solidFill>
              </a:rPr>
              <a:t>Углеродные вуали </a:t>
            </a:r>
            <a:r>
              <a:rPr lang="ru-RU" sz="1600" dirty="0"/>
              <a:t>— </a:t>
            </a:r>
            <a:r>
              <a:rPr lang="ru-RU" sz="1600" dirty="0" smtClean="0"/>
              <a:t>это </a:t>
            </a:r>
            <a:r>
              <a:rPr lang="ru-RU" sz="1600" dirty="0"/>
              <a:t>очень тонкие нетканые материалы</a:t>
            </a:r>
            <a:r>
              <a:rPr lang="ru-RU" sz="1600" dirty="0" smtClean="0"/>
              <a:t>, </a:t>
            </a:r>
            <a:r>
              <a:rPr lang="ru-RU" sz="1600" dirty="0"/>
              <a:t>производятся из рубленых волокон типа </a:t>
            </a:r>
            <a:r>
              <a:rPr lang="ru-RU" sz="1600" dirty="0" err="1"/>
              <a:t>Carbon</a:t>
            </a:r>
            <a:r>
              <a:rPr lang="ru-RU" sz="1600" dirty="0"/>
              <a:t>, уложенных в произвольном порядке. Плотность полотна может составлять от 10 до 40 г/м2. </a:t>
            </a:r>
            <a:r>
              <a:rPr lang="ru-RU" sz="1600" dirty="0" smtClean="0"/>
              <a:t>Углеродные </a:t>
            </a:r>
            <a:r>
              <a:rPr lang="ru-RU" sz="1600" dirty="0"/>
              <a:t>вуали совместимы с большинством используемых смол: эпоксидными, полиэфирными, уретановыми, акриловыми, фенольными, виниловыми</a:t>
            </a:r>
            <a:r>
              <a:rPr lang="ru-RU" sz="1600" dirty="0" smtClean="0"/>
              <a:t>.</a:t>
            </a:r>
          </a:p>
          <a:p>
            <a:endParaRPr lang="ru-RU" sz="1600" dirty="0"/>
          </a:p>
          <a:p>
            <a:r>
              <a:rPr lang="ru-RU" sz="1600" b="1" dirty="0" smtClean="0">
                <a:solidFill>
                  <a:schemeClr val="accent2">
                    <a:lumMod val="50000"/>
                  </a:schemeClr>
                </a:solidFill>
              </a:rPr>
              <a:t>Углеродная </a:t>
            </a:r>
            <a:r>
              <a:rPr lang="ru-RU" sz="1600" b="1" dirty="0">
                <a:solidFill>
                  <a:schemeClr val="accent2">
                    <a:lumMod val="50000"/>
                  </a:schemeClr>
                </a:solidFill>
              </a:rPr>
              <a:t>(угольная) </a:t>
            </a:r>
            <a:r>
              <a:rPr lang="ru-RU" sz="1600" b="1" dirty="0" smtClean="0">
                <a:solidFill>
                  <a:schemeClr val="accent2">
                    <a:lumMod val="50000"/>
                  </a:schemeClr>
                </a:solidFill>
              </a:rPr>
              <a:t>вуаль (</a:t>
            </a:r>
            <a:r>
              <a:rPr lang="ru-RU" sz="1600" b="1" dirty="0" err="1" smtClean="0">
                <a:solidFill>
                  <a:schemeClr val="accent2">
                    <a:lumMod val="50000"/>
                  </a:schemeClr>
                </a:solidFill>
              </a:rPr>
              <a:t>вейл</a:t>
            </a:r>
            <a:r>
              <a:rPr lang="ru-RU" sz="1600" b="1" dirty="0" smtClean="0">
                <a:solidFill>
                  <a:schemeClr val="accent2">
                    <a:lumMod val="50000"/>
                  </a:schemeClr>
                </a:solidFill>
              </a:rPr>
              <a:t>) (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</a:rPr>
              <a:t>veil)</a:t>
            </a:r>
            <a:r>
              <a:rPr lang="ru-RU" sz="1600" dirty="0" smtClean="0"/>
              <a:t>, </a:t>
            </a:r>
            <a:r>
              <a:rPr lang="ru-RU" sz="1600" dirty="0"/>
              <a:t>предназначенная </a:t>
            </a:r>
            <a:r>
              <a:rPr lang="ru-RU" sz="1600" u="sng" dirty="0"/>
              <a:t>для снижения электростатики в изделиях ответственного применения и/или для создания насыщенного смолой первого слоя (90% смолы) в стеклопластиковых изделиях, </a:t>
            </a:r>
            <a:r>
              <a:rPr lang="ru-RU" sz="1600" u="sng" dirty="0" smtClean="0"/>
              <a:t>контактирующих </a:t>
            </a:r>
            <a:r>
              <a:rPr lang="ru-RU" sz="1600" u="sng" dirty="0"/>
              <a:t>с агрессивными средами</a:t>
            </a:r>
            <a:r>
              <a:rPr lang="ru-RU" sz="1600" u="sng" dirty="0" smtClean="0"/>
              <a:t>.</a:t>
            </a:r>
          </a:p>
          <a:p>
            <a:endParaRPr lang="ru-RU" sz="1600" u="sng" dirty="0" smtClean="0"/>
          </a:p>
          <a:p>
            <a:r>
              <a:rPr lang="ru-RU" sz="1600" dirty="0"/>
              <a:t>Углеродная вуаль характеризуется</a:t>
            </a:r>
            <a:r>
              <a:rPr lang="ru-RU" sz="1600" b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ru-RU" sz="1600" b="1" u="sng" dirty="0">
                <a:solidFill>
                  <a:schemeClr val="accent2">
                    <a:lumMod val="75000"/>
                  </a:schemeClr>
                </a:solidFill>
              </a:rPr>
              <a:t>термостойкостью</a:t>
            </a:r>
            <a:r>
              <a:rPr lang="ru-RU" sz="1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1600" dirty="0"/>
              <a:t>– </a:t>
            </a:r>
            <a:r>
              <a:rPr lang="ru-RU" sz="1600" dirty="0" smtClean="0"/>
              <a:t>она </a:t>
            </a:r>
            <a:r>
              <a:rPr lang="ru-RU" sz="1600" dirty="0"/>
              <a:t>относится к негорючим материалам, сохраняет свои </a:t>
            </a:r>
            <a:r>
              <a:rPr lang="ru-RU" sz="1600" dirty="0" smtClean="0"/>
              <a:t>механические </a:t>
            </a:r>
            <a:r>
              <a:rPr lang="ru-RU" sz="1600" dirty="0"/>
              <a:t>свойства при температуре  до 400°С в воздушной среде </a:t>
            </a:r>
            <a:r>
              <a:rPr lang="ru-RU" sz="1600" dirty="0" smtClean="0"/>
              <a:t>и </a:t>
            </a:r>
            <a:r>
              <a:rPr lang="ru-RU" sz="1600" dirty="0"/>
              <a:t>1600-2000°С если нагрев происходит без доступа кислорода; </a:t>
            </a:r>
            <a:r>
              <a:rPr lang="ru-RU" sz="1600" b="1" u="sng" dirty="0" smtClean="0">
                <a:solidFill>
                  <a:schemeClr val="accent2">
                    <a:lumMod val="75000"/>
                  </a:schemeClr>
                </a:solidFill>
              </a:rPr>
              <a:t>электропроводимостью</a:t>
            </a:r>
            <a:r>
              <a:rPr lang="ru-RU" sz="1600" dirty="0" smtClean="0"/>
              <a:t> </a:t>
            </a:r>
            <a:r>
              <a:rPr lang="ru-RU" sz="1600" dirty="0"/>
              <a:t>– можно использовать для заземления </a:t>
            </a:r>
            <a:r>
              <a:rPr lang="ru-RU" sz="1600" dirty="0" smtClean="0"/>
              <a:t>конструкции </a:t>
            </a:r>
            <a:r>
              <a:rPr lang="ru-RU" sz="1600" dirty="0"/>
              <a:t>в качестве антистатика; </a:t>
            </a:r>
            <a:r>
              <a:rPr lang="ru-RU" sz="1600" b="1" u="sng" dirty="0">
                <a:solidFill>
                  <a:schemeClr val="accent2">
                    <a:lumMod val="75000"/>
                  </a:schemeClr>
                </a:solidFill>
              </a:rPr>
              <a:t>стойкостью к химическому </a:t>
            </a:r>
            <a:r>
              <a:rPr lang="ru-RU" sz="1600" b="1" u="sng" dirty="0" smtClean="0">
                <a:solidFill>
                  <a:schemeClr val="accent2">
                    <a:lumMod val="75000"/>
                  </a:schemeClr>
                </a:solidFill>
              </a:rPr>
              <a:t>воздействию </a:t>
            </a:r>
            <a:r>
              <a:rPr lang="ru-RU" sz="1600" dirty="0">
                <a:solidFill>
                  <a:schemeClr val="tx1"/>
                </a:solidFill>
              </a:rPr>
              <a:t>– вуали не разрушаются в агрессивных </a:t>
            </a:r>
            <a:r>
              <a:rPr lang="ru-RU" sz="1600" dirty="0" smtClean="0">
                <a:solidFill>
                  <a:schemeClr val="tx1"/>
                </a:solidFill>
              </a:rPr>
              <a:t>средах</a:t>
            </a:r>
            <a:r>
              <a:rPr lang="ru-RU" sz="1600" dirty="0">
                <a:solidFill>
                  <a:schemeClr val="tx1"/>
                </a:solidFill>
              </a:rPr>
              <a:t>.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37997" y="365760"/>
            <a:ext cx="11175032" cy="365760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Классификация армирующих наполнителей (характеристики, виды, назначение)</a:t>
            </a:r>
            <a:endParaRPr lang="ru-RU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631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904" y="1054981"/>
            <a:ext cx="5425440" cy="5425440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61648" y="296091"/>
            <a:ext cx="11331786" cy="304800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Классификация армирующих наполнителей (характеристики, виды, назначение)</a:t>
            </a:r>
            <a:endParaRPr lang="ru-RU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501345" y="1280160"/>
            <a:ext cx="5847203" cy="388402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Для большинства химических сред пригодны все стандартные вуали. </a:t>
            </a:r>
            <a:r>
              <a:rPr lang="ru-RU" u="sng" dirty="0" smtClean="0">
                <a:solidFill>
                  <a:schemeClr val="accent2">
                    <a:lumMod val="75000"/>
                  </a:schemeClr>
                </a:solidFill>
              </a:rPr>
              <a:t>Для растворов содержащих фтористоводородную кислоту (плавиковую) </a:t>
            </a: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HF</a:t>
            </a:r>
            <a:r>
              <a:rPr lang="ru-RU" u="sng" dirty="0" smtClean="0">
                <a:solidFill>
                  <a:schemeClr val="accent2">
                    <a:lumMod val="75000"/>
                  </a:schemeClr>
                </a:solidFill>
              </a:rPr>
              <a:t> требуется применение синтетических или углеродных вуалей</a:t>
            </a:r>
            <a:r>
              <a:rPr lang="ru-RU" dirty="0" smtClean="0"/>
              <a:t>. Углеродные вуали продемонстрировали великолепную стойкость к самым разнообразным агрессивным средам таким как </a:t>
            </a: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HF, </a:t>
            </a:r>
            <a:r>
              <a:rPr lang="en-US" u="sng" dirty="0" err="1" smtClean="0">
                <a:solidFill>
                  <a:schemeClr val="accent2">
                    <a:lumMod val="75000"/>
                  </a:schemeClr>
                </a:solidFill>
              </a:rPr>
              <a:t>HCl</a:t>
            </a: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u="sng" dirty="0" err="1" smtClean="0">
                <a:solidFill>
                  <a:schemeClr val="accent2">
                    <a:lumMod val="75000"/>
                  </a:schemeClr>
                </a:solidFill>
              </a:rPr>
              <a:t>NaOH</a:t>
            </a: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b="1" dirty="0" smtClean="0">
                <a:solidFill>
                  <a:srgbClr val="FF0000"/>
                </a:solidFill>
              </a:rPr>
              <a:t>но не </a:t>
            </a:r>
            <a:r>
              <a:rPr lang="en-US" b="1" dirty="0" smtClean="0">
                <a:solidFill>
                  <a:srgbClr val="FF0000"/>
                </a:solidFill>
              </a:rPr>
              <a:t>NAOCL (</a:t>
            </a:r>
            <a:r>
              <a:rPr lang="ru-RU" b="1" dirty="0" smtClean="0">
                <a:solidFill>
                  <a:srgbClr val="FF0000"/>
                </a:solidFill>
              </a:rPr>
              <a:t>гипохлорит натрия) </a:t>
            </a:r>
            <a:r>
              <a:rPr lang="ru-RU" dirty="0" smtClean="0"/>
              <a:t>.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Углеродные вуали также используются для получения токопроводящих поверхностей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444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2464" y="1071284"/>
            <a:ext cx="11031890" cy="5538522"/>
          </a:xfrm>
        </p:spPr>
        <p:txBody>
          <a:bodyPr>
            <a:normAutofit/>
          </a:bodyPr>
          <a:lstStyle/>
          <a:p>
            <a:r>
              <a:rPr lang="ru-RU" sz="1600" dirty="0" err="1" smtClean="0"/>
              <a:t>Стекломат</a:t>
            </a:r>
            <a:r>
              <a:rPr lang="ru-RU" sz="1600" dirty="0" smtClean="0"/>
              <a:t> </a:t>
            </a:r>
            <a:r>
              <a:rPr lang="ru-RU" sz="1600" dirty="0" smtClean="0"/>
              <a:t>-  </a:t>
            </a:r>
            <a:r>
              <a:rPr lang="ru-RU" sz="1600" dirty="0"/>
              <a:t>представляет собой нетканое </a:t>
            </a:r>
            <a:r>
              <a:rPr lang="ru-RU" sz="1600" dirty="0" smtClean="0"/>
              <a:t>полотно белого цвета, </a:t>
            </a:r>
            <a:r>
              <a:rPr lang="ru-RU" sz="1600" dirty="0"/>
              <a:t>получаемое резкой стекловолокон или непрерывного жгута на </a:t>
            </a:r>
            <a:r>
              <a:rPr lang="ru-RU" sz="1600" dirty="0" smtClean="0"/>
              <a:t>нити длиной </a:t>
            </a:r>
            <a:r>
              <a:rPr lang="ru-RU" sz="1600" dirty="0"/>
              <a:t>25-50мм. Волокна </a:t>
            </a:r>
            <a:r>
              <a:rPr lang="ru-RU" sz="1600" dirty="0" smtClean="0"/>
              <a:t>(нити) имеют </a:t>
            </a:r>
            <a:r>
              <a:rPr lang="ru-RU" sz="1600" dirty="0"/>
              <a:t>преимущественно случайное распределение в горизонтальной плоскости и связанных друг с другом полимерным связующим (порошковым либо эмульсионным). Плотность таких матов составляет 0,229...0,916 кг/м2</a:t>
            </a:r>
            <a:r>
              <a:rPr lang="ru-RU" sz="1600" dirty="0" smtClean="0"/>
              <a:t>.</a:t>
            </a:r>
          </a:p>
          <a:p>
            <a:pPr marL="0" indent="0">
              <a:buNone/>
            </a:pPr>
            <a:r>
              <a:rPr lang="ru-RU" altLang="ru-RU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lang="ru-RU" altLang="ru-RU" sz="16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Стекломаты</a:t>
            </a:r>
            <a:r>
              <a:rPr lang="ru-RU" altLang="ru-RU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600" dirty="0">
                <a:solidFill>
                  <a:schemeClr val="tx1"/>
                </a:solidFill>
                <a:latin typeface="Arial" panose="020B0604020202020204" pitchFamily="34" charset="0"/>
              </a:rPr>
              <a:t>используют для производства стеклопластикового </a:t>
            </a:r>
            <a:r>
              <a:rPr lang="ru-RU" altLang="ru-RU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ламината. </a:t>
            </a:r>
            <a:r>
              <a:rPr lang="ru-RU" altLang="ru-RU" sz="1600" dirty="0">
                <a:solidFill>
                  <a:schemeClr val="tx1"/>
                </a:solidFill>
                <a:latin typeface="Arial" panose="020B0604020202020204" pitchFamily="34" charset="0"/>
              </a:rPr>
              <a:t>Для различных целей применяют различные виды </a:t>
            </a:r>
            <a:r>
              <a:rPr lang="ru-RU" altLang="ru-RU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стекломатов</a:t>
            </a:r>
            <a:r>
              <a:rPr lang="ru-RU" altLang="ru-RU" sz="1600" dirty="0">
                <a:solidFill>
                  <a:schemeClr val="tx1"/>
                </a:solidFill>
                <a:latin typeface="Arial" panose="020B0604020202020204" pitchFamily="34" charset="0"/>
              </a:rPr>
              <a:t>, но самым популярными остаются </a:t>
            </a:r>
            <a:r>
              <a:rPr lang="ru-RU" altLang="ru-RU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стекломаты</a:t>
            </a:r>
            <a:r>
              <a:rPr lang="ru-RU" altLang="ru-RU" sz="1600" dirty="0">
                <a:solidFill>
                  <a:schemeClr val="tx1"/>
                </a:solidFill>
                <a:latin typeface="Arial" panose="020B0604020202020204" pitchFamily="34" charset="0"/>
              </a:rPr>
              <a:t> из </a:t>
            </a:r>
            <a:r>
              <a:rPr lang="ru-RU" altLang="ru-RU" sz="1600" dirty="0">
                <a:solidFill>
                  <a:schemeClr val="tx1"/>
                </a:solidFill>
                <a:latin typeface="Arial" panose="020B0604020202020204" pitchFamily="34" charset="0"/>
                <a:hlinkClick r:id="rId2" tooltip="Типы стекла"/>
              </a:rPr>
              <a:t>стекла типа "E"</a:t>
            </a:r>
            <a:r>
              <a:rPr lang="ru-RU" altLang="ru-RU" sz="1600" dirty="0">
                <a:solidFill>
                  <a:schemeClr val="tx1"/>
                </a:solidFill>
                <a:latin typeface="Arial" panose="020B0604020202020204" pitchFamily="34" charset="0"/>
              </a:rPr>
              <a:t> плотностью 300, 450, </a:t>
            </a:r>
            <a:r>
              <a:rPr lang="ru-RU" altLang="ru-RU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600 г/м</a:t>
            </a:r>
            <a:r>
              <a:rPr lang="ru-RU" altLang="ru-RU" sz="1600" baseline="30000" dirty="0" smtClean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ru-RU" altLang="ru-RU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  <a:r>
              <a:rPr lang="ru-RU" sz="1600" b="1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Е-стекло</a:t>
            </a:r>
            <a:r>
              <a:rPr lang="ru-RU" sz="16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ru-RU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самое распространенное в мире, это </a:t>
            </a:r>
            <a:r>
              <a:rPr lang="ru-RU"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стекло общего назначения</a:t>
            </a:r>
            <a:r>
              <a:rPr lang="ru-RU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, применяются для изготовления электроизоляционных, конструкционных, строительных, теплоизоляционных материалов </a:t>
            </a:r>
            <a:r>
              <a:rPr lang="ru-RU" sz="1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где требуется прочность и высокая электрическая стойкость</a:t>
            </a:r>
            <a:r>
              <a:rPr lang="ru-RU" sz="1600" b="1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.</a:t>
            </a:r>
            <a:r>
              <a:rPr lang="ru-RU" altLang="ru-RU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Стекломат</a:t>
            </a:r>
            <a:r>
              <a:rPr lang="ru-RU" altLang="ru-RU" sz="1600" dirty="0">
                <a:solidFill>
                  <a:schemeClr val="tx1"/>
                </a:solidFill>
                <a:latin typeface="Arial" panose="020B0604020202020204" pitchFamily="34" charset="0"/>
              </a:rPr>
              <a:t> возможно применять с любыми видами смол: </a:t>
            </a:r>
            <a:r>
              <a:rPr lang="ru-RU" altLang="ru-RU" sz="1600" dirty="0">
                <a:solidFill>
                  <a:schemeClr val="tx1"/>
                </a:solidFill>
                <a:latin typeface="Arial" panose="020B0604020202020204" pitchFamily="34" charset="0"/>
                <a:hlinkClick r:id="rId3" tooltip="Эпоксидная смола"/>
              </a:rPr>
              <a:t>эпоксидной</a:t>
            </a:r>
            <a:r>
              <a:rPr lang="ru-RU" altLang="ru-RU" sz="16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ru-RU" altLang="ru-RU" sz="1600" dirty="0">
                <a:solidFill>
                  <a:schemeClr val="tx1"/>
                </a:solidFill>
                <a:latin typeface="Arial" panose="020B0604020202020204" pitchFamily="34" charset="0"/>
                <a:hlinkClick r:id="rId4" tooltip="Полиэфирная смола"/>
              </a:rPr>
              <a:t>полиэфирной</a:t>
            </a:r>
            <a:r>
              <a:rPr lang="ru-RU" altLang="ru-RU" sz="16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ru-RU" altLang="ru-RU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винилэфирной</a:t>
            </a:r>
            <a:r>
              <a:rPr lang="ru-RU" altLang="ru-RU" sz="16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ru-RU" altLang="ru-RU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замасливатель</a:t>
            </a:r>
            <a:r>
              <a:rPr lang="ru-RU" altLang="ru-RU" sz="1600" dirty="0">
                <a:solidFill>
                  <a:schemeClr val="tx1"/>
                </a:solidFill>
                <a:latin typeface="Arial" panose="020B0604020202020204" pitchFamily="34" charset="0"/>
              </a:rPr>
              <a:t> отлично растворим в стироле.</a:t>
            </a:r>
            <a:r>
              <a:rPr lang="ru-RU" sz="1600" b="1" dirty="0"/>
              <a:t> </a:t>
            </a:r>
            <a:r>
              <a:rPr lang="ru-RU" sz="16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ru-RU" altLang="ru-RU" sz="16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/>
            </a:r>
            <a:br>
              <a:rPr lang="ru-RU" altLang="ru-RU" sz="16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ru-RU" altLang="ru-RU" sz="1500" b="1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ru-RU" altLang="ru-RU" sz="15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ru-RU" altLang="ru-RU" sz="15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ru-RU" altLang="ru-RU" sz="15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            Основные </a:t>
            </a:r>
            <a:r>
              <a:rPr lang="ru-RU" altLang="ru-RU" sz="1500" dirty="0">
                <a:solidFill>
                  <a:schemeClr val="tx1"/>
                </a:solidFill>
                <a:latin typeface="Arial" panose="020B0604020202020204" pitchFamily="34" charset="0"/>
              </a:rPr>
              <a:t>преимущества </a:t>
            </a:r>
            <a:r>
              <a:rPr lang="ru-RU" altLang="ru-RU" sz="1500" dirty="0" err="1">
                <a:solidFill>
                  <a:schemeClr val="tx1"/>
                </a:solidFill>
                <a:latin typeface="Arial" panose="020B0604020202020204" pitchFamily="34" charset="0"/>
              </a:rPr>
              <a:t>стекломата</a:t>
            </a:r>
            <a:r>
              <a:rPr lang="ru-RU" altLang="ru-RU" sz="15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br>
              <a:rPr lang="ru-RU" altLang="ru-RU" sz="15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ru-RU" altLang="ru-RU" sz="15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            - </a:t>
            </a:r>
            <a:r>
              <a:rPr lang="ru-RU" altLang="ru-RU" sz="1500" dirty="0">
                <a:solidFill>
                  <a:schemeClr val="tx1"/>
                </a:solidFill>
                <a:latin typeface="Arial" panose="020B0604020202020204" pitchFamily="34" charset="0"/>
              </a:rPr>
              <a:t>хорошая адгезия с различными видами смол</a:t>
            </a:r>
            <a:br>
              <a:rPr lang="ru-RU" altLang="ru-RU" sz="15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ru-RU" altLang="ru-RU" sz="15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            - </a:t>
            </a:r>
            <a:r>
              <a:rPr lang="ru-RU" altLang="ru-RU" sz="1500" dirty="0">
                <a:solidFill>
                  <a:schemeClr val="tx1"/>
                </a:solidFill>
                <a:latin typeface="Arial" panose="020B0604020202020204" pitchFamily="34" charset="0"/>
              </a:rPr>
              <a:t>быстрая </a:t>
            </a:r>
            <a:r>
              <a:rPr lang="ru-RU" altLang="ru-RU" sz="1500" dirty="0" err="1">
                <a:solidFill>
                  <a:schemeClr val="tx1"/>
                </a:solidFill>
                <a:latin typeface="Arial" panose="020B0604020202020204" pitchFamily="34" charset="0"/>
              </a:rPr>
              <a:t>смачиваемость</a:t>
            </a:r>
            <a:r>
              <a:rPr lang="ru-RU" altLang="ru-RU" sz="15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ru-RU" altLang="ru-RU" sz="15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ru-RU" altLang="ru-RU" sz="15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            - </a:t>
            </a:r>
            <a:r>
              <a:rPr lang="ru-RU" altLang="ru-RU" sz="1500" dirty="0">
                <a:solidFill>
                  <a:schemeClr val="tx1"/>
                </a:solidFill>
                <a:latin typeface="Arial" panose="020B0604020202020204" pitchFamily="34" charset="0"/>
              </a:rPr>
              <a:t>легкость применения (в том числе и для </a:t>
            </a:r>
            <a:r>
              <a:rPr lang="ru-RU" altLang="ru-RU" sz="1500" b="1" dirty="0">
                <a:solidFill>
                  <a:schemeClr val="tx1"/>
                </a:solidFill>
                <a:latin typeface="Arial" panose="020B0604020202020204" pitchFamily="34" charset="0"/>
                <a:hlinkClick r:id="rId5" tooltip="Метод ручного формования"/>
              </a:rPr>
              <a:t>ручного формования</a:t>
            </a:r>
            <a:r>
              <a:rPr lang="ru-RU" altLang="ru-RU" sz="1500" b="1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br>
              <a:rPr lang="ru-RU" altLang="ru-RU" sz="1500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ru-RU" altLang="ru-RU" sz="15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            -</a:t>
            </a:r>
            <a:r>
              <a:rPr lang="ru-RU" altLang="ru-RU" sz="15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500" dirty="0">
                <a:solidFill>
                  <a:schemeClr val="tx1"/>
                </a:solidFill>
                <a:latin typeface="Arial" panose="020B0604020202020204" pitchFamily="34" charset="0"/>
              </a:rPr>
              <a:t>высокое качества готового ламината</a:t>
            </a:r>
            <a:br>
              <a:rPr lang="ru-RU" altLang="ru-RU" sz="15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ru-RU" altLang="ru-RU" sz="15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            - </a:t>
            </a:r>
            <a:r>
              <a:rPr lang="ru-RU" altLang="ru-RU" sz="1500" dirty="0">
                <a:solidFill>
                  <a:schemeClr val="tx1"/>
                </a:solidFill>
                <a:latin typeface="Arial" panose="020B0604020202020204" pitchFamily="34" charset="0"/>
              </a:rPr>
              <a:t>широкий спектр применения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55414" y="182880"/>
            <a:ext cx="11305660" cy="200297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Классификация армирующих наполнителей (характеристики, виды, назначение)</a:t>
            </a:r>
            <a:endParaRPr lang="ru-RU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45725" y="521961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1026" name="Picture 2" descr="Стекломат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737" y="3753465"/>
            <a:ext cx="4407337" cy="300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2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7997" y="1080727"/>
            <a:ext cx="5723466" cy="547682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Порошковые </a:t>
            </a:r>
            <a:r>
              <a:rPr lang="ru-RU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стекломаты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могут вырабатываться как из стекла Е, так и из стекла С и стекла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Advantex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alt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Ламинат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текломата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основе стекла</a:t>
            </a: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Е </a:t>
            </a:r>
            <a:r>
              <a:rPr lang="ru-RU" alt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практичен, так как в течении довольно длительного срока эксплуатации демонстрирует хорошие механические качества.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Стекломат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 стекла </a:t>
            </a: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специально разработан для прозрачных ламинатов и изделий, требующих высокой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химстойкости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Стекломат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 стекловолокна </a:t>
            </a:r>
            <a:r>
              <a:rPr lang="ru-RU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Advantex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совмещает в себе электрические и механические свойства традиционного стекла Е с высокой химической стойкостью и коррозионной стойкостью в кислотной среде стекла E-CR. Волокна в мате скреплены вместе порошковым связующим полностью растворимом в стироле. Порошковое связующе позволяет использовать  его с эпоксидными,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винилэфирными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антикоррозионными смолами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нашем предприятии в изделиях используются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порошковые </a:t>
            </a:r>
            <a:r>
              <a:rPr lang="ru-RU" b="1" i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стекломаты</a:t>
            </a:r>
            <a:r>
              <a:rPr lang="ru-RU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нетканые материалы, состоящие из хаотично распределенного рубленого стекловолокна, удерживаемого порошковым связующим)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стекла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ECR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Advantex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которые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отлично подходят  для производства изделий, подвергающихся  воздействию агрессивных сред, обладают уникальной прозрачностью, гладкостью, имеют повышенную механическую стойкость и отличную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химостойкость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стойкость к атмосферным влияниям.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37997" y="199552"/>
            <a:ext cx="11313840" cy="357051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Классификация армирующих наполнителей (характеристики, виды, назначение)</a:t>
            </a:r>
            <a:endParaRPr lang="ru-RU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374672" y="1080727"/>
            <a:ext cx="56724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Эмульсионный мат</a:t>
            </a:r>
            <a:r>
              <a:rPr lang="ru-RU" sz="1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(стекло Е)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применяется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формовании стеклопластиковых изделий, которые </a:t>
            </a:r>
            <a:r>
              <a:rPr lang="ru-RU" sz="16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отличаются повышенной прочностью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Полученные </a:t>
            </a:r>
            <a:r>
              <a:rPr lang="ru-RU" sz="16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1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основе эмульсионного </a:t>
            </a:r>
            <a:r>
              <a:rPr lang="ru-RU" sz="1600" b="1" i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стекломата</a:t>
            </a:r>
            <a:r>
              <a:rPr lang="ru-RU" sz="1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предметы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невосприимчивы для механического воздействия и нейтральны к химическим элементам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374672" y="2650387"/>
            <a:ext cx="5538653" cy="2401223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Эмульсионный </a:t>
            </a:r>
            <a:r>
              <a:rPr lang="ru-RU" sz="4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стекломат</a:t>
            </a:r>
            <a:r>
              <a:rPr lang="ru-RU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изготавливается из рубленых нитей стекловолокна Е-типа, содержащего низкий процент щелочи. Поверхностная плотность </a:t>
            </a:r>
            <a:r>
              <a:rPr lang="ru-RU" sz="4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стекломата</a:t>
            </a:r>
            <a:r>
              <a:rPr lang="ru-RU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225, 300, 450, 600, 900 г/м2. Данный </a:t>
            </a:r>
            <a:r>
              <a:rPr lang="ru-RU" sz="4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стекломат</a:t>
            </a:r>
            <a:r>
              <a:rPr lang="ru-RU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применяются при ручном формовании стеклопластика, при производстве стеклопластика по технологии закрытого формования. Изделие характеризуется высоким качеством и легким высвобождением воздуха в процессе </a:t>
            </a:r>
            <a:r>
              <a:rPr lang="ru-RU" sz="4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ламинирования</a:t>
            </a:r>
            <a:r>
              <a:rPr lang="ru-RU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ru-RU" sz="4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i="1" dirty="0" smtClean="0"/>
          </a:p>
        </p:txBody>
      </p:sp>
    </p:spTree>
    <p:extLst>
      <p:ext uri="{BB962C8B-B14F-4D97-AF65-F5344CB8AC3E}">
        <p14:creationId xmlns:p14="http://schemas.microsoft.com/office/powerpoint/2010/main" val="2589356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74122" y="1588413"/>
            <a:ext cx="3824999" cy="334322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Свойства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стекломатов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 легкое удаление воздуха из материала;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 </a:t>
            </a:r>
            <a:r>
              <a:rPr lang="ru-RU" alt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хорошая адгезия с различными видами смол;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 отличная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драпируемость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 быстрое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смачиваемость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пропитываемость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 легкий в обращении;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 малое потребление смолы;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 хорошо совмещается с ненасыщенными полиэфирными смолами, широкий спектр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46705" y="418012"/>
            <a:ext cx="10878940" cy="418011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Классификация армирующих наполнителей (характеристики, виды, назначение)</a:t>
            </a:r>
            <a:endParaRPr lang="ru-RU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729585" y="1354304"/>
            <a:ext cx="3824999" cy="334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Эмульсионный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стекломат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018659" y="1360499"/>
            <a:ext cx="3824999" cy="334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Порошковый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стекломат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148664" y="5165751"/>
            <a:ext cx="46382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Отличие:</a:t>
            </a:r>
          </a:p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От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эмульсионных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матов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порошковый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        мат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отличается рыхлым составом,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             более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низкой плотностью (110-550 г/м2) и малой гибкостью.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20415" y="2465662"/>
            <a:ext cx="4684617" cy="351346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618" y="1880083"/>
            <a:ext cx="3386362" cy="476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48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287624"/>
            <a:ext cx="11023255" cy="5243805"/>
          </a:xfrm>
        </p:spPr>
        <p:txBody>
          <a:bodyPr>
            <a:normAutofit/>
          </a:bodyPr>
          <a:lstStyle/>
          <a:p>
            <a:r>
              <a:rPr lang="ru-RU" dirty="0"/>
              <a:t>Правильный выбор стекловолоконного материала зависит от используемого процесса, требуемых механических свойств, подбора смолы и химической среды, воздействию которой будет подвергаться изделие. </a:t>
            </a:r>
          </a:p>
          <a:p>
            <a:r>
              <a:rPr lang="ru-RU" dirty="0"/>
              <a:t>Когда коррозионно-активные вещества вступают в контакт со стекловолокном,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в случае неправильного выбора типа стекловолокна они могут ухудшить характеристики стекловолокна и вызвать нарушение связи со смолой, что приведет к значительному снижению структурных свойств.</a:t>
            </a:r>
            <a:r>
              <a:rPr lang="ru-RU" dirty="0"/>
              <a:t> В коррозионной среде газообразные или жидкие химические вещества могут достигнуть стекловолокна в структурных элементах </a:t>
            </a:r>
            <a:r>
              <a:rPr lang="ru-RU" dirty="0" smtClean="0"/>
              <a:t>и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вызвать преждевременное разрушение под влиянием множества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факторов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Тип армирования, используемого в ламинате, влияет как на краткосрочные, так и на долговременные свойства</a:t>
            </a:r>
            <a:r>
              <a:rPr lang="ru-RU" dirty="0"/>
              <a:t>. Для получения ламината с долгосрочными </a:t>
            </a:r>
            <a:r>
              <a:rPr lang="ru-RU" dirty="0" err="1"/>
              <a:t>химстойкими</a:t>
            </a:r>
            <a:r>
              <a:rPr lang="ru-RU" dirty="0"/>
              <a:t> свойствами особенно важно правильно спроектировать и изготовить </a:t>
            </a:r>
            <a:r>
              <a:rPr lang="ru-RU" dirty="0" err="1"/>
              <a:t>химстойкий</a:t>
            </a:r>
            <a:r>
              <a:rPr lang="ru-RU" dirty="0"/>
              <a:t> слой. Для этого используются </a:t>
            </a:r>
            <a:r>
              <a:rPr lang="ru-RU" dirty="0" smtClean="0"/>
              <a:t>маты и поверхностные </a:t>
            </a:r>
            <a:r>
              <a:rPr lang="ru-RU" dirty="0"/>
              <a:t>вуали, изготовленные из </a:t>
            </a:r>
            <a:r>
              <a:rPr lang="ru-RU" dirty="0" err="1"/>
              <a:t>химстойких</a:t>
            </a:r>
            <a:r>
              <a:rPr lang="ru-RU" dirty="0"/>
              <a:t> волокон.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77334" y="388219"/>
            <a:ext cx="11257992" cy="401053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Классификация армирующих наполнителей (характеристики, виды, назначение)</a:t>
            </a:r>
            <a:endParaRPr lang="ru-RU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92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199" y="257448"/>
            <a:ext cx="10856495" cy="465174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Классификация армирующих наполнителей (характеристики, виды, назначение)</a:t>
            </a:r>
            <a:endParaRPr lang="ru-RU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790430" y="852787"/>
            <a:ext cx="2434568" cy="350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33CC"/>
                </a:solidFill>
              </a:rPr>
              <a:t>КОМПОЗИТ</a:t>
            </a:r>
            <a:endParaRPr lang="ru-RU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33CC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6861859" y="1215535"/>
            <a:ext cx="516638" cy="378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4615972" y="1200621"/>
            <a:ext cx="604005" cy="39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894184" y="1596960"/>
            <a:ext cx="2477584" cy="478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33CC"/>
                </a:solidFill>
              </a:rPr>
              <a:t>матрица</a:t>
            </a:r>
            <a:endParaRPr lang="ru-RU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33CC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973999" y="1588223"/>
            <a:ext cx="2511436" cy="4439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33CC"/>
                </a:solidFill>
              </a:rPr>
              <a:t>наполнитель</a:t>
            </a:r>
            <a:endParaRPr lang="ru-RU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33CC"/>
              </a:solidFill>
            </a:endParaRPr>
          </a:p>
        </p:txBody>
      </p:sp>
      <p:cxnSp>
        <p:nvCxnSpPr>
          <p:cNvPr id="21" name="Прямая со стрелкой 20"/>
          <p:cNvCxnSpPr/>
          <p:nvPr/>
        </p:nvCxnSpPr>
        <p:spPr>
          <a:xfrm flipH="1">
            <a:off x="2666991" y="2091250"/>
            <a:ext cx="377494" cy="34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>
            <a:off x="3459418" y="2090333"/>
            <a:ext cx="37154" cy="37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4734439" y="2092303"/>
            <a:ext cx="417432" cy="349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5286698" y="2092303"/>
            <a:ext cx="604605" cy="326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4132976" y="2090333"/>
            <a:ext cx="925" cy="38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Прямоугольник 38"/>
          <p:cNvSpPr/>
          <p:nvPr/>
        </p:nvSpPr>
        <p:spPr>
          <a:xfrm>
            <a:off x="2083212" y="2456476"/>
            <a:ext cx="782723" cy="132349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ln w="22225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ПКМ полимерно-композиционные материалы</a:t>
            </a:r>
            <a:endParaRPr lang="ru-RU" sz="1100" b="1" dirty="0">
              <a:ln w="22225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1327189" y="4545877"/>
            <a:ext cx="942214" cy="1242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 dirty="0">
              <a:ln w="22225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 useBgFill="1">
        <p:nvSpPr>
          <p:cNvPr id="41" name="Прямоугольник 40"/>
          <p:cNvSpPr/>
          <p:nvPr/>
        </p:nvSpPr>
        <p:spPr>
          <a:xfrm>
            <a:off x="3003331" y="2450390"/>
            <a:ext cx="780909" cy="127727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1100" dirty="0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МКМ металлические композиционные материалы </a:t>
            </a:r>
            <a:endParaRPr lang="ru-RU" sz="1100" dirty="0">
              <a:ln w="22225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 useBgFill="1">
        <p:nvSpPr>
          <p:cNvPr id="42" name="Прямоугольник 41"/>
          <p:cNvSpPr/>
          <p:nvPr/>
        </p:nvSpPr>
        <p:spPr>
          <a:xfrm>
            <a:off x="3864681" y="2468193"/>
            <a:ext cx="751291" cy="127727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1100" dirty="0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ККМ </a:t>
            </a:r>
            <a:r>
              <a:rPr lang="ru-RU" sz="1100" dirty="0" err="1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керами-ческие</a:t>
            </a:r>
            <a:r>
              <a:rPr lang="ru-RU" sz="1100" dirty="0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 композиционные матери-алы</a:t>
            </a:r>
            <a:endParaRPr lang="ru-RU" sz="1100" dirty="0">
              <a:ln w="22225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 useBgFill="1">
        <p:nvSpPr>
          <p:cNvPr id="43" name="Прямоугольник 42"/>
          <p:cNvSpPr/>
          <p:nvPr/>
        </p:nvSpPr>
        <p:spPr>
          <a:xfrm>
            <a:off x="4685559" y="2436516"/>
            <a:ext cx="834885" cy="14465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1100" dirty="0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УУКМ углерод углерод-</a:t>
            </a:r>
            <a:r>
              <a:rPr lang="ru-RU" sz="1100" dirty="0" err="1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ные</a:t>
            </a:r>
            <a:r>
              <a:rPr lang="ru-RU" sz="1100" dirty="0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 </a:t>
            </a:r>
            <a:r>
              <a:rPr lang="ru-RU" sz="1100" dirty="0" err="1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компози-ционные</a:t>
            </a:r>
            <a:r>
              <a:rPr lang="ru-RU" sz="1100" dirty="0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 матери-алы</a:t>
            </a:r>
            <a:endParaRPr lang="ru-RU" sz="1100" dirty="0">
              <a:ln w="22225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 useBgFill="1">
        <p:nvSpPr>
          <p:cNvPr id="44" name="Прямоугольник 43"/>
          <p:cNvSpPr/>
          <p:nvPr/>
        </p:nvSpPr>
        <p:spPr>
          <a:xfrm>
            <a:off x="5568718" y="2439222"/>
            <a:ext cx="794980" cy="127727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1100" dirty="0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ГКМ гибрид-</a:t>
            </a:r>
            <a:r>
              <a:rPr lang="ru-RU" sz="1100" dirty="0" err="1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ные</a:t>
            </a:r>
            <a:r>
              <a:rPr lang="ru-RU" sz="1100" dirty="0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 </a:t>
            </a:r>
            <a:r>
              <a:rPr lang="ru-RU" sz="1100" dirty="0" err="1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компози-ционные</a:t>
            </a:r>
            <a:r>
              <a:rPr lang="ru-RU" sz="1100" dirty="0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 материалы</a:t>
            </a:r>
            <a:endParaRPr lang="ru-RU" sz="1100" dirty="0">
              <a:ln w="22225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9357158" y="2032190"/>
            <a:ext cx="704681" cy="540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>
            <a:off x="8747051" y="2032190"/>
            <a:ext cx="168845" cy="56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>
            <a:off x="7897470" y="2041993"/>
            <a:ext cx="38045" cy="542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6882671" y="2059529"/>
            <a:ext cx="304358" cy="55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6" name="Прямоугольник 55"/>
          <p:cNvSpPr/>
          <p:nvPr/>
        </p:nvSpPr>
        <p:spPr>
          <a:xfrm>
            <a:off x="6413862" y="2607120"/>
            <a:ext cx="964635" cy="5604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дисперсные</a:t>
            </a:r>
            <a:endParaRPr lang="ru-RU" sz="1100" dirty="0">
              <a:ln w="22225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 useBgFill="1">
        <p:nvSpPr>
          <p:cNvPr id="57" name="Прямоугольник 56"/>
          <p:cNvSpPr/>
          <p:nvPr/>
        </p:nvSpPr>
        <p:spPr>
          <a:xfrm>
            <a:off x="7483435" y="2584959"/>
            <a:ext cx="1166519" cy="59402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ln w="22225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волокнистые</a:t>
            </a:r>
            <a:endParaRPr lang="ru-RU" sz="1100" b="1" dirty="0">
              <a:ln w="22225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 useBgFill="1">
        <p:nvSpPr>
          <p:cNvPr id="58" name="Прямоугольник 57"/>
          <p:cNvSpPr/>
          <p:nvPr/>
        </p:nvSpPr>
        <p:spPr>
          <a:xfrm>
            <a:off x="8750932" y="2588955"/>
            <a:ext cx="950851" cy="58166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слоистые</a:t>
            </a:r>
            <a:endParaRPr lang="ru-RU" sz="1100" dirty="0">
              <a:ln w="22225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 useBgFill="1">
        <p:nvSpPr>
          <p:cNvPr id="59" name="Прямоугольник 58"/>
          <p:cNvSpPr/>
          <p:nvPr/>
        </p:nvSpPr>
        <p:spPr>
          <a:xfrm>
            <a:off x="9802296" y="2573498"/>
            <a:ext cx="1049766" cy="59402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зернистые</a:t>
            </a:r>
            <a:endParaRPr lang="ru-RU" sz="1100" dirty="0">
              <a:ln w="22225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cxnSp>
        <p:nvCxnSpPr>
          <p:cNvPr id="78" name="Прямая соединительная линия 77"/>
          <p:cNvCxnSpPr/>
          <p:nvPr/>
        </p:nvCxnSpPr>
        <p:spPr>
          <a:xfrm>
            <a:off x="1354595" y="4109987"/>
            <a:ext cx="2672558" cy="10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1354595" y="4109987"/>
            <a:ext cx="2407" cy="25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>
            <a:off x="4027153" y="4120272"/>
            <a:ext cx="0" cy="196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4" name="Прямоугольник 83"/>
          <p:cNvSpPr/>
          <p:nvPr/>
        </p:nvSpPr>
        <p:spPr>
          <a:xfrm>
            <a:off x="838200" y="4365195"/>
            <a:ext cx="1038726" cy="2533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термопласты</a:t>
            </a:r>
            <a:endParaRPr lang="ru-RU" sz="1100" dirty="0">
              <a:ln w="22225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 useBgFill="1">
        <p:nvSpPr>
          <p:cNvPr id="85" name="Прямоугольник 84"/>
          <p:cNvSpPr/>
          <p:nvPr/>
        </p:nvSpPr>
        <p:spPr>
          <a:xfrm>
            <a:off x="2157802" y="4365195"/>
            <a:ext cx="997692" cy="2789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эластомеры</a:t>
            </a:r>
            <a:endParaRPr lang="ru-RU" sz="1100" dirty="0">
              <a:ln w="22225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 useBgFill="1">
        <p:nvSpPr>
          <p:cNvPr id="86" name="Прямоугольник 85"/>
          <p:cNvSpPr/>
          <p:nvPr/>
        </p:nvSpPr>
        <p:spPr>
          <a:xfrm>
            <a:off x="3496572" y="4340205"/>
            <a:ext cx="1211839" cy="3515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ln w="22225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реактопласты</a:t>
            </a:r>
            <a:endParaRPr lang="ru-RU" sz="1100" b="1" dirty="0">
              <a:ln w="22225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8" name="Прямая соединительная линия 107"/>
          <p:cNvCxnSpPr>
            <a:stCxn id="39" idx="2"/>
          </p:cNvCxnSpPr>
          <p:nvPr/>
        </p:nvCxnSpPr>
        <p:spPr>
          <a:xfrm flipH="1">
            <a:off x="2474573" y="3779966"/>
            <a:ext cx="1" cy="33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/>
          <p:nvPr/>
        </p:nvCxnSpPr>
        <p:spPr>
          <a:xfrm>
            <a:off x="2622564" y="4109987"/>
            <a:ext cx="0" cy="25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/>
          <p:nvPr/>
        </p:nvCxnSpPr>
        <p:spPr>
          <a:xfrm>
            <a:off x="1354595" y="4618572"/>
            <a:ext cx="0" cy="280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>
            <a:off x="2643739" y="4618572"/>
            <a:ext cx="0" cy="280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/>
          <p:nvPr/>
        </p:nvCxnSpPr>
        <p:spPr>
          <a:xfrm>
            <a:off x="838200" y="4899259"/>
            <a:ext cx="961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/>
          <p:cNvCxnSpPr/>
          <p:nvPr/>
        </p:nvCxnSpPr>
        <p:spPr>
          <a:xfrm>
            <a:off x="840125" y="4899259"/>
            <a:ext cx="0" cy="280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/>
          <p:cNvCxnSpPr/>
          <p:nvPr/>
        </p:nvCxnSpPr>
        <p:spPr>
          <a:xfrm>
            <a:off x="1799924" y="4899259"/>
            <a:ext cx="0" cy="280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6" name="Прямоугольник 125"/>
          <p:cNvSpPr/>
          <p:nvPr/>
        </p:nvSpPr>
        <p:spPr>
          <a:xfrm>
            <a:off x="369391" y="5184330"/>
            <a:ext cx="830027" cy="4315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аморфные</a:t>
            </a:r>
            <a:endParaRPr lang="ru-RU" sz="1100" dirty="0">
              <a:ln w="22225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 useBgFill="1">
        <p:nvSpPr>
          <p:cNvPr id="127" name="Прямоугольник 126"/>
          <p:cNvSpPr/>
          <p:nvPr/>
        </p:nvSpPr>
        <p:spPr>
          <a:xfrm>
            <a:off x="1367538" y="5179946"/>
            <a:ext cx="733746" cy="4358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полукристаллические</a:t>
            </a:r>
            <a:endParaRPr lang="ru-RU" sz="1100" dirty="0">
              <a:ln w="22225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 useBgFill="1">
        <p:nvSpPr>
          <p:cNvPr id="128" name="Прямоугольник 127"/>
          <p:cNvSpPr/>
          <p:nvPr/>
        </p:nvSpPr>
        <p:spPr>
          <a:xfrm>
            <a:off x="2346992" y="4897520"/>
            <a:ext cx="858663" cy="156775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ПУ</a:t>
            </a:r>
          </a:p>
          <a:p>
            <a:pPr algn="ctr"/>
            <a:r>
              <a:rPr lang="ru-RU" sz="1100" dirty="0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каучук</a:t>
            </a:r>
            <a:endParaRPr lang="ru-RU" sz="1100" dirty="0">
              <a:ln w="22225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 useBgFill="1">
        <p:nvSpPr>
          <p:cNvPr id="129" name="Прямоугольник 128"/>
          <p:cNvSpPr/>
          <p:nvPr/>
        </p:nvSpPr>
        <p:spPr>
          <a:xfrm>
            <a:off x="3477995" y="4925816"/>
            <a:ext cx="1145728" cy="156891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Полиэфирные смолы</a:t>
            </a:r>
          </a:p>
          <a:p>
            <a:pPr algn="ctr"/>
            <a:r>
              <a:rPr lang="ru-RU" sz="1100" dirty="0" err="1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Винилэфирные</a:t>
            </a:r>
            <a:r>
              <a:rPr lang="ru-RU" sz="1100" dirty="0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 смолы</a:t>
            </a:r>
          </a:p>
          <a:p>
            <a:pPr algn="ctr"/>
            <a:r>
              <a:rPr lang="ru-RU" sz="1100" dirty="0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Эпоксидные смолы</a:t>
            </a:r>
          </a:p>
          <a:p>
            <a:pPr algn="ctr"/>
            <a:r>
              <a:rPr lang="ru-RU" sz="1100" dirty="0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Фенольные смолы </a:t>
            </a:r>
            <a:endParaRPr lang="ru-RU" sz="1100" dirty="0">
              <a:ln w="22225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cxnSp>
        <p:nvCxnSpPr>
          <p:cNvPr id="130" name="Прямая со стрелкой 129"/>
          <p:cNvCxnSpPr/>
          <p:nvPr/>
        </p:nvCxnSpPr>
        <p:spPr>
          <a:xfrm>
            <a:off x="838200" y="5615835"/>
            <a:ext cx="0" cy="280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/>
          <p:nvPr/>
        </p:nvCxnSpPr>
        <p:spPr>
          <a:xfrm>
            <a:off x="1799924" y="5615835"/>
            <a:ext cx="0" cy="280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2" name="Прямоугольник 131"/>
          <p:cNvSpPr/>
          <p:nvPr/>
        </p:nvSpPr>
        <p:spPr>
          <a:xfrm>
            <a:off x="338691" y="5900906"/>
            <a:ext cx="830027" cy="4315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ПВХ</a:t>
            </a:r>
            <a:endParaRPr lang="ru-RU" sz="1100" dirty="0">
              <a:ln w="22225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 useBgFill="1">
        <p:nvSpPr>
          <p:cNvPr id="133" name="Прямоугольник 132"/>
          <p:cNvSpPr/>
          <p:nvPr/>
        </p:nvSpPr>
        <p:spPr>
          <a:xfrm>
            <a:off x="1307010" y="5864558"/>
            <a:ext cx="895085" cy="5042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ПП</a:t>
            </a:r>
          </a:p>
          <a:p>
            <a:pPr algn="ctr"/>
            <a:r>
              <a:rPr lang="ru-RU" sz="1100" dirty="0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ПЭ</a:t>
            </a:r>
          </a:p>
          <a:p>
            <a:pPr algn="ctr"/>
            <a:r>
              <a:rPr lang="ru-RU" sz="1100" dirty="0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ПА</a:t>
            </a:r>
            <a:endParaRPr lang="ru-RU" sz="1100" dirty="0">
              <a:ln w="22225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cxnSp>
        <p:nvCxnSpPr>
          <p:cNvPr id="136" name="Прямая соединительная линия 135"/>
          <p:cNvCxnSpPr/>
          <p:nvPr/>
        </p:nvCxnSpPr>
        <p:spPr>
          <a:xfrm flipH="1">
            <a:off x="8014277" y="3178982"/>
            <a:ext cx="5193" cy="704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единительная линия 137"/>
          <p:cNvCxnSpPr/>
          <p:nvPr/>
        </p:nvCxnSpPr>
        <p:spPr>
          <a:xfrm>
            <a:off x="6385954" y="3883066"/>
            <a:ext cx="3762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/>
          <p:cNvCxnSpPr/>
          <p:nvPr/>
        </p:nvCxnSpPr>
        <p:spPr>
          <a:xfrm>
            <a:off x="6385954" y="3883065"/>
            <a:ext cx="0" cy="226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/>
          <p:nvPr/>
        </p:nvCxnSpPr>
        <p:spPr>
          <a:xfrm>
            <a:off x="7594333" y="3883065"/>
            <a:ext cx="9625" cy="226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/>
          <p:nvPr/>
        </p:nvCxnSpPr>
        <p:spPr>
          <a:xfrm>
            <a:off x="8915896" y="3893350"/>
            <a:ext cx="9625" cy="226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Прямая со стрелкой 144"/>
          <p:cNvCxnSpPr/>
          <p:nvPr/>
        </p:nvCxnSpPr>
        <p:spPr>
          <a:xfrm>
            <a:off x="10129569" y="3883065"/>
            <a:ext cx="9625" cy="226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6" name="Прямоугольник 145"/>
          <p:cNvSpPr/>
          <p:nvPr/>
        </p:nvSpPr>
        <p:spPr>
          <a:xfrm>
            <a:off x="5828052" y="4120272"/>
            <a:ext cx="1033807" cy="2859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ln w="22225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О</a:t>
            </a:r>
            <a:r>
              <a:rPr lang="ru-RU" sz="1100" b="1" dirty="0" smtClean="0">
                <a:ln w="22225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днонаправленные</a:t>
            </a:r>
            <a:endParaRPr lang="ru-RU" sz="1100" b="1" dirty="0">
              <a:ln w="22225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 useBgFill="1">
        <p:nvSpPr>
          <p:cNvPr id="147" name="Прямоугольник 146"/>
          <p:cNvSpPr/>
          <p:nvPr/>
        </p:nvSpPr>
        <p:spPr>
          <a:xfrm>
            <a:off x="7128312" y="4120272"/>
            <a:ext cx="951291" cy="2859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ln w="22225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Тканые слоистые </a:t>
            </a:r>
            <a:endParaRPr lang="ru-RU" sz="1100" b="1" dirty="0">
              <a:ln w="22225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 useBgFill="1">
        <p:nvSpPr>
          <p:cNvPr id="148" name="Прямоугольник 147"/>
          <p:cNvSpPr/>
          <p:nvPr/>
        </p:nvSpPr>
        <p:spPr>
          <a:xfrm>
            <a:off x="8414799" y="4120272"/>
            <a:ext cx="1035294" cy="64201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err="1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Обьемного</a:t>
            </a:r>
            <a:r>
              <a:rPr lang="ru-RU" sz="1100" dirty="0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 плетения</a:t>
            </a:r>
            <a:endParaRPr lang="ru-RU" sz="1100" dirty="0">
              <a:ln w="22225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 useBgFill="1">
        <p:nvSpPr>
          <p:cNvPr id="149" name="Прямоугольник 148"/>
          <p:cNvSpPr/>
          <p:nvPr/>
        </p:nvSpPr>
        <p:spPr>
          <a:xfrm>
            <a:off x="9852876" y="4120272"/>
            <a:ext cx="863920" cy="2859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ln w="22225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Н</a:t>
            </a:r>
            <a:r>
              <a:rPr lang="ru-RU" sz="1100" b="1" dirty="0" smtClean="0">
                <a:ln w="22225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етканые</a:t>
            </a:r>
            <a:endParaRPr lang="ru-RU" sz="1100" b="1" dirty="0">
              <a:ln w="22225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1" name="Прямая соединительная линия 150"/>
          <p:cNvCxnSpPr>
            <a:stCxn id="146" idx="1"/>
          </p:cNvCxnSpPr>
          <p:nvPr/>
        </p:nvCxnSpPr>
        <p:spPr>
          <a:xfrm flipH="1">
            <a:off x="5594501" y="4263238"/>
            <a:ext cx="233551" cy="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единительная линия 152"/>
          <p:cNvCxnSpPr/>
          <p:nvPr/>
        </p:nvCxnSpPr>
        <p:spPr>
          <a:xfrm>
            <a:off x="5594502" y="4263238"/>
            <a:ext cx="12994" cy="210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единительная линия 153"/>
          <p:cNvCxnSpPr/>
          <p:nvPr/>
        </p:nvCxnSpPr>
        <p:spPr>
          <a:xfrm flipH="1" flipV="1">
            <a:off x="5597960" y="6372098"/>
            <a:ext cx="2006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/>
          <p:nvPr/>
        </p:nvCxnSpPr>
        <p:spPr>
          <a:xfrm flipH="1">
            <a:off x="5598307" y="4607438"/>
            <a:ext cx="233551" cy="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9" name="Прямоугольник 158"/>
          <p:cNvSpPr/>
          <p:nvPr/>
        </p:nvSpPr>
        <p:spPr>
          <a:xfrm>
            <a:off x="5834467" y="4476360"/>
            <a:ext cx="1033807" cy="2859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нить</a:t>
            </a:r>
            <a:endParaRPr lang="ru-RU" sz="1100" dirty="0">
              <a:ln w="22225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 useBgFill="1">
        <p:nvSpPr>
          <p:cNvPr id="160" name="Прямоугольник 159"/>
          <p:cNvSpPr/>
          <p:nvPr/>
        </p:nvSpPr>
        <p:spPr>
          <a:xfrm>
            <a:off x="5828052" y="4906950"/>
            <a:ext cx="1097032" cy="29766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err="1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ф</a:t>
            </a:r>
            <a:r>
              <a:rPr lang="ru-RU" sz="1100" dirty="0" err="1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иламентная</a:t>
            </a:r>
            <a:r>
              <a:rPr lang="ru-RU" sz="1100" dirty="0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 нить</a:t>
            </a:r>
            <a:endParaRPr lang="ru-RU" sz="1100" dirty="0">
              <a:ln w="22225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 useBgFill="1">
        <p:nvSpPr>
          <p:cNvPr id="161" name="Прямоугольник 160"/>
          <p:cNvSpPr/>
          <p:nvPr/>
        </p:nvSpPr>
        <p:spPr>
          <a:xfrm>
            <a:off x="5828052" y="5320599"/>
            <a:ext cx="1033807" cy="2859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err="1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ровинг</a:t>
            </a:r>
            <a:endParaRPr lang="ru-RU" sz="1100" dirty="0">
              <a:ln w="22225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 useBgFill="1">
        <p:nvSpPr>
          <p:cNvPr id="162" name="Прямоугольник 161"/>
          <p:cNvSpPr/>
          <p:nvPr/>
        </p:nvSpPr>
        <p:spPr>
          <a:xfrm>
            <a:off x="5834467" y="5759414"/>
            <a:ext cx="1033807" cy="2859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лента</a:t>
            </a:r>
            <a:endParaRPr lang="ru-RU" sz="1100" dirty="0">
              <a:ln w="22225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 useBgFill="1">
        <p:nvSpPr>
          <p:cNvPr id="163" name="Прямоугольник 162"/>
          <p:cNvSpPr/>
          <p:nvPr/>
        </p:nvSpPr>
        <p:spPr>
          <a:xfrm>
            <a:off x="5828051" y="6202956"/>
            <a:ext cx="1033807" cy="2859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жгут</a:t>
            </a:r>
            <a:endParaRPr lang="ru-RU" sz="1100" dirty="0">
              <a:ln w="22225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cxnSp>
        <p:nvCxnSpPr>
          <p:cNvPr id="167" name="Прямая соединительная линия 166"/>
          <p:cNvCxnSpPr/>
          <p:nvPr/>
        </p:nvCxnSpPr>
        <p:spPr>
          <a:xfrm flipH="1">
            <a:off x="5578744" y="5039602"/>
            <a:ext cx="233551" cy="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единительная линия 167"/>
          <p:cNvCxnSpPr/>
          <p:nvPr/>
        </p:nvCxnSpPr>
        <p:spPr>
          <a:xfrm flipH="1">
            <a:off x="5589000" y="5475611"/>
            <a:ext cx="233551" cy="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единительная линия 168"/>
          <p:cNvCxnSpPr/>
          <p:nvPr/>
        </p:nvCxnSpPr>
        <p:spPr>
          <a:xfrm flipH="1">
            <a:off x="5589000" y="5868875"/>
            <a:ext cx="233551" cy="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Прямая соединительная линия 169"/>
          <p:cNvCxnSpPr/>
          <p:nvPr/>
        </p:nvCxnSpPr>
        <p:spPr>
          <a:xfrm flipH="1">
            <a:off x="7012315" y="4273558"/>
            <a:ext cx="256" cy="1646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единительная линия 173"/>
          <p:cNvCxnSpPr>
            <a:stCxn id="147" idx="1"/>
          </p:cNvCxnSpPr>
          <p:nvPr/>
        </p:nvCxnSpPr>
        <p:spPr>
          <a:xfrm flipH="1">
            <a:off x="7012315" y="4263238"/>
            <a:ext cx="115997" cy="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6" name="Прямоугольник 175"/>
          <p:cNvSpPr/>
          <p:nvPr/>
        </p:nvSpPr>
        <p:spPr>
          <a:xfrm>
            <a:off x="7099802" y="4497988"/>
            <a:ext cx="979802" cy="26430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п</a:t>
            </a:r>
            <a:r>
              <a:rPr lang="ru-RU" sz="1100" dirty="0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олотно</a:t>
            </a:r>
            <a:endParaRPr lang="ru-RU" sz="1100" dirty="0">
              <a:ln w="22225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 useBgFill="1">
        <p:nvSpPr>
          <p:cNvPr id="177" name="Прямоугольник 176"/>
          <p:cNvSpPr/>
          <p:nvPr/>
        </p:nvSpPr>
        <p:spPr>
          <a:xfrm>
            <a:off x="7099801" y="4909898"/>
            <a:ext cx="979802" cy="26430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сатин</a:t>
            </a:r>
            <a:endParaRPr lang="ru-RU" sz="1100" dirty="0">
              <a:ln w="22225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 useBgFill="1">
        <p:nvSpPr>
          <p:cNvPr id="178" name="Прямоугольник 177"/>
          <p:cNvSpPr/>
          <p:nvPr/>
        </p:nvSpPr>
        <p:spPr>
          <a:xfrm>
            <a:off x="7128312" y="5369418"/>
            <a:ext cx="979802" cy="26430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саржа</a:t>
            </a:r>
            <a:endParaRPr lang="ru-RU" sz="1100" dirty="0">
              <a:ln w="22225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 useBgFill="1">
        <p:nvSpPr>
          <p:cNvPr id="179" name="Прямоугольник 178"/>
          <p:cNvSpPr/>
          <p:nvPr/>
        </p:nvSpPr>
        <p:spPr>
          <a:xfrm>
            <a:off x="7109244" y="5787993"/>
            <a:ext cx="979802" cy="26430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трикотаж</a:t>
            </a:r>
            <a:endParaRPr lang="ru-RU" sz="1100" dirty="0">
              <a:ln w="22225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cxnSp>
        <p:nvCxnSpPr>
          <p:cNvPr id="183" name="Прямая соединительная линия 182"/>
          <p:cNvCxnSpPr/>
          <p:nvPr/>
        </p:nvCxnSpPr>
        <p:spPr>
          <a:xfrm flipH="1">
            <a:off x="7002874" y="5918636"/>
            <a:ext cx="115997" cy="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Прямая соединительная линия 183"/>
          <p:cNvCxnSpPr/>
          <p:nvPr/>
        </p:nvCxnSpPr>
        <p:spPr>
          <a:xfrm flipH="1">
            <a:off x="9600805" y="4263237"/>
            <a:ext cx="3489" cy="1524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Прямая соединительная линия 185"/>
          <p:cNvCxnSpPr/>
          <p:nvPr/>
        </p:nvCxnSpPr>
        <p:spPr>
          <a:xfrm flipH="1">
            <a:off x="9617318" y="4272804"/>
            <a:ext cx="233551" cy="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1" name="Прямоугольник 190"/>
          <p:cNvSpPr/>
          <p:nvPr/>
        </p:nvSpPr>
        <p:spPr>
          <a:xfrm>
            <a:off x="9716802" y="4633217"/>
            <a:ext cx="1207872" cy="30832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Волокнистые маты</a:t>
            </a:r>
            <a:endParaRPr lang="ru-RU" sz="1100" dirty="0">
              <a:ln w="22225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 useBgFill="1">
        <p:nvSpPr>
          <p:cNvPr id="192" name="Прямоугольник 191"/>
          <p:cNvSpPr/>
          <p:nvPr/>
        </p:nvSpPr>
        <p:spPr>
          <a:xfrm>
            <a:off x="9716802" y="5105115"/>
            <a:ext cx="1207872" cy="31519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err="1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Иглопробивные</a:t>
            </a:r>
            <a:r>
              <a:rPr lang="ru-RU" sz="1100" dirty="0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 маты</a:t>
            </a:r>
            <a:endParaRPr lang="ru-RU" sz="1100" dirty="0">
              <a:ln w="22225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 useBgFill="1">
        <p:nvSpPr>
          <p:cNvPr id="193" name="Прямоугольник 192"/>
          <p:cNvSpPr/>
          <p:nvPr/>
        </p:nvSpPr>
        <p:spPr>
          <a:xfrm>
            <a:off x="9716802" y="5594586"/>
            <a:ext cx="1207872" cy="366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Проклеенные материалы</a:t>
            </a:r>
            <a:endParaRPr lang="ru-RU" sz="1100" dirty="0">
              <a:ln w="22225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cxnSp>
        <p:nvCxnSpPr>
          <p:cNvPr id="200" name="Прямая соединительная линия 199"/>
          <p:cNvCxnSpPr/>
          <p:nvPr/>
        </p:nvCxnSpPr>
        <p:spPr>
          <a:xfrm flipH="1">
            <a:off x="9590794" y="5787993"/>
            <a:ext cx="115997" cy="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Прямая соединительная линия 200"/>
          <p:cNvCxnSpPr/>
          <p:nvPr/>
        </p:nvCxnSpPr>
        <p:spPr>
          <a:xfrm flipH="1">
            <a:off x="9587781" y="5287120"/>
            <a:ext cx="115997" cy="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единительная линия 201"/>
          <p:cNvCxnSpPr/>
          <p:nvPr/>
        </p:nvCxnSpPr>
        <p:spPr>
          <a:xfrm flipH="1">
            <a:off x="9588170" y="4816386"/>
            <a:ext cx="115997" cy="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 стрелкой 213"/>
          <p:cNvCxnSpPr/>
          <p:nvPr/>
        </p:nvCxnSpPr>
        <p:spPr>
          <a:xfrm>
            <a:off x="4027153" y="4680107"/>
            <a:ext cx="0" cy="280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10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83091" y="998895"/>
            <a:ext cx="4109987" cy="50628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u="sng" dirty="0" smtClean="0">
                <a:solidFill>
                  <a:schemeClr val="accent2">
                    <a:lumMod val="75000"/>
                  </a:schemeClr>
                </a:solidFill>
              </a:rPr>
              <a:t>      К </a:t>
            </a:r>
            <a:r>
              <a:rPr lang="ru-RU" b="1" u="sng" dirty="0">
                <a:solidFill>
                  <a:schemeClr val="accent2">
                    <a:lumMod val="75000"/>
                  </a:schemeClr>
                </a:solidFill>
              </a:rPr>
              <a:t>преимуществам стеклянных волокон относятся</a:t>
            </a:r>
            <a:r>
              <a:rPr lang="ru-RU" b="1" u="sng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r>
              <a:rPr lang="ru-RU" dirty="0" smtClean="0"/>
              <a:t> </a:t>
            </a:r>
            <a:r>
              <a:rPr lang="ru-RU" dirty="0"/>
              <a:t>1) низкая стоимость</a:t>
            </a:r>
            <a:r>
              <a:rPr lang="ru-RU" dirty="0" smtClean="0"/>
              <a:t>;</a:t>
            </a:r>
          </a:p>
          <a:p>
            <a:r>
              <a:rPr lang="ru-RU" dirty="0" smtClean="0"/>
              <a:t> </a:t>
            </a:r>
            <a:r>
              <a:rPr lang="ru-RU" dirty="0"/>
              <a:t>2) хорошая теплостойкость; </a:t>
            </a:r>
            <a:endParaRPr lang="ru-RU" dirty="0" smtClean="0"/>
          </a:p>
          <a:p>
            <a:r>
              <a:rPr lang="ru-RU" dirty="0" smtClean="0"/>
              <a:t>3</a:t>
            </a:r>
            <a:r>
              <a:rPr lang="ru-RU" dirty="0"/>
              <a:t>) устойчивость к химическому и биологическому воздействию</a:t>
            </a:r>
            <a:r>
              <a:rPr lang="ru-RU" dirty="0" smtClean="0"/>
              <a:t>;</a:t>
            </a:r>
          </a:p>
          <a:p>
            <a:r>
              <a:rPr lang="ru-RU" dirty="0" smtClean="0"/>
              <a:t> </a:t>
            </a:r>
            <a:r>
              <a:rPr lang="ru-RU" dirty="0"/>
              <a:t>4) высокая прочность предел прочности при сжатии 3500 </a:t>
            </a:r>
            <a:r>
              <a:rPr lang="ru-RU" dirty="0" err="1"/>
              <a:t>MПа</a:t>
            </a:r>
            <a:r>
              <a:rPr lang="ru-RU" dirty="0" smtClean="0"/>
              <a:t>;</a:t>
            </a:r>
          </a:p>
          <a:p>
            <a:r>
              <a:rPr lang="ru-RU" dirty="0" smtClean="0"/>
              <a:t> </a:t>
            </a:r>
            <a:r>
              <a:rPr lang="ru-RU" dirty="0"/>
              <a:t>5) низкая теплопроводность; </a:t>
            </a:r>
            <a:endParaRPr lang="ru-RU" dirty="0" smtClean="0"/>
          </a:p>
          <a:p>
            <a:pPr marL="0" indent="0">
              <a:buNone/>
            </a:pPr>
            <a:r>
              <a:rPr lang="ru-RU" b="1" u="sng" dirty="0" smtClean="0">
                <a:solidFill>
                  <a:schemeClr val="accent2">
                    <a:lumMod val="75000"/>
                  </a:schemeClr>
                </a:solidFill>
              </a:rPr>
              <a:t>      Общим </a:t>
            </a:r>
            <a:r>
              <a:rPr lang="ru-RU" b="1" u="sng" dirty="0">
                <a:solidFill>
                  <a:schemeClr val="accent2">
                    <a:lumMod val="75000"/>
                  </a:schemeClr>
                </a:solidFill>
              </a:rPr>
              <a:t>недостатком всех стеклянных волокон является</a:t>
            </a:r>
            <a:r>
              <a:rPr lang="ru-RU" b="1" u="sng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r>
              <a:rPr lang="ru-RU" dirty="0" smtClean="0"/>
              <a:t> </a:t>
            </a:r>
            <a:r>
              <a:rPr lang="ru-RU" dirty="0"/>
              <a:t>1) малое удлинение и как его следствие, хрупкость; </a:t>
            </a:r>
            <a:endParaRPr lang="ru-RU" dirty="0" smtClean="0"/>
          </a:p>
          <a:p>
            <a:r>
              <a:rPr lang="ru-RU" dirty="0" smtClean="0"/>
              <a:t>2</a:t>
            </a:r>
            <a:r>
              <a:rPr lang="ru-RU" dirty="0"/>
              <a:t>) нестойкость к истиранию</a:t>
            </a:r>
            <a:r>
              <a:rPr lang="ru-RU" dirty="0" smtClean="0"/>
              <a:t>;</a:t>
            </a:r>
          </a:p>
          <a:p>
            <a:r>
              <a:rPr lang="ru-RU" dirty="0" smtClean="0"/>
              <a:t> </a:t>
            </a:r>
            <a:r>
              <a:rPr lang="ru-RU" dirty="0"/>
              <a:t>3) большая плотность 2500 кг / м3 </a:t>
            </a:r>
            <a:endParaRPr lang="ru-RU" dirty="0" smtClean="0"/>
          </a:p>
          <a:p>
            <a:r>
              <a:rPr lang="ru-RU" dirty="0" smtClean="0"/>
              <a:t>4</a:t>
            </a:r>
            <a:r>
              <a:rPr lang="ru-RU" dirty="0"/>
              <a:t>) низкая стойкость к атмосферной </a:t>
            </a:r>
            <a:r>
              <a:rPr lang="ru-RU" dirty="0" smtClean="0"/>
              <a:t>влаге </a:t>
            </a:r>
            <a:r>
              <a:rPr lang="ru-RU" dirty="0"/>
              <a:t>(влага разрыхляет поверхность волокна и поэтому для его защиты используются различные аппреты).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07826" y="253466"/>
            <a:ext cx="11585252" cy="478054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Классификация армирующих наполнителей (характеристики, виды, назначение)</a:t>
            </a:r>
            <a:endParaRPr lang="ru-RU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4" y="3858147"/>
            <a:ext cx="2569951" cy="232127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335" y="3860846"/>
            <a:ext cx="2329313" cy="232931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07" y="1778541"/>
            <a:ext cx="3132006" cy="20932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51458" y="843452"/>
            <a:ext cx="413645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Армирующими волокнистыми наполнителями могут  являться элементарные волокна и состоящие из них жгуты, нити, ленты, ткани различной структуры. Соответственно в </a:t>
            </a:r>
            <a:r>
              <a:rPr lang="ru-RU" sz="1400" dirty="0"/>
              <a:t>з</a:t>
            </a:r>
            <a:r>
              <a:rPr lang="ru-RU" sz="1400" dirty="0" smtClean="0"/>
              <a:t>ависимости от природы волокон различают стекло, угле-, органо-, </a:t>
            </a:r>
            <a:r>
              <a:rPr lang="ru-RU" sz="1400" dirty="0" err="1" smtClean="0"/>
              <a:t>базальтопластики</a:t>
            </a:r>
            <a:r>
              <a:rPr lang="ru-RU" sz="1400" dirty="0" smtClean="0"/>
              <a:t>. </a:t>
            </a:r>
          </a:p>
          <a:p>
            <a:r>
              <a:rPr lang="ru-RU" sz="1400" dirty="0"/>
              <a:t>Основные промышленные виды волокон – стеклянные и углеродные.</a:t>
            </a:r>
          </a:p>
          <a:p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514823" y="2599628"/>
            <a:ext cx="39310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chemeClr val="accent2">
                    <a:lumMod val="75000"/>
                  </a:schemeClr>
                </a:solidFill>
              </a:rPr>
              <a:t>Стеклопластики – это армированные материалы на основе стекловолокнистого наполнителя и полимерных связующих</a:t>
            </a:r>
            <a:endParaRPr lang="ru-RU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80325" y="3858147"/>
            <a:ext cx="23655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В качестве полимерных матриц применяются преимущественно полиэфирные, фенольные, эпоксидные, </a:t>
            </a:r>
            <a:r>
              <a:rPr lang="ru-RU" sz="1400" b="1" dirty="0" err="1" smtClean="0"/>
              <a:t>полиимидные</a:t>
            </a:r>
            <a:r>
              <a:rPr lang="ru-RU" sz="1400" b="1" dirty="0" smtClean="0"/>
              <a:t> смолы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412677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47899" y="1501542"/>
            <a:ext cx="6246795" cy="4812631"/>
          </a:xfrm>
        </p:spPr>
        <p:txBody>
          <a:bodyPr/>
          <a:lstStyle/>
          <a:p>
            <a:r>
              <a:rPr lang="ru-RU" dirty="0"/>
              <a:t>Все стеклянные волокна условно можно разделить на два больших </a:t>
            </a:r>
            <a:r>
              <a:rPr lang="ru-RU" dirty="0" smtClean="0"/>
              <a:t>класса: относительно </a:t>
            </a:r>
            <a:r>
              <a:rPr lang="ru-RU" dirty="0"/>
              <a:t>дешевые волокна общего применения (стекловолокно марки Е) и дорогостоящие волокна специального применения (S — высокой прочности, С — высокой химической стойкости, М — с высоким модулем упругости, AR — </a:t>
            </a:r>
            <a:r>
              <a:rPr lang="ru-RU" dirty="0" err="1"/>
              <a:t>щелочестойкие</a:t>
            </a:r>
            <a:r>
              <a:rPr lang="ru-RU" dirty="0"/>
              <a:t>, ECR — устойчивые в агрессивных средах и т.д.) </a:t>
            </a:r>
            <a:endParaRPr lang="ru-RU" dirty="0" smtClean="0"/>
          </a:p>
          <a:p>
            <a:r>
              <a:rPr lang="ru-RU" dirty="0" smtClean="0"/>
              <a:t>Почти </a:t>
            </a:r>
            <a:r>
              <a:rPr lang="ru-RU" dirty="0"/>
              <a:t>90 % всех стеклянных волокон, которые выпускаются сегодня в мире это стекловолокно марки Е. </a:t>
            </a:r>
            <a:r>
              <a:rPr lang="ru-RU" dirty="0" smtClean="0"/>
              <a:t>Остальные </a:t>
            </a:r>
            <a:r>
              <a:rPr lang="ru-RU" dirty="0"/>
              <a:t>10% процентов – это волокна специального назначения. Большинство марок стекловолокна получили свое название благодаря своим специфическим свойствам: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1354245" cy="506931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Классификация армирующих наполнителей (характеристики, виды, назначение)</a:t>
            </a:r>
            <a:endParaRPr lang="ru-RU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93" y="1410632"/>
            <a:ext cx="4132256" cy="41816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5093" y="5592277"/>
            <a:ext cx="401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ADVANTEX</a:t>
            </a:r>
            <a:r>
              <a:rPr lang="en-US" sz="1200" b="1" dirty="0" smtClean="0"/>
              <a:t> </a:t>
            </a:r>
            <a:r>
              <a:rPr lang="ru-RU" sz="1200" dirty="0" smtClean="0"/>
              <a:t>   Уникальные свойства,  объединяет </a:t>
            </a:r>
            <a:r>
              <a:rPr lang="ru-RU" sz="1200" dirty="0"/>
              <a:t>в </a:t>
            </a:r>
            <a:r>
              <a:rPr lang="ru-RU" sz="1200" dirty="0" smtClean="0"/>
              <a:t>    </a:t>
            </a:r>
          </a:p>
          <a:p>
            <a:r>
              <a:rPr lang="ru-RU" sz="1200" dirty="0"/>
              <a:t> </a:t>
            </a:r>
            <a:r>
              <a:rPr lang="ru-RU" sz="1200" dirty="0" smtClean="0"/>
              <a:t>                 себе </a:t>
            </a:r>
            <a:r>
              <a:rPr lang="ru-RU" sz="1200" dirty="0"/>
              <a:t>электрические и механические </a:t>
            </a:r>
            <a:endParaRPr lang="ru-RU" sz="1200" dirty="0" smtClean="0"/>
          </a:p>
          <a:p>
            <a:r>
              <a:rPr lang="ru-RU" sz="1200" dirty="0"/>
              <a:t> </a:t>
            </a:r>
            <a:r>
              <a:rPr lang="ru-RU" sz="1200" dirty="0" smtClean="0"/>
              <a:t>                 свойства </a:t>
            </a:r>
            <a:r>
              <a:rPr lang="ru-RU" sz="1200" dirty="0"/>
              <a:t>традиционного </a:t>
            </a:r>
            <a:r>
              <a:rPr lang="ru-RU" sz="1200" i="1" dirty="0"/>
              <a:t>стекла</a:t>
            </a:r>
            <a:r>
              <a:rPr lang="ru-RU" sz="1200" dirty="0"/>
              <a:t> Е и </a:t>
            </a:r>
            <a:endParaRPr lang="ru-RU" sz="1200" dirty="0" smtClean="0"/>
          </a:p>
          <a:p>
            <a:r>
              <a:rPr lang="ru-RU" sz="1200" dirty="0"/>
              <a:t> </a:t>
            </a:r>
            <a:r>
              <a:rPr lang="ru-RU" sz="1200" dirty="0" smtClean="0"/>
              <a:t>                 </a:t>
            </a:r>
            <a:r>
              <a:rPr lang="ru-RU" sz="1200" dirty="0" err="1" smtClean="0"/>
              <a:t>щелочестойкость</a:t>
            </a:r>
            <a:r>
              <a:rPr lang="ru-RU" sz="1200" dirty="0" smtClean="0"/>
              <a:t> </a:t>
            </a:r>
            <a:r>
              <a:rPr lang="ru-RU" sz="1200" i="1" dirty="0"/>
              <a:t>стекла</a:t>
            </a:r>
            <a:r>
              <a:rPr lang="ru-RU" sz="1200" dirty="0"/>
              <a:t> ECR</a:t>
            </a:r>
            <a:r>
              <a:rPr lang="ru-RU" sz="1200" dirty="0" smtClean="0"/>
              <a:t>.</a:t>
            </a:r>
            <a:r>
              <a:rPr lang="en-US" sz="1200" dirty="0"/>
              <a:t> (Owens </a:t>
            </a:r>
            <a:r>
              <a:rPr lang="ru-RU" sz="1200" dirty="0" smtClean="0"/>
              <a:t> </a:t>
            </a:r>
          </a:p>
          <a:p>
            <a:r>
              <a:rPr lang="ru-RU" sz="1200" dirty="0"/>
              <a:t> </a:t>
            </a:r>
            <a:r>
              <a:rPr lang="ru-RU" sz="1200" dirty="0" smtClean="0"/>
              <a:t>                 </a:t>
            </a:r>
            <a:r>
              <a:rPr lang="en-US" sz="1200" dirty="0" smtClean="0"/>
              <a:t>Corning </a:t>
            </a:r>
            <a:r>
              <a:rPr lang="en-US" sz="1200" dirty="0"/>
              <a:t>Corp.).</a:t>
            </a:r>
          </a:p>
          <a:p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59432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7680" y="1210035"/>
            <a:ext cx="11180889" cy="522560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Стекловолокно </a:t>
            </a:r>
            <a:r>
              <a:rPr lang="ru-RU" b="1" dirty="0"/>
              <a:t>ECR</a:t>
            </a:r>
            <a:r>
              <a:rPr lang="ru-RU" dirty="0"/>
              <a:t> было разработано специально для использования в агрессивных средах, например устойчивость в кислых средах в 4—5 раз выше. При этом прочность этих волокон остается на уровне стекловолокна Е и составляет порядка 2800— 3000 </a:t>
            </a:r>
            <a:r>
              <a:rPr lang="ru-RU" dirty="0" err="1"/>
              <a:t>MПа</a:t>
            </a:r>
            <a:r>
              <a:rPr lang="ru-RU" dirty="0"/>
              <a:t>, модуль упругости около 80—83 ГПа. Несмотря на то, что плавление и выработка волокна из ECR проводят при более низких температурах его стоимость превышает стоимость стекловолокна Е из-за наличия дорогих компонентов. </a:t>
            </a:r>
            <a:endParaRPr lang="ru-RU" dirty="0" smtClean="0"/>
          </a:p>
          <a:p>
            <a:r>
              <a:rPr lang="ru-RU" dirty="0"/>
              <a:t>Стекловолокно </a:t>
            </a:r>
            <a:r>
              <a:rPr lang="en-US" b="1" dirty="0"/>
              <a:t>ADVANTEX </a:t>
            </a:r>
            <a:r>
              <a:rPr lang="ru-RU" b="1" dirty="0" smtClean="0"/>
              <a:t>(стекло </a:t>
            </a:r>
            <a:r>
              <a:rPr lang="ru-RU" b="1" smtClean="0"/>
              <a:t>21 века) </a:t>
            </a:r>
            <a:r>
              <a:rPr lang="ru-RU" smtClean="0"/>
              <a:t>отличается </a:t>
            </a:r>
            <a:r>
              <a:rPr lang="ru-RU" dirty="0"/>
              <a:t>уникальными свойствами, так как по сути изготовлено из стекла марки Е (без содержания бора), и в то же время является армирующим материалом </a:t>
            </a:r>
            <a:r>
              <a:rPr lang="en-US" dirty="0"/>
              <a:t>ECR</a:t>
            </a:r>
            <a:r>
              <a:rPr lang="ru-RU" dirty="0"/>
              <a:t>. Стекловолокно марки </a:t>
            </a:r>
            <a:r>
              <a:rPr lang="ru-RU" b="1" dirty="0" err="1"/>
              <a:t>Advantex</a:t>
            </a:r>
            <a:r>
              <a:rPr lang="ru-RU" b="1" dirty="0"/>
              <a:t> </a:t>
            </a:r>
            <a:r>
              <a:rPr lang="ru-RU" dirty="0"/>
              <a:t>объединяет в себе электрические и механические свойства традиционного </a:t>
            </a:r>
            <a:r>
              <a:rPr lang="ru-RU" i="1" dirty="0"/>
              <a:t>стекла</a:t>
            </a:r>
            <a:r>
              <a:rPr lang="ru-RU" dirty="0"/>
              <a:t> Е и </a:t>
            </a:r>
            <a:r>
              <a:rPr lang="ru-RU" dirty="0" err="1"/>
              <a:t>щелочестойкость</a:t>
            </a:r>
            <a:r>
              <a:rPr lang="ru-RU" dirty="0"/>
              <a:t> </a:t>
            </a:r>
            <a:r>
              <a:rPr lang="ru-RU" i="1" dirty="0"/>
              <a:t>стекла</a:t>
            </a:r>
            <a:r>
              <a:rPr lang="ru-RU" dirty="0"/>
              <a:t> ECR.</a:t>
            </a:r>
          </a:p>
          <a:p>
            <a:r>
              <a:rPr lang="ru-RU" dirty="0"/>
              <a:t>Уникальное сочетание стекла марки Е и </a:t>
            </a:r>
            <a:r>
              <a:rPr lang="en-US" dirty="0"/>
              <a:t>ECR</a:t>
            </a:r>
            <a:r>
              <a:rPr lang="ru-RU" dirty="0"/>
              <a:t>, которое используется для производства </a:t>
            </a:r>
            <a:r>
              <a:rPr lang="ru-RU" dirty="0" err="1"/>
              <a:t>стеклонаполнителя</a:t>
            </a:r>
            <a:r>
              <a:rPr lang="ru-RU" dirty="0"/>
              <a:t>, сделало </a:t>
            </a:r>
            <a:r>
              <a:rPr lang="en-US" b="1" dirty="0"/>
              <a:t>ADVANTEX </a:t>
            </a:r>
            <a:r>
              <a:rPr lang="ru-RU" dirty="0"/>
              <a:t>востребованным в производстве</a:t>
            </a:r>
            <a:r>
              <a:rPr lang="ru-RU" b="1" dirty="0"/>
              <a:t> </a:t>
            </a:r>
            <a:r>
              <a:rPr lang="ru-RU" dirty="0"/>
              <a:t>изделий из композитов. </a:t>
            </a:r>
          </a:p>
          <a:p>
            <a:r>
              <a:rPr lang="ru-RU" dirty="0"/>
              <a:t>Стекло </a:t>
            </a:r>
            <a:r>
              <a:rPr lang="en-US" b="1" dirty="0"/>
              <a:t>ADVANTEX </a:t>
            </a:r>
            <a:r>
              <a:rPr lang="ru-RU" dirty="0"/>
              <a:t>является передовой разработкой </a:t>
            </a:r>
            <a:r>
              <a:rPr lang="en-US" dirty="0"/>
              <a:t>Owens Corning</a:t>
            </a:r>
            <a:r>
              <a:rPr lang="ru-RU" dirty="0"/>
              <a:t> («ОСВ Стекловолокно» г. Гусь-Хрустальный) мирового производителя армирующих материалов для производства композиционных материалов методом намотки и </a:t>
            </a:r>
            <a:r>
              <a:rPr lang="ru-RU" dirty="0" err="1"/>
              <a:t>пултрузии</a:t>
            </a:r>
            <a:r>
              <a:rPr lang="ru-RU" dirty="0"/>
              <a:t>, и создано с целью повысить потребительские и эксплуатационные характеристики композитов. Являясь партнером американской компании </a:t>
            </a:r>
            <a:r>
              <a:rPr lang="ru-RU" dirty="0" err="1"/>
              <a:t>Owens</a:t>
            </a:r>
            <a:r>
              <a:rPr lang="ru-RU" dirty="0"/>
              <a:t> </a:t>
            </a:r>
            <a:r>
              <a:rPr lang="ru-RU" dirty="0" err="1"/>
              <a:t>Corning</a:t>
            </a:r>
            <a:r>
              <a:rPr lang="ru-RU" dirty="0"/>
              <a:t> (ОАО «ОСВ СТЕКЛОВОЛОКНО»,  г. Гусь-Хрустальный), компания TENTONN начинает поставки стекловолокна </a:t>
            </a:r>
            <a:r>
              <a:rPr lang="ru-RU" b="1" dirty="0" err="1"/>
              <a:t>Advantex</a:t>
            </a:r>
            <a:r>
              <a:rPr lang="ru-RU" dirty="0"/>
              <a:t>.</a:t>
            </a:r>
          </a:p>
          <a:p>
            <a:r>
              <a:rPr lang="ru-RU" dirty="0"/>
              <a:t>Компания </a:t>
            </a:r>
            <a:r>
              <a:rPr lang="en-US" dirty="0"/>
              <a:t>Owens Corning</a:t>
            </a:r>
            <a:r>
              <a:rPr lang="ru-RU" dirty="0"/>
              <a:t> рекомендует применять стекловолокно </a:t>
            </a:r>
            <a:r>
              <a:rPr lang="en-US" b="1" dirty="0"/>
              <a:t>ADVANTEX </a:t>
            </a:r>
            <a:r>
              <a:rPr lang="ru-RU" dirty="0"/>
              <a:t>в композитах подвергающихся активному воздействию агрессивных химических сред. </a:t>
            </a:r>
          </a:p>
          <a:p>
            <a:r>
              <a:rPr lang="ru-RU" dirty="0"/>
              <a:t>Использование стекла </a:t>
            </a:r>
            <a:r>
              <a:rPr lang="en-US" b="1" dirty="0"/>
              <a:t>ADVANTEX </a:t>
            </a:r>
            <a:r>
              <a:rPr lang="ru-RU" dirty="0"/>
              <a:t>снижает опасность структурных дефектов благодаря стабильности материала в коррозионных средах, обеспечивает долгий срок эксплуатации.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02461" y="301591"/>
            <a:ext cx="11219491" cy="420303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Классификация армирующих наполнителей (характеристики, виды, назначение)</a:t>
            </a:r>
            <a:endParaRPr lang="ru-RU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494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32034"/>
            <a:ext cx="10872982" cy="5351646"/>
          </a:xfrm>
        </p:spPr>
        <p:txBody>
          <a:bodyPr>
            <a:normAutofit fontScale="47500" lnSpcReduction="20000"/>
          </a:bodyPr>
          <a:lstStyle/>
          <a:p>
            <a:r>
              <a:rPr lang="ru-RU" sz="3700" dirty="0" smtClean="0"/>
              <a:t>Компания </a:t>
            </a:r>
            <a:r>
              <a:rPr lang="en-US" sz="3700" dirty="0"/>
              <a:t>Owens Corning</a:t>
            </a:r>
            <a:r>
              <a:rPr lang="ru-RU" sz="3700" dirty="0"/>
              <a:t> после проведенных испытаний  по эксплуатации образцов в 5% растворе солей определила, что срок службы в жестких условиях композитных материалов , изготовленных с применением волокна </a:t>
            </a:r>
            <a:r>
              <a:rPr lang="en-US" sz="3700" b="1" dirty="0"/>
              <a:t>ADVANTEX</a:t>
            </a:r>
            <a:r>
              <a:rPr lang="ru-RU" sz="3700" b="1" dirty="0"/>
              <a:t>, </a:t>
            </a:r>
            <a:r>
              <a:rPr lang="ru-RU" sz="3700" dirty="0"/>
              <a:t>более 50 лет, в то время как у композитов, армированных стекловолокном марки Е, он составляет всего лишь несколько месяцев. В исследованиях проводимых компанией </a:t>
            </a:r>
            <a:r>
              <a:rPr lang="en-US" sz="3700" dirty="0"/>
              <a:t>Owens Corning</a:t>
            </a:r>
            <a:r>
              <a:rPr lang="ru-RU" sz="3700" dirty="0"/>
              <a:t> стекло </a:t>
            </a:r>
            <a:r>
              <a:rPr lang="en-US" sz="3700" b="1" dirty="0"/>
              <a:t>ADVANTEX </a:t>
            </a:r>
            <a:r>
              <a:rPr lang="ru-RU" sz="3700" dirty="0"/>
              <a:t>подвергалось воздействию таких сред как: воздух, соленая вода, </a:t>
            </a:r>
            <a:r>
              <a:rPr lang="ru-RU" sz="3700" dirty="0" err="1"/>
              <a:t>хозпитьевая</a:t>
            </a:r>
            <a:r>
              <a:rPr lang="ru-RU" sz="3700" dirty="0"/>
              <a:t> вода, </a:t>
            </a:r>
            <a:r>
              <a:rPr lang="ru-RU" sz="3700" dirty="0" err="1"/>
              <a:t>деионизированная</a:t>
            </a:r>
            <a:r>
              <a:rPr lang="ru-RU" sz="3700" dirty="0"/>
              <a:t> вода, дорожный реагент, экстракт раствора цемента. Результат данных воздействий показал высокую устойчивость стекла </a:t>
            </a:r>
            <a:r>
              <a:rPr lang="en-US" sz="3700" b="1" dirty="0"/>
              <a:t>ADVANTEX </a:t>
            </a:r>
            <a:r>
              <a:rPr lang="ru-RU" sz="3700" dirty="0"/>
              <a:t>которое сохранило</a:t>
            </a:r>
            <a:r>
              <a:rPr lang="ru-RU" sz="3700" b="1" dirty="0"/>
              <a:t> </a:t>
            </a:r>
            <a:r>
              <a:rPr lang="ru-RU" sz="3700" dirty="0"/>
              <a:t>свои физико-механические свойства, в отличие от других стекол.</a:t>
            </a:r>
          </a:p>
          <a:p>
            <a:r>
              <a:rPr lang="ru-RU" sz="3700" dirty="0"/>
              <a:t>Производство </a:t>
            </a:r>
            <a:r>
              <a:rPr lang="en-US" sz="3700" b="1" dirty="0"/>
              <a:t>ADVANTEX </a:t>
            </a:r>
            <a:r>
              <a:rPr lang="ru-RU" sz="3700" dirty="0"/>
              <a:t>также является более</a:t>
            </a:r>
            <a:r>
              <a:rPr lang="ru-RU" sz="3700" b="1" dirty="0"/>
              <a:t> </a:t>
            </a:r>
            <a:r>
              <a:rPr lang="ru-RU" sz="3700" dirty="0" err="1"/>
              <a:t>экологичным</a:t>
            </a:r>
            <a:r>
              <a:rPr lang="ru-RU" sz="3700" dirty="0"/>
              <a:t>, так как в производстве продукта не используется бор и фтор, что минимизирует загрязнение воздуха, а также оказывается меньшее воздействие на окружающую среду по сравнению с производством стандартного стекловолокна марки Е, вследствие сниженного количества частиц пыли, использования меньшего количества топлива и воды, отсутствия фторидов, а также меньшего выделения оксидов азота и других летучих органических соединений.</a:t>
            </a:r>
          </a:p>
          <a:p>
            <a:r>
              <a:rPr lang="ru-RU" sz="3700" dirty="0"/>
              <a:t>Области применения стекла </a:t>
            </a:r>
            <a:r>
              <a:rPr lang="en-US" sz="3700" b="1" dirty="0"/>
              <a:t>ADVANTEX</a:t>
            </a:r>
            <a:r>
              <a:rPr lang="ru-RU" sz="3700" b="1" dirty="0"/>
              <a:t>: </a:t>
            </a:r>
            <a:r>
              <a:rPr lang="ru-RU" sz="3700" dirty="0"/>
              <a:t>нефтегазовая промышленность, электростанции, горная промышленность, тяжелая индустрия, водопровод/канализация, морское дело, приливная и волновая энергетика</a:t>
            </a:r>
            <a:r>
              <a:rPr lang="ru-RU" sz="3700" dirty="0" smtClean="0"/>
              <a:t>.</a:t>
            </a:r>
          </a:p>
          <a:p>
            <a:r>
              <a:rPr lang="ru-RU" sz="3700" dirty="0" smtClean="0"/>
              <a:t>Продукция на основе стекла </a:t>
            </a:r>
            <a:r>
              <a:rPr lang="en-US" sz="3700" b="1" dirty="0" smtClean="0"/>
              <a:t>ADVANTEX</a:t>
            </a:r>
            <a:r>
              <a:rPr lang="ru-RU" sz="3700" b="1" dirty="0" smtClean="0"/>
              <a:t> – </a:t>
            </a:r>
            <a:r>
              <a:rPr lang="ru-RU" sz="3700" b="1" dirty="0" err="1" smtClean="0"/>
              <a:t>ровинг</a:t>
            </a:r>
            <a:r>
              <a:rPr lang="ru-RU" sz="3700" b="1" dirty="0" smtClean="0"/>
              <a:t>, ткани, вуаль, мат, рубленое стекловолокно.</a:t>
            </a:r>
            <a:endParaRPr lang="ru-RU" sz="3700" dirty="0"/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754335" y="301591"/>
            <a:ext cx="11132865" cy="368969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Классификация армирующих наполнителей (характеристики, виды, назначение)</a:t>
            </a:r>
            <a:endParaRPr lang="ru-RU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63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071154"/>
            <a:ext cx="10992153" cy="5320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     По </a:t>
            </a:r>
            <a:r>
              <a:rPr lang="ru-RU" dirty="0"/>
              <a:t>структуре волокнистые наполнители классифицируются на четыре группы: однонаправленные непрерывные, </a:t>
            </a:r>
            <a:r>
              <a:rPr lang="ru-RU" dirty="0" smtClean="0"/>
              <a:t>тканые</a:t>
            </a:r>
            <a:r>
              <a:rPr lang="ru-RU" dirty="0"/>
              <a:t>, </a:t>
            </a:r>
            <a:r>
              <a:rPr lang="ru-RU" dirty="0" smtClean="0"/>
              <a:t>объемного </a:t>
            </a:r>
            <a:r>
              <a:rPr lang="ru-RU" dirty="0"/>
              <a:t>плетения и </a:t>
            </a:r>
            <a:r>
              <a:rPr lang="ru-RU" dirty="0" smtClean="0"/>
              <a:t>нетканые.</a:t>
            </a:r>
          </a:p>
          <a:p>
            <a:r>
              <a:rPr lang="ru-RU" dirty="0">
                <a:solidFill>
                  <a:srgbClr val="0070C0"/>
                </a:solidFill>
              </a:rPr>
              <a:t>Однонаправленные </a:t>
            </a:r>
            <a:r>
              <a:rPr lang="ru-RU" dirty="0" smtClean="0">
                <a:solidFill>
                  <a:schemeClr val="tx1"/>
                </a:solidFill>
              </a:rPr>
              <a:t>непрерывные наполнители </a:t>
            </a:r>
            <a:r>
              <a:rPr lang="ru-RU" dirty="0" smtClean="0"/>
              <a:t>могут </a:t>
            </a:r>
            <a:r>
              <a:rPr lang="ru-RU" dirty="0"/>
              <a:t>быть в виде </a:t>
            </a:r>
            <a:r>
              <a:rPr lang="ru-RU" dirty="0">
                <a:solidFill>
                  <a:srgbClr val="FF0000"/>
                </a:solidFill>
              </a:rPr>
              <a:t>первичной нити</a:t>
            </a:r>
            <a:r>
              <a:rPr lang="ru-RU" dirty="0"/>
              <a:t>, </a:t>
            </a:r>
            <a:r>
              <a:rPr lang="ru-RU" b="1" dirty="0" err="1">
                <a:solidFill>
                  <a:srgbClr val="FFFF00"/>
                </a:solidFill>
              </a:rPr>
              <a:t>филаментной</a:t>
            </a:r>
            <a:r>
              <a:rPr lang="ru-RU" b="1" dirty="0">
                <a:solidFill>
                  <a:srgbClr val="FFFF00"/>
                </a:solidFill>
              </a:rPr>
              <a:t> нити</a:t>
            </a:r>
            <a:r>
              <a:rPr lang="ru-RU" dirty="0"/>
              <a:t>, </a:t>
            </a:r>
            <a:r>
              <a:rPr lang="ru-RU" dirty="0" err="1">
                <a:solidFill>
                  <a:srgbClr val="0070C0"/>
                </a:solidFill>
              </a:rPr>
              <a:t>ровинга</a:t>
            </a:r>
            <a:r>
              <a:rPr lang="ru-RU" dirty="0"/>
              <a:t>, </a:t>
            </a:r>
            <a:r>
              <a:rPr lang="ru-RU" dirty="0">
                <a:solidFill>
                  <a:srgbClr val="00B050"/>
                </a:solidFill>
              </a:rPr>
              <a:t>лент</a:t>
            </a:r>
            <a:r>
              <a:rPr lang="ru-RU" dirty="0"/>
              <a:t> и </a:t>
            </a:r>
            <a:r>
              <a:rPr lang="ru-RU" dirty="0">
                <a:solidFill>
                  <a:srgbClr val="FF33CC"/>
                </a:solidFill>
              </a:rPr>
              <a:t>жгутов</a:t>
            </a:r>
            <a:r>
              <a:rPr lang="ru-RU" dirty="0"/>
              <a:t>. Первичные нити получают непосредственно в результате вытягивания пряди элементарных волокон из фильер. </a:t>
            </a:r>
            <a:r>
              <a:rPr lang="ru-RU" dirty="0" err="1"/>
              <a:t>Филаментные</a:t>
            </a:r>
            <a:r>
              <a:rPr lang="ru-RU" dirty="0"/>
              <a:t> нити получают круткой и сложением первичных нитей.</a:t>
            </a:r>
          </a:p>
          <a:p>
            <a:r>
              <a:rPr lang="ru-RU" dirty="0" err="1">
                <a:solidFill>
                  <a:srgbClr val="0070C0"/>
                </a:solidFill>
              </a:rPr>
              <a:t>Ровинг</a:t>
            </a:r>
            <a:r>
              <a:rPr lang="ru-RU" dirty="0"/>
              <a:t> – непрерывная прядь, стоящая из определенного числа примерно параллельных первичных нитей. </a:t>
            </a:r>
            <a:r>
              <a:rPr lang="ru-RU" dirty="0" err="1"/>
              <a:t>Ровинги</a:t>
            </a:r>
            <a:r>
              <a:rPr lang="ru-RU" dirty="0"/>
              <a:t> используют для изготовления изделий методом намотки, </a:t>
            </a:r>
            <a:r>
              <a:rPr lang="ru-RU" dirty="0" err="1"/>
              <a:t>пултрузии</a:t>
            </a:r>
            <a:r>
              <a:rPr lang="ru-RU" dirty="0" smtClean="0"/>
              <a:t>.</a:t>
            </a:r>
          </a:p>
          <a:p>
            <a:r>
              <a:rPr lang="ru-RU" dirty="0" smtClean="0">
                <a:solidFill>
                  <a:srgbClr val="0070C0"/>
                </a:solidFill>
              </a:rPr>
              <a:t>Жгуты</a:t>
            </a:r>
            <a:r>
              <a:rPr lang="ru-RU" dirty="0" smtClean="0"/>
              <a:t> </a:t>
            </a:r>
            <a:r>
              <a:rPr lang="ru-RU" dirty="0"/>
              <a:t>– переплетения первичных нитей с образованием сечения, близкого к окружности.</a:t>
            </a:r>
          </a:p>
          <a:p>
            <a:endParaRPr lang="ru-RU" b="1" i="1" dirty="0" smtClean="0"/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37997" y="226422"/>
            <a:ext cx="11192450" cy="400595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Классификация армирующих наполнителей (характеристики, виды, назначение)</a:t>
            </a:r>
            <a:endParaRPr lang="ru-RU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448" y="4072073"/>
            <a:ext cx="3272607" cy="232001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381" y="4096469"/>
            <a:ext cx="2996894" cy="229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123406"/>
            <a:ext cx="10452220" cy="5251267"/>
          </a:xfrm>
        </p:spPr>
        <p:txBody>
          <a:bodyPr>
            <a:normAutofit fontScale="92500" lnSpcReduction="10000"/>
          </a:bodyPr>
          <a:lstStyle/>
          <a:p>
            <a:r>
              <a:rPr lang="ru-RU" sz="1600" b="1" dirty="0" smtClean="0">
                <a:ln w="22225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Тканые </a:t>
            </a:r>
            <a:r>
              <a:rPr lang="ru-RU" sz="1600" b="1" dirty="0">
                <a:ln w="22225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слоистые </a:t>
            </a:r>
          </a:p>
          <a:p>
            <a:pPr marL="0" indent="0">
              <a:buNone/>
            </a:pPr>
            <a:r>
              <a:rPr lang="ru-RU" sz="1600" dirty="0"/>
              <a:t>Тканевые волокнистые элементы, предназначенные для получения слоистых материалов (текстолитов), изготавливают на ткацких станках переплетением продольных (основных) и поперечных (уточных) нитей</a:t>
            </a:r>
            <a:r>
              <a:rPr lang="ru-RU" sz="1600" dirty="0" smtClean="0"/>
              <a:t>.</a:t>
            </a:r>
          </a:p>
          <a:p>
            <a:pPr marL="0" indent="0">
              <a:buNone/>
            </a:pPr>
            <a:r>
              <a:rPr lang="ru-RU" sz="1600" dirty="0"/>
              <a:t>Стеклоткань представляет собой материал, </a:t>
            </a:r>
            <a:r>
              <a:rPr lang="ru-RU" sz="1600" b="1" dirty="0"/>
              <a:t>изготавливаемый из </a:t>
            </a:r>
            <a:r>
              <a:rPr lang="ru-RU" sz="1600" b="1" dirty="0">
                <a:hlinkClick r:id="rId2"/>
              </a:rPr>
              <a:t>стекловолокон</a:t>
            </a:r>
            <a:r>
              <a:rPr lang="ru-RU" sz="1600" b="1" dirty="0"/>
              <a:t> путем переплетения их в полотно</a:t>
            </a:r>
            <a:r>
              <a:rPr lang="ru-RU" sz="1600" dirty="0"/>
              <a:t> или путем хаотичной укладки друг на друга</a:t>
            </a:r>
            <a:r>
              <a:rPr lang="ru-RU" sz="1600" dirty="0" smtClean="0"/>
              <a:t>.</a:t>
            </a:r>
          </a:p>
          <a:p>
            <a:r>
              <a:rPr lang="ru-RU" sz="1600" dirty="0"/>
              <a:t>Полученный материал имеет следующие свойства, обусловливающие варианты его использования:</a:t>
            </a:r>
          </a:p>
          <a:p>
            <a:r>
              <a:rPr lang="ru-RU" sz="1600" b="1" dirty="0"/>
              <a:t>Негорючесть</a:t>
            </a:r>
            <a:r>
              <a:rPr lang="ru-RU" sz="1600" dirty="0"/>
              <a:t>, отличная теплоизоляция — применяется для производства спецодежды для людей, работающих с открытым огнем — металлурги и сварщики, пожарные и повара. Стеклоткань горит, но при сверхвысоких температурах — около 1200 °C.</a:t>
            </a:r>
          </a:p>
          <a:p>
            <a:r>
              <a:rPr lang="ru-RU" sz="1600" b="1" dirty="0"/>
              <a:t>Устойчивость к агрессивным средам</a:t>
            </a:r>
            <a:r>
              <a:rPr lang="ru-RU" sz="1600" dirty="0"/>
              <a:t> — производство фильтров для жидких и газообразных веществ в химической промышленности.</a:t>
            </a:r>
          </a:p>
          <a:p>
            <a:r>
              <a:rPr lang="ru-RU" sz="1600" b="1" dirty="0"/>
              <a:t>Непроводимость электрического тока</a:t>
            </a:r>
            <a:r>
              <a:rPr lang="ru-RU" sz="1600" dirty="0"/>
              <a:t> — применение для обмотки кабелей и трансформаторов.</a:t>
            </a:r>
          </a:p>
          <a:p>
            <a:r>
              <a:rPr lang="ru-RU" sz="1600" dirty="0"/>
              <a:t>Стеклоткань применяется в качестве конструкционного и армирующего материала в быту и на производстве. Из нее изготавливаются композитные материалы, такие как </a:t>
            </a:r>
            <a:r>
              <a:rPr lang="ru-RU" sz="1600" b="1" dirty="0">
                <a:solidFill>
                  <a:srgbClr val="7030A0"/>
                </a:solidFill>
                <a:hlinkClick r:id="rId3"/>
              </a:rPr>
              <a:t>стеклопластики</a:t>
            </a:r>
            <a:r>
              <a:rPr lang="ru-RU" sz="1600" b="1" dirty="0" smtClean="0">
                <a:solidFill>
                  <a:srgbClr val="7030A0"/>
                </a:solidFill>
              </a:rPr>
              <a:t>.</a:t>
            </a:r>
          </a:p>
          <a:p>
            <a:r>
              <a:rPr lang="ru-RU" sz="1600" b="1" dirty="0" smtClean="0">
                <a:solidFill>
                  <a:srgbClr val="7030A0"/>
                </a:solidFill>
              </a:rPr>
              <a:t>Стойкость к атмосферным погодным условиям, влажности.</a:t>
            </a:r>
          </a:p>
          <a:p>
            <a:r>
              <a:rPr lang="ru-RU" sz="1600" b="1" dirty="0" smtClean="0">
                <a:solidFill>
                  <a:srgbClr val="7030A0"/>
                </a:solidFill>
              </a:rPr>
              <a:t>Термостойкость от 200 до 700 градусов.</a:t>
            </a:r>
          </a:p>
          <a:p>
            <a:r>
              <a:rPr lang="ru-RU" sz="1600" b="1" dirty="0" smtClean="0">
                <a:solidFill>
                  <a:srgbClr val="7030A0"/>
                </a:solidFill>
              </a:rPr>
              <a:t>Большой срок эксплуатации – 50 лет.</a:t>
            </a:r>
          </a:p>
          <a:p>
            <a:r>
              <a:rPr lang="ru-RU" sz="1600" b="1" dirty="0" smtClean="0">
                <a:solidFill>
                  <a:srgbClr val="7030A0"/>
                </a:solidFill>
              </a:rPr>
              <a:t>Сохранение внешнего вида даже при </a:t>
            </a:r>
            <a:r>
              <a:rPr lang="ru-RU" sz="1600" b="1" smtClean="0">
                <a:solidFill>
                  <a:srgbClr val="7030A0"/>
                </a:solidFill>
              </a:rPr>
              <a:t>длительном использовании.</a:t>
            </a:r>
            <a:endParaRPr lang="ru-RU" sz="1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64122" y="252548"/>
            <a:ext cx="10826689" cy="287383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Классификация армирующих наполнителей (характеристики, виды, назначение)</a:t>
            </a:r>
            <a:endParaRPr lang="ru-RU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14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1861</TotalTime>
  <Words>3043</Words>
  <Application>Microsoft Office PowerPoint</Application>
  <PresentationFormat>Широкоэкранный</PresentationFormat>
  <Paragraphs>284</Paragraphs>
  <Slides>28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6" baseType="lpstr">
      <vt:lpstr>Microsoft JhengHei Light</vt:lpstr>
      <vt:lpstr>AcadEref</vt:lpstr>
      <vt:lpstr>Arial</vt:lpstr>
      <vt:lpstr>Calibri</vt:lpstr>
      <vt:lpstr>Times New Roman</vt:lpstr>
      <vt:lpstr>Trebuchet MS</vt:lpstr>
      <vt:lpstr>Wingdings 3</vt:lpstr>
      <vt:lpstr>Грань</vt:lpstr>
      <vt:lpstr>Презентация PowerPoint</vt:lpstr>
      <vt:lpstr>Презентация PowerPoint</vt:lpstr>
      <vt:lpstr>Классификация армирующих наполнителей (характеристики, виды, назначение)</vt:lpstr>
      <vt:lpstr>Классификация армирующих наполнителей (характеристики, виды, назначение)</vt:lpstr>
      <vt:lpstr>Классификация армирующих наполнителей (характеристики, виды, назначение)</vt:lpstr>
      <vt:lpstr>Классификация армирующих наполнителей (характеристики, виды, назначение)</vt:lpstr>
      <vt:lpstr>Классификация армирующих наполнителей (характеристики, виды, назначение)</vt:lpstr>
      <vt:lpstr>Классификация армирующих наполнителей (характеристики, виды, назначение)</vt:lpstr>
      <vt:lpstr>Классификация армирующих наполнителей (характеристики, виды, назначение)</vt:lpstr>
      <vt:lpstr>Классификация армирующих наполнителей (характеристики, виды, назначение)</vt:lpstr>
      <vt:lpstr>Классификация армирующих наполнителей (характеристики, виды, назначение)</vt:lpstr>
      <vt:lpstr>Классификация армирующих наполнителей (характеристики, виды, назначение)</vt:lpstr>
      <vt:lpstr>Классификация армирующих наполнителей (характеристики, виды, назначение)</vt:lpstr>
      <vt:lpstr>Классификация армирующих наполнителей (характеристики, виды, назначение)</vt:lpstr>
      <vt:lpstr>Классификация армирующих наполнителей (характеристики, виды, назначение)</vt:lpstr>
      <vt:lpstr>Классификация армирующих наполнителей (характеристики, виды, назначение)</vt:lpstr>
      <vt:lpstr>Классификация армирующих наполнителей (характеристики, виды, назначение)</vt:lpstr>
      <vt:lpstr>Классификация армирующих наполнителей (характеристики, виды, назначение)</vt:lpstr>
      <vt:lpstr>Классификация армирующих наполнителей (характеристики, виды, назначение)</vt:lpstr>
      <vt:lpstr>Классификация армирующих наполнителей (характеристики, виды, назначение)</vt:lpstr>
      <vt:lpstr>Классификация армирующих наполнителей (характеристики, виды, назначение)</vt:lpstr>
      <vt:lpstr>Классификация армирующих наполнителей (характеристики, виды, назначение)</vt:lpstr>
      <vt:lpstr>Классификация армирующих наполнителей (характеристики, виды, назначение)</vt:lpstr>
      <vt:lpstr>Классификация армирующих наполнителей (характеристики, виды, назначение)</vt:lpstr>
      <vt:lpstr>Классификация армирующих наполнителей (характеристики, виды, назначение)</vt:lpstr>
      <vt:lpstr>Классификация армирующих наполнителей (характеристики, виды, назначение)</vt:lpstr>
      <vt:lpstr>Классификация армирующих наполнителей (характеристики, виды, назначение)</vt:lpstr>
      <vt:lpstr>Классификация армирующих наполнителей (характеристики, виды, назначение)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Классификация армирующих наполнителей</dc:title>
  <dc:creator>Ko28</dc:creator>
  <cp:lastModifiedBy>Ko28</cp:lastModifiedBy>
  <cp:revision>86</cp:revision>
  <dcterms:created xsi:type="dcterms:W3CDTF">2019-10-11T09:46:37Z</dcterms:created>
  <dcterms:modified xsi:type="dcterms:W3CDTF">2019-11-06T09:08:01Z</dcterms:modified>
</cp:coreProperties>
</file>