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  <p:sldId id="256" r:id="rId3"/>
    <p:sldId id="261" r:id="rId4"/>
    <p:sldId id="264" r:id="rId5"/>
    <p:sldId id="266" r:id="rId6"/>
    <p:sldId id="265" r:id="rId7"/>
    <p:sldId id="267" r:id="rId8"/>
    <p:sldId id="263" r:id="rId9"/>
    <p:sldId id="269" r:id="rId10"/>
    <p:sldId id="270" r:id="rId11"/>
    <p:sldId id="262" r:id="rId12"/>
    <p:sldId id="268" r:id="rId13"/>
    <p:sldId id="273" r:id="rId14"/>
    <p:sldId id="259" r:id="rId15"/>
    <p:sldId id="258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5000"/>
                      <a:lumMod val="110000"/>
                    </a:schemeClr>
                  </a:gs>
                  <a:gs pos="88000">
                    <a:schemeClr val="accent1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5000"/>
                      <a:lumMod val="110000"/>
                    </a:schemeClr>
                  </a:gs>
                  <a:gs pos="88000">
                    <a:schemeClr val="accent2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5000"/>
                      <a:lumMod val="110000"/>
                    </a:schemeClr>
                  </a:gs>
                  <a:gs pos="88000">
                    <a:schemeClr val="accent3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65000"/>
                      <a:lumMod val="110000"/>
                    </a:schemeClr>
                  </a:gs>
                  <a:gs pos="88000">
                    <a:schemeClr val="accent4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65000"/>
                      <a:lumMod val="110000"/>
                    </a:schemeClr>
                  </a:gs>
                  <a:gs pos="88000">
                    <a:schemeClr val="accent5">
                      <a:tint val="9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65-70%</c:v>
                </c:pt>
                <c:pt idx="1">
                  <c:v>30%</c:v>
                </c:pt>
                <c:pt idx="2">
                  <c:v>1,80%</c:v>
                </c:pt>
                <c:pt idx="3">
                  <c:v>1,50%</c:v>
                </c:pt>
                <c:pt idx="4">
                  <c:v>0,05%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3758475580818028"/>
          <c:y val="0.86990282207337111"/>
          <c:w val="0.35091599594565637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Состав полиэфирной смолы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Лист1!$A$2:$A$6</c:f>
              <c:strCache>
                <c:ptCount val="2"/>
                <c:pt idx="0">
                  <c:v>полиэфирный олигомер</c:v>
                </c:pt>
                <c:pt idx="1">
                  <c:v>растворитель стирол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9834156987589738"/>
          <c:y val="0.91343291786337599"/>
          <c:w val="0.620768674653431"/>
          <c:h val="7.4932091046095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06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59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483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2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9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27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7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6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A521-3947-4F8A-9F02-FB7F3CAB857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61BDF3A-BF71-422B-819B-5ACE18C1F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ammas.ru/spravochnik-materialov/smoly/epoksidnaya-smola.html" TargetMode="External"/><Relationship Id="rId4" Type="http://schemas.openxmlformats.org/officeDocument/2006/relationships/hyperlink" Target="http://sammas.ru/spravochnik-materialov/smoly/poliefirnaya-smol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1%83%D0%B4%D1%80%D0%BE%D0%BD" TargetMode="External"/><Relationship Id="rId2" Type="http://schemas.openxmlformats.org/officeDocument/2006/relationships/hyperlink" Target="https://ru.wikipedia.org/wiki/%D0%9C%D1%91%D0%B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878" y="2230257"/>
            <a:ext cx="1068735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</a:t>
            </a:r>
            <a:r>
              <a:rPr lang="ru-RU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   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(характеристики, виды, назначение)</a:t>
            </a:r>
            <a:endParaRPr lang="ru-RU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96983"/>
            <a:ext cx="11053112" cy="5738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Смолы и отвердители имеют множество разновидностей. Компонуя их, получаются разные вещества с индивидуальными свойствами. Одни обладают высокой прочностью, другие — мягкие как резина.</a:t>
            </a:r>
          </a:p>
          <a:p>
            <a:pPr marL="0" indent="0">
              <a:buNone/>
            </a:pPr>
            <a:r>
              <a:rPr lang="ru-RU" dirty="0"/>
              <a:t>Важным фактором является температура. </a:t>
            </a:r>
            <a:r>
              <a:rPr lang="ru-RU" dirty="0" smtClean="0"/>
              <a:t>Под </a:t>
            </a:r>
            <a:r>
              <a:rPr lang="ru-RU" dirty="0"/>
              <a:t>определенную температуру подбираются и обе составляющие. В связи с этим смолы </a:t>
            </a:r>
            <a:r>
              <a:rPr lang="ru-RU" dirty="0" smtClean="0"/>
              <a:t>бывают </a:t>
            </a:r>
            <a:r>
              <a:rPr lang="ru-RU" dirty="0"/>
              <a:t>2 типов:</a:t>
            </a:r>
          </a:p>
          <a:p>
            <a:r>
              <a:rPr lang="ru-RU" dirty="0"/>
              <a:t>Холодного отверждения. </a:t>
            </a:r>
            <a:r>
              <a:rPr lang="ru-RU" dirty="0" smtClean="0"/>
              <a:t>Этот вид </a:t>
            </a:r>
            <a:r>
              <a:rPr lang="ru-RU" dirty="0"/>
              <a:t>эпоксидной смеси получается в результате применения отвердителя холодного </a:t>
            </a:r>
            <a:r>
              <a:rPr lang="ru-RU" dirty="0" smtClean="0"/>
              <a:t>типа</a:t>
            </a:r>
            <a:r>
              <a:rPr lang="ru-RU" dirty="0"/>
              <a:t>. </a:t>
            </a:r>
            <a:r>
              <a:rPr lang="ru-RU" dirty="0" err="1" smtClean="0"/>
              <a:t>Отверждается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аминными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отвердителями</a:t>
            </a:r>
            <a:r>
              <a:rPr lang="ru-RU" dirty="0" smtClean="0"/>
              <a:t>, </a:t>
            </a:r>
            <a:r>
              <a:rPr lang="ru-RU" dirty="0"/>
              <a:t>к которым относятся различные амины (</a:t>
            </a:r>
            <a:r>
              <a:rPr lang="ru-RU" dirty="0" err="1"/>
              <a:t>полиэтиленполиамин</a:t>
            </a:r>
            <a:r>
              <a:rPr lang="ru-RU" dirty="0"/>
              <a:t>, </a:t>
            </a:r>
            <a:r>
              <a:rPr lang="ru-RU" dirty="0" err="1"/>
              <a:t>гексаметилендиамин</a:t>
            </a:r>
            <a:r>
              <a:rPr lang="ru-RU" dirty="0"/>
              <a:t>, </a:t>
            </a:r>
            <a:r>
              <a:rPr lang="ru-RU" dirty="0" err="1"/>
              <a:t>метафенилендиамин</a:t>
            </a:r>
            <a:r>
              <a:rPr lang="ru-RU" dirty="0"/>
              <a:t>). Отверждение аминами (кроме некоторых, как, например, </a:t>
            </a:r>
            <a:r>
              <a:rPr lang="ru-RU" dirty="0" err="1"/>
              <a:t>триэтаноламин</a:t>
            </a:r>
            <a:r>
              <a:rPr lang="ru-RU" dirty="0"/>
              <a:t>, </a:t>
            </a:r>
            <a:r>
              <a:rPr lang="ru-RU" dirty="0" err="1" smtClean="0"/>
              <a:t>дициандиамид</a:t>
            </a:r>
            <a:r>
              <a:rPr lang="ru-RU" dirty="0"/>
              <a:t>) происходит </a:t>
            </a:r>
            <a:r>
              <a:rPr lang="ru-RU" dirty="0">
                <a:solidFill>
                  <a:srgbClr val="FF0000"/>
                </a:solidFill>
              </a:rPr>
              <a:t>при нормальной температуре или небольшом нагреве (70-80 °С). </a:t>
            </a:r>
            <a:r>
              <a:rPr lang="ru-RU" dirty="0"/>
              <a:t>Поэтому эта группа называется отвердителями холодного отверждения.</a:t>
            </a:r>
            <a:endParaRPr lang="ru-RU" dirty="0" smtClean="0"/>
          </a:p>
          <a:p>
            <a:r>
              <a:rPr lang="ru-RU" dirty="0" smtClean="0"/>
              <a:t>Горячего </a:t>
            </a:r>
            <a:r>
              <a:rPr lang="ru-RU" dirty="0"/>
              <a:t>отверждения. Для отверждения эпоксидных смол этими отвердителями требуется повышенная температура </a:t>
            </a:r>
            <a:r>
              <a:rPr lang="ru-RU" dirty="0">
                <a:solidFill>
                  <a:srgbClr val="FF0000"/>
                </a:solidFill>
              </a:rPr>
              <a:t>100-200°С</a:t>
            </a:r>
            <a:r>
              <a:rPr lang="ru-RU" dirty="0"/>
              <a:t>. </a:t>
            </a:r>
            <a:r>
              <a:rPr lang="ru-RU" dirty="0" err="1" smtClean="0"/>
              <a:t>Отверждается</a:t>
            </a:r>
            <a:r>
              <a:rPr lang="ru-RU" dirty="0" smtClean="0"/>
              <a:t> кислыми отвердителями, </a:t>
            </a:r>
            <a:r>
              <a:rPr lang="ru-RU" dirty="0"/>
              <a:t>к которым относятся различные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дикарбоновые кислоты или их ангидриды </a:t>
            </a:r>
            <a:r>
              <a:rPr lang="ru-RU" dirty="0"/>
              <a:t>(малеиновый ангидрид, фталевый ангидрид, </a:t>
            </a:r>
            <a:r>
              <a:rPr lang="ru-RU" dirty="0" err="1"/>
              <a:t>метилтетрагидрофталевый</a:t>
            </a:r>
            <a:r>
              <a:rPr lang="ru-RU" dirty="0"/>
              <a:t> ангидрид, </a:t>
            </a:r>
            <a:r>
              <a:rPr lang="ru-RU" dirty="0" err="1"/>
              <a:t>эндикангидрид</a:t>
            </a:r>
            <a:r>
              <a:rPr lang="ru-RU" dirty="0"/>
              <a:t>, </a:t>
            </a:r>
            <a:r>
              <a:rPr lang="ru-RU" dirty="0" err="1"/>
              <a:t>додеценилянтарный</a:t>
            </a:r>
            <a:r>
              <a:rPr lang="ru-RU" dirty="0"/>
              <a:t> ангидрид</a:t>
            </a:r>
            <a:r>
              <a:rPr lang="ru-RU" dirty="0" smtClean="0"/>
              <a:t>).Изделия выдерживают </a:t>
            </a:r>
            <a:r>
              <a:rPr lang="ru-RU" dirty="0"/>
              <a:t>высокие механические нагрузки и </a:t>
            </a:r>
            <a:r>
              <a:rPr lang="ru-RU" dirty="0" smtClean="0"/>
              <a:t>обладают </a:t>
            </a:r>
            <a:r>
              <a:rPr lang="ru-RU" dirty="0"/>
              <a:t>стойкостью к воздействию химических соединений. Хорошо </a:t>
            </a:r>
            <a:r>
              <a:rPr lang="ru-RU" dirty="0" smtClean="0"/>
              <a:t>переносят </a:t>
            </a:r>
            <a:r>
              <a:rPr lang="ru-RU" dirty="0"/>
              <a:t>высокие температуры. Связано это с тем, что при таком отверждении образуется более плотная структура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    Пропорции </a:t>
            </a:r>
            <a:r>
              <a:rPr lang="ru-RU" dirty="0"/>
              <a:t>смолы и отвердителя составляют 1:2 или 1:1. Этого соотношения необходимо придерживаться. Отклонение в разные стороны приводит к ухудшению качества смеси.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98957" y="296091"/>
            <a:ext cx="11131488" cy="287383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38" y="616407"/>
            <a:ext cx="3927282" cy="3204755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7664" y="278674"/>
            <a:ext cx="11096655" cy="357051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21" y="3801843"/>
            <a:ext cx="3798930" cy="288718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280366" y="1114697"/>
            <a:ext cx="4380410" cy="443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35536" y="821640"/>
            <a:ext cx="490841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chemeClr val="accent6">
                    <a:lumMod val="75000"/>
                  </a:schemeClr>
                </a:solidFill>
              </a:rPr>
              <a:t>Механические свойства</a:t>
            </a:r>
          </a:p>
          <a:p>
            <a:r>
              <a:rPr lang="ru-RU" sz="1100" dirty="0" smtClean="0"/>
              <a:t>Полиэфирные </a:t>
            </a:r>
            <a:r>
              <a:rPr lang="ru-RU" sz="1100" dirty="0"/>
              <a:t>смолы по этому параметру значительно уступают </a:t>
            </a:r>
            <a:r>
              <a:rPr lang="ru-RU" sz="1100" dirty="0" err="1"/>
              <a:t>эпоксидам</a:t>
            </a:r>
            <a:r>
              <a:rPr lang="ru-RU" sz="1100" dirty="0"/>
              <a:t>. Поэтому часто механические воздействия и деформации приводят к трещинам и расслоению в изделиях</a:t>
            </a:r>
            <a:r>
              <a:rPr lang="ru-RU" sz="1100" dirty="0" smtClean="0"/>
              <a:t>.</a:t>
            </a:r>
          </a:p>
          <a:p>
            <a:endParaRPr lang="ru-RU" sz="1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35535" y="1485541"/>
            <a:ext cx="4681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chemeClr val="accent6">
                    <a:lumMod val="75000"/>
                  </a:schemeClr>
                </a:solidFill>
              </a:rPr>
              <a:t>Клеевые свойства. </a:t>
            </a:r>
            <a:r>
              <a:rPr lang="ru-RU" sz="1100" dirty="0"/>
              <a:t>Полиэфиры обладают слабой адгезией, поэтому плохо работают в качестве клея.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135535" y="1855465"/>
            <a:ext cx="48213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chemeClr val="accent6">
                    <a:lumMod val="75000"/>
                  </a:schemeClr>
                </a:solidFill>
              </a:rPr>
              <a:t>Усадка. </a:t>
            </a:r>
            <a:r>
              <a:rPr lang="ru-RU" sz="1100" dirty="0" err="1"/>
              <a:t>Полиэфирка</a:t>
            </a:r>
            <a:r>
              <a:rPr lang="ru-RU" sz="1100" dirty="0"/>
              <a:t> может дать усадку в объеме </a:t>
            </a:r>
            <a:r>
              <a:rPr lang="ru-RU" sz="1100" dirty="0" smtClean="0"/>
              <a:t>6-8 %. </a:t>
            </a:r>
            <a:r>
              <a:rPr lang="ru-RU" sz="1100" dirty="0"/>
              <a:t>При этом процесс усадки может занять время, и расслоение будет очевидным не сразу</a:t>
            </a:r>
            <a:r>
              <a:rPr lang="ru-RU" sz="1100" dirty="0" smtClean="0"/>
              <a:t>. У эпоксидных смол усадка составляет 0,2-2%</a:t>
            </a:r>
            <a:endParaRPr lang="ru-RU" sz="11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23611" y="2415326"/>
            <a:ext cx="4833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Водостойкость</a:t>
            </a:r>
            <a:r>
              <a:rPr lang="ru-RU" sz="1000" b="1" dirty="0"/>
              <a:t>. </a:t>
            </a:r>
            <a:r>
              <a:rPr lang="ru-RU" sz="1000" dirty="0"/>
              <a:t>После отверждения поверхность имеет слабые гидроизоляционные свойства и проницаема для воды.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135535" y="2823704"/>
            <a:ext cx="4423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>
                <a:solidFill>
                  <a:schemeClr val="accent6">
                    <a:lumMod val="75000"/>
                  </a:schemeClr>
                </a:solidFill>
              </a:rPr>
              <a:t>Срок годности</a:t>
            </a:r>
            <a:r>
              <a:rPr lang="ru-RU" sz="1000" dirty="0" smtClean="0"/>
              <a:t>. </a:t>
            </a:r>
            <a:r>
              <a:rPr lang="ru-RU" sz="1000" dirty="0" err="1" smtClean="0"/>
              <a:t>Полиэфирка</a:t>
            </a:r>
            <a:r>
              <a:rPr lang="ru-RU" sz="1000" dirty="0" smtClean="0"/>
              <a:t> </a:t>
            </a:r>
            <a:r>
              <a:rPr lang="ru-RU" sz="1000" dirty="0"/>
              <a:t>имеет небольшой срок годности: </a:t>
            </a:r>
            <a:r>
              <a:rPr lang="ru-RU" sz="1000" dirty="0" smtClean="0"/>
              <a:t>3-6 месяцев, максимум  1 </a:t>
            </a:r>
            <a:r>
              <a:rPr lang="ru-RU" sz="1000" dirty="0"/>
              <a:t>год.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9412" y="1801058"/>
            <a:ext cx="2987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chemeClr val="accent6">
                    <a:lumMod val="75000"/>
                  </a:schemeClr>
                </a:solidFill>
              </a:rPr>
              <a:t>Усадка. </a:t>
            </a:r>
            <a:r>
              <a:rPr lang="ru-RU" sz="1100" dirty="0" err="1"/>
              <a:t>Эпоксиды</a:t>
            </a:r>
            <a:r>
              <a:rPr lang="ru-RU" sz="1100" dirty="0"/>
              <a:t> дают незначительную усадку -</a:t>
            </a:r>
            <a:r>
              <a:rPr lang="ru-RU" sz="1100" dirty="0" smtClean="0"/>
              <a:t> 0,2-2%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135533" y="3220373"/>
            <a:ext cx="4568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Полимеризация</a:t>
            </a:r>
            <a:r>
              <a:rPr lang="ru-RU" sz="1000" b="1" dirty="0"/>
              <a:t>. </a:t>
            </a:r>
            <a:r>
              <a:rPr lang="ru-RU" sz="1000" dirty="0"/>
              <a:t>Скорость отвердевания полиэфиров значительно выше, чем </a:t>
            </a:r>
            <a:r>
              <a:rPr lang="ru-RU" sz="1000" dirty="0" err="1"/>
              <a:t>эпоксидов</a:t>
            </a:r>
            <a:r>
              <a:rPr lang="ru-RU" sz="1000" dirty="0"/>
              <a:t>, и обычно составляет несколько часов.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147457" y="3574918"/>
            <a:ext cx="4626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Запах. </a:t>
            </a:r>
            <a:r>
              <a:rPr lang="ru-RU" sz="1000" dirty="0"/>
              <a:t>Во время затвердевания компоненты полимера выделяют сильный запах.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156166" y="3938771"/>
            <a:ext cx="47658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Закипание. </a:t>
            </a:r>
            <a:r>
              <a:rPr lang="ru-RU" sz="1000" dirty="0"/>
              <a:t>Полиэфирные полимеры не склонны к закипанию.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146320" y="4146422"/>
            <a:ext cx="48976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Долговечность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Полиэфиры образует долговечное покрытие, но склонны к образованию микротрещин, менее устойчивы к воздействиям, менее прочны, чем покрытия из эпоксидки.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Устойчивость к УФ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Поверхности из полиэфирки устойчивы к ультрафиолетовому излучению.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Сложность применения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Материал довольно прост в применении и не требует особых знаний и опыта.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Сферы применения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Полиэфиры применяются в случаях, когда дешевизна и простота работы важнее прочности и стойкости.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Стоимость.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Полиэфирная смола стоит в 2-3 раза дешевле эпоксидной.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Экологичность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и безопасность.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Полиэфиры содержат канцерогенный стирол, выделяющий сильный неприятный запах. Компоненты смолы – легковоспламеняющиеся жидкости, катализаторы горючи и взрывоопасны. Но на рынке существуют смолы без стирола и с его пониженным содержанием.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4015" y="890889"/>
            <a:ext cx="307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Механические свойства. </a:t>
            </a:r>
            <a:r>
              <a:rPr lang="ru-RU" sz="1000" dirty="0"/>
              <a:t>Предел прочности </a:t>
            </a:r>
            <a:r>
              <a:rPr lang="ru-RU" sz="1000" dirty="0" err="1"/>
              <a:t>эпоксидов</a:t>
            </a:r>
            <a:r>
              <a:rPr lang="ru-RU" sz="1000" dirty="0"/>
              <a:t> на 20-30% выше, чем полиэфиров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04014" y="1285080"/>
            <a:ext cx="30714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chemeClr val="accent6">
                    <a:lumMod val="75000"/>
                  </a:schemeClr>
                </a:solidFill>
              </a:rPr>
              <a:t>Клеевые свойства. </a:t>
            </a:r>
            <a:r>
              <a:rPr lang="ru-RU" sz="1000" dirty="0"/>
              <a:t>При отверждении </a:t>
            </a:r>
            <a:r>
              <a:rPr lang="ru-RU" sz="1000" dirty="0" err="1"/>
              <a:t>эпоксидка</a:t>
            </a:r>
            <a:r>
              <a:rPr lang="ru-RU" sz="1000" dirty="0"/>
              <a:t> работает как мощный клей с высокой адгезией.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25989" y="2178089"/>
            <a:ext cx="310517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Водостойкость.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Отвержденные эпоксидные полимеры водостойки.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Срок годности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правильном хранении смола не потеряет своих свойств в течение нескольких лет.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Полимеризация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 отверждение эпоксидки влияют только отвердитель и температура.. Добавлять больше отвердителя с целью ускорить отверждение не стоит, жидкость может не отвердеть вовсе. Сократить время сушки можно, увеличив температуру в помещении. При увеличении температуры на 10 градусов скорость полимеризации удваивается.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Запах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При отверждении смола не выделяет ярко выраженного запаха.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Закипание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При сильном нагревании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эпоксидка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может закипеть и стать непригодной.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Долговечность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Затвердевшие эпоксидные полимеры устойчивы к износу, растрескиванию, отслаиванию, коррозии, образованию микротрещин и плесени.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Устойчивость к УФ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Сам по себе полимер не устойчив к ультрафиолетовому излучению.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Сложность применения.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работы с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эпоксидкой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требуется опыт нанесения и определенные навыки</a:t>
            </a:r>
          </a:p>
        </p:txBody>
      </p:sp>
    </p:spTree>
    <p:extLst>
      <p:ext uri="{BB962C8B-B14F-4D97-AF65-F5344CB8AC3E}">
        <p14:creationId xmlns:p14="http://schemas.microsoft.com/office/powerpoint/2010/main" val="12940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1098" y="950586"/>
            <a:ext cx="6131292" cy="56866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Винилэфирные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или эпоксивинилэфирные смолы </a:t>
            </a:r>
            <a:r>
              <a:rPr lang="ru-RU" dirty="0" smtClean="0"/>
              <a:t>- это </a:t>
            </a:r>
            <a:r>
              <a:rPr lang="ru-RU" dirty="0"/>
              <a:t>современные виды материалов, принцип образования которых схож </a:t>
            </a:r>
            <a:r>
              <a:rPr lang="ru-RU" dirty="0" smtClean="0"/>
              <a:t>с полиэфирными</a:t>
            </a:r>
            <a:r>
              <a:rPr lang="ru-RU" dirty="0" smtClean="0"/>
              <a:t>, они имеют </a:t>
            </a:r>
            <a:r>
              <a:rPr lang="ru-RU" dirty="0"/>
              <a:t>тот же </a:t>
            </a:r>
            <a:r>
              <a:rPr lang="ru-RU" dirty="0" err="1"/>
              <a:t>пероксидный</a:t>
            </a:r>
            <a:r>
              <a:rPr lang="ru-RU" dirty="0"/>
              <a:t> механизм образования пространственных связей, что и полиэфирная </a:t>
            </a:r>
            <a:r>
              <a:rPr lang="ru-RU" dirty="0" smtClean="0"/>
              <a:t>смола. </a:t>
            </a:r>
            <a:r>
              <a:rPr lang="ru-RU" dirty="0" err="1"/>
              <a:t>Винилэфирные</a:t>
            </a:r>
            <a:r>
              <a:rPr lang="ru-RU" dirty="0"/>
              <a:t> смолы родились в начале 1970х.</a:t>
            </a:r>
          </a:p>
          <a:p>
            <a:pPr marL="0" indent="0">
              <a:buNone/>
            </a:pPr>
            <a:r>
              <a:rPr lang="ru-RU" dirty="0" smtClean="0"/>
              <a:t>Эпоксивинилэфирные </a:t>
            </a:r>
            <a:r>
              <a:rPr lang="ru-RU" dirty="0"/>
              <a:t>смолы, представляющие собой раствор винилового эфира в мономере. Для их получения в качестве мономеров могут выступать стирол, метилметакрилат, </a:t>
            </a:r>
            <a:r>
              <a:rPr lang="ru-RU" dirty="0" err="1"/>
              <a:t>винилтолуол</a:t>
            </a:r>
            <a:r>
              <a:rPr lang="ru-RU" dirty="0"/>
              <a:t>, </a:t>
            </a:r>
            <a:r>
              <a:rPr lang="ru-RU" dirty="0" err="1"/>
              <a:t>диаллилфталат</a:t>
            </a:r>
            <a:r>
              <a:rPr lang="ru-RU" dirty="0"/>
              <a:t>, </a:t>
            </a:r>
            <a:r>
              <a:rPr lang="ru-RU" dirty="0" err="1"/>
              <a:t>триаллилцианурат</a:t>
            </a:r>
            <a:r>
              <a:rPr lang="ru-RU" dirty="0"/>
              <a:t>. Существуют два основных вида </a:t>
            </a:r>
            <a:r>
              <a:rPr lang="ru-RU" dirty="0" err="1" smtClean="0"/>
              <a:t>эпоксивинилэфирных</a:t>
            </a:r>
            <a:r>
              <a:rPr lang="ru-RU" dirty="0" smtClean="0"/>
              <a:t> </a:t>
            </a:r>
            <a:r>
              <a:rPr lang="ru-RU" dirty="0"/>
              <a:t>смол: на основе </a:t>
            </a:r>
            <a:r>
              <a:rPr lang="ru-RU" dirty="0" err="1"/>
              <a:t>диглицидилового</a:t>
            </a:r>
            <a:r>
              <a:rPr lang="ru-RU" dirty="0"/>
              <a:t> эфира </a:t>
            </a:r>
            <a:r>
              <a:rPr lang="ru-RU" dirty="0" err="1"/>
              <a:t>бисфенола</a:t>
            </a:r>
            <a:r>
              <a:rPr lang="ru-RU" dirty="0"/>
              <a:t> А и на основе новолачного </a:t>
            </a:r>
            <a:r>
              <a:rPr lang="ru-RU" dirty="0" err="1"/>
              <a:t>эпоксифенола</a:t>
            </a:r>
            <a:r>
              <a:rPr lang="ru-RU" dirty="0"/>
              <a:t>. Наличие в </a:t>
            </a:r>
            <a:r>
              <a:rPr lang="ru-RU" dirty="0" err="1" smtClean="0"/>
              <a:t>эпоксивинилэфирной</a:t>
            </a:r>
            <a:r>
              <a:rPr lang="ru-RU" dirty="0" smtClean="0"/>
              <a:t> </a:t>
            </a:r>
            <a:r>
              <a:rPr lang="ru-RU" dirty="0"/>
              <a:t>смоле соединения под названием </a:t>
            </a:r>
            <a:r>
              <a:rPr lang="ru-RU" dirty="0" err="1"/>
              <a:t>диглицидиловый</a:t>
            </a:r>
            <a:r>
              <a:rPr lang="ru-RU" dirty="0"/>
              <a:t> эфир </a:t>
            </a:r>
            <a:r>
              <a:rPr lang="ru-RU" dirty="0" err="1"/>
              <a:t>бисфенола</a:t>
            </a:r>
            <a:r>
              <a:rPr lang="ru-RU" dirty="0"/>
              <a:t> А может говорить о наличии у исследуемой смолы сходных характеристик с эпоксидной смолой.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Эпоксивинилэфирные </a:t>
            </a:r>
            <a:r>
              <a:rPr lang="ru-RU" dirty="0"/>
              <a:t>смолы более прочные — это свойство придают им входящие в состав эпоксидные молекулы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Усадка </a:t>
            </a:r>
            <a:r>
              <a:rPr lang="ru-RU" dirty="0"/>
              <a:t>выше чем у эпоксидки, но ниже чем у полиэфирки.</a:t>
            </a:r>
          </a:p>
          <a:p>
            <a:pPr marL="0" indent="0">
              <a:buNone/>
            </a:pPr>
            <a:r>
              <a:rPr lang="ru-RU" dirty="0" smtClean="0"/>
              <a:t>Хорошая </a:t>
            </a:r>
            <a:r>
              <a:rPr lang="ru-RU" dirty="0" err="1" smtClean="0"/>
              <a:t>эпоксивинилэфирная</a:t>
            </a:r>
            <a:r>
              <a:rPr lang="ru-RU" dirty="0" smtClean="0"/>
              <a:t> </a:t>
            </a:r>
            <a:r>
              <a:rPr lang="ru-RU" dirty="0"/>
              <a:t>смола весьма дорогая по сравнению с полиэфирной, и по цене близка к эпоксидной.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Эпоксивинилэфирные смолы </a:t>
            </a:r>
            <a:r>
              <a:rPr lang="ru-RU" dirty="0"/>
              <a:t>превосходят по характеристикам </a:t>
            </a:r>
            <a:r>
              <a:rPr lang="ru-RU" dirty="0" smtClean="0"/>
              <a:t>полиэфирные.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 настоящее время для отверждения </a:t>
            </a:r>
            <a:r>
              <a:rPr lang="ru-RU" dirty="0" err="1" smtClean="0"/>
              <a:t>эпоксивинилэфирных</a:t>
            </a:r>
            <a:r>
              <a:rPr lang="ru-RU" dirty="0" smtClean="0"/>
              <a:t> </a:t>
            </a:r>
            <a:r>
              <a:rPr lang="ru-RU" dirty="0"/>
              <a:t>смол предложена инициирующая система, состоящая из </a:t>
            </a:r>
            <a:r>
              <a:rPr lang="ru-RU" dirty="0" err="1"/>
              <a:t>диметиланилина</a:t>
            </a:r>
            <a:r>
              <a:rPr lang="ru-RU" dirty="0"/>
              <a:t> (ДМА), пероксид </a:t>
            </a:r>
            <a:r>
              <a:rPr lang="ru-RU" dirty="0" err="1"/>
              <a:t>циклогексанона</a:t>
            </a:r>
            <a:r>
              <a:rPr lang="ru-RU" dirty="0"/>
              <a:t> (ПЦОН-2) и </a:t>
            </a:r>
            <a:r>
              <a:rPr lang="ru-RU" dirty="0" err="1"/>
              <a:t>октоата</a:t>
            </a:r>
            <a:r>
              <a:rPr lang="ru-RU" dirty="0"/>
              <a:t> кобальта (ОК-1).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своей химической и коррозионной стойкости </a:t>
            </a:r>
            <a:r>
              <a:rPr lang="ru-RU" dirty="0" smtClean="0"/>
              <a:t>эпоксивинилэфирные </a:t>
            </a:r>
            <a:r>
              <a:rPr lang="ru-RU" dirty="0"/>
              <a:t>смолы обходят </a:t>
            </a:r>
            <a:r>
              <a:rPr lang="ru-RU" dirty="0" err="1"/>
              <a:t>изофталевые</a:t>
            </a:r>
            <a:r>
              <a:rPr lang="ru-RU" dirty="0"/>
              <a:t>, и к тому же сохраняют свои высокие механические свойства при повышенных температурах - качество, весьма ценное при использовании в аэрокосмической отрасли. Их высокая химическая стойкость находит применение при изготовлении стеклопластиковых емкостей и в различных отраслях промышленности</a:t>
            </a:r>
            <a:r>
              <a:rPr lang="ru-RU" dirty="0" smtClean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269966"/>
            <a:ext cx="11061820" cy="278674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6684" y="953046"/>
            <a:ext cx="1593210" cy="68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Виниловый эфир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2755966" y="1706266"/>
            <a:ext cx="360948" cy="529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85635" y="2362377"/>
            <a:ext cx="4548514" cy="720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Растворение в стироле, метилметакрилате, </a:t>
            </a:r>
            <a:r>
              <a:rPr lang="ru-RU" sz="1400" dirty="0" err="1" smtClean="0"/>
              <a:t>винилтолуоле</a:t>
            </a:r>
            <a:r>
              <a:rPr lang="ru-RU" sz="1400" dirty="0" smtClean="0"/>
              <a:t>, </a:t>
            </a:r>
            <a:r>
              <a:rPr lang="ru-RU" sz="1400" dirty="0" err="1" smtClean="0"/>
              <a:t>диаллилфталате</a:t>
            </a:r>
            <a:r>
              <a:rPr lang="ru-RU" sz="1400" dirty="0" smtClean="0"/>
              <a:t>, </a:t>
            </a:r>
            <a:r>
              <a:rPr lang="ru-RU" sz="1400" dirty="0" err="1" smtClean="0"/>
              <a:t>триаллилцианурате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799165" y="3208678"/>
            <a:ext cx="317749" cy="5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31341" y="3920209"/>
            <a:ext cx="2099226" cy="9058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Эпоксивинил</a:t>
            </a:r>
            <a:r>
              <a:rPr lang="ru-RU" dirty="0" smtClean="0"/>
              <a:t>-эфирная смола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 rot="1208760">
            <a:off x="2092888" y="4914906"/>
            <a:ext cx="360948" cy="79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20396993">
            <a:off x="3519446" y="4914737"/>
            <a:ext cx="360948" cy="80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72083" y="5770593"/>
            <a:ext cx="1783883" cy="90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 основе   </a:t>
            </a:r>
            <a:r>
              <a:rPr lang="ru-RU" sz="1200" dirty="0" err="1" smtClean="0"/>
              <a:t>бисфенола</a:t>
            </a:r>
            <a:r>
              <a:rPr lang="ru-RU" sz="1200" dirty="0" smtClean="0"/>
              <a:t> А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71590" y="5770592"/>
            <a:ext cx="1783884" cy="90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 основе </a:t>
            </a:r>
            <a:r>
              <a:rPr lang="ru-RU" sz="1200" dirty="0" err="1" smtClean="0"/>
              <a:t>новолака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4135" y="3560148"/>
            <a:ext cx="1567210" cy="212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 первом случае смолу получают реакцией эпоксидной смолы на основе </a:t>
            </a:r>
            <a:r>
              <a:rPr lang="ru-RU" sz="1000" dirty="0" err="1"/>
              <a:t>диглицидилового</a:t>
            </a:r>
            <a:r>
              <a:rPr lang="ru-RU" sz="1000" dirty="0"/>
              <a:t> эфира </a:t>
            </a:r>
            <a:r>
              <a:rPr lang="ru-RU" sz="1000" dirty="0" err="1"/>
              <a:t>бисфенола</a:t>
            </a:r>
            <a:r>
              <a:rPr lang="ru-RU" sz="1000" dirty="0"/>
              <a:t> А с метакриловой </a:t>
            </a:r>
            <a:r>
              <a:rPr lang="ru-RU" sz="1000" dirty="0" smtClean="0"/>
              <a:t>кислотой. </a:t>
            </a:r>
            <a:r>
              <a:rPr lang="ru-RU" sz="1000" dirty="0"/>
              <a:t>Затем она растворяется в стироле для получения смолы с содержанием твердого вещества не менее 50 %.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87529" y="3522971"/>
            <a:ext cx="1567210" cy="212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/>
              <a:t>Во втором случае смола является продуктом реакции новолачного эпоксифенола и метакриловой кислоты, растворенных в стироле до получения смолы с содержанием твердого вещества 30–36 %: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5608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1166" y="2165683"/>
            <a:ext cx="5765074" cy="24324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Новолачные </a:t>
            </a:r>
            <a:r>
              <a:rPr lang="ru-RU" dirty="0"/>
              <a:t>функциональные группы позволяют стеклопластиковому оборудованию выдерживать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высокие рабочие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температуры</a:t>
            </a:r>
            <a:r>
              <a:rPr lang="ru-RU" dirty="0"/>
              <a:t> </a:t>
            </a:r>
            <a:r>
              <a:rPr lang="ru-RU" dirty="0" smtClean="0"/>
              <a:t>(например, температура начала тепловой деформации </a:t>
            </a:r>
            <a:r>
              <a:rPr lang="ru-RU" dirty="0" err="1" smtClean="0"/>
              <a:t>Деракана</a:t>
            </a:r>
            <a:r>
              <a:rPr lang="ru-RU" dirty="0" smtClean="0"/>
              <a:t> 470НТ-400 – 180°С,</a:t>
            </a:r>
            <a:r>
              <a:rPr lang="ru-RU" dirty="0"/>
              <a:t> </a:t>
            </a:r>
            <a:r>
              <a:rPr lang="ru-RU" dirty="0" smtClean="0"/>
              <a:t>а температура </a:t>
            </a:r>
            <a:r>
              <a:rPr lang="ru-RU" dirty="0"/>
              <a:t>начала тепловой деформации </a:t>
            </a:r>
            <a:r>
              <a:rPr lang="ru-RU" dirty="0" err="1"/>
              <a:t>Деракана</a:t>
            </a:r>
            <a:r>
              <a:rPr lang="ru-RU" dirty="0"/>
              <a:t> 411 - 105°С</a:t>
            </a:r>
            <a:r>
              <a:rPr lang="ru-RU" dirty="0" smtClean="0"/>
              <a:t>.)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Новолачные </a:t>
            </a:r>
            <a:r>
              <a:rPr lang="ru-RU" dirty="0"/>
              <a:t>эпоксивинилэфирные смолы также характеризуются повышенной стойкостью к органическим </a:t>
            </a:r>
            <a:r>
              <a:rPr lang="ru-RU" dirty="0" smtClean="0"/>
              <a:t>растворителям, увеличенной температурой </a:t>
            </a:r>
            <a:r>
              <a:rPr lang="ru-RU" dirty="0"/>
              <a:t>стеклования, обеспечивая, таким образом, улучшение </a:t>
            </a:r>
            <a:r>
              <a:rPr lang="ru-RU" dirty="0" smtClean="0"/>
              <a:t>теплостойкости.</a:t>
            </a:r>
            <a:r>
              <a:rPr lang="ru-RU" dirty="0"/>
              <a:t> 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339634"/>
            <a:ext cx="11148906" cy="313509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7334" y="2165683"/>
            <a:ext cx="5309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Бисфенол А эпоксидная группа, придает смоле прочность, делая ее более стойкой к термическому и механическому воздействию. Эти смолы также имеют множественные эфирные связи, что также способствует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повышению химической стойкости</a:t>
            </a:r>
            <a:r>
              <a:rPr lang="ru-RU" sz="1600" dirty="0"/>
              <a:t>.</a:t>
            </a:r>
          </a:p>
          <a:p>
            <a:r>
              <a:rPr lang="ru-RU" sz="1600" dirty="0"/>
              <a:t> Стеклопластик, изготовленный с использованием </a:t>
            </a:r>
            <a:r>
              <a:rPr lang="ru-RU" sz="1600" dirty="0" err="1"/>
              <a:t>бисфенол</a:t>
            </a:r>
            <a:r>
              <a:rPr lang="ru-RU" sz="1600" dirty="0"/>
              <a:t> А «</a:t>
            </a:r>
            <a:r>
              <a:rPr lang="ru-RU" sz="1600" dirty="0" err="1"/>
              <a:t>винилэфиров</a:t>
            </a:r>
            <a:r>
              <a:rPr lang="ru-RU" sz="1600" dirty="0"/>
              <a:t>» </a:t>
            </a:r>
            <a:r>
              <a:rPr lang="ru-RU" sz="1600" dirty="0" smtClean="0"/>
              <a:t>гораздо </a:t>
            </a:r>
            <a:r>
              <a:rPr lang="ru-RU" sz="1600" dirty="0"/>
              <a:t>прочнее, чем </a:t>
            </a:r>
            <a:r>
              <a:rPr lang="ru-RU" sz="1600" dirty="0" smtClean="0"/>
              <a:t>другие полиэфиры</a:t>
            </a:r>
            <a:r>
              <a:rPr lang="ru-RU" sz="1600" dirty="0"/>
              <a:t>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0823" y="827314"/>
            <a:ext cx="4114571" cy="1232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Derakane</a:t>
            </a:r>
            <a:r>
              <a:rPr lang="en-US" b="1" dirty="0"/>
              <a:t>™ </a:t>
            </a:r>
            <a:r>
              <a:rPr lang="en-US" b="1" dirty="0" smtClean="0"/>
              <a:t>411</a:t>
            </a:r>
            <a:endParaRPr lang="ru-RU" b="1" dirty="0" smtClean="0"/>
          </a:p>
          <a:p>
            <a:pPr algn="ctr"/>
            <a:r>
              <a:rPr lang="en-US" b="1" dirty="0" err="1"/>
              <a:t>Derakane</a:t>
            </a:r>
            <a:r>
              <a:rPr lang="en-US" b="1" dirty="0"/>
              <a:t>™ </a:t>
            </a:r>
            <a:r>
              <a:rPr lang="en-US" b="1" dirty="0" smtClean="0"/>
              <a:t>441</a:t>
            </a:r>
          </a:p>
          <a:p>
            <a:pPr algn="ctr"/>
            <a:r>
              <a:rPr lang="en-US" b="1" dirty="0" err="1" smtClean="0"/>
              <a:t>Vipel</a:t>
            </a:r>
            <a:r>
              <a:rPr lang="en-US" b="1" dirty="0" smtClean="0"/>
              <a:t> F010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err="1" smtClean="0"/>
              <a:t>Vipel</a:t>
            </a:r>
            <a:r>
              <a:rPr lang="en-US" dirty="0" smtClean="0"/>
              <a:t> F013</a:t>
            </a:r>
          </a:p>
          <a:p>
            <a:pPr algn="ctr"/>
            <a:r>
              <a:rPr lang="en-US" dirty="0" err="1" smtClean="0"/>
              <a:t>Atlac</a:t>
            </a:r>
            <a:r>
              <a:rPr lang="en-US" dirty="0" smtClean="0"/>
              <a:t> 430, </a:t>
            </a:r>
            <a:r>
              <a:rPr lang="en-US" dirty="0" err="1" smtClean="0"/>
              <a:t>Atlac</a:t>
            </a:r>
            <a:r>
              <a:rPr lang="en-US" dirty="0" smtClean="0"/>
              <a:t> 580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00800" y="792478"/>
            <a:ext cx="4177364" cy="1267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Серия </a:t>
            </a:r>
            <a:r>
              <a:rPr lang="en-US" b="1" dirty="0" err="1"/>
              <a:t>Derakane</a:t>
            </a:r>
            <a:r>
              <a:rPr lang="en-US" b="1" dirty="0"/>
              <a:t>™ </a:t>
            </a:r>
            <a:r>
              <a:rPr lang="en-US" b="1" dirty="0" smtClean="0"/>
              <a:t>470</a:t>
            </a:r>
            <a:endParaRPr lang="ru-RU" b="1" dirty="0" smtClean="0"/>
          </a:p>
          <a:p>
            <a:pPr algn="ctr"/>
            <a:r>
              <a:rPr lang="en-US" b="1" dirty="0" err="1" smtClean="0"/>
              <a:t>Vipel</a:t>
            </a:r>
            <a:r>
              <a:rPr lang="en-US" b="1" dirty="0" smtClean="0"/>
              <a:t> F085, </a:t>
            </a:r>
            <a:r>
              <a:rPr lang="en-US" b="1" dirty="0" err="1" smtClean="0"/>
              <a:t>Atlac</a:t>
            </a:r>
            <a:r>
              <a:rPr lang="en-US" b="1" dirty="0" smtClean="0"/>
              <a:t> 590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40526" y="4704003"/>
            <a:ext cx="9701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Находящиеся в составе </a:t>
            </a:r>
            <a:r>
              <a:rPr lang="ru-RU" sz="1600" dirty="0" err="1"/>
              <a:t>эпоксивинилэфирной</a:t>
            </a:r>
            <a:r>
              <a:rPr lang="ru-RU" sz="1600" dirty="0"/>
              <a:t> смолы эпоксидные группы позволяют обеспечить ей исключительную гидрофобность и химическую стойкость к агрессивным веществам. </a:t>
            </a:r>
            <a:r>
              <a:rPr lang="ru-RU" sz="1600" dirty="0" err="1"/>
              <a:t>Эпоксивинилэфиры</a:t>
            </a:r>
            <a:r>
              <a:rPr lang="ru-RU" sz="1600" dirty="0"/>
              <a:t> обеспечат повышенную </a:t>
            </a:r>
            <a:r>
              <a:rPr lang="ru-RU" sz="1600" dirty="0" err="1"/>
              <a:t>ударопрочность</a:t>
            </a:r>
            <a:r>
              <a:rPr lang="ru-RU" sz="1600" dirty="0"/>
              <a:t>, способны противостоять абразивному износу, обладают водостойкостью и эластичностью. </a:t>
            </a:r>
            <a:r>
              <a:rPr lang="ru-RU" sz="1600" dirty="0" err="1"/>
              <a:t>Эпоксивинилэфиры</a:t>
            </a:r>
            <a:r>
              <a:rPr lang="ru-RU" sz="1600" dirty="0"/>
              <a:t> отличаются повышенным уровнем </a:t>
            </a:r>
            <a:r>
              <a:rPr lang="ru-RU" sz="1600" dirty="0" err="1"/>
              <a:t>химостойкости</a:t>
            </a:r>
            <a:r>
              <a:rPr lang="ru-RU" sz="1600" dirty="0"/>
              <a:t>, которая сравнима, а иногда и превышает стойкость дорогостоящих никелевых сплавов.</a:t>
            </a:r>
          </a:p>
        </p:txBody>
      </p:sp>
    </p:spTree>
    <p:extLst>
      <p:ext uri="{BB962C8B-B14F-4D97-AF65-F5344CB8AC3E}">
        <p14:creationId xmlns:p14="http://schemas.microsoft.com/office/powerpoint/2010/main" val="97735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1769"/>
              </p:ext>
            </p:extLst>
          </p:nvPr>
        </p:nvGraphicFramePr>
        <p:xfrm>
          <a:off x="182881" y="740231"/>
          <a:ext cx="1183494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919"/>
                <a:gridCol w="6980029"/>
              </a:tblGrid>
              <a:tr h="344298">
                <a:tc>
                  <a:txBody>
                    <a:bodyPr/>
                    <a:lstStyle/>
                    <a:p>
                      <a:r>
                        <a:rPr lang="ru-RU" dirty="0" smtClean="0"/>
                        <a:t>Вид смолы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                     Характеристика</a:t>
                      </a:r>
                      <a:endParaRPr lang="ru-RU" dirty="0"/>
                    </a:p>
                  </a:txBody>
                  <a:tcPr/>
                </a:tc>
              </a:tr>
              <a:tr h="3504587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Эпоксивинилэфирные на основе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бисфенола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химической и коррозионной стойкости обходят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при этом сохраняя свои высокие механические свойства при повышенных температурах,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имеют в</a:t>
                      </a:r>
                      <a:r>
                        <a:rPr lang="ru-RU" sz="1400" dirty="0" smtClean="0"/>
                        <a:t>ысокую </a:t>
                      </a:r>
                      <a:r>
                        <a:rPr lang="ru-RU" sz="1400" dirty="0" err="1" smtClean="0"/>
                        <a:t>химостойкость</a:t>
                      </a:r>
                      <a:r>
                        <a:rPr lang="ru-RU" sz="1400" dirty="0" smtClean="0"/>
                        <a:t> к щелочам, водным средам;</a:t>
                      </a:r>
                      <a:r>
                        <a:rPr lang="ru-RU" sz="1400" baseline="0" dirty="0" smtClean="0"/>
                        <a:t> о</a:t>
                      </a:r>
                      <a:r>
                        <a:rPr lang="ru-RU" sz="1400" dirty="0" smtClean="0"/>
                        <a:t>граниченная </a:t>
                      </a:r>
                      <a:r>
                        <a:rPr lang="ru-RU" sz="1400" dirty="0" err="1" smtClean="0"/>
                        <a:t>химостойкость</a:t>
                      </a:r>
                      <a:r>
                        <a:rPr lang="ru-RU" sz="1400" dirty="0" smtClean="0"/>
                        <a:t> к растворителям и кислотам;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повышенная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ударопрочность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 водостойкие, эластичные; противостоят абразивному износу;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температурный диапазон 95-105</a:t>
                      </a:r>
                      <a:r>
                        <a:rPr lang="ru-RU" sz="14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С, но специальные сорта могут использоваться до 120</a:t>
                      </a:r>
                      <a:r>
                        <a:rPr lang="ru-RU" sz="14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С;</a:t>
                      </a:r>
                      <a:r>
                        <a:rPr lang="ru-RU" sz="1400" dirty="0" smtClean="0"/>
                        <a:t> Относительное удлинение 5-6 %.</a:t>
                      </a:r>
                    </a:p>
                    <a:p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Недостаток: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срок годности меньше чем у обычных полиэфирных, заказчики просят поставить эти смолы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непредускоренными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 у них сложная система отверждения  (нафтенат кобальта и ДМА), поэтому работать с ними сложно, так как они зависят от пропорций трех ингредиентов сразу; вдвое дороже чем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ортофталевые.</a:t>
                      </a:r>
                    </a:p>
                    <a:p>
                      <a:r>
                        <a:rPr lang="ru-RU" sz="1400" b="1" dirty="0" smtClean="0"/>
                        <a:t>Область применения:  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Емкости для хранения щелочей, водных сред;</a:t>
                      </a:r>
                    </a:p>
                    <a:p>
                      <a:r>
                        <a:rPr lang="ru-RU" sz="1400" dirty="0" smtClean="0"/>
                        <a:t>Изделия требующие повышенных </a:t>
                      </a:r>
                      <a:r>
                        <a:rPr lang="ru-RU" sz="1400" dirty="0" err="1" smtClean="0"/>
                        <a:t>физикомеханических</a:t>
                      </a:r>
                      <a:r>
                        <a:rPr lang="ru-RU" sz="1400" dirty="0" smtClean="0"/>
                        <a:t> свойств (лопасти ветряков).</a:t>
                      </a:r>
                      <a:endParaRPr lang="ru-RU" sz="1400" dirty="0"/>
                    </a:p>
                  </a:txBody>
                  <a:tcPr/>
                </a:tc>
              </a:tr>
              <a:tr h="19510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Эпоксивинилэфирные смолы на основе </a:t>
                      </a:r>
                      <a:r>
                        <a:rPr lang="ru-RU" sz="1400" b="1" dirty="0" err="1" smtClean="0"/>
                        <a:t>новолака</a:t>
                      </a:r>
                      <a:endParaRPr lang="ru-RU" sz="1400" b="1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Высокая </a:t>
                      </a:r>
                      <a:r>
                        <a:rPr lang="ru-RU" sz="1400" dirty="0" err="1" smtClean="0"/>
                        <a:t>химостойкость</a:t>
                      </a:r>
                      <a:r>
                        <a:rPr lang="ru-RU" sz="1400" dirty="0" smtClean="0"/>
                        <a:t> к кислотам;</a:t>
                      </a:r>
                    </a:p>
                    <a:p>
                      <a:r>
                        <a:rPr lang="ru-RU" sz="1400" dirty="0" smtClean="0"/>
                        <a:t>Высокая </a:t>
                      </a:r>
                      <a:r>
                        <a:rPr lang="ru-RU" sz="1400" dirty="0" err="1" smtClean="0"/>
                        <a:t>химостойкость</a:t>
                      </a:r>
                      <a:r>
                        <a:rPr lang="ru-RU" sz="1400" dirty="0" smtClean="0"/>
                        <a:t> к растворителям; </a:t>
                      </a:r>
                    </a:p>
                    <a:p>
                      <a:r>
                        <a:rPr lang="ru-RU" sz="1400" dirty="0" smtClean="0"/>
                        <a:t>Высокая температура эксплуатации изделий (145-150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ru-RU" sz="1400" dirty="0" smtClean="0"/>
                        <a:t>C);</a:t>
                      </a:r>
                    </a:p>
                    <a:p>
                      <a:r>
                        <a:rPr lang="ru-RU" sz="1400" dirty="0" smtClean="0"/>
                        <a:t>Высокая плотность сшивки полимера (малая миграция);</a:t>
                      </a:r>
                    </a:p>
                    <a:p>
                      <a:r>
                        <a:rPr lang="ru-RU" sz="1400" dirty="0" smtClean="0"/>
                        <a:t>Малое содержание стирола.</a:t>
                      </a:r>
                    </a:p>
                    <a:p>
                      <a:r>
                        <a:rPr lang="ru-RU" sz="1400" b="1" dirty="0" smtClean="0"/>
                        <a:t>Область применения: </a:t>
                      </a:r>
                      <a:endParaRPr lang="ru-RU" sz="1400" dirty="0" smtClean="0"/>
                    </a:p>
                    <a:p>
                      <a:r>
                        <a:rPr lang="ru-RU" sz="1400" dirty="0" smtClean="0"/>
                        <a:t>Емкости для хранения кислот/растворителей;</a:t>
                      </a:r>
                    </a:p>
                    <a:p>
                      <a:r>
                        <a:rPr lang="ru-RU" sz="1400" dirty="0" smtClean="0"/>
                        <a:t>Изделия требующие </a:t>
                      </a:r>
                      <a:r>
                        <a:rPr lang="ru-RU" sz="1400" dirty="0" err="1" smtClean="0"/>
                        <a:t>химостойкость</a:t>
                      </a:r>
                      <a:r>
                        <a:rPr lang="ru-RU" sz="1400" dirty="0" smtClean="0"/>
                        <a:t> и высокую термостойкость;</a:t>
                      </a:r>
                    </a:p>
                    <a:p>
                      <a:r>
                        <a:rPr lang="ru-RU" sz="1400" dirty="0" smtClean="0"/>
                        <a:t>Газоходы.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52205" y="253465"/>
            <a:ext cx="11229117" cy="372177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8" y="1717107"/>
            <a:ext cx="4118536" cy="11828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15" y="5202912"/>
            <a:ext cx="2457634" cy="15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87370"/>
              </p:ext>
            </p:extLst>
          </p:nvPr>
        </p:nvGraphicFramePr>
        <p:xfrm>
          <a:off x="677334" y="934608"/>
          <a:ext cx="10086460" cy="5579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683"/>
                <a:gridCol w="1504610"/>
                <a:gridCol w="947991"/>
                <a:gridCol w="930597"/>
                <a:gridCol w="984373"/>
                <a:gridCol w="1141852"/>
                <a:gridCol w="1141852"/>
                <a:gridCol w="1162756"/>
                <a:gridCol w="1162756"/>
                <a:gridCol w="37990"/>
              </a:tblGrid>
              <a:tr h="826289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Тип смолы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Характеристика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703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Механическая прочность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Водостойкость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Стойкость к окислителям (хлор, озон)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Стойкость к кислотам, щелочам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>
                          <a:effectLst/>
                        </a:rPr>
                        <a:t>Ударопрочность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Размерная стабильность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Термостойкость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62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smtClean="0">
                          <a:effectLst/>
                        </a:rPr>
                        <a:t>Полиэфирные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solidFill>
                            <a:srgbClr val="7030A0"/>
                          </a:solidFill>
                          <a:effectLst/>
                        </a:rPr>
                        <a:t>Ортофталевые</a:t>
                      </a:r>
                      <a:endParaRPr lang="ru-RU" sz="1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хорошая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хорошая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отличная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хорошая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62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 err="1">
                          <a:solidFill>
                            <a:srgbClr val="7030A0"/>
                          </a:solidFill>
                          <a:effectLst/>
                        </a:rPr>
                        <a:t>Изофталевые</a:t>
                      </a:r>
                      <a:endParaRPr lang="ru-RU" sz="1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отличная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отличная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отличная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5721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7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 smtClean="0">
                          <a:effectLst/>
                        </a:rPr>
                        <a:t>Эпоксивинил</a:t>
                      </a:r>
                      <a:r>
                        <a:rPr lang="ru-RU" sz="1000" dirty="0" smtClean="0">
                          <a:effectLst/>
                        </a:rPr>
                        <a:t>-эфирные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b="1" dirty="0">
                          <a:solidFill>
                            <a:srgbClr val="7030A0"/>
                          </a:solidFill>
                          <a:effectLst/>
                        </a:rPr>
                        <a:t>Эпоксивинилэфирные</a:t>
                      </a:r>
                      <a:endParaRPr lang="ru-RU" sz="1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</a:rPr>
                        <a:t>превосходная</a:t>
                      </a: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262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278674"/>
            <a:ext cx="11061820" cy="383177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036321"/>
            <a:ext cx="10582849" cy="50050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Химическая природа смолы, на основе которой создается стеклопластиковое изделие, является ключевым фактором, определяющим работу такого изделия в данной среде. Химически стойкие полиэфирных смолы, использовавшиеся на ранних этапах, хотя и превосходили механические сплавы, но в то же время имели ряд проблем с механической прочностью и термической стойкостью, что напрямую связано с их химической структурой. Благодаря уникальному сочетанию химической стойкости и прочности эпоксивинилэфирные смолы стали доминирующими на стеклопластиковом рынке.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Знание </a:t>
            </a:r>
            <a:r>
              <a:rPr lang="ru-RU" b="1" dirty="0">
                <a:solidFill>
                  <a:srgbClr val="FF0000"/>
                </a:solidFill>
              </a:rPr>
              <a:t>химической природы смолы – ключ к пониманию того, почему различные среды требуют применения различных смол.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6373" y="409303"/>
            <a:ext cx="11018277" cy="418011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6505" y="358019"/>
            <a:ext cx="10719767" cy="565089"/>
          </a:xfrm>
        </p:spPr>
        <p:txBody>
          <a:bodyPr/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6505" y="923109"/>
            <a:ext cx="7018626" cy="452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Синтетические смолы подразделяют на </a:t>
            </a:r>
            <a:r>
              <a:rPr lang="ru-RU" b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термопластичные</a:t>
            </a:r>
            <a:r>
              <a:rPr lang="ru-RU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(термопласты) </a:t>
            </a:r>
            <a:r>
              <a:rPr lang="ru-RU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и </a:t>
            </a:r>
            <a:r>
              <a:rPr lang="ru-RU" b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термореактивные</a:t>
            </a:r>
            <a:r>
              <a:rPr lang="ru-RU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(реактопласты).</a:t>
            </a:r>
            <a:r>
              <a:rPr lang="ru-RU" b="1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ru-RU" b="1" dirty="0" smtClean="0">
              <a:solidFill>
                <a:srgbClr val="7030A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Т</a:t>
            </a:r>
            <a:r>
              <a:rPr lang="ru-RU" b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ермопластичные</a:t>
            </a:r>
            <a:r>
              <a:rPr lang="ru-RU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(термопласты)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при нагревании способны размягчаться, а при охлаждении снова затвердевать. Т.е. они способны обратимо и многократно менять свои свойства под воздействием температуры. При этом их свойства не претерпевают существенных изменений</a:t>
            </a:r>
            <a:r>
              <a:rPr lang="ru-RU" dirty="0" smtClean="0"/>
              <a:t>.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 ним относятся полистирольные, полиэтиленовые, поливинилхлоридные и др. смолы.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 smtClean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 smtClean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974656"/>
            <a:ext cx="4024585" cy="25556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7" y="3750916"/>
            <a:ext cx="4266718" cy="28444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92917" y="2264229"/>
            <a:ext cx="7036044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 smtClean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b="1" dirty="0" smtClean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9647" y="3630746"/>
            <a:ext cx="660980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Термореактивные</a:t>
            </a:r>
            <a:r>
              <a:rPr lang="ru-RU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ru-RU" b="1" dirty="0">
                <a:solidFill>
                  <a:srgbClr val="7030A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(реактопласты)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легко переходят в вязко-текучее состояние при нагревании, но с увеличением продолжительности воздействия повышенных температур, а также результате химической реакции, они необратимо переходят в неплавкое и нерастворимое состояние. Другими словами, реактопласты в отвержденном состоянии уже нельзя растворить или расплавить, даже при сильном нагревании. К ним относятся: фенолформальдегидные, мочевиноформальдегидные,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меламиновая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u="sng" dirty="0">
                <a:latin typeface="Calibri Light" panose="020F0302020204030204" pitchFamily="34" charset="0"/>
                <a:cs typeface="Calibri Light" panose="020F0302020204030204" pitchFamily="34" charset="0"/>
                <a:hlinkClick r:id="rId4" tooltip="Полиэфирная смола"/>
              </a:rPr>
              <a:t>ненасыщенные полиэфирные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lang="ru-RU" u="sng" dirty="0">
                <a:latin typeface="Calibri Light" panose="020F0302020204030204" pitchFamily="34" charset="0"/>
                <a:cs typeface="Calibri Light" panose="020F0302020204030204" pitchFamily="34" charset="0"/>
                <a:hlinkClick r:id="rId5" tooltip="Эпоксидная смола"/>
              </a:rPr>
              <a:t>эпоксидные смолы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2040"/>
              </p:ext>
            </p:extLst>
          </p:nvPr>
        </p:nvGraphicFramePr>
        <p:xfrm>
          <a:off x="677863" y="2160588"/>
          <a:ext cx="9127988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37428910"/>
              </p:ext>
            </p:extLst>
          </p:nvPr>
        </p:nvGraphicFramePr>
        <p:xfrm>
          <a:off x="-136807" y="1012644"/>
          <a:ext cx="7277123" cy="436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529287" y="269966"/>
            <a:ext cx="11035695" cy="409303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5768182" y="2745511"/>
            <a:ext cx="5881952" cy="391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Состав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Полиэфирные смолы имеют сложный состав. Все компоненты можно разбить на отдельные группы, которые выполняют вполне определенную функцию.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* Полиэфир или полиэфирный олигомер содержится в количестве 65-70%. Это основное вещество, подвергающееся полимеризации.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/>
              <a:t>* Растворитель. Его объем составляет до 30%. Вещества, являющиеся растворителями, способны снижать вязкость материала, вступая в реакцию </a:t>
            </a:r>
            <a:r>
              <a:rPr lang="ru-RU" dirty="0" err="1" smtClean="0"/>
              <a:t>сополимеризации</a:t>
            </a:r>
            <a:r>
              <a:rPr lang="ru-RU" dirty="0" smtClean="0"/>
              <a:t> основного компонента.</a:t>
            </a: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67919" y="742894"/>
            <a:ext cx="6383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Полиэфирные смолы можно назвать продуктом нефтехимической переработки. Их получают при смешивании и поликонденсации многоатомных спиртов, кислот и ангидридов. В результате сложного химического процесса получается материал с уникальными свойствами.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28054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036321"/>
            <a:ext cx="10521889" cy="500504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                                      Виды ненасыщенных полиэфирных смол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261257"/>
            <a:ext cx="11218575" cy="348343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9200" y="1724297"/>
            <a:ext cx="1539245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Фталевый ангидрид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93870" y="1733005"/>
            <a:ext cx="1533675" cy="75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Изофталевая</a:t>
            </a:r>
            <a:r>
              <a:rPr lang="ru-RU" sz="1200" dirty="0" smtClean="0"/>
              <a:t> кислота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2970" y="1724294"/>
            <a:ext cx="1612303" cy="7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Изофталевая</a:t>
            </a:r>
            <a:r>
              <a:rPr lang="ru-RU" sz="1200" dirty="0" smtClean="0"/>
              <a:t> кислота + </a:t>
            </a:r>
            <a:r>
              <a:rPr lang="ru-RU" sz="1200" dirty="0" err="1" smtClean="0"/>
              <a:t>неопентилгликоль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10698" y="1724295"/>
            <a:ext cx="1532708" cy="76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Терефталевая кислота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70274" y="1733005"/>
            <a:ext cx="1624149" cy="75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Неопентилгликоль</a:t>
            </a:r>
            <a:r>
              <a:rPr lang="ru-RU" sz="1200" dirty="0" smtClean="0"/>
              <a:t> + фталевый ангидрид</a:t>
            </a:r>
            <a:endParaRPr lang="ru-RU" sz="1200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1748229" y="2595156"/>
            <a:ext cx="522523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740320" y="2595156"/>
            <a:ext cx="522523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732411" y="2595156"/>
            <a:ext cx="522523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7759333" y="2595156"/>
            <a:ext cx="522523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9862451" y="2595156"/>
            <a:ext cx="522523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558834" y="3239590"/>
            <a:ext cx="8908869" cy="4267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                               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Реакция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полиэтерификации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с  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гликолями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1870150" y="3770815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3740320" y="3770815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5846708" y="3762109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7854034" y="3770815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9957152" y="3770815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58833" y="4380416"/>
            <a:ext cx="8908869" cy="426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                                         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Растворение в стироле </a:t>
            </a:r>
            <a:r>
              <a:rPr lang="ru-RU" dirty="0"/>
              <a:t> </a:t>
            </a:r>
          </a:p>
        </p:txBody>
      </p:sp>
      <p:sp>
        <p:nvSpPr>
          <p:cNvPr id="22" name="Стрелка вниз 21"/>
          <p:cNvSpPr/>
          <p:nvPr/>
        </p:nvSpPr>
        <p:spPr>
          <a:xfrm>
            <a:off x="1892993" y="4902929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3740320" y="4885514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5827112" y="4902929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7854034" y="4920353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9957152" y="4902929"/>
            <a:ext cx="333120" cy="53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76382" y="5556075"/>
            <a:ext cx="1488738" cy="9207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Ортофталевая</a:t>
            </a:r>
            <a:endParaRPr lang="ru-RU" sz="14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218102" y="5556075"/>
            <a:ext cx="1377556" cy="9120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Изофталевая</a:t>
            </a:r>
            <a:endParaRPr lang="ru-RU" sz="14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247487" y="5564783"/>
            <a:ext cx="1450784" cy="8858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ИЗО/НПГ</a:t>
            </a:r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331815" y="5556075"/>
            <a:ext cx="1498675" cy="9120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Терефталевая</a:t>
            </a:r>
            <a:endParaRPr lang="ru-RU" sz="14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393570" y="5538651"/>
            <a:ext cx="1377556" cy="9120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НПГ смола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403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66080"/>
              </p:ext>
            </p:extLst>
          </p:nvPr>
        </p:nvGraphicFramePr>
        <p:xfrm>
          <a:off x="677863" y="844550"/>
          <a:ext cx="11113543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1"/>
                <a:gridCol w="815993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Вид смолы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                                        Характеристика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(ISO)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выше коррозионная стойкость и стойкость к растворителям (по сравнению с ортофталевыми);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более прочная и лучше держит удары (по сравнению с ортофталевыми);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хорошие адгезионные свойства чем у ортофталевых;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повышенный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-мех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химстойкость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лучше чем у ортофталевых;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на 10 % дороже ортофталевых;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Подходят для использования в неагрессивных средах при постоянной температуре эксплуатации ниже 82</a:t>
                      </a:r>
                      <a:r>
                        <a:rPr lang="ru-RU" sz="14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С.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полиэфиры подходят для слабокислых и слабощелочных растворов с рН от 2 до 10 при различных температурах. Эти смолы подходят для использования в системах водоочистки и устойчивы к действию квасцов, хлорида железа, коагулянтов, питьевой воды, бытовых сточных вод и водных полимерных эмульсий.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смолы значительно дешевле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винилэфирных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 ними легче работать  в некоторых процессах изготовления. Из-за более низкой цены в менее жестких условиях эти смолы часто используются в конструкционном слое за внутренним антикоррозионным барьером изготовленным с использованием высококачественных коррозионно-стойких смол.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смолы обычно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предускорены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значения времени гелеобразования подходят для большинства процессов ручной  выкладки и напыления, где используют традиционные МЭК-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пероксидные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системы отверждения при комнатной температуре.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Также одной из проблемных мест композитов является осмос, т.е. химический процесс гидролиза, развивающегося вследствие проникновения, или диффузии, воды сквозь тонкий слой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гелькоута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появления в ламинате пузырей. Полиэфирные смолы на основе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изофталевой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смолы (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изосмолы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менее склонны к образованию осмоса по сравнению с широко используемой в производстве ортофталевой смолой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7996" y="261258"/>
            <a:ext cx="11105363" cy="278674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5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0911" y="252549"/>
            <a:ext cx="11114072" cy="235131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63868"/>
              </p:ext>
            </p:extLst>
          </p:nvPr>
        </p:nvGraphicFramePr>
        <p:xfrm>
          <a:off x="450911" y="852946"/>
          <a:ext cx="11114072" cy="513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003"/>
                <a:gridCol w="7105069"/>
              </a:tblGrid>
              <a:tr h="479559">
                <a:tc>
                  <a:txBody>
                    <a:bodyPr/>
                    <a:lstStyle/>
                    <a:p>
                      <a:r>
                        <a:rPr lang="ru-RU" dirty="0" smtClean="0"/>
                        <a:t>Вид смолы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                                 Характеристика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1274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Терефталевые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(TERE)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устроены сложнее ортофталевых;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смолы общего назначения;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лучше механические свойства и химическая стойкость чем у ортофталевых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Химически сходны с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изофталевыми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очень успешно конкурируют с ними в защите от коррозии. Поскольку у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терефталевх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смол, в целом, более высокие значения удлинения и температуры термической деформации по сравнению с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изофталевыми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 выборе между терефталевыми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изофталевыми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обычно рекомендуют терефталевые смолы, за исключением случаев когда требуется УФ-стойкость. Основное химическое различие между терефталевыми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изофталевыми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смолами – тип кислоты (терефталевая и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изофталевая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используемой для создания базовой полиэфирной смолы.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1366033"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Ортофталевые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(ORTO)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для судостроения;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низкая стоимость;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самые простые и дешевые из серии полиэфирных смол;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наименьшая коррозионная стойкость  и не применяются в сильно корродирующей среде.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92997"/>
              </p:ext>
            </p:extLst>
          </p:nvPr>
        </p:nvGraphicFramePr>
        <p:xfrm>
          <a:off x="547234" y="931818"/>
          <a:ext cx="10895829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606"/>
                <a:gridCol w="8151223"/>
              </a:tblGrid>
              <a:tr h="435428">
                <a:tc>
                  <a:txBody>
                    <a:bodyPr/>
                    <a:lstStyle/>
                    <a:p>
                      <a:r>
                        <a:rPr lang="ru-RU" dirty="0" smtClean="0"/>
                        <a:t>Вид смолы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                                            Характеристика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2328562">
                <a:tc>
                  <a:txBody>
                    <a:bodyPr/>
                    <a:lstStyle/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Дициклопентадиеновые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DCPD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Неопентилгликолевые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(NPG)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низкое содержание стирола;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для судостроения;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-меньшая садка по сравнению с ортофталевыми;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хороший внешний вид;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увеличенная температура деформационной теплостойкости;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полное отверждение в процессе формования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 ДЦПД-смол:</a:t>
                      </a: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Быстрое пропитывание стекловолокна и наполнителей по сравнению со стандартными смолами, низкое содержание стирола и при этом низкая вязкость, низкая усадка при отверждении вследствие низкого содержания стирола и высокой прочности в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неотвержденном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состоянии, низкое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пропечатывание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волокна вследствие низкой усадки, низкая эмиссия стирола в динамической фазе при сравнении со стандартными смолами, довольно высокое значение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нормальные механические свойства, в том числе удлинение при разрыве.</a:t>
                      </a:r>
                    </a:p>
                    <a:p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Еще большую водостойкость чем у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изофталевых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 имеет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изофталкислотная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неопентилгликолевая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смола (</a:t>
                      </a:r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–NPG). Благодаря применению данных смол можно значительно уменьшить опасность образования осмоса.</a:t>
                      </a:r>
                      <a:r>
                        <a:rPr lang="ru-RU" sz="1400" dirty="0" smtClean="0"/>
                        <a:t> По своей химической и коррозионной стойкости смолы этого типа превосходят </a:t>
                      </a:r>
                      <a:r>
                        <a:rPr lang="ru-RU" sz="1400" dirty="0" err="1" smtClean="0"/>
                        <a:t>изофталевые</a:t>
                      </a:r>
                      <a:r>
                        <a:rPr lang="ru-RU" sz="1400" dirty="0" smtClean="0"/>
                        <a:t>, сохраняя свои высокие механические свойства. Их высокая химическая стойкость находит применение при изготовлении финишных покрытий – </a:t>
                      </a:r>
                      <a:r>
                        <a:rPr lang="ru-RU" sz="1400" dirty="0" err="1" smtClean="0"/>
                        <a:t>топкоутов</a:t>
                      </a:r>
                      <a:r>
                        <a:rPr lang="ru-RU" sz="1400" dirty="0" smtClean="0"/>
                        <a:t> и </a:t>
                      </a:r>
                      <a:r>
                        <a:rPr lang="ru-RU" sz="1400" dirty="0" err="1" smtClean="0"/>
                        <a:t>гелькоутов</a:t>
                      </a:r>
                      <a:r>
                        <a:rPr lang="ru-RU" sz="1400" dirty="0" smtClean="0"/>
                        <a:t>.</a:t>
                      </a:r>
                    </a:p>
                    <a:p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16638" y="261257"/>
            <a:ext cx="11131489" cy="330926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6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905691"/>
            <a:ext cx="11157616" cy="552123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Эпоксидная смола – продукт поликонденсации </a:t>
            </a:r>
            <a:r>
              <a:rPr lang="ru-RU" dirty="0" err="1" smtClean="0"/>
              <a:t>эпихлоргидрина</a:t>
            </a:r>
            <a:r>
              <a:rPr lang="ru-RU" dirty="0" smtClean="0"/>
              <a:t> с фенолами, чаще всего с </a:t>
            </a:r>
            <a:r>
              <a:rPr lang="ru-RU" dirty="0" err="1" smtClean="0"/>
              <a:t>бисфенолом</a:t>
            </a:r>
            <a:r>
              <a:rPr lang="ru-RU" dirty="0" smtClean="0"/>
              <a:t> А.</a:t>
            </a:r>
            <a:r>
              <a:rPr lang="ru-RU" dirty="0"/>
              <a:t> Буква А обозначает ацетон, "фенол" обозначает фенольные группы. Таким образом </a:t>
            </a:r>
            <a:r>
              <a:rPr lang="ru-RU" dirty="0" err="1"/>
              <a:t>бисфенол</a:t>
            </a:r>
            <a:r>
              <a:rPr lang="ru-RU" dirty="0"/>
              <a:t> А </a:t>
            </a:r>
            <a:r>
              <a:rPr lang="ru-RU" dirty="0" smtClean="0"/>
              <a:t>является </a:t>
            </a:r>
            <a:r>
              <a:rPr lang="ru-RU" dirty="0"/>
              <a:t>химическим продуктом, представляющим собой комбинацию двух молекул фенола с одной ацетона. Затем </a:t>
            </a:r>
            <a:r>
              <a:rPr lang="ru-RU" dirty="0" err="1"/>
              <a:t>бисфенол</a:t>
            </a:r>
            <a:r>
              <a:rPr lang="ru-RU" dirty="0"/>
              <a:t> А вступает в реакцию с веществом под названием </a:t>
            </a:r>
            <a:r>
              <a:rPr lang="ru-RU" dirty="0" err="1" smtClean="0"/>
              <a:t>эпихлоргидрин</a:t>
            </a:r>
            <a:r>
              <a:rPr lang="ru-RU" dirty="0"/>
              <a:t>. В результате реакции по обеим сторонам молекулы </a:t>
            </a:r>
            <a:r>
              <a:rPr lang="ru-RU" dirty="0" err="1"/>
              <a:t>бисфенола</a:t>
            </a:r>
            <a:r>
              <a:rPr lang="ru-RU" dirty="0"/>
              <a:t> А прикрепляются две </a:t>
            </a:r>
            <a:r>
              <a:rPr lang="ru-RU" dirty="0" smtClean="0"/>
              <a:t>(</a:t>
            </a:r>
            <a:r>
              <a:rPr lang="ru-RU" dirty="0" err="1" smtClean="0"/>
              <a:t>ди</a:t>
            </a:r>
            <a:r>
              <a:rPr lang="ru-RU" dirty="0" smtClean="0"/>
              <a:t>-) </a:t>
            </a:r>
            <a:r>
              <a:rPr lang="ru-RU" dirty="0" err="1"/>
              <a:t>глицидоловые</a:t>
            </a:r>
            <a:r>
              <a:rPr lang="ru-RU" dirty="0"/>
              <a:t> группы . Получившееся вещество называется </a:t>
            </a:r>
            <a:r>
              <a:rPr lang="ru-RU" dirty="0" err="1"/>
              <a:t>диглицидиловый</a:t>
            </a:r>
            <a:r>
              <a:rPr lang="ru-RU" dirty="0"/>
              <a:t> эфир </a:t>
            </a:r>
            <a:r>
              <a:rPr lang="ru-RU" dirty="0" err="1"/>
              <a:t>бисфенола</a:t>
            </a:r>
            <a:r>
              <a:rPr lang="ru-RU" dirty="0"/>
              <a:t> А, или же основная эпоксидная смола.</a:t>
            </a:r>
            <a:endParaRPr lang="ru-RU" dirty="0" smtClean="0"/>
          </a:p>
          <a:p>
            <a:r>
              <a:rPr lang="ru-RU" dirty="0"/>
              <a:t>Эпоксидная смола </a:t>
            </a:r>
            <a:r>
              <a:rPr lang="ru-RU" dirty="0" smtClean="0"/>
              <a:t>представляет </a:t>
            </a:r>
            <a:r>
              <a:rPr lang="ru-RU" dirty="0"/>
              <a:t>из себя вязкую смолу, которая после смешивания с отвердителем </a:t>
            </a:r>
            <a:r>
              <a:rPr lang="ru-RU" dirty="0" err="1"/>
              <a:t>полимеризуется</a:t>
            </a:r>
            <a:r>
              <a:rPr lang="ru-RU" dirty="0"/>
              <a:t> и переходит в твердую </a:t>
            </a:r>
            <a:r>
              <a:rPr lang="ru-RU" dirty="0" smtClean="0"/>
              <a:t>фазу.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Эпоксидная смола в зависимости от марки и производителя выглядит как прозрачная жидкость желто-оранжевого цвета, напоминающая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 tooltip="Мёд"/>
              </a:rPr>
              <a:t>мёд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или как коричневая твёрдая масса, напоминающая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 tooltip="Гудрон"/>
              </a:rPr>
              <a:t>гудрон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Жидкая смола может иметь очень разный цвет — от белого и прозрачного до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винно-красного.</a:t>
            </a:r>
          </a:p>
          <a:p>
            <a:r>
              <a:rPr lang="ru-RU" dirty="0"/>
              <a:t>Время отверждения эпоксидной смолы зависит от реакционной активности атомов водорода аминов. И хотя присоединенная органическая молекула не принимает непосредственного участия в химической реакции, она влияет на то, как скоро атомы водорода </a:t>
            </a:r>
            <a:r>
              <a:rPr lang="ru-RU" dirty="0" smtClean="0"/>
              <a:t>аминов </a:t>
            </a:r>
            <a:r>
              <a:rPr lang="ru-RU" dirty="0"/>
              <a:t>покидают азот и взаимодействуют с атомами кислорода </a:t>
            </a:r>
            <a:r>
              <a:rPr lang="ru-RU" dirty="0" err="1"/>
              <a:t>глицидола</a:t>
            </a:r>
            <a:r>
              <a:rPr lang="ru-RU" dirty="0"/>
              <a:t>. Таким образом, время отверждения определяется кинетикой данного амина, используемого в качестве </a:t>
            </a:r>
            <a:r>
              <a:rPr lang="ru-RU" dirty="0" smtClean="0"/>
              <a:t>отвердителя</a:t>
            </a:r>
            <a:r>
              <a:rPr lang="ru-RU" dirty="0"/>
              <a:t>. Это время можно изменить, применив другой отвердитель, добавив в смолу </a:t>
            </a:r>
            <a:r>
              <a:rPr lang="ru-RU" dirty="0" smtClean="0"/>
              <a:t>акселератор </a:t>
            </a:r>
            <a:r>
              <a:rPr lang="ru-RU" dirty="0"/>
              <a:t>или изменив температуру или массу смеси смолы с отвердителем.</a:t>
            </a:r>
          </a:p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Реакция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отверждения эпоксидных смол - экзотермическая. Это означает, что при ее отверждении выделяется тепло. Скорость, с которой смола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отверждается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зависит от температуры смеси. Чем выше температура, тем быстрее реакция. Скорость ее удваивается при повышении температуры на 10° С и наоборот. К примеру, если при 20° С смола становится свободной на отлип за 3 часа, то при 30°С на это потребуется 1,5 часа и 6 часов при 10°С. Все возможности повлиять на скорость отверждения сводятся к этому основному правилу. Время жизнеспособности смеси и время работы с ней в основном определяются из-начальной температурой смеси смолы с отвердителем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Временем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желатинизации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(гелеобразования) называется время, необходимое для данной массы, находящейся в компактном объеме для ее обращения в твердое состояние. Это время зависит от первоначальной температуры смеси и следует вышеописанному правилу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dirty="0"/>
              <a:t>Суть происходящего заключается в следующем. В ходе реакции выделяется тепло. Если выделяемое тепло сразу поглощается окружающей средой (как это происходит со смолой в виде тонкой пленки), температура </a:t>
            </a:r>
            <a:r>
              <a:rPr lang="ru-RU" dirty="0" err="1"/>
              <a:t>полимеризующейся</a:t>
            </a:r>
            <a:r>
              <a:rPr lang="ru-RU" dirty="0"/>
              <a:t> смолы не возрастает и скорость реакции остается неизменной. Если же смола занимает компактный объем (как в </a:t>
            </a:r>
            <a:r>
              <a:rPr lang="ru-RU" dirty="0" smtClean="0"/>
              <a:t>случае </a:t>
            </a:r>
            <a:r>
              <a:rPr lang="ru-RU" dirty="0"/>
              <a:t>банки), экзотермическая реакция повышает температуру клеевой смеси и реакция </a:t>
            </a:r>
            <a:r>
              <a:rPr lang="ru-RU" dirty="0" smtClean="0"/>
              <a:t>ускоряется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46704" y="322217"/>
            <a:ext cx="10974735" cy="357051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991" y="818606"/>
            <a:ext cx="11053112" cy="5756365"/>
          </a:xfrm>
        </p:spPr>
        <p:txBody>
          <a:bodyPr>
            <a:normAutofit fontScale="92500"/>
          </a:bodyPr>
          <a:lstStyle/>
          <a:p>
            <a:r>
              <a:rPr lang="ru-RU" dirty="0"/>
              <a:t>И хотя скорость полимеризации смолы и зависит от температуры, сам механизм от нее не зависит. Быстрее всего реакция протекает в жидком состоянии смолы. По ходу полимеризации смола меняет состояние с жидкого на липкое вязкое гелеобразное. После </a:t>
            </a:r>
            <a:r>
              <a:rPr lang="ru-RU" dirty="0" smtClean="0"/>
              <a:t>гелеобразования </a:t>
            </a:r>
            <a:r>
              <a:rPr lang="ru-RU" dirty="0"/>
              <a:t>скорость реакции замедляется по мере нарастания твердости. В твердых телах химические реакции протекают медленнее. От состояния мягкого липкого геля смола переходит к более твердому состоянию, постепенно теряя липучесть. Со временем липучесть исчезнет, и смола продолжит набирать твердость и прочность</a:t>
            </a:r>
            <a:r>
              <a:rPr lang="ru-RU" dirty="0" smtClean="0"/>
              <a:t>.</a:t>
            </a:r>
          </a:p>
          <a:p>
            <a:r>
              <a:rPr lang="ru-RU" dirty="0"/>
              <a:t>При нормальной температуре смола достигает от 60 до 80% окончательной прочности спустя 24 часа. Дальнейшее отверждение будет продолжаться в течение последующих нескольких недель, достигнув, в конце концов, точки, когда дальнейшее отверждение будет невозможно без значительного роста температуры. Однако для судостроительных целей можно считать, что смолы, </a:t>
            </a:r>
            <a:r>
              <a:rPr lang="ru-RU" dirty="0" err="1"/>
              <a:t>полимеризующиеся</a:t>
            </a:r>
            <a:r>
              <a:rPr lang="ru-RU" dirty="0"/>
              <a:t> при комнатной температуре, окончательно </a:t>
            </a:r>
            <a:r>
              <a:rPr lang="ru-RU" dirty="0" err="1"/>
              <a:t>отверждаются</a:t>
            </a:r>
            <a:r>
              <a:rPr lang="ru-RU" dirty="0"/>
              <a:t> спустя 72 часа при 20°С</a:t>
            </a:r>
            <a:r>
              <a:rPr lang="ru-RU" dirty="0" smtClean="0"/>
              <a:t>.</a:t>
            </a:r>
          </a:p>
          <a:p>
            <a:r>
              <a:rPr lang="ru-RU" dirty="0"/>
              <a:t>Эпоксидные смолы могут в процессе отверждения образовывать на своей поверхности тонкую пленку. Она формируется в присутствии углекислого газа и паров воды, особенно в холодную сырую погоду, нежели в теплую и солнечную. Эта пленка водорастворима и должна быть удалена перед шлифовкой или покраской.</a:t>
            </a:r>
          </a:p>
          <a:p>
            <a:r>
              <a:rPr lang="ru-RU" dirty="0" smtClean="0"/>
              <a:t>Незащищенная </a:t>
            </a:r>
            <a:r>
              <a:rPr lang="ru-RU" dirty="0"/>
              <a:t>эпоксидная смола плохо </a:t>
            </a:r>
            <a:r>
              <a:rPr lang="ru-RU" dirty="0" smtClean="0"/>
              <a:t>переносит </a:t>
            </a:r>
            <a:r>
              <a:rPr lang="ru-RU" dirty="0"/>
              <a:t>солнечный свет (УФ излучение). Спустя примерно шесть месяцев нахождения под ярким солнечным светом начинается ее распад. Дальнейшее облучение вызывает </a:t>
            </a:r>
            <a:r>
              <a:rPr lang="ru-RU" dirty="0" err="1"/>
              <a:t>меление</a:t>
            </a:r>
            <a:r>
              <a:rPr lang="ru-RU" dirty="0"/>
              <a:t> и неизбежное ее разрушение с потерей всех физических свойств. Решение проблемы лежит в защите смолы при помощи краски и лака, содержащих УФ защиту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0728" y="304800"/>
            <a:ext cx="11296952" cy="330926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смол (характеристики, виды, назначение)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7234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2430</TotalTime>
  <Words>2669</Words>
  <Application>Microsoft Office PowerPoint</Application>
  <PresentationFormat>Широкоэкранный</PresentationFormat>
  <Paragraphs>227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Trebuchet MS</vt:lpstr>
      <vt:lpstr>Wingdings 3</vt:lpstr>
      <vt:lpstr>Грань</vt:lpstr>
      <vt:lpstr>Презентация PowerPoint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  <vt:lpstr>Классификация смол (характеристики, виды, назначение)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Ko28</dc:creator>
  <cp:lastModifiedBy>Ko28</cp:lastModifiedBy>
  <cp:revision>79</cp:revision>
  <dcterms:created xsi:type="dcterms:W3CDTF">2019-10-24T09:31:24Z</dcterms:created>
  <dcterms:modified xsi:type="dcterms:W3CDTF">2021-05-27T12:18:31Z</dcterms:modified>
</cp:coreProperties>
</file>