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9" r:id="rId2"/>
    <p:sldId id="265" r:id="rId3"/>
    <p:sldId id="284" r:id="rId4"/>
    <p:sldId id="269" r:id="rId5"/>
    <p:sldId id="267" r:id="rId6"/>
    <p:sldId id="273" r:id="rId7"/>
    <p:sldId id="276" r:id="rId8"/>
    <p:sldId id="275" r:id="rId9"/>
    <p:sldId id="274" r:id="rId10"/>
    <p:sldId id="279" r:id="rId11"/>
    <p:sldId id="270" r:id="rId12"/>
    <p:sldId id="277" r:id="rId13"/>
    <p:sldId id="280" r:id="rId14"/>
    <p:sldId id="268" r:id="rId15"/>
    <p:sldId id="262" r:id="rId16"/>
    <p:sldId id="278" r:id="rId17"/>
    <p:sldId id="271" r:id="rId18"/>
    <p:sldId id="272" r:id="rId19"/>
    <p:sldId id="281" r:id="rId20"/>
    <p:sldId id="283" r:id="rId21"/>
    <p:sldId id="264" r:id="rId22"/>
    <p:sldId id="256" r:id="rId23"/>
    <p:sldId id="257" r:id="rId24"/>
    <p:sldId id="258" r:id="rId25"/>
    <p:sldId id="260" r:id="rId26"/>
    <p:sldId id="261" r:id="rId27"/>
    <p:sldId id="26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Состав полиэфирного связующего холодного отверждения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2.726462974356296E-3"/>
                  <c:y val="0.166321163610274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1432602029329151E-2"/>
                  <c:y val="0.1694646494286388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3"/>
                <c:pt idx="0">
                  <c:v>смола - 96%</c:v>
                </c:pt>
                <c:pt idx="1">
                  <c:v>отвердитель-2%</c:v>
                </c:pt>
                <c:pt idx="2">
                  <c:v>ускоритель-2% 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 formatCode="0%">
                  <c:v>0.96</c:v>
                </c:pt>
                <c:pt idx="1">
                  <c:v>0.02</c:v>
                </c:pt>
                <c:pt idx="2">
                  <c:v>0.02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60744918161357675"/>
          <c:y val="0.69680845428606419"/>
          <c:w val="0.3324419604358676"/>
          <c:h val="0.2149973202585886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Состав эпоксидного связующего холодного отверждения</a:t>
            </a:r>
          </a:p>
        </c:rich>
      </c:tx>
      <c:layout>
        <c:manualLayout>
          <c:xMode val="edge"/>
          <c:yMode val="edge"/>
          <c:x val="0.10971190341328409"/>
          <c:y val="3.4418904429271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2"/>
                <c:pt idx="0">
                  <c:v>компонент А</c:v>
                </c:pt>
                <c:pt idx="1">
                  <c:v>компонент Б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 formatCode="0%">
                  <c:v>1</c:v>
                </c:pt>
                <c:pt idx="1">
                  <c:v>0.66100000000000003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Состав эпоксидного связующего </a:t>
            </a:r>
            <a:r>
              <a:rPr lang="ru-RU" sz="1400" dirty="0" smtClean="0"/>
              <a:t>горячего отверждения </a:t>
            </a:r>
            <a:endParaRPr lang="ru-RU" sz="1400" dirty="0"/>
          </a:p>
        </c:rich>
      </c:tx>
      <c:layout>
        <c:manualLayout>
          <c:xMode val="edge"/>
          <c:yMode val="edge"/>
          <c:x val="0.172641465569349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9.7025518770478103E-2"/>
                  <c:y val="0.1153215617559405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6248589942862377E-2"/>
                  <c:y val="0.13088866309780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смола ЭД-16</c:v>
                </c:pt>
                <c:pt idx="1">
                  <c:v>лак ЛБС-16</c:v>
                </c:pt>
                <c:pt idx="2">
                  <c:v>ацетон</c:v>
                </c:pt>
                <c:pt idx="3">
                  <c:v>толуол</c:v>
                </c:pt>
                <c:pt idx="4">
                  <c:v>спирто-ацетоновая смесь</c:v>
                </c:pt>
              </c:strCache>
            </c:strRef>
          </c:cat>
          <c:val>
            <c:numRef>
              <c:f>Лист1!$B$2:$B$6</c:f>
              <c:numCache>
                <c:formatCode>0.00%</c:formatCode>
                <c:ptCount val="5"/>
                <c:pt idx="0">
                  <c:v>0.4118</c:v>
                </c:pt>
                <c:pt idx="1">
                  <c:v>0.29409999999999997</c:v>
                </c:pt>
                <c:pt idx="2">
                  <c:v>0.1081</c:v>
                </c:pt>
                <c:pt idx="3">
                  <c:v>8.8300000000000003E-2</c:v>
                </c:pt>
                <c:pt idx="4">
                  <c:v>8.9999999999999993E-3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947350051713192"/>
          <c:y val="0.17389209069837111"/>
          <c:w val="0.34360847808676626"/>
          <c:h val="0.791689004872356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Состав полиэфирного связующего </a:t>
            </a:r>
            <a:r>
              <a:rPr lang="ru-RU" sz="1400" dirty="0" smtClean="0"/>
              <a:t>горячего </a:t>
            </a:r>
            <a:r>
              <a:rPr lang="ru-RU" sz="1400" dirty="0"/>
              <a:t>отверждения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2.726462974356296E-3"/>
                  <c:y val="0.166321163610274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432602029329151E-2"/>
                  <c:y val="0.1694646494286388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3"/>
                <c:pt idx="0">
                  <c:v>смола - 96%</c:v>
                </c:pt>
                <c:pt idx="2">
                  <c:v>отвердитель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 formatCode="0%">
                  <c:v>0.98</c:v>
                </c:pt>
                <c:pt idx="2" formatCode="0.00%">
                  <c:v>0.02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5136706016513068"/>
          <c:y val="0.7319683505377701"/>
          <c:w val="0.3324419604358676"/>
          <c:h val="0.2149973202585886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7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7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5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72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8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7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6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1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0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9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7A0A9B-857A-4DC7-872D-6F83EDA428E3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026BBC-C562-4BD2-A78D-14ED39429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m21.info/info/649802" TargetMode="External"/><Relationship Id="rId2" Type="http://schemas.openxmlformats.org/officeDocument/2006/relationships/hyperlink" Target="https://www.chem21.info/info/11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jpg"/><Relationship Id="rId4" Type="http://schemas.openxmlformats.org/officeDocument/2006/relationships/hyperlink" Target="https://www.chem21.info/info/172196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m21.info/info/987728" TargetMode="External"/><Relationship Id="rId2" Type="http://schemas.openxmlformats.org/officeDocument/2006/relationships/hyperlink" Target="https://www.chem21.info/info/400974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Технология  </a:t>
            </a:r>
          </a:p>
          <a:p>
            <a:pPr marL="0" indent="0">
              <a:buNone/>
            </a:pPr>
            <a:r>
              <a:rPr lang="ru-RU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приготовления </a:t>
            </a:r>
          </a:p>
          <a:p>
            <a:pPr marL="0" indent="0">
              <a:buNone/>
            </a:pPr>
            <a:r>
              <a:rPr lang="ru-RU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связующих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4247411"/>
            <a:ext cx="3030583" cy="22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40229" y="1254034"/>
            <a:ext cx="10537371" cy="4537165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Trigonox</a:t>
            </a:r>
            <a:r>
              <a:rPr lang="ru-RU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239A </a:t>
            </a:r>
            <a:r>
              <a:rPr lang="ru-RU" dirty="0" smtClean="0">
                <a:latin typeface="Bookman Old Style" panose="02050604050505020204" pitchFamily="18" charset="0"/>
              </a:rPr>
              <a:t>и</a:t>
            </a:r>
            <a:r>
              <a:rPr lang="ru-RU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СНР-5</a:t>
            </a:r>
            <a:r>
              <a:rPr lang="ru-RU" dirty="0" smtClean="0"/>
              <a:t> </a:t>
            </a:r>
            <a:r>
              <a:rPr lang="ru-RU" dirty="0" smtClean="0">
                <a:latin typeface="Bookman Old Style" panose="02050604050505020204" pitchFamily="18" charset="0"/>
              </a:rPr>
              <a:t>возможны </a:t>
            </a:r>
            <a:r>
              <a:rPr lang="ru-RU" dirty="0">
                <a:latin typeface="Bookman Old Style" panose="02050604050505020204" pitchFamily="18" charset="0"/>
              </a:rPr>
              <a:t>для использования с </a:t>
            </a:r>
            <a:r>
              <a:rPr lang="ru-RU" dirty="0" err="1">
                <a:latin typeface="Bookman Old Style" panose="02050604050505020204" pitchFamily="18" charset="0"/>
              </a:rPr>
              <a:t>эпоксивинилэфирными</a:t>
            </a:r>
            <a:r>
              <a:rPr lang="ru-RU" dirty="0">
                <a:latin typeface="Bookman Old Style" panose="02050604050505020204" pitchFamily="18" charset="0"/>
              </a:rPr>
              <a:t> смолами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. </a:t>
            </a:r>
            <a:r>
              <a:rPr lang="ru-RU" dirty="0" smtClean="0">
                <a:latin typeface="Bookman Old Style" panose="02050604050505020204" pitchFamily="18" charset="0"/>
              </a:rPr>
              <a:t>Данные системы могут </a:t>
            </a:r>
            <a:r>
              <a:rPr lang="ru-RU" dirty="0">
                <a:latin typeface="Bookman Old Style" panose="02050604050505020204" pitchFamily="18" charset="0"/>
              </a:rPr>
              <a:t>устранить пенообразование, наблюдаемое в </a:t>
            </a:r>
            <a:r>
              <a:rPr lang="ru-RU" dirty="0" err="1">
                <a:latin typeface="Bookman Old Style" panose="02050604050505020204" pitchFamily="18" charset="0"/>
              </a:rPr>
              <a:t>эпоксивинилэфирных</a:t>
            </a:r>
            <a:r>
              <a:rPr lang="ru-RU" dirty="0">
                <a:latin typeface="Bookman Old Style" panose="02050604050505020204" pitchFamily="18" charset="0"/>
              </a:rPr>
              <a:t> смолах, катализированных МЕКР / нафтенатом кобальта. Другое преимущество данной системы – при использовании со смолами </a:t>
            </a:r>
            <a:r>
              <a:rPr lang="ru-RU" dirty="0" smtClean="0">
                <a:latin typeface="Bookman Old Style" panose="02050604050505020204" pitchFamily="18" charset="0"/>
              </a:rPr>
              <a:t>серии </a:t>
            </a:r>
            <a:r>
              <a:rPr lang="ru-RU" dirty="0" err="1" smtClean="0">
                <a:latin typeface="Bookman Old Style" panose="02050604050505020204" pitchFamily="18" charset="0"/>
              </a:rPr>
              <a:t>Derakane</a:t>
            </a:r>
            <a:r>
              <a:rPr lang="ru-RU" dirty="0" smtClean="0">
                <a:latin typeface="Bookman Old Style" panose="02050604050505020204" pitchFamily="18" charset="0"/>
              </a:rPr>
              <a:t> 411- </a:t>
            </a:r>
            <a:r>
              <a:rPr lang="ru-RU" dirty="0">
                <a:latin typeface="Bookman Old Style" panose="02050604050505020204" pitchFamily="18" charset="0"/>
              </a:rPr>
              <a:t>экзотермический пик понижается до </a:t>
            </a:r>
            <a:r>
              <a:rPr lang="ru-RU" dirty="0" smtClean="0">
                <a:latin typeface="Bookman Old Style" panose="02050604050505020204" pitchFamily="18" charset="0"/>
              </a:rPr>
              <a:t>22-27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u-RU" dirty="0" smtClean="0">
                <a:latin typeface="Bookman Old Style" panose="02050604050505020204" pitchFamily="18" charset="0"/>
              </a:rPr>
              <a:t>С </a:t>
            </a:r>
            <a:r>
              <a:rPr lang="ru-RU" dirty="0">
                <a:latin typeface="Bookman Old Style" panose="02050604050505020204" pitchFamily="18" charset="0"/>
              </a:rPr>
              <a:t>при сравнении с эквивалентной системой МЕКР/ нафтенат кобальта.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Примечание: Экзотермический пик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 470 и других смол понижается только приблизительно на </a:t>
            </a:r>
            <a:r>
              <a:rPr lang="ru-RU" dirty="0" smtClean="0">
                <a:latin typeface="Bookman Old Style" panose="02050604050505020204" pitchFamily="18" charset="0"/>
              </a:rPr>
              <a:t>11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u-RU" dirty="0" smtClean="0">
                <a:latin typeface="Bookman Old Style" panose="02050604050505020204" pitchFamily="18" charset="0"/>
              </a:rPr>
              <a:t>С</a:t>
            </a:r>
            <a:r>
              <a:rPr lang="ru-RU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426928"/>
            <a:ext cx="10825379" cy="478763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1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09303" y="1123406"/>
            <a:ext cx="11521440" cy="55996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Перекись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бензоила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ВРО) – (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Дибензоилпероксид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поставляется в виде порошка, эмульсии и в форме пасты.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Пасты и эмульсии легче использовать чем порошки. При хранении ВРО имеет тенденцию оседать и поэтому его необходимо тщательно перемешивать перед использованием.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комнатной температуре ВРО ускоряется добавлением ДМА.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Стандартная процедура: смешать ДМА со смолой перед добавлением раствора ВРО. Для оптимальных результатов  соотношение должно быть 10-20 частей (предпочтительно 15) активного ВРО к 1 ч. ДМА. 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!!! Соотношение за пределами данного диапазона может привести к тому, что смола не будет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гелеобразовываться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Смола может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гелеобразоваться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но не твердеть, или смола может не полностью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отвердиться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даже при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постотверждении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сочетании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аминными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ускорителями продукт демонстрирует очень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быстрое отверждение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которое почти не влияют влажность и наполнители. Даже при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низких температурах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будет достигнуто относительно хорошее отверждение.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ВРО-амины могут вызывать более высокий экзотермический эффект, </a:t>
            </a:r>
            <a:r>
              <a:rPr lang="ru-RU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их труднее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полностью </a:t>
            </a:r>
            <a:r>
              <a:rPr lang="ru-RU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доотвердить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!!! Для изделий </a:t>
            </a:r>
            <a:r>
              <a:rPr lang="ru-RU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эксплуатирующихся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агрессивной среде –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гипохлорит (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натрия,кальция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рекомендовано отверждение с помощью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ВРО-аминов, так как кобальт  оказывает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неблагоприятное воздействие на химическую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стойкость ламината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9272" y="339844"/>
            <a:ext cx="11060511" cy="40909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6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87680" y="1045029"/>
            <a:ext cx="10789920" cy="54080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ru-RU" sz="64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DMA)</a:t>
            </a:r>
            <a:r>
              <a:rPr lang="ru-RU" sz="6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ru-RU" sz="6400" dirty="0" err="1" smtClean="0">
                <a:latin typeface="Bookman Old Style" panose="02050604050505020204" pitchFamily="18" charset="0"/>
              </a:rPr>
              <a:t>Диметиланилин</a:t>
            </a:r>
            <a:r>
              <a:rPr lang="ru-RU" sz="6400" dirty="0" smtClean="0">
                <a:latin typeface="Bookman Old Style" panose="02050604050505020204" pitchFamily="18" charset="0"/>
              </a:rPr>
              <a:t>,</a:t>
            </a:r>
            <a:r>
              <a:rPr lang="ru-RU" sz="6400" dirty="0">
                <a:latin typeface="Bookman Old Style" panose="02050604050505020204" pitchFamily="18" charset="0"/>
              </a:rPr>
              <a:t> </a:t>
            </a:r>
            <a:endParaRPr lang="ru-RU" sz="6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64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ru-RU" sz="6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DEA) </a:t>
            </a:r>
            <a:r>
              <a:rPr lang="ru-RU" sz="6400" dirty="0" err="1" smtClean="0">
                <a:latin typeface="Bookman Old Style" panose="02050604050505020204" pitchFamily="18" charset="0"/>
              </a:rPr>
              <a:t>Диэтиланилин</a:t>
            </a:r>
            <a:r>
              <a:rPr lang="ru-RU" sz="6400" dirty="0" smtClean="0">
                <a:latin typeface="Bookman Old Style" panose="020506040505050202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64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ru-RU" sz="6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DMAA</a:t>
            </a:r>
            <a:r>
              <a:rPr lang="ru-RU" sz="64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  <a:r>
              <a:rPr lang="ru-RU" sz="6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ru-RU" sz="6400" dirty="0" err="1" smtClean="0">
                <a:latin typeface="Bookman Old Style" panose="02050604050505020204" pitchFamily="18" charset="0"/>
              </a:rPr>
              <a:t>Диметилацетоацетамид</a:t>
            </a:r>
            <a:r>
              <a:rPr lang="ru-RU" sz="6400" dirty="0" smtClean="0">
                <a:latin typeface="Bookman Old Style" panose="02050604050505020204" pitchFamily="18" charset="0"/>
              </a:rPr>
              <a:t>  </a:t>
            </a:r>
          </a:p>
          <a:p>
            <a:pPr marL="0" indent="0">
              <a:buNone/>
            </a:pPr>
            <a:r>
              <a:rPr lang="ru-RU" sz="6400" dirty="0" err="1" smtClean="0">
                <a:latin typeface="Bookman Old Style" panose="02050604050505020204" pitchFamily="18" charset="0"/>
              </a:rPr>
              <a:t>аминные</a:t>
            </a:r>
            <a:r>
              <a:rPr lang="ru-RU" sz="6400" dirty="0" smtClean="0">
                <a:latin typeface="Bookman Old Style" panose="02050604050505020204" pitchFamily="18" charset="0"/>
              </a:rPr>
              <a:t> ускорители, используемые в небольших </a:t>
            </a:r>
            <a:r>
              <a:rPr lang="ru-RU" sz="6400" dirty="0">
                <a:latin typeface="Bookman Old Style" panose="02050604050505020204" pitchFamily="18" charset="0"/>
              </a:rPr>
              <a:t>количествах для ускорения отверждения с МЕКР, </a:t>
            </a:r>
            <a:r>
              <a:rPr lang="ru-RU" sz="6400" dirty="0" smtClean="0">
                <a:latin typeface="Bookman Old Style" panose="02050604050505020204" pitchFamily="18" charset="0"/>
              </a:rPr>
              <a:t>ВРО,239А</a:t>
            </a:r>
            <a:r>
              <a:rPr lang="ru-RU" sz="6400" dirty="0">
                <a:latin typeface="Bookman Old Style" panose="02050604050505020204" pitchFamily="18" charset="0"/>
              </a:rPr>
              <a:t>, СНР. </a:t>
            </a:r>
            <a:endParaRPr lang="ru-RU" sz="6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6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ДМА</a:t>
            </a:r>
            <a:r>
              <a:rPr lang="ru-RU" sz="6400" dirty="0" smtClean="0">
                <a:latin typeface="Bookman Old Style" panose="02050604050505020204" pitchFamily="18" charset="0"/>
              </a:rPr>
              <a:t> - используется </a:t>
            </a:r>
            <a:r>
              <a:rPr lang="ru-RU" sz="6400" dirty="0">
                <a:latin typeface="Bookman Old Style" panose="02050604050505020204" pitchFamily="18" charset="0"/>
              </a:rPr>
              <a:t>как ускоритель в </a:t>
            </a:r>
            <a:r>
              <a:rPr lang="ru-RU" sz="6400" dirty="0" smtClean="0">
                <a:latin typeface="Bookman Old Style" panose="02050604050505020204" pitchFamily="18" charset="0"/>
              </a:rPr>
              <a:t>комбинации </a:t>
            </a:r>
            <a:r>
              <a:rPr lang="ru-RU" sz="6400" dirty="0">
                <a:latin typeface="Bookman Old Style" panose="02050604050505020204" pitchFamily="18" charset="0"/>
              </a:rPr>
              <a:t>с </a:t>
            </a:r>
            <a:r>
              <a:rPr lang="ru-RU" sz="6400" dirty="0" err="1">
                <a:latin typeface="Bookman Old Style" panose="02050604050505020204" pitchFamily="18" charset="0"/>
              </a:rPr>
              <a:t>CoНАФ</a:t>
            </a:r>
            <a:r>
              <a:rPr lang="ru-RU" sz="6400" dirty="0">
                <a:latin typeface="Bookman Old Style" panose="02050604050505020204" pitchFamily="18" charset="0"/>
              </a:rPr>
              <a:t> в случае использования </a:t>
            </a:r>
            <a:r>
              <a:rPr lang="ru-RU" sz="6400" dirty="0" smtClean="0">
                <a:latin typeface="Bookman Old Style" panose="02050604050505020204" pitchFamily="18" charset="0"/>
              </a:rPr>
              <a:t>инициаторов </a:t>
            </a:r>
            <a:r>
              <a:rPr lang="ru-RU" sz="6400" dirty="0">
                <a:latin typeface="Bookman Old Style" panose="02050604050505020204" pitchFamily="18" charset="0"/>
              </a:rPr>
              <a:t>МЭКП или ГПК, либо </a:t>
            </a:r>
            <a:r>
              <a:rPr lang="ru-RU" sz="6400" dirty="0" smtClean="0">
                <a:latin typeface="Bookman Old Style" panose="02050604050505020204" pitchFamily="18" charset="0"/>
              </a:rPr>
              <a:t>самостоятельно </a:t>
            </a:r>
            <a:r>
              <a:rPr lang="ru-RU" sz="6400" dirty="0">
                <a:latin typeface="Bookman Old Style" panose="02050604050505020204" pitchFamily="18" charset="0"/>
              </a:rPr>
              <a:t>с БПО. ДМА обычно </a:t>
            </a:r>
            <a:r>
              <a:rPr lang="ru-RU" sz="6400" dirty="0" smtClean="0">
                <a:latin typeface="Bookman Old Style" panose="02050604050505020204" pitchFamily="18" charset="0"/>
              </a:rPr>
              <a:t>поставляется </a:t>
            </a:r>
            <a:r>
              <a:rPr lang="ru-RU" sz="6400" dirty="0">
                <a:latin typeface="Bookman Old Style" panose="02050604050505020204" pitchFamily="18" charset="0"/>
              </a:rPr>
              <a:t>в виде жидкости со 100% </a:t>
            </a:r>
            <a:r>
              <a:rPr lang="ru-RU" sz="6400" dirty="0" smtClean="0">
                <a:latin typeface="Bookman Old Style" panose="02050604050505020204" pitchFamily="18" charset="0"/>
              </a:rPr>
              <a:t>содержанием </a:t>
            </a:r>
            <a:r>
              <a:rPr lang="ru-RU" sz="6400" dirty="0">
                <a:latin typeface="Bookman Old Style" panose="02050604050505020204" pitchFamily="18" charset="0"/>
              </a:rPr>
              <a:t>активного вещества, </a:t>
            </a:r>
            <a:r>
              <a:rPr lang="ru-RU" sz="6400" dirty="0" smtClean="0">
                <a:latin typeface="Bookman Old Style" panose="02050604050505020204" pitchFamily="18" charset="0"/>
              </a:rPr>
              <a:t>однако</a:t>
            </a:r>
            <a:r>
              <a:rPr lang="ru-RU" sz="6400" dirty="0">
                <a:latin typeface="Bookman Old Style" panose="02050604050505020204" pitchFamily="18" charset="0"/>
              </a:rPr>
              <a:t>, существуют также версии с </a:t>
            </a:r>
            <a:r>
              <a:rPr lang="ru-RU" sz="6400" dirty="0" smtClean="0">
                <a:latin typeface="Bookman Old Style" panose="02050604050505020204" pitchFamily="18" charset="0"/>
              </a:rPr>
              <a:t>концентрацией </a:t>
            </a:r>
            <a:r>
              <a:rPr lang="ru-RU" sz="6400" dirty="0">
                <a:latin typeface="Bookman Old Style" panose="02050604050505020204" pitchFamily="18" charset="0"/>
              </a:rPr>
              <a:t>активного вещества 10%</a:t>
            </a:r>
          </a:p>
          <a:p>
            <a:pPr marL="0" indent="0">
              <a:buNone/>
            </a:pPr>
            <a:r>
              <a:rPr lang="ru-RU" sz="6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ДЭА</a:t>
            </a:r>
            <a:r>
              <a:rPr lang="ru-RU" sz="6400" dirty="0" smtClean="0">
                <a:latin typeface="Bookman Old Style" panose="02050604050505020204" pitchFamily="18" charset="0"/>
              </a:rPr>
              <a:t> можно использовать </a:t>
            </a:r>
            <a:r>
              <a:rPr lang="ru-RU" sz="6400" dirty="0">
                <a:latin typeface="Bookman Old Style" panose="02050604050505020204" pitchFamily="18" charset="0"/>
              </a:rPr>
              <a:t>вместо ДМА в </a:t>
            </a:r>
            <a:r>
              <a:rPr lang="ru-RU" sz="6400" dirty="0" smtClean="0">
                <a:latin typeface="Bookman Old Style" panose="02050604050505020204" pitchFamily="18" charset="0"/>
              </a:rPr>
              <a:t>некоторых </a:t>
            </a:r>
            <a:r>
              <a:rPr lang="ru-RU" sz="6400" dirty="0">
                <a:latin typeface="Bookman Old Style" panose="02050604050505020204" pitchFamily="18" charset="0"/>
              </a:rPr>
              <a:t>системах для увеличения времени </a:t>
            </a:r>
            <a:r>
              <a:rPr lang="ru-RU" sz="6400" dirty="0" smtClean="0">
                <a:latin typeface="Bookman Old Style" panose="02050604050505020204" pitchFamily="18" charset="0"/>
              </a:rPr>
              <a:t>гелеобразования </a:t>
            </a:r>
            <a:r>
              <a:rPr lang="ru-RU" sz="6400" dirty="0">
                <a:latin typeface="Bookman Old Style" panose="02050604050505020204" pitchFamily="18" charset="0"/>
              </a:rPr>
              <a:t>и снижения </a:t>
            </a:r>
            <a:r>
              <a:rPr lang="ru-RU" sz="6400" dirty="0" smtClean="0">
                <a:latin typeface="Bookman Old Style" panose="02050604050505020204" pitchFamily="18" charset="0"/>
              </a:rPr>
              <a:t>температур </a:t>
            </a:r>
            <a:r>
              <a:rPr lang="ru-RU" sz="6400" dirty="0" err="1">
                <a:latin typeface="Bookman Old Style" panose="02050604050505020204" pitchFamily="18" charset="0"/>
              </a:rPr>
              <a:t>экзотермы</a:t>
            </a:r>
            <a:r>
              <a:rPr lang="ru-RU" sz="6400" dirty="0">
                <a:latin typeface="Bookman Old Style" panose="02050604050505020204" pitchFamily="18" charset="0"/>
              </a:rPr>
              <a:t> в </a:t>
            </a:r>
            <a:r>
              <a:rPr lang="ru-RU" sz="6400" dirty="0" err="1" smtClean="0">
                <a:latin typeface="Bookman Old Style" panose="02050604050505020204" pitchFamily="18" charset="0"/>
              </a:rPr>
              <a:t>высокореактивных</a:t>
            </a:r>
            <a:r>
              <a:rPr lang="ru-RU" sz="6400" dirty="0" smtClean="0">
                <a:latin typeface="Bookman Old Style" panose="02050604050505020204" pitchFamily="18" charset="0"/>
              </a:rPr>
              <a:t> системах</a:t>
            </a:r>
            <a:r>
              <a:rPr lang="ru-RU" sz="6400" dirty="0">
                <a:latin typeface="Bookman Old Style" panose="02050604050505020204" pitchFamily="18" charset="0"/>
              </a:rPr>
              <a:t>. Что касается безопасности </a:t>
            </a:r>
            <a:r>
              <a:rPr lang="ru-RU" sz="6400" dirty="0" smtClean="0">
                <a:latin typeface="Bookman Old Style" panose="02050604050505020204" pitchFamily="18" charset="0"/>
              </a:rPr>
              <a:t>для </a:t>
            </a:r>
            <a:r>
              <a:rPr lang="ru-RU" sz="6400" dirty="0">
                <a:latin typeface="Bookman Old Style" panose="02050604050505020204" pitchFamily="18" charset="0"/>
              </a:rPr>
              <a:t>здоровья, ДЭА чуть более </a:t>
            </a:r>
            <a:r>
              <a:rPr lang="ru-RU" sz="6400" dirty="0" smtClean="0">
                <a:latin typeface="Bookman Old Style" panose="02050604050505020204" pitchFamily="18" charset="0"/>
              </a:rPr>
              <a:t>безопасен </a:t>
            </a:r>
            <a:r>
              <a:rPr lang="ru-RU" sz="6400" dirty="0">
                <a:latin typeface="Bookman Old Style" panose="02050604050505020204" pitchFamily="18" charset="0"/>
              </a:rPr>
              <a:t>по сравнению с ДМА. </a:t>
            </a:r>
          </a:p>
          <a:p>
            <a:pPr marL="0" indent="0">
              <a:buNone/>
            </a:pPr>
            <a:endParaRPr lang="ru-RU" sz="64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6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!!!! Примечание</a:t>
            </a:r>
            <a:r>
              <a:rPr lang="ru-RU" sz="6400" dirty="0">
                <a:solidFill>
                  <a:srgbClr val="FF0000"/>
                </a:solidFill>
                <a:latin typeface="Bookman Old Style" panose="02050604050505020204" pitchFamily="18" charset="0"/>
              </a:rPr>
              <a:t>: </a:t>
            </a:r>
            <a:endParaRPr lang="ru-RU" sz="6400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6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DMAA</a:t>
            </a:r>
            <a:r>
              <a:rPr lang="ru-RU" sz="6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6400" dirty="0">
                <a:solidFill>
                  <a:srgbClr val="FF0000"/>
                </a:solidFill>
                <a:latin typeface="Bookman Old Style" panose="02050604050505020204" pitchFamily="18" charset="0"/>
              </a:rPr>
              <a:t>не работает с ВРО.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61226" y="261466"/>
            <a:ext cx="10868922" cy="252340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332412"/>
            <a:ext cx="10363825" cy="445878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2,4-Пентандион </a:t>
            </a:r>
            <a:r>
              <a:rPr lang="ru-RU" dirty="0">
                <a:latin typeface="Bookman Old Style" panose="02050604050505020204" pitchFamily="18" charset="0"/>
              </a:rPr>
              <a:t>(Ацетилацетон)</a:t>
            </a:r>
          </a:p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Ингибитор </a:t>
            </a:r>
            <a:r>
              <a:rPr lang="ru-RU" dirty="0" smtClean="0">
                <a:latin typeface="Bookman Old Style" panose="02050604050505020204" pitchFamily="18" charset="0"/>
              </a:rPr>
              <a:t>2,4-пентандион </a:t>
            </a:r>
            <a:r>
              <a:rPr lang="ru-RU" dirty="0">
                <a:latin typeface="Bookman Old Style" panose="02050604050505020204" pitchFamily="18" charset="0"/>
              </a:rPr>
              <a:t>(2,4-Р) это добавка, увеличивающая время гелеобразования, или замедлитель, для </a:t>
            </a:r>
            <a:r>
              <a:rPr lang="ru-RU" dirty="0" err="1">
                <a:latin typeface="Bookman Old Style" panose="02050604050505020204" pitchFamily="18" charset="0"/>
              </a:rPr>
              <a:t>винилэфирных</a:t>
            </a:r>
            <a:r>
              <a:rPr lang="ru-RU" dirty="0">
                <a:latin typeface="Bookman Old Style" panose="02050604050505020204" pitchFamily="18" charset="0"/>
              </a:rPr>
              <a:t> смол; однако, он также является ускорителем для полиэфирных смол. 2,4-П рекомендован для продления времени гелеобразования, поскольку его влияние на конечное отверждение минимально. Эффективен при использовании с инициаторами МЭКП и ГПК, но неэффективен с БПО. При использовании 2,4-П необходимо соблюдать осторожность. </a:t>
            </a: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можно </a:t>
            </a:r>
            <a:r>
              <a:rPr lang="ru-RU" dirty="0">
                <a:latin typeface="Bookman Old Style" panose="02050604050505020204" pitchFamily="18" charset="0"/>
              </a:rPr>
              <a:t>добавлять к системам МЕКР, СНР, 239А или СНР-5 и </a:t>
            </a:r>
            <a:r>
              <a:rPr lang="ru-RU" dirty="0" err="1">
                <a:latin typeface="Bookman Old Style" panose="02050604050505020204" pitchFamily="18" charset="0"/>
              </a:rPr>
              <a:t>CoNap</a:t>
            </a:r>
            <a:r>
              <a:rPr lang="ru-RU" dirty="0">
                <a:latin typeface="Bookman Old Style" panose="02050604050505020204" pitchFamily="18" charset="0"/>
              </a:rPr>
              <a:t> на уровне 0,05 – 0,30 для замедления времени гелеобразования смол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. Время гелеобразования может быть увеличено в десять раз без нанесения губительного воздействия на финальное отверждение или </a:t>
            </a:r>
            <a:r>
              <a:rPr lang="ru-RU" dirty="0" smtClean="0">
                <a:latin typeface="Bookman Old Style" panose="02050604050505020204" pitchFamily="18" charset="0"/>
              </a:rPr>
              <a:t>коррозионную </a:t>
            </a:r>
            <a:r>
              <a:rPr lang="ru-RU" dirty="0">
                <a:latin typeface="Bookman Old Style" panose="02050604050505020204" pitchFamily="18" charset="0"/>
              </a:rPr>
              <a:t>стойкость ламината. Данный материал можно использовать при производстве, когда требуется очень длительное время гелеобразования</a:t>
            </a:r>
            <a:r>
              <a:rPr lang="ru-RU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!!! Время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гелеобразования не может быть отсрочено путем добавления 2,4-Р, если </a:t>
            </a:r>
            <a:r>
              <a:rPr lang="ru-RU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винилэфирная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 смола катализирована ВРО с DMA в качестве ускорителя. Также, во многих системах полиэфирных смол, 2,4-Пентанедион может работать как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ускоритель.</a:t>
            </a:r>
            <a:endParaRPr lang="ru-RU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31523" y="488496"/>
            <a:ext cx="10728325" cy="400050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0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9269" y="1158240"/>
            <a:ext cx="11173096" cy="53906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 </a:t>
            </a:r>
            <a:r>
              <a:rPr lang="ru-RU" dirty="0" smtClean="0"/>
              <a:t>      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83146" y="409512"/>
            <a:ext cx="11069219" cy="34813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147" y="1097281"/>
            <a:ext cx="110692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</a:t>
            </a:r>
            <a:r>
              <a:rPr lang="ru-RU" dirty="0" smtClean="0">
                <a:latin typeface="Bookman Old Style" panose="02050604050505020204" pitchFamily="18" charset="0"/>
              </a:rPr>
              <a:t>С </a:t>
            </a:r>
            <a:r>
              <a:rPr lang="ru-RU" dirty="0" err="1" smtClean="0">
                <a:latin typeface="Bookman Old Style" panose="02050604050505020204" pitchFamily="18" charset="0"/>
              </a:rPr>
              <a:t>эпоксивинилэфирными</a:t>
            </a:r>
            <a:r>
              <a:rPr lang="ru-RU" dirty="0" smtClean="0">
                <a:latin typeface="Bookman Old Style" panose="02050604050505020204" pitchFamily="18" charset="0"/>
              </a:rPr>
              <a:t> смолами (такими как </a:t>
            </a:r>
            <a:r>
              <a:rPr lang="ru-RU" dirty="0" err="1" smtClean="0">
                <a:latin typeface="Bookman Old Style" panose="02050604050505020204" pitchFamily="18" charset="0"/>
              </a:rPr>
              <a:t>Деракан</a:t>
            </a:r>
            <a:r>
              <a:rPr lang="ru-RU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Vipel</a:t>
            </a:r>
            <a:r>
              <a:rPr lang="ru-RU" dirty="0" smtClean="0">
                <a:latin typeface="Bookman Old Style" panose="02050604050505020204" pitchFamily="18" charset="0"/>
              </a:rPr>
              <a:t>) </a:t>
            </a:r>
            <a:r>
              <a:rPr lang="ru-RU" dirty="0">
                <a:latin typeface="Bookman Old Style" panose="02050604050505020204" pitchFamily="18" charset="0"/>
              </a:rPr>
              <a:t>используются два типа инициаторов: </a:t>
            </a:r>
            <a:endParaRPr lang="ru-RU" dirty="0" smtClean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-  один</a:t>
            </a:r>
            <a:r>
              <a:rPr lang="ru-RU" dirty="0">
                <a:latin typeface="Bookman Old Style" panose="02050604050505020204" pitchFamily="18" charset="0"/>
              </a:rPr>
              <a:t>, для которого необходим нафтенат </a:t>
            </a:r>
            <a:r>
              <a:rPr lang="ru-RU" dirty="0" smtClean="0">
                <a:latin typeface="Bookman Old Style" panose="02050604050505020204" pitchFamily="18" charset="0"/>
              </a:rPr>
              <a:t>кобальта (кобальтовая система), </a:t>
            </a:r>
            <a:endParaRPr lang="ru-RU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второй</a:t>
            </a:r>
            <a:r>
              <a:rPr lang="ru-RU" dirty="0">
                <a:latin typeface="Bookman Old Style" panose="02050604050505020204" pitchFamily="18" charset="0"/>
              </a:rPr>
              <a:t>, для которого его не </a:t>
            </a:r>
            <a:r>
              <a:rPr lang="ru-RU" dirty="0" smtClean="0">
                <a:latin typeface="Bookman Old Style" panose="02050604050505020204" pitchFamily="18" charset="0"/>
              </a:rPr>
              <a:t>нужно (</a:t>
            </a:r>
            <a:r>
              <a:rPr lang="ru-RU" dirty="0" err="1" smtClean="0">
                <a:latin typeface="Bookman Old Style" panose="02050604050505020204" pitchFamily="18" charset="0"/>
              </a:rPr>
              <a:t>безкобальтовая</a:t>
            </a:r>
            <a:r>
              <a:rPr lang="ru-RU" dirty="0" smtClean="0">
                <a:latin typeface="Bookman Old Style" panose="02050604050505020204" pitchFamily="18" charset="0"/>
              </a:rPr>
              <a:t> система). 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       Пероксид </a:t>
            </a:r>
            <a:r>
              <a:rPr lang="ru-RU" dirty="0">
                <a:latin typeface="Bookman Old Style" panose="02050604050505020204" pitchFamily="18" charset="0"/>
              </a:rPr>
              <a:t>метил этил кетона (МЕКР) и </a:t>
            </a:r>
            <a:r>
              <a:rPr lang="ru-RU" dirty="0" err="1">
                <a:latin typeface="Bookman Old Style" panose="02050604050505020204" pitchFamily="18" charset="0"/>
              </a:rPr>
              <a:t>гидропероксид</a:t>
            </a:r>
            <a:r>
              <a:rPr lang="ru-RU" dirty="0">
                <a:latin typeface="Bookman Old Style" panose="02050604050505020204" pitchFamily="18" charset="0"/>
              </a:rPr>
              <a:t> кумола (СНР) обычно используются с промоутерами, чаще всего нафтенатом кобальта (</a:t>
            </a:r>
            <a:r>
              <a:rPr lang="ru-RU" dirty="0" err="1">
                <a:latin typeface="Bookman Old Style" panose="02050604050505020204" pitchFamily="18" charset="0"/>
              </a:rPr>
              <a:t>CoNap</a:t>
            </a:r>
            <a:r>
              <a:rPr lang="ru-RU" dirty="0">
                <a:latin typeface="Bookman Old Style" panose="02050604050505020204" pitchFamily="18" charset="0"/>
              </a:rPr>
              <a:t>) и ускорителями, чаще всего </a:t>
            </a:r>
            <a:r>
              <a:rPr lang="ru-RU" dirty="0" err="1">
                <a:latin typeface="Bookman Old Style" panose="02050604050505020204" pitchFamily="18" charset="0"/>
              </a:rPr>
              <a:t>диметиланилином</a:t>
            </a:r>
            <a:r>
              <a:rPr lang="ru-RU" dirty="0">
                <a:latin typeface="Bookman Old Style" panose="02050604050505020204" pitchFamily="18" charset="0"/>
              </a:rPr>
              <a:t> (DMA).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       CHP</a:t>
            </a:r>
            <a:r>
              <a:rPr lang="ru-RU" dirty="0">
                <a:latin typeface="Bookman Old Style" panose="02050604050505020204" pitchFamily="18" charset="0"/>
              </a:rPr>
              <a:t>, ускоренный </a:t>
            </a:r>
            <a:r>
              <a:rPr lang="ru-RU" dirty="0" err="1">
                <a:latin typeface="Bookman Old Style" panose="02050604050505020204" pitchFamily="18" charset="0"/>
              </a:rPr>
              <a:t>CoNap</a:t>
            </a:r>
            <a:r>
              <a:rPr lang="ru-RU" dirty="0">
                <a:latin typeface="Bookman Old Style" panose="02050604050505020204" pitchFamily="18" charset="0"/>
              </a:rPr>
              <a:t>, можно использовать со смолами, которые </a:t>
            </a:r>
            <a:r>
              <a:rPr lang="ru-RU" dirty="0" err="1">
                <a:latin typeface="Bookman Old Style" panose="02050604050505020204" pitchFamily="18" charset="0"/>
              </a:rPr>
              <a:t>отверждаются</a:t>
            </a:r>
            <a:r>
              <a:rPr lang="ru-RU" dirty="0">
                <a:latin typeface="Bookman Old Style" panose="02050604050505020204" pitchFamily="18" charset="0"/>
              </a:rPr>
              <a:t> быстро (такие как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 470-серии) для уменьшения пика </a:t>
            </a:r>
            <a:r>
              <a:rPr lang="ru-RU" dirty="0" err="1">
                <a:latin typeface="Bookman Old Style" panose="02050604050505020204" pitchFamily="18" charset="0"/>
              </a:rPr>
              <a:t>экзотермы</a:t>
            </a:r>
            <a:r>
              <a:rPr lang="ru-RU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smtClean="0">
                <a:latin typeface="Bookman Old Style" panose="02050604050505020204" pitchFamily="18" charset="0"/>
              </a:rPr>
              <a:t>      </a:t>
            </a:r>
            <a:r>
              <a:rPr lang="ru-RU" dirty="0">
                <a:latin typeface="Bookman Old Style" panose="02050604050505020204" pitchFamily="18" charset="0"/>
              </a:rPr>
              <a:t>Пероксид </a:t>
            </a:r>
            <a:r>
              <a:rPr lang="ru-RU" dirty="0" err="1">
                <a:latin typeface="Bookman Old Style" panose="02050604050505020204" pitchFamily="18" charset="0"/>
              </a:rPr>
              <a:t>бензоила</a:t>
            </a:r>
            <a:r>
              <a:rPr lang="ru-RU" dirty="0">
                <a:latin typeface="Bookman Old Style" panose="02050604050505020204" pitchFamily="18" charset="0"/>
              </a:rPr>
              <a:t> (ВРО) необходим только DMA и он используется в производстве стеклопластика, где необходимо избегать тяжелых металлов.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       Для </a:t>
            </a:r>
            <a:r>
              <a:rPr lang="ru-RU" dirty="0">
                <a:latin typeface="Bookman Old Style" panose="02050604050505020204" pitchFamily="18" charset="0"/>
              </a:rPr>
              <a:t>отверждения смол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 требуется меньшее количество инициаторов и ускорителей, чем для отверждения полиэфирных смол, в связи с эффективной молекулярной структурой смол </a:t>
            </a:r>
            <a:r>
              <a:rPr lang="ru-RU" dirty="0" err="1">
                <a:latin typeface="Bookman Old Style" panose="02050604050505020204" pitchFamily="18" charset="0"/>
              </a:rPr>
              <a:t>Derakane</a:t>
            </a:r>
            <a:r>
              <a:rPr lang="ru-RU" dirty="0">
                <a:latin typeface="Bookman Old Style" panose="02050604050505020204" pitchFamily="18" charset="0"/>
              </a:rPr>
              <a:t>. </a:t>
            </a:r>
          </a:p>
          <a:p>
            <a:endParaRPr lang="ru-RU" dirty="0" smtClean="0">
              <a:latin typeface="Bookman Old Style" panose="02050604050505020204" pitchFamily="18" charset="0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!!! С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помощью варьирования инициаторов, промоутеров и ускорителей можно получить широкий диапазон рабочего времени. Для обеспечения полного отверждения смолы, необходимо использовать рекомендуемое количество этих компонентов. Использование слишком малого количества может привести к неполному отверждению смолы; использование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слишком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большого количества – к понижению свойств ламината.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66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583474"/>
            <a:ext cx="10816671" cy="28738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7030A0"/>
                </a:solidFill>
              </a:rPr>
              <a:t>Технология приготовления связующих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0891" y="1158240"/>
            <a:ext cx="11234058" cy="5468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                                                   </a:t>
            </a:r>
            <a:r>
              <a:rPr lang="ru-RU" b="1" u="sng" dirty="0" smtClean="0">
                <a:solidFill>
                  <a:srgbClr val="FF0000"/>
                </a:solidFill>
              </a:rPr>
              <a:t>ПРАВИЛА!</a:t>
            </a:r>
          </a:p>
          <a:p>
            <a:pPr marL="0" indent="0">
              <a:buNone/>
            </a:pPr>
            <a:r>
              <a:rPr lang="ru-RU" dirty="0" smtClean="0"/>
              <a:t>Промоутеры </a:t>
            </a:r>
            <a:r>
              <a:rPr lang="ru-RU" dirty="0"/>
              <a:t>нельзя смешивать напрямую с </a:t>
            </a:r>
            <a:r>
              <a:rPr lang="ru-RU" dirty="0" err="1"/>
              <a:t>пероксидными</a:t>
            </a:r>
            <a:r>
              <a:rPr lang="ru-RU" dirty="0"/>
              <a:t> катализаторами (такими как МЕКР). КАТЕГОРИЧЕСКИ ЗАПРЕЩАЕТСЯ СМЕШИВАТЬ НАФТЕНАТ КОБАЛЬТА И МЭК-ПЕРОКСИД ОДНОВРЕМЕННО ! РЕЗУЛЬТАТОМ МОЖЕТ БЫТЬ БУРНАЯ РЕАКЦИЯ, ПОЖАР И ВЗРЫВ 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            </a:t>
            </a:r>
            <a:r>
              <a:rPr lang="ru-RU" b="1" dirty="0" err="1" smtClean="0">
                <a:solidFill>
                  <a:srgbClr val="FF0000"/>
                </a:solidFill>
              </a:rPr>
              <a:t>бутанокс</a:t>
            </a:r>
            <a:r>
              <a:rPr lang="ru-RU" b="1" dirty="0" smtClean="0">
                <a:solidFill>
                  <a:srgbClr val="FF0000"/>
                </a:solidFill>
              </a:rPr>
              <a:t> нельзя смешивать с ОК! </a:t>
            </a: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99" y="3314492"/>
            <a:ext cx="5109056" cy="34060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44686"/>
            <a:ext cx="2033897" cy="2773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59" y="3826884"/>
            <a:ext cx="2691297" cy="2691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9915" y="4859383"/>
            <a:ext cx="5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50729" y="4832844"/>
            <a:ext cx="5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=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92480" y="3853729"/>
            <a:ext cx="6010798" cy="2860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450237" y="3657599"/>
            <a:ext cx="6327766" cy="2860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9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9837" y="1194318"/>
            <a:ext cx="11116348" cy="53999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необходимо </a:t>
            </a:r>
            <a:r>
              <a:rPr lang="ru-RU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использовать точное соотношение 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активаторов</a:t>
            </a:r>
            <a:r>
              <a:rPr lang="ru-RU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необходимо </a:t>
            </a:r>
            <a:r>
              <a:rPr lang="ru-RU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тщательное перемешивание для получения оптимального 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результата! </a:t>
            </a:r>
          </a:p>
          <a:p>
            <a:pPr marL="0" indent="0">
              <a:buNone/>
            </a:pPr>
            <a:r>
              <a:rPr lang="ru-RU" sz="1600" b="1" dirty="0" smtClean="0">
                <a:latin typeface="Bookman Old Style" panose="02050604050505020204" pitchFamily="18" charset="0"/>
              </a:rPr>
              <a:t>3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.   смешивать </a:t>
            </a:r>
            <a:r>
              <a:rPr lang="ru-RU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активаторы со смолой в точной 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последовательности!</a:t>
            </a:r>
            <a:endParaRPr lang="ru-RU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1600" b="1" dirty="0" smtClean="0"/>
              <a:t>4</a:t>
            </a:r>
            <a:r>
              <a:rPr lang="ru-RU" dirty="0" smtClean="0"/>
              <a:t>.</a:t>
            </a:r>
            <a:r>
              <a:rPr lang="ru-RU" sz="1600" dirty="0" smtClean="0">
                <a:latin typeface="Bookman Old Style" panose="02050604050505020204" pitchFamily="18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Максимальная толщина ламината на основе полиэфирных смол при ручном формовании </a:t>
            </a:r>
            <a:r>
              <a:rPr lang="ru-RU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 должна превышать 6 мм (10-12 слоев)</a:t>
            </a:r>
            <a:r>
              <a:rPr lang="ru-RU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, потому что произойдет экзотермическая реакция, смола сгорит, ламинат треснет. Для эпоксидных смол данная величина – </a:t>
            </a:r>
            <a:r>
              <a:rPr lang="ru-RU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 более 30-50 мм.</a:t>
            </a:r>
            <a:endParaRPr lang="ru-RU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1132045" cy="333205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7030A0"/>
                </a:solidFill>
              </a:rPr>
              <a:t>Технология приготовления связующих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2" y="4669882"/>
            <a:ext cx="2342097" cy="17552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3" y="4556717"/>
            <a:ext cx="1893637" cy="18936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87" y="4497454"/>
            <a:ext cx="1734152" cy="20121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26" y="4528725"/>
            <a:ext cx="2163277" cy="19496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25" y="4556717"/>
            <a:ext cx="2163277" cy="1949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9293" y="5178150"/>
            <a:ext cx="3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77375" y="5134203"/>
            <a:ext cx="3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4916750" y="5362816"/>
            <a:ext cx="32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611563" y="5318869"/>
            <a:ext cx="32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4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6061" y="1053738"/>
            <a:ext cx="10581539" cy="473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                Полиэфирные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связующие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горячего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отверждения: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6061" y="313717"/>
            <a:ext cx="10982134" cy="322009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1877" y="1839792"/>
            <a:ext cx="10496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перекисей, таких, как </a:t>
            </a:r>
            <a:r>
              <a:rPr lang="ru-RU" dirty="0">
                <a:hlinkClick r:id="rId2"/>
              </a:rPr>
              <a:t>перекись </a:t>
            </a:r>
            <a:r>
              <a:rPr lang="ru-RU" dirty="0" err="1">
                <a:hlinkClick r:id="rId2"/>
              </a:rPr>
              <a:t>бензоила</a:t>
            </a:r>
            <a:r>
              <a:rPr lang="ru-RU" dirty="0"/>
              <a:t>, </a:t>
            </a:r>
            <a:r>
              <a:rPr lang="ru-RU" dirty="0">
                <a:hlinkClick r:id="rId3"/>
              </a:rPr>
              <a:t>перекись </a:t>
            </a:r>
            <a:r>
              <a:rPr lang="ru-RU" dirty="0" err="1">
                <a:hlinkClick r:id="rId3"/>
              </a:rPr>
              <a:t>циклогексанона</a:t>
            </a:r>
            <a:r>
              <a:rPr lang="ru-RU" dirty="0"/>
              <a:t> или гидроперекиси  полимеризацию проводят при 70—100°С ( </a:t>
            </a:r>
            <a:r>
              <a:rPr lang="ru-RU" dirty="0">
                <a:hlinkClick r:id="rId4"/>
              </a:rPr>
              <a:t>горячее отверждение</a:t>
            </a:r>
            <a:r>
              <a:rPr lang="ru-RU" dirty="0"/>
              <a:t> 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7" y="2904135"/>
            <a:ext cx="3447074" cy="25832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12" y="2904135"/>
            <a:ext cx="2023700" cy="2698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707" y="3769329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86033" y="3769329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9202" y="3769330"/>
            <a:ext cx="33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Температура 70-100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°С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9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2811" y="1349829"/>
            <a:ext cx="11173098" cy="5164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             Для отверждения эпоксидных смол применяются следующие системы:</a:t>
            </a: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Отвердители холодного типа (</a:t>
            </a:r>
            <a:r>
              <a:rPr lang="ru-RU" dirty="0" err="1" smtClean="0">
                <a:latin typeface="Bookman Old Style" panose="02050604050505020204" pitchFamily="18" charset="0"/>
              </a:rPr>
              <a:t>аминные</a:t>
            </a:r>
            <a:r>
              <a:rPr lang="ru-RU" dirty="0" smtClean="0">
                <a:latin typeface="Bookman Old Style" panose="02050604050505020204" pitchFamily="18" charset="0"/>
              </a:rPr>
              <a:t>), температура комнатная;</a:t>
            </a: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Отвердители горячего типа, для протекания реакции требуется температура 100-200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°С.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Системы с холодным отверждением </a:t>
            </a:r>
            <a:r>
              <a:rPr lang="ru-RU" dirty="0" smtClean="0">
                <a:latin typeface="Bookman Old Style" panose="02050604050505020204" pitchFamily="18" charset="0"/>
              </a:rPr>
              <a:t>самые простые в использовании (комнатная температура и влажность). </a:t>
            </a:r>
            <a:r>
              <a:rPr lang="ru-RU" dirty="0" err="1" smtClean="0">
                <a:latin typeface="Bookman Old Style" panose="02050604050505020204" pitchFamily="18" charset="0"/>
              </a:rPr>
              <a:t>Формоустойчивость</a:t>
            </a:r>
            <a:r>
              <a:rPr lang="ru-RU" dirty="0" smtClean="0">
                <a:latin typeface="Bookman Old Style" panose="02050604050505020204" pitchFamily="18" charset="0"/>
              </a:rPr>
              <a:t> при нагревании ограничивается более высокими температурами, максимальная 50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°С. За счет последующего отжига могут быть улучшены механические и тепловые свойства.</a:t>
            </a:r>
          </a:p>
          <a:p>
            <a:pPr marL="0" indent="0">
              <a:buNone/>
            </a:pPr>
            <a:r>
              <a:rPr lang="ru-RU" b="1" u="sng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Холоднотвердеющие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системы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отверждения отвердевают уже при комнатной температуре. Для достижения оптимальных результатов (механических  и тепловых качеств) необходимо </a:t>
            </a:r>
            <a:r>
              <a:rPr lang="ru-RU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доотверждение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Термообработка как минимум при температуре эксплуатации. </a:t>
            </a:r>
            <a:r>
              <a:rPr lang="ru-RU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Формоустойчивость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при нагревании до 150°С. </a:t>
            </a:r>
            <a:r>
              <a:rPr lang="ru-RU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Постотверждение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проводить при рабочей температуре и даже на 10°С больше.</a:t>
            </a:r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Для горячего отверждения 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применяют специальные отвердители, которые только при высоких температурах проявляют свои хорошие способности  к образованию сетчатой структуры и прочность. При термообработке вплоть  до 200°С достигается повышенная </a:t>
            </a:r>
            <a:r>
              <a:rPr lang="ru-RU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формоустойчивость</a:t>
            </a:r>
            <a:r>
              <a:rPr lang="ru-RU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при нагревании, высокая прочность, а также хорошие тепловые и химические свойства. Однако при этом снижается удлинение при разрыве.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2313" y="619125"/>
            <a:ext cx="10555287" cy="434975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9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451744" y="862149"/>
            <a:ext cx="4304828" cy="54167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1600" dirty="0">
                <a:latin typeface="Bookman Old Style" panose="02050604050505020204" pitchFamily="18" charset="0"/>
              </a:rPr>
              <a:t>В ходе подготовки смеси смол </a:t>
            </a:r>
            <a:r>
              <a:rPr lang="ru-RU" sz="1600" dirty="0" smtClean="0">
                <a:latin typeface="Bookman Old Style" panose="02050604050505020204" pitchFamily="18" charset="0"/>
              </a:rPr>
              <a:t>перемешивание – обязательный процесс. Этот </a:t>
            </a:r>
            <a:r>
              <a:rPr lang="ru-RU" sz="1600" dirty="0">
                <a:latin typeface="Bookman Old Style" panose="02050604050505020204" pitchFamily="18" charset="0"/>
              </a:rPr>
              <a:t>процесс приводит к попаданию в смесь </a:t>
            </a:r>
            <a:r>
              <a:rPr lang="ru-RU" sz="1600" dirty="0" smtClean="0">
                <a:latin typeface="Bookman Old Style" panose="02050604050505020204" pitchFamily="18" charset="0"/>
              </a:rPr>
              <a:t>воздуха</a:t>
            </a:r>
            <a:r>
              <a:rPr lang="ru-RU" sz="1600" dirty="0">
                <a:latin typeface="Bookman Old Style" panose="02050604050505020204" pitchFamily="18" charset="0"/>
              </a:rPr>
              <a:t>. Этот воздух может стать </a:t>
            </a:r>
            <a:r>
              <a:rPr lang="ru-RU" sz="1600" dirty="0" smtClean="0">
                <a:latin typeface="Bookman Old Style" panose="02050604050505020204" pitchFamily="18" charset="0"/>
              </a:rPr>
              <a:t>причиной </a:t>
            </a:r>
            <a:r>
              <a:rPr lang="ru-RU" sz="1600" dirty="0">
                <a:latin typeface="Bookman Old Style" panose="02050604050505020204" pitchFamily="18" charset="0"/>
              </a:rPr>
              <a:t>снижения смачивания волокна, в </a:t>
            </a:r>
            <a:r>
              <a:rPr lang="ru-RU" sz="1600" dirty="0" smtClean="0">
                <a:latin typeface="Bookman Old Style" panose="02050604050505020204" pitchFamily="18" charset="0"/>
              </a:rPr>
              <a:t>результате </a:t>
            </a:r>
            <a:r>
              <a:rPr lang="ru-RU" sz="1600" dirty="0">
                <a:latin typeface="Bookman Old Style" panose="02050604050505020204" pitchFamily="18" charset="0"/>
              </a:rPr>
              <a:t>чего в </a:t>
            </a:r>
            <a:r>
              <a:rPr lang="ru-RU" sz="1600" dirty="0" smtClean="0">
                <a:latin typeface="Bookman Old Style" panose="02050604050505020204" pitchFamily="18" charset="0"/>
              </a:rPr>
              <a:t>изделии </a:t>
            </a:r>
            <a:r>
              <a:rPr lang="ru-RU" sz="1600" dirty="0">
                <a:latin typeface="Bookman Old Style" panose="02050604050505020204" pitchFamily="18" charset="0"/>
              </a:rPr>
              <a:t>возникнет ряд </a:t>
            </a:r>
            <a:r>
              <a:rPr lang="ru-RU" sz="1600" dirty="0" smtClean="0">
                <a:latin typeface="Bookman Old Style" panose="02050604050505020204" pitchFamily="18" charset="0"/>
              </a:rPr>
              <a:t>недостатков</a:t>
            </a:r>
            <a:r>
              <a:rPr lang="ru-RU" sz="1600" dirty="0">
                <a:latin typeface="Bookman Old Style" panose="02050604050505020204" pitchFamily="18" charset="0"/>
              </a:rPr>
              <a:t>, таких как низкие </a:t>
            </a:r>
            <a:r>
              <a:rPr lang="ru-RU" sz="1600" dirty="0" smtClean="0">
                <a:latin typeface="Bookman Old Style" panose="02050604050505020204" pitchFamily="18" charset="0"/>
              </a:rPr>
              <a:t>физико-механические </a:t>
            </a:r>
            <a:r>
              <a:rPr lang="ru-RU" sz="1600" dirty="0">
                <a:latin typeface="Bookman Old Style" panose="02050604050505020204" pitchFamily="18" charset="0"/>
              </a:rPr>
              <a:t>свойства, формирование пузырей и </a:t>
            </a:r>
            <a:r>
              <a:rPr lang="ru-RU" sz="1600" dirty="0" smtClean="0">
                <a:latin typeface="Bookman Old Style" panose="02050604050505020204" pitchFamily="18" charset="0"/>
              </a:rPr>
              <a:t>потеря диэлектрических </a:t>
            </a:r>
            <a:r>
              <a:rPr lang="ru-RU" sz="1600" dirty="0">
                <a:latin typeface="Bookman Old Style" panose="02050604050505020204" pitchFamily="18" charset="0"/>
              </a:rPr>
              <a:t>свойств.</a:t>
            </a:r>
          </a:p>
          <a:p>
            <a:pPr marL="0" indent="0">
              <a:buNone/>
            </a:pPr>
            <a:r>
              <a:rPr lang="ru-RU" sz="1600" dirty="0">
                <a:latin typeface="Bookman Old Style" panose="02050604050505020204" pitchFamily="18" charset="0"/>
              </a:rPr>
              <a:t>Деаэраторы </a:t>
            </a:r>
            <a:r>
              <a:rPr lang="ru-RU" sz="1600" dirty="0" smtClean="0">
                <a:latin typeface="Bookman Old Style" panose="02050604050505020204" pitchFamily="18" charset="0"/>
              </a:rPr>
              <a:t>помогают </a:t>
            </a:r>
            <a:r>
              <a:rPr lang="ru-RU" sz="1600" dirty="0">
                <a:latin typeface="Bookman Old Style" panose="02050604050505020204" pitchFamily="18" charset="0"/>
              </a:rPr>
              <a:t>удалить </a:t>
            </a:r>
            <a:r>
              <a:rPr lang="ru-RU" sz="1600" dirty="0" smtClean="0">
                <a:latin typeface="Bookman Old Style" panose="02050604050505020204" pitchFamily="18" charset="0"/>
              </a:rPr>
              <a:t>из </a:t>
            </a:r>
            <a:r>
              <a:rPr lang="ru-RU" sz="1600" dirty="0">
                <a:latin typeface="Bookman Old Style" panose="02050604050505020204" pitchFamily="18" charset="0"/>
              </a:rPr>
              <a:t>смеси смолы практически весь воздух путем </a:t>
            </a:r>
            <a:r>
              <a:rPr lang="ru-RU" sz="1600" dirty="0" smtClean="0">
                <a:latin typeface="Bookman Old Style" panose="02050604050505020204" pitchFamily="18" charset="0"/>
              </a:rPr>
              <a:t>объединения </a:t>
            </a:r>
            <a:r>
              <a:rPr lang="ru-RU" sz="1600" dirty="0">
                <a:latin typeface="Bookman Old Style" panose="02050604050505020204" pitchFamily="18" charset="0"/>
              </a:rPr>
              <a:t>мелких воздушных пузырьков в </a:t>
            </a:r>
            <a:r>
              <a:rPr lang="ru-RU" sz="1600" dirty="0" smtClean="0">
                <a:latin typeface="Bookman Old Style" panose="02050604050505020204" pitchFamily="18" charset="0"/>
              </a:rPr>
              <a:t>более </a:t>
            </a:r>
            <a:r>
              <a:rPr lang="ru-RU" sz="1600" dirty="0">
                <a:latin typeface="Bookman Old Style" panose="02050604050505020204" pitchFamily="18" charset="0"/>
              </a:rPr>
              <a:t>крупные, так, что их движение к поверхности </a:t>
            </a:r>
            <a:r>
              <a:rPr lang="ru-RU" sz="1600" dirty="0" smtClean="0">
                <a:latin typeface="Bookman Old Style" panose="02050604050505020204" pitchFamily="18" charset="0"/>
              </a:rPr>
              <a:t>ускоряется</a:t>
            </a:r>
            <a:r>
              <a:rPr lang="ru-RU" sz="1600" dirty="0">
                <a:latin typeface="Bookman Old Style" panose="02050604050505020204" pitchFamily="18" charset="0"/>
              </a:rPr>
              <a:t>. Оказавшись на поверхности, пузыри </a:t>
            </a:r>
            <a:r>
              <a:rPr lang="ru-RU" sz="1600" dirty="0" smtClean="0">
                <a:latin typeface="Bookman Old Style" panose="02050604050505020204" pitchFamily="18" charset="0"/>
              </a:rPr>
              <a:t>лопаются </a:t>
            </a:r>
            <a:r>
              <a:rPr lang="ru-RU" sz="1600" dirty="0">
                <a:latin typeface="Bookman Old Style" panose="02050604050505020204" pitchFamily="18" charset="0"/>
              </a:rPr>
              <a:t>и выпускают воздух.</a:t>
            </a:r>
          </a:p>
          <a:p>
            <a:r>
              <a:rPr lang="ru-RU" sz="16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Деаэраторы </a:t>
            </a:r>
            <a:r>
              <a:rPr lang="ru-RU" sz="1600" dirty="0" smtClean="0">
                <a:latin typeface="Bookman Old Style" panose="02050604050505020204" pitchFamily="18" charset="0"/>
              </a:rPr>
              <a:t>– добавки, применение которых приводит к уменьшению </a:t>
            </a:r>
            <a:r>
              <a:rPr lang="ru-RU" sz="1600" dirty="0">
                <a:latin typeface="Bookman Old Style" panose="02050604050505020204" pitchFamily="18" charset="0"/>
              </a:rPr>
              <a:t>количества </a:t>
            </a:r>
            <a:r>
              <a:rPr lang="ru-RU" sz="1600" dirty="0" smtClean="0">
                <a:latin typeface="Bookman Old Style" panose="02050604050505020204" pitchFamily="18" charset="0"/>
              </a:rPr>
              <a:t>воздуха в смоле в процессе </a:t>
            </a:r>
            <a:r>
              <a:rPr lang="ru-RU" sz="1600" dirty="0" err="1" smtClean="0">
                <a:latin typeface="Bookman Old Style" panose="02050604050505020204" pitchFamily="18" charset="0"/>
              </a:rPr>
              <a:t>ламинирования</a:t>
            </a:r>
            <a:r>
              <a:rPr lang="ru-RU" sz="1600" dirty="0">
                <a:latin typeface="Bookman Old Style" panose="02050604050505020204" pitchFamily="18" charset="0"/>
              </a:rPr>
              <a:t>. </a:t>
            </a:r>
            <a:endParaRPr lang="ru-RU" sz="16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Bookman Old Style" panose="02050604050505020204" pitchFamily="18" charset="0"/>
              </a:rPr>
              <a:t>BYK</a:t>
            </a:r>
            <a:r>
              <a:rPr lang="ru-RU" sz="1600" dirty="0">
                <a:latin typeface="Bookman Old Style" panose="02050604050505020204" pitchFamily="18" charset="0"/>
              </a:rPr>
              <a:t>®-A 555 проявляет самую высокую эффективность и является наилучшим деаэратором </a:t>
            </a:r>
            <a:r>
              <a:rPr lang="ru-RU" sz="1600" dirty="0" smtClean="0">
                <a:latin typeface="Bookman Old Style" panose="02050604050505020204" pitchFamily="18" charset="0"/>
              </a:rPr>
              <a:t>в ненасыщенных </a:t>
            </a:r>
            <a:r>
              <a:rPr lang="ru-RU" sz="1600" dirty="0">
                <a:latin typeface="Bookman Old Style" panose="02050604050505020204" pitchFamily="18" charset="0"/>
              </a:rPr>
              <a:t>полиэфирных </a:t>
            </a:r>
            <a:r>
              <a:rPr lang="ru-RU" sz="1600" dirty="0" smtClean="0">
                <a:latin typeface="Bookman Old Style" panose="02050604050505020204" pitchFamily="18" charset="0"/>
              </a:rPr>
              <a:t>и эпоксидных смолах</a:t>
            </a:r>
            <a:r>
              <a:rPr lang="ru-RU" sz="16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8163" y="418220"/>
            <a:ext cx="10895048" cy="443929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1" y="1006616"/>
            <a:ext cx="6803580" cy="48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0935" y="478559"/>
            <a:ext cx="11020078" cy="426512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связующих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923109" y="1088571"/>
            <a:ext cx="10668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Constantia" panose="02030602050306030303" pitchFamily="18" charset="0"/>
              </a:rPr>
              <a:t>Связующее – многокомпонентный материал, обеспечивающий монолитность композита. </a:t>
            </a:r>
          </a:p>
          <a:p>
            <a:pPr marL="0" indent="0">
              <a:buNone/>
            </a:pPr>
            <a:endParaRPr lang="ru-RU" dirty="0">
              <a:latin typeface="Constantia" panose="02030602050306030303" pitchFamily="18" charset="0"/>
            </a:endParaRPr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3598665166"/>
              </p:ext>
            </p:extLst>
          </p:nvPr>
        </p:nvGraphicFramePr>
        <p:xfrm>
          <a:off x="1476104" y="1980577"/>
          <a:ext cx="4585062" cy="428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848288600"/>
              </p:ext>
            </p:extLst>
          </p:nvPr>
        </p:nvGraphicFramePr>
        <p:xfrm>
          <a:off x="6061166" y="1980578"/>
          <a:ext cx="4511039" cy="428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759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92183" y="1341120"/>
            <a:ext cx="10568477" cy="5268685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rgbClr val="7030A0"/>
                </a:solidFill>
                <a:latin typeface="Bookman Old Style" panose="02050604050505020204" pitchFamily="18" charset="0"/>
              </a:rPr>
              <a:t>УФ-стабилизаторы</a:t>
            </a:r>
            <a:r>
              <a:rPr lang="ru-RU" sz="1600" dirty="0">
                <a:latin typeface="Bookman Old Style" panose="02050604050505020204" pitchFamily="18" charset="0"/>
              </a:rPr>
              <a:t> </a:t>
            </a:r>
            <a:r>
              <a:rPr lang="ru-RU" sz="1600" dirty="0" smtClean="0">
                <a:latin typeface="Bookman Old Style" panose="02050604050505020204" pitchFamily="18" charset="0"/>
              </a:rPr>
              <a:t>обычно добавляются </a:t>
            </a:r>
            <a:r>
              <a:rPr lang="ru-RU" sz="1600" dirty="0">
                <a:latin typeface="Bookman Old Style" panose="02050604050505020204" pitchFamily="18" charset="0"/>
              </a:rPr>
              <a:t>в случаях, когда изделие </a:t>
            </a:r>
            <a:r>
              <a:rPr lang="ru-RU" sz="1600" dirty="0" smtClean="0">
                <a:latin typeface="Bookman Old Style" panose="02050604050505020204" pitchFamily="18" charset="0"/>
              </a:rPr>
              <a:t>должно </a:t>
            </a:r>
            <a:r>
              <a:rPr lang="ru-RU" sz="1600" dirty="0">
                <a:latin typeface="Bookman Old Style" panose="02050604050505020204" pitchFamily="18" charset="0"/>
              </a:rPr>
              <a:t>выдерживать долговременное </a:t>
            </a:r>
            <a:r>
              <a:rPr lang="ru-RU" sz="1600" dirty="0" smtClean="0">
                <a:latin typeface="Bookman Old Style" panose="02050604050505020204" pitchFamily="18" charset="0"/>
              </a:rPr>
              <a:t>воздействие </a:t>
            </a:r>
            <a:r>
              <a:rPr lang="ru-RU" sz="1600" dirty="0">
                <a:latin typeface="Bookman Old Style" panose="02050604050505020204" pitchFamily="18" charset="0"/>
              </a:rPr>
              <a:t>солнечного света. </a:t>
            </a:r>
            <a:r>
              <a:rPr lang="ru-RU" sz="1600" dirty="0" smtClean="0">
                <a:latin typeface="Bookman Old Style" panose="02050604050505020204" pitchFamily="18" charset="0"/>
              </a:rPr>
              <a:t>УФ-стабилизаторы </a:t>
            </a:r>
            <a:r>
              <a:rPr lang="ru-RU" sz="1600" dirty="0">
                <a:latin typeface="Bookman Old Style" panose="02050604050505020204" pitchFamily="18" charset="0"/>
              </a:rPr>
              <a:t>используются в </a:t>
            </a:r>
            <a:r>
              <a:rPr lang="ru-RU" sz="1600" dirty="0" smtClean="0">
                <a:latin typeface="Bookman Old Style" panose="02050604050505020204" pitchFamily="18" charset="0"/>
              </a:rPr>
              <a:t>наружном </a:t>
            </a:r>
            <a:r>
              <a:rPr lang="ru-RU" sz="1600" dirty="0">
                <a:latin typeface="Bookman Old Style" panose="02050604050505020204" pitchFamily="18" charset="0"/>
              </a:rPr>
              <a:t>слое ламината и там, где указано </a:t>
            </a:r>
            <a:r>
              <a:rPr lang="ru-RU" sz="1600" dirty="0" smtClean="0">
                <a:latin typeface="Bookman Old Style" panose="02050604050505020204" pitchFamily="18" charset="0"/>
              </a:rPr>
              <a:t>покупателем</a:t>
            </a:r>
            <a:r>
              <a:rPr lang="ru-RU" sz="1600" dirty="0">
                <a:latin typeface="Bookman Old Style" panose="02050604050505020204" pitchFamily="18" charset="0"/>
              </a:rPr>
              <a:t>. В большинстве </a:t>
            </a:r>
            <a:r>
              <a:rPr lang="ru-RU" sz="1600" dirty="0" smtClean="0">
                <a:latin typeface="Bookman Old Style" panose="02050604050505020204" pitchFamily="18" charset="0"/>
              </a:rPr>
              <a:t>спецификаций </a:t>
            </a:r>
            <a:r>
              <a:rPr lang="ru-RU" sz="1600" dirty="0">
                <a:latin typeface="Bookman Old Style" panose="02050604050505020204" pitchFamily="18" charset="0"/>
              </a:rPr>
              <a:t>указано количество и тип </a:t>
            </a:r>
            <a:r>
              <a:rPr lang="ru-RU" sz="1600" dirty="0" smtClean="0">
                <a:latin typeface="Bookman Old Style" panose="02050604050505020204" pitchFamily="18" charset="0"/>
              </a:rPr>
              <a:t>УФ-стабилизатора</a:t>
            </a:r>
            <a:r>
              <a:rPr lang="ru-RU" sz="1600" dirty="0">
                <a:latin typeface="Bookman Old Style" panose="02050604050505020204" pitchFamily="18" charset="0"/>
              </a:rPr>
              <a:t>. Либо можно следовать </a:t>
            </a:r>
            <a:r>
              <a:rPr lang="ru-RU" sz="1600" dirty="0" smtClean="0">
                <a:latin typeface="Bookman Old Style" panose="02050604050505020204" pitchFamily="18" charset="0"/>
              </a:rPr>
              <a:t>рекомендациям </a:t>
            </a:r>
            <a:r>
              <a:rPr lang="ru-RU" sz="1600" dirty="0">
                <a:latin typeface="Bookman Old Style" panose="02050604050505020204" pitchFamily="18" charset="0"/>
              </a:rPr>
              <a:t>производителей </a:t>
            </a:r>
            <a:r>
              <a:rPr lang="ru-RU" sz="1600" dirty="0" smtClean="0">
                <a:latin typeface="Bookman Old Style" panose="02050604050505020204" pitchFamily="18" charset="0"/>
              </a:rPr>
              <a:t>УФ-стабилизаторов</a:t>
            </a:r>
            <a:r>
              <a:rPr lang="ru-RU" sz="1600" dirty="0">
                <a:latin typeface="Bookman Old Style" panose="02050604050505020204" pitchFamily="18" charset="0"/>
              </a:rPr>
              <a:t>. </a:t>
            </a:r>
            <a:r>
              <a:rPr lang="ru-RU" sz="1600" dirty="0" smtClean="0">
                <a:latin typeface="Bookman Old Style" panose="02050604050505020204" pitchFamily="18" charset="0"/>
              </a:rPr>
              <a:t>УФ-стабилизаторы чаще </a:t>
            </a:r>
            <a:r>
              <a:rPr lang="ru-RU" sz="1600" dirty="0">
                <a:latin typeface="Bookman Old Style" panose="02050604050505020204" pitchFamily="18" charset="0"/>
              </a:rPr>
              <a:t>всего добавляют в верхний слой, </a:t>
            </a:r>
            <a:r>
              <a:rPr lang="ru-RU" sz="1600" dirty="0" smtClean="0">
                <a:latin typeface="Bookman Old Style" panose="02050604050505020204" pitchFamily="18" charset="0"/>
              </a:rPr>
              <a:t>но </a:t>
            </a:r>
            <a:r>
              <a:rPr lang="ru-RU" sz="1600" dirty="0">
                <a:latin typeface="Bookman Old Style" panose="02050604050505020204" pitchFamily="18" charset="0"/>
              </a:rPr>
              <a:t>также возможно добавление и в </a:t>
            </a:r>
            <a:r>
              <a:rPr lang="ru-RU" sz="1600" dirty="0" smtClean="0">
                <a:latin typeface="Bookman Old Style" panose="02050604050505020204" pitchFamily="18" charset="0"/>
              </a:rPr>
              <a:t>более </a:t>
            </a:r>
            <a:r>
              <a:rPr lang="ru-RU" sz="1600" dirty="0">
                <a:latin typeface="Bookman Old Style" panose="02050604050505020204" pitchFamily="18" charset="0"/>
              </a:rPr>
              <a:t>низкие </a:t>
            </a:r>
            <a:r>
              <a:rPr lang="ru-RU" sz="1600" dirty="0" smtClean="0">
                <a:latin typeface="Bookman Old Style" panose="02050604050505020204" pitchFamily="18" charset="0"/>
              </a:rPr>
              <a:t>конструкционные </a:t>
            </a:r>
            <a:r>
              <a:rPr lang="ru-RU" sz="1600" dirty="0">
                <a:latin typeface="Bookman Old Style" panose="02050604050505020204" pitchFamily="18" charset="0"/>
              </a:rPr>
              <a:t>слои.</a:t>
            </a:r>
          </a:p>
          <a:p>
            <a:r>
              <a:rPr lang="ru-RU" sz="1600" dirty="0">
                <a:solidFill>
                  <a:srgbClr val="7030A0"/>
                </a:solidFill>
                <a:latin typeface="Bookman Old Style" panose="02050604050505020204" pitchFamily="18" charset="0"/>
              </a:rPr>
              <a:t>Добавки против истирания</a:t>
            </a:r>
            <a:r>
              <a:rPr lang="ru-RU" sz="1600" dirty="0">
                <a:latin typeface="Bookman Old Style" panose="02050604050505020204" pitchFamily="18" charset="0"/>
              </a:rPr>
              <a:t>, </a:t>
            </a:r>
            <a:r>
              <a:rPr lang="ru-RU" sz="1600" dirty="0" smtClean="0">
                <a:latin typeface="Bookman Old Style" panose="02050604050505020204" pitchFamily="18" charset="0"/>
              </a:rPr>
              <a:t>такие </a:t>
            </a:r>
            <a:r>
              <a:rPr lang="ru-RU" sz="1600" dirty="0">
                <a:latin typeface="Bookman Old Style" panose="02050604050505020204" pitchFamily="18" charset="0"/>
              </a:rPr>
              <a:t>как оксид алюминия, кремнезем </a:t>
            </a:r>
            <a:r>
              <a:rPr lang="ru-RU" sz="1600" dirty="0" smtClean="0">
                <a:latin typeface="Bookman Old Style" panose="02050604050505020204" pitchFamily="18" charset="0"/>
              </a:rPr>
              <a:t>и </a:t>
            </a:r>
            <a:r>
              <a:rPr lang="ru-RU" sz="1600" dirty="0">
                <a:latin typeface="Bookman Old Style" panose="02050604050505020204" pitchFamily="18" charset="0"/>
              </a:rPr>
              <a:t>карбид кремния, добавляют в смолу </a:t>
            </a:r>
            <a:r>
              <a:rPr lang="ru-RU" sz="1600" dirty="0" smtClean="0">
                <a:latin typeface="Bookman Old Style" panose="02050604050505020204" pitchFamily="18" charset="0"/>
              </a:rPr>
              <a:t>для </a:t>
            </a:r>
            <a:r>
              <a:rPr lang="ru-RU" sz="1600" dirty="0">
                <a:latin typeface="Bookman Old Style" panose="02050604050505020204" pitchFamily="18" charset="0"/>
              </a:rPr>
              <a:t>повышения стойкости композита к </a:t>
            </a:r>
            <a:r>
              <a:rPr lang="ru-RU" sz="1600" dirty="0" smtClean="0">
                <a:latin typeface="Bookman Old Style" panose="02050604050505020204" pitchFamily="18" charset="0"/>
              </a:rPr>
              <a:t>истиранию</a:t>
            </a:r>
            <a:r>
              <a:rPr lang="ru-RU" sz="1600" dirty="0">
                <a:latin typeface="Bookman Old Style" panose="02050604050505020204" pitchFamily="18" charset="0"/>
              </a:rPr>
              <a:t>. Другие наполнители </a:t>
            </a:r>
            <a:r>
              <a:rPr lang="ru-RU" sz="1600" dirty="0" smtClean="0">
                <a:latin typeface="Bookman Old Style" panose="02050604050505020204" pitchFamily="18" charset="0"/>
              </a:rPr>
              <a:t>обычно </a:t>
            </a:r>
            <a:r>
              <a:rPr lang="ru-RU" sz="1600" dirty="0">
                <a:latin typeface="Bookman Old Style" panose="02050604050505020204" pitchFamily="18" charset="0"/>
              </a:rPr>
              <a:t>запрещается использовать в </a:t>
            </a:r>
            <a:r>
              <a:rPr lang="ru-RU" sz="1600" dirty="0" smtClean="0">
                <a:latin typeface="Bookman Old Style" panose="02050604050505020204" pitchFamily="18" charset="0"/>
              </a:rPr>
              <a:t>соответствии </a:t>
            </a:r>
            <a:r>
              <a:rPr lang="ru-RU" sz="1600" dirty="0">
                <a:latin typeface="Bookman Old Style" panose="02050604050505020204" pitchFamily="18" charset="0"/>
              </a:rPr>
              <a:t>со многими спецификациями </a:t>
            </a:r>
            <a:r>
              <a:rPr lang="ru-RU" sz="1600" dirty="0" smtClean="0">
                <a:latin typeface="Bookman Old Style" panose="02050604050505020204" pitchFamily="18" charset="0"/>
              </a:rPr>
              <a:t>на </a:t>
            </a:r>
            <a:r>
              <a:rPr lang="ru-RU" sz="1600" dirty="0" err="1">
                <a:latin typeface="Bookman Old Style" panose="02050604050505020204" pitchFamily="18" charset="0"/>
              </a:rPr>
              <a:t>коррозионо</a:t>
            </a:r>
            <a:r>
              <a:rPr lang="ru-RU" sz="1600" dirty="0">
                <a:latin typeface="Bookman Old Style" panose="02050604050505020204" pitchFamily="18" charset="0"/>
              </a:rPr>
              <a:t>-стойкое оборудование. </a:t>
            </a:r>
            <a:r>
              <a:rPr lang="ru-RU" sz="1600" dirty="0" smtClean="0">
                <a:latin typeface="Bookman Old Style" panose="02050604050505020204" pitchFamily="18" charset="0"/>
              </a:rPr>
              <a:t>Иногда </a:t>
            </a:r>
            <a:r>
              <a:rPr lang="ru-RU" sz="1600" dirty="0">
                <a:latin typeface="Bookman Old Style" panose="02050604050505020204" pitchFamily="18" charset="0"/>
              </a:rPr>
              <a:t>к смоле добавляют инертные </a:t>
            </a:r>
            <a:r>
              <a:rPr lang="ru-RU" sz="1600" dirty="0" smtClean="0">
                <a:latin typeface="Bookman Old Style" panose="02050604050505020204" pitchFamily="18" charset="0"/>
              </a:rPr>
              <a:t>проводящие </a:t>
            </a:r>
            <a:r>
              <a:rPr lang="ru-RU" sz="1600" dirty="0">
                <a:latin typeface="Bookman Old Style" panose="02050604050505020204" pitchFamily="18" charset="0"/>
              </a:rPr>
              <a:t>наполнители, такие как </a:t>
            </a:r>
            <a:r>
              <a:rPr lang="ru-RU" sz="1600" dirty="0" smtClean="0">
                <a:latin typeface="Bookman Old Style" panose="02050604050505020204" pitchFamily="18" charset="0"/>
              </a:rPr>
              <a:t>графит </a:t>
            </a:r>
            <a:r>
              <a:rPr lang="ru-RU" sz="1600" dirty="0">
                <a:latin typeface="Bookman Old Style" panose="02050604050505020204" pitchFamily="18" charset="0"/>
              </a:rPr>
              <a:t>или сажа, для соответствия </a:t>
            </a:r>
            <a:r>
              <a:rPr lang="ru-RU" sz="1600" dirty="0" smtClean="0">
                <a:latin typeface="Bookman Old Style" panose="02050604050505020204" pitchFamily="18" charset="0"/>
              </a:rPr>
              <a:t>требованиям </a:t>
            </a:r>
            <a:r>
              <a:rPr lang="ru-RU" sz="1600" dirty="0">
                <a:latin typeface="Bookman Old Style" panose="02050604050505020204" pitchFamily="18" charset="0"/>
              </a:rPr>
              <a:t>по электропроводности. </a:t>
            </a:r>
            <a:r>
              <a:rPr lang="ru-RU" sz="1600" dirty="0" smtClean="0">
                <a:latin typeface="Bookman Old Style" panose="02050604050505020204" pitchFamily="18" charset="0"/>
              </a:rPr>
              <a:t>Стойкость </a:t>
            </a:r>
            <a:r>
              <a:rPr lang="ru-RU" sz="1600" dirty="0">
                <a:latin typeface="Bookman Old Style" panose="02050604050505020204" pitchFamily="18" charset="0"/>
              </a:rPr>
              <a:t>к истиранию можно </a:t>
            </a:r>
            <a:r>
              <a:rPr lang="ru-RU" sz="1600" dirty="0" smtClean="0">
                <a:latin typeface="Bookman Old Style" panose="02050604050505020204" pitchFamily="18" charset="0"/>
              </a:rPr>
              <a:t>улучшить </a:t>
            </a:r>
            <a:r>
              <a:rPr lang="ru-RU" sz="1600" dirty="0">
                <a:latin typeface="Bookman Old Style" panose="02050604050505020204" pitchFamily="18" charset="0"/>
              </a:rPr>
              <a:t>путем использования твердых, </a:t>
            </a:r>
            <a:r>
              <a:rPr lang="ru-RU" sz="1600" dirty="0" smtClean="0">
                <a:latin typeface="Bookman Old Style" panose="02050604050505020204" pitchFamily="18" charset="0"/>
              </a:rPr>
              <a:t>инертных </a:t>
            </a:r>
            <a:r>
              <a:rPr lang="ru-RU" sz="1600" dirty="0">
                <a:latin typeface="Bookman Old Style" panose="02050604050505020204" pitchFamily="18" charset="0"/>
              </a:rPr>
              <a:t>наполнителей, таких как </a:t>
            </a:r>
            <a:r>
              <a:rPr lang="ru-RU" sz="1600" dirty="0" smtClean="0">
                <a:latin typeface="Bookman Old Style" panose="02050604050505020204" pitchFamily="18" charset="0"/>
              </a:rPr>
              <a:t>карбид </a:t>
            </a:r>
            <a:r>
              <a:rPr lang="ru-RU" sz="1600" dirty="0">
                <a:latin typeface="Bookman Old Style" panose="02050604050505020204" pitchFamily="18" charset="0"/>
              </a:rPr>
              <a:t>кремния</a:t>
            </a:r>
            <a:r>
              <a:rPr lang="ru-RU" sz="16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16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Антипирены</a:t>
            </a:r>
            <a:r>
              <a:rPr lang="ru-RU" sz="1600" dirty="0" smtClean="0">
                <a:latin typeface="Bookman Old Style" panose="02050604050505020204" pitchFamily="18" charset="0"/>
              </a:rPr>
              <a:t> - </a:t>
            </a:r>
            <a:r>
              <a:rPr lang="ru-RU" sz="1700" dirty="0" smtClean="0">
                <a:latin typeface="Bookman Old Style" panose="02050604050505020204" pitchFamily="18" charset="0"/>
              </a:rPr>
              <a:t>компоненты, добавляемые </a:t>
            </a:r>
            <a:r>
              <a:rPr lang="ru-RU" sz="1700" dirty="0">
                <a:latin typeface="Bookman Old Style" panose="02050604050505020204" pitchFamily="18" charset="0"/>
              </a:rPr>
              <a:t>в </a:t>
            </a:r>
            <a:r>
              <a:rPr lang="ru-RU" sz="1700" dirty="0" smtClean="0">
                <a:latin typeface="Bookman Old Style" panose="02050604050505020204" pitchFamily="18" charset="0"/>
              </a:rPr>
              <a:t>связующие </a:t>
            </a:r>
            <a:r>
              <a:rPr lang="ru-RU" sz="1700" dirty="0">
                <a:latin typeface="Bookman Old Style" panose="02050604050505020204" pitchFamily="18" charset="0"/>
              </a:rPr>
              <a:t>с целью обеспечения огнезащиты. Антипирены замедляют воспламенение и горение в связи с тем, что содержат замедлители горения (фосфаты аммония, бора, хлорид аммония)</a:t>
            </a:r>
            <a:endParaRPr lang="ru-RU" sz="1700" dirty="0" smtClean="0">
              <a:latin typeface="Bookman Old Style" panose="02050604050505020204" pitchFamily="18" charset="0"/>
            </a:endParaRPr>
          </a:p>
          <a:p>
            <a:r>
              <a:rPr lang="ru-RU" sz="1600" dirty="0" err="1" smtClean="0">
                <a:solidFill>
                  <a:srgbClr val="7030A0"/>
                </a:solidFill>
                <a:latin typeface="Bookman Old Style" panose="02050604050505020204" pitchFamily="18" charset="0"/>
              </a:rPr>
              <a:t>Тиксотропы</a:t>
            </a:r>
            <a:r>
              <a:rPr lang="ru-RU" sz="1600" dirty="0" smtClean="0">
                <a:latin typeface="Bookman Old Style" panose="02050604050505020204" pitchFamily="18" charset="0"/>
              </a:rPr>
              <a:t> –обычные загустители. </a:t>
            </a:r>
            <a:r>
              <a:rPr lang="ru-RU" sz="1700" dirty="0" smtClean="0">
                <a:latin typeface="Bookman Old Style" panose="02050604050505020204" pitchFamily="18" charset="0"/>
              </a:rPr>
              <a:t>Применяют в тех случаях когда желательно </a:t>
            </a:r>
            <a:r>
              <a:rPr lang="ru-RU" sz="1700" dirty="0">
                <a:latin typeface="Bookman Old Style" panose="02050604050505020204" pitchFamily="18" charset="0"/>
              </a:rPr>
              <a:t>контролировать текучесть </a:t>
            </a:r>
            <a:r>
              <a:rPr lang="ru-RU" sz="1700" dirty="0" smtClean="0">
                <a:latin typeface="Bookman Old Style" panose="02050604050505020204" pitchFamily="18" charset="0"/>
              </a:rPr>
              <a:t>смолы.</a:t>
            </a:r>
            <a:endParaRPr lang="ru-RU" sz="1700" dirty="0">
              <a:latin typeface="Bookman Old Style" panose="02050604050505020204" pitchFamily="18" charset="0"/>
            </a:endParaRPr>
          </a:p>
          <a:p>
            <a:endParaRPr lang="ru-RU" sz="1600" dirty="0">
              <a:latin typeface="Bookman Old Style" panose="02050604050505020204" pitchFamily="18" charset="0"/>
            </a:endParaRPr>
          </a:p>
          <a:p>
            <a:endParaRPr lang="ru-RU" sz="1600" dirty="0">
              <a:latin typeface="Bookman Old Style" panose="020506040505050202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9269" y="479788"/>
            <a:ext cx="10598150" cy="477838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1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67795" y="2429693"/>
            <a:ext cx="2142308" cy="210747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Смола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1855" y="435637"/>
            <a:ext cx="11025676" cy="261049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6" name="Стрелка вверх 5"/>
          <p:cNvSpPr/>
          <p:nvPr/>
        </p:nvSpPr>
        <p:spPr>
          <a:xfrm rot="15289729">
            <a:off x="4040455" y="3331196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/>
          <p:nvPr/>
        </p:nvSpPr>
        <p:spPr>
          <a:xfrm rot="4399993">
            <a:off x="7073493" y="2840909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8663803">
            <a:off x="4539474" y="2064456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верх 8"/>
          <p:cNvSpPr/>
          <p:nvPr/>
        </p:nvSpPr>
        <p:spPr>
          <a:xfrm rot="2185001">
            <a:off x="6378810" y="1846282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 rot="8025918">
            <a:off x="6735690" y="4266828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2552267">
            <a:off x="4973466" y="4513280"/>
            <a:ext cx="261257" cy="627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апля 11"/>
          <p:cNvSpPr/>
          <p:nvPr/>
        </p:nvSpPr>
        <p:spPr>
          <a:xfrm rot="16200000">
            <a:off x="3131351" y="1042256"/>
            <a:ext cx="1367152" cy="1385851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ru-RU" sz="1600" dirty="0" smtClean="0"/>
              <a:t>Вязкость</a:t>
            </a:r>
            <a:endParaRPr lang="ru-RU" sz="1600" dirty="0"/>
          </a:p>
        </p:txBody>
      </p:sp>
      <p:sp>
        <p:nvSpPr>
          <p:cNvPr id="13" name="Капля 12"/>
          <p:cNvSpPr/>
          <p:nvPr/>
        </p:nvSpPr>
        <p:spPr>
          <a:xfrm rot="14314565">
            <a:off x="2414932" y="3365052"/>
            <a:ext cx="1312210" cy="1310422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усадка</a:t>
            </a:r>
            <a:endParaRPr lang="ru-RU" dirty="0"/>
          </a:p>
        </p:txBody>
      </p:sp>
      <p:sp>
        <p:nvSpPr>
          <p:cNvPr id="14" name="Капля 13"/>
          <p:cNvSpPr/>
          <p:nvPr/>
        </p:nvSpPr>
        <p:spPr>
          <a:xfrm rot="21201672">
            <a:off x="6624250" y="507774"/>
            <a:ext cx="1519999" cy="1507991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Экзо-</a:t>
            </a:r>
            <a:r>
              <a:rPr lang="ru-RU" dirty="0" err="1" smtClean="0"/>
              <a:t>термичность</a:t>
            </a:r>
            <a:endParaRPr lang="ru-RU" dirty="0"/>
          </a:p>
        </p:txBody>
      </p:sp>
      <p:sp>
        <p:nvSpPr>
          <p:cNvPr id="15" name="Капля 14"/>
          <p:cNvSpPr/>
          <p:nvPr/>
        </p:nvSpPr>
        <p:spPr>
          <a:xfrm rot="1783593">
            <a:off x="7740894" y="2270875"/>
            <a:ext cx="1470870" cy="1463587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Жизне</a:t>
            </a:r>
            <a:r>
              <a:rPr lang="ru-RU" dirty="0" smtClean="0"/>
              <a:t>-способность</a:t>
            </a:r>
            <a:endParaRPr lang="ru-RU" dirty="0"/>
          </a:p>
        </p:txBody>
      </p:sp>
      <p:sp>
        <p:nvSpPr>
          <p:cNvPr id="16" name="Капля 15"/>
          <p:cNvSpPr/>
          <p:nvPr/>
        </p:nvSpPr>
        <p:spPr>
          <a:xfrm rot="5400000">
            <a:off x="7176609" y="4614137"/>
            <a:ext cx="1312210" cy="1465576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600" dirty="0" smtClean="0"/>
              <a:t>Период </a:t>
            </a:r>
            <a:r>
              <a:rPr lang="ru-RU" sz="1600" dirty="0" err="1" smtClean="0"/>
              <a:t>желати-низации</a:t>
            </a:r>
            <a:endParaRPr lang="ru-RU" sz="1600" dirty="0"/>
          </a:p>
        </p:txBody>
      </p:sp>
      <p:sp>
        <p:nvSpPr>
          <p:cNvPr id="17" name="Капля 16"/>
          <p:cNvSpPr/>
          <p:nvPr/>
        </p:nvSpPr>
        <p:spPr>
          <a:xfrm>
            <a:off x="3716807" y="5249239"/>
            <a:ext cx="1582092" cy="1545398"/>
          </a:xfrm>
          <a:prstGeom prst="teardrop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ru-RU" dirty="0" smtClean="0"/>
              <a:t>Темпе-</a:t>
            </a:r>
            <a:r>
              <a:rPr lang="ru-RU" dirty="0" err="1" smtClean="0"/>
              <a:t>ратура</a:t>
            </a:r>
            <a:r>
              <a:rPr lang="ru-RU" dirty="0" smtClean="0"/>
              <a:t> </a:t>
            </a:r>
            <a:r>
              <a:rPr lang="ru-RU" dirty="0" err="1" smtClean="0"/>
              <a:t>отверж-дения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78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0525" y="477928"/>
            <a:ext cx="10650584" cy="610643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3109" y="1088571"/>
            <a:ext cx="10668000" cy="5181600"/>
          </a:xfrm>
        </p:spPr>
        <p:txBody>
          <a:bodyPr>
            <a:normAutofit fontScale="62500" lnSpcReduction="20000"/>
          </a:bodyPr>
          <a:lstStyle/>
          <a:p>
            <a:pPr algn="l"/>
            <a:endParaRPr lang="ru-RU" sz="2000" b="1" dirty="0" smtClean="0">
              <a:solidFill>
                <a:schemeClr val="tx1"/>
              </a:solidFill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Основными </a:t>
            </a:r>
            <a:r>
              <a:rPr lang="ru-RU" sz="2000" b="1" dirty="0">
                <a:solidFill>
                  <a:schemeClr val="tx1"/>
                </a:solidFill>
              </a:rPr>
              <a:t>технологическими характеристиками связующих являются: вязкость, </a:t>
            </a:r>
            <a:r>
              <a:rPr lang="ru-RU" sz="2000" b="1" dirty="0" err="1">
                <a:solidFill>
                  <a:schemeClr val="tx1"/>
                </a:solidFill>
              </a:rPr>
              <a:t>экзотермичность</a:t>
            </a:r>
            <a:r>
              <a:rPr lang="ru-RU" sz="2000" b="1" dirty="0">
                <a:solidFill>
                  <a:schemeClr val="tx1"/>
                </a:solidFill>
              </a:rPr>
              <a:t>, жиз­неспособность, период </a:t>
            </a:r>
            <a:r>
              <a:rPr lang="ru-RU" sz="2000" b="1" dirty="0" err="1">
                <a:solidFill>
                  <a:schemeClr val="tx1"/>
                </a:solidFill>
              </a:rPr>
              <a:t>желатинизации</a:t>
            </a:r>
            <a:r>
              <a:rPr lang="ru-RU" sz="2000" b="1" dirty="0">
                <a:solidFill>
                  <a:schemeClr val="tx1"/>
                </a:solidFill>
              </a:rPr>
              <a:t>, температура отверждения, усадка и др.</a:t>
            </a:r>
          </a:p>
          <a:p>
            <a:pPr algn="l"/>
            <a:r>
              <a:rPr 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Вязкость</a:t>
            </a:r>
            <a:r>
              <a:rPr lang="ru-RU" sz="2000" b="1" dirty="0"/>
              <a:t>. </a:t>
            </a:r>
            <a:r>
              <a:rPr lang="ru-RU" sz="2000" dirty="0"/>
              <a:t>Под вязкостью полимерных композиций понимается их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способность сопротивляться свободному течению в исходном состоя­нии или в стадии технологического процесса до начала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</a:rPr>
              <a:t>желатинизации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связующего</a:t>
            </a:r>
            <a:r>
              <a:rPr lang="ru-RU" sz="2000" dirty="0"/>
              <a:t>. Измеряется вязкость связующих с помощью вискозиметра </a:t>
            </a:r>
            <a:r>
              <a:rPr lang="ru-RU" sz="2000" dirty="0" err="1"/>
              <a:t>Хепплера</a:t>
            </a:r>
            <a:r>
              <a:rPr lang="ru-RU" sz="2000" dirty="0"/>
              <a:t>, по прибору ВЗ-1 и ВЗ-4 или косвенным методом - через удельный вес жидкого компаунда, замеряемого ареометром, и выража­ется в пуазах и секундах. От типа применяемой арматуры и технологи­ческого метода формования зависит выбор консистенции связующего. Например, для пропитки стеклотканей сатинового переплетения при «мокром» методе применяют связующие с технологической вязкостью по ВЗ-1 20...60 сек., а при ручном способе нанесения связующего -40...60 сек.</a:t>
            </a:r>
          </a:p>
          <a:p>
            <a:pPr algn="l"/>
            <a:r>
              <a:rPr lang="ru-RU" sz="2000" dirty="0"/>
              <a:t>Низкая вязкость связующего способствует качественной пропитке арматуры, особенно тканевого типа, обеспечивая равномерное запол­нение пространства между волокнами и смачивание их поверхности. Повышенная вязкость приводит к увеличению содержания связующего в композите, затрудняет удаление воздуха из структуры арматуры при её пропитке, что является основной причиной воздушных дефектов в готовом композите.</a:t>
            </a:r>
          </a:p>
          <a:p>
            <a:pPr algn="l"/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Технологическая вязкость связующих может регулироваться изме­нением содержания мономера (в полиэфирных связующих), разбавите­ля (пластификатора) или растворителя (в эпоксидных, фенольных и других связующих), а также варьированием температурного регламента технологического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процесса</a:t>
            </a:r>
            <a:r>
              <a:rPr lang="ru-RU" sz="2000" dirty="0" smtClean="0"/>
              <a:t>.</a:t>
            </a:r>
          </a:p>
          <a:p>
            <a:pPr algn="l"/>
            <a:r>
              <a:rPr lang="ru-RU" sz="2000" dirty="0" smtClean="0"/>
              <a:t>Применение </a:t>
            </a:r>
            <a:r>
              <a:rPr lang="ru-RU" sz="2000" dirty="0"/>
              <a:t>подогрева для уменьшения </a:t>
            </a:r>
            <a:r>
              <a:rPr lang="ru-RU" sz="2000" dirty="0">
                <a:hlinkClick r:id="rId2"/>
              </a:rPr>
              <a:t>технологической вязкости</a:t>
            </a:r>
            <a:r>
              <a:rPr lang="ru-RU" sz="2000" dirty="0"/>
              <a:t> смолы уменьшает жизнеспособность связующего, </a:t>
            </a:r>
            <a:r>
              <a:rPr lang="ru-RU" sz="2000" dirty="0">
                <a:hlinkClick r:id="rId3"/>
              </a:rPr>
              <a:t>ускоряет процесс</a:t>
            </a:r>
            <a:r>
              <a:rPr lang="ru-RU" sz="2000" dirty="0"/>
              <a:t> полимеризации и ухудшает пропиточные свойства смолы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057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49000" cy="55798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010194"/>
            <a:ext cx="10973426" cy="56083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chemeClr val="accent6"/>
                </a:solidFill>
              </a:rPr>
              <a:t>Экзотермичность</a:t>
            </a:r>
            <a:r>
              <a:rPr lang="ru-RU" b="1" dirty="0"/>
              <a:t>. </a:t>
            </a:r>
            <a:r>
              <a:rPr lang="ru-RU" dirty="0"/>
              <a:t>Введение в полимерную основу связующего </a:t>
            </a:r>
            <a:r>
              <a:rPr lang="ru-RU" dirty="0" err="1"/>
              <a:t>отверждающих</a:t>
            </a:r>
            <a:r>
              <a:rPr lang="ru-RU" dirty="0"/>
              <a:t> добавок (инициаторов и ускорителей в полиэфирные смо­лы, отвердителей в эпоксидные), вызывает её </a:t>
            </a:r>
            <a:r>
              <a:rPr lang="ru-RU" dirty="0" err="1"/>
              <a:t>желатинизацию</a:t>
            </a:r>
            <a:r>
              <a:rPr lang="ru-RU" dirty="0"/>
              <a:t> и отвер­ждение. Этот процесс сопровождается выделением тепла, в результате чего происходит </a:t>
            </a:r>
            <a:r>
              <a:rPr lang="ru-RU" dirty="0" err="1"/>
              <a:t>саморазогрев</a:t>
            </a:r>
            <a:r>
              <a:rPr lang="ru-RU" dirty="0"/>
              <a:t> связующей композиции до определенной температуры. Таким образом, теплота, выделяемая в ходе процесса </a:t>
            </a:r>
            <a:r>
              <a:rPr lang="ru-RU" dirty="0" err="1"/>
              <a:t>желатинизации</a:t>
            </a:r>
            <a:r>
              <a:rPr lang="ru-RU" dirty="0"/>
              <a:t>, способствует прохождению реакции полимеризации связующего, и при достаточно высоком экзотермическом эффекте про­цесс отверждения может осуществляться только за счет теплоты реак­ции. Поскольку в таких реакциях отсутствует внешний источник тепла, а отверждение происходит при нормальной температуре окружающей среды и только за счет тепла экзотермической реакции, такие процессы полимеризации принято называть холодным отверждением, т.е. без специального подогрева, в отличие от горячего отверждения, осущест­вляемого за счет внешнего обогрева.</a:t>
            </a:r>
          </a:p>
          <a:p>
            <a:pPr marL="0" indent="0">
              <a:buNone/>
            </a:pPr>
            <a:r>
              <a:rPr lang="ru-RU" dirty="0"/>
              <a:t>Скорость выделения тепла зависит не только от индивидуальных свойств связующей композиции: типа и количественных соотношений полимерной составляющей, </a:t>
            </a:r>
            <a:r>
              <a:rPr lang="ru-RU" dirty="0" err="1"/>
              <a:t>отверждающих</a:t>
            </a:r>
            <a:r>
              <a:rPr lang="ru-RU" dirty="0"/>
              <a:t> добавок замедлителей, на­полнителей и пластификаторов. Большое влияние на нее оказывают также температура окружающей среды, скорость формования, толщина стенок формуемого изделия и т.д.</a:t>
            </a:r>
          </a:p>
          <a:p>
            <a:pPr marL="0" indent="0">
              <a:buNone/>
            </a:pPr>
            <a:r>
              <a:rPr lang="ru-RU" dirty="0"/>
              <a:t>При высокой реакционной способности связующего отверждение его происходит в короткий промежуток времени, что способствует высо­кой концентрации тепла и резкому подъему температуры композиции, тем более, что последняя имеет низкую теплопроводность. Чрезмерно высокий температурный эффект вызывает интенсивное испарение мономеров, пластификаторов и т.п., приводящее к вспениванию связую­щего.</a:t>
            </a:r>
          </a:p>
          <a:p>
            <a:pPr marL="0" indent="0">
              <a:buNone/>
            </a:pPr>
            <a:r>
              <a:rPr lang="ru-RU" dirty="0"/>
              <a:t>Различие коэффициентов температурного расширения связующего и арматуры в сочетании с усадочными эффектами отверждаемого по­лимера вызывает большие внутренние напряжения в структуре компо­зита и является основной причиной таких дефектов, как внутренние трещины в связующем, нарушение адгезии к волокнам арматуры, рако­вины и коробления, нестабильность физико-механических свойств ком­позита и пониженные эксплуатационные характеристики готового изде­лия.</a:t>
            </a:r>
          </a:p>
          <a:p>
            <a:pPr marL="0" indent="0">
              <a:buNone/>
            </a:pPr>
            <a:r>
              <a:rPr lang="ru-RU" dirty="0"/>
              <a:t>Для снижения экзотермического эффекта (температурного скачка,) связующих холодного отверждения рекомендуется применять менее активные </a:t>
            </a:r>
            <a:r>
              <a:rPr lang="ru-RU" dirty="0" err="1"/>
              <a:t>отверждающие</a:t>
            </a:r>
            <a:r>
              <a:rPr lang="ru-RU" dirty="0"/>
              <a:t> добавки, использовать замедлители или смо­лы с низкой </a:t>
            </a:r>
            <a:r>
              <a:rPr lang="ru-RU" dirty="0" err="1"/>
              <a:t>экзотермией</a:t>
            </a:r>
            <a:r>
              <a:rPr lang="ru-RU" dirty="0"/>
              <a:t>, выполнять формование толстостенных изде­лий в несколько самостоятельных операций с промежуточным отвер­ждением </a:t>
            </a:r>
            <a:r>
              <a:rPr lang="ru-RU" dirty="0" err="1"/>
              <a:t>приформованных</a:t>
            </a:r>
            <a:r>
              <a:rPr lang="ru-RU" dirty="0"/>
              <a:t> тонких слоев (толщиной 2-5 мм), т.е. приме­нять многослойное формование композитных стенок, добавлять в свя­зующую композицию инертный наполнитель, снижающий </a:t>
            </a:r>
            <a:r>
              <a:rPr lang="ru-RU" dirty="0" err="1" smtClean="0"/>
              <a:t>экзотермичность</a:t>
            </a:r>
            <a:r>
              <a:rPr lang="ru-RU" dirty="0" smtClean="0"/>
              <a:t> </a:t>
            </a:r>
            <a:r>
              <a:rPr lang="ru-RU" dirty="0"/>
              <a:t>процесса (мел, каолин, </a:t>
            </a:r>
            <a:r>
              <a:rPr lang="ru-RU" dirty="0" err="1"/>
              <a:t>аэросил</a:t>
            </a:r>
            <a:r>
              <a:rPr lang="ru-RU" dirty="0"/>
              <a:t> и др.).</a:t>
            </a:r>
          </a:p>
          <a:p>
            <a:pPr marL="0" indent="0">
              <a:buNone/>
            </a:pPr>
            <a:r>
              <a:rPr lang="ru-RU" dirty="0"/>
              <a:t>Технологическая оснастка (формы, </a:t>
            </a:r>
            <a:r>
              <a:rPr lang="ru-RU" dirty="0" err="1"/>
              <a:t>цулаги</a:t>
            </a:r>
            <a:r>
              <a:rPr lang="ru-RU" dirty="0"/>
              <a:t>), изготовленная из ме­талла, также способствует снижению температурного скачка благодаря интенсивному отводу тепла экзотермической реакции от </a:t>
            </a:r>
            <a:r>
              <a:rPr lang="ru-RU" dirty="0" err="1" smtClean="0"/>
              <a:t>отверждающегося</a:t>
            </a:r>
            <a:r>
              <a:rPr lang="ru-RU" dirty="0" smtClean="0"/>
              <a:t> </a:t>
            </a:r>
            <a:r>
              <a:rPr lang="ru-RU" dirty="0"/>
              <a:t>композита.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5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140824"/>
            <a:ext cx="10825380" cy="52861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Жизнеспособность. </a:t>
            </a:r>
            <a:r>
              <a:rPr lang="ru-RU" dirty="0">
                <a:latin typeface="Bookman Old Style" panose="02050604050505020204" pitchFamily="18" charset="0"/>
              </a:rPr>
              <a:t>Для правильного проектирования процессов пропитки и формования необходимо знать, в течение какого времени может сохраняться приготовленное связующее, а также отдельные его компоненты. Поэтому одной из важных характеристик связующих явля­ется их жизнеспособность, под которой понимается период времени, считая с момента приготовления композиции, в течение которого она не теряет своих технологических свойств, т.е. остается в вязко-текучем состоянии и может быть использована для пропитки арматуры. Таким образом, жизнеспособность связующих характеризуется временем по­тери текучести композиции после совмещения ее с </a:t>
            </a:r>
            <a:r>
              <a:rPr lang="ru-RU" dirty="0" err="1">
                <a:latin typeface="Bookman Old Style" panose="02050604050505020204" pitchFamily="18" charset="0"/>
              </a:rPr>
              <a:t>отверждающими</a:t>
            </a:r>
            <a:r>
              <a:rPr lang="ru-RU" dirty="0">
                <a:latin typeface="Bookman Old Style" panose="02050604050505020204" pitchFamily="18" charset="0"/>
              </a:rPr>
              <a:t> добавками.</a:t>
            </a:r>
          </a:p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Смолы, составляющие основу связующих композиций, являются химически активными и в зависимости от условий хранения (повышен­ная температура, наличие света и т.п.) могут </a:t>
            </a:r>
            <a:r>
              <a:rPr lang="ru-RU" dirty="0" err="1">
                <a:latin typeface="Bookman Old Style" panose="02050604050505020204" pitchFamily="18" charset="0"/>
              </a:rPr>
              <a:t>желатинизироваться</a:t>
            </a:r>
            <a:r>
              <a:rPr lang="ru-RU" dirty="0">
                <a:latin typeface="Bookman Old Style" panose="02050604050505020204" pitchFamily="18" charset="0"/>
              </a:rPr>
              <a:t>. По­этому не рекомендуется для приготовления связующих использовать смолы, срок хранения которых истек, без полного анализа его техноло­гических и физико-</a:t>
            </a:r>
            <a:r>
              <a:rPr lang="ru-RU" dirty="0" err="1">
                <a:latin typeface="Bookman Old Style" panose="02050604050505020204" pitchFamily="18" charset="0"/>
              </a:rPr>
              <a:t>мехнических</a:t>
            </a:r>
            <a:r>
              <a:rPr lang="ru-RU" dirty="0">
                <a:latin typeface="Bookman Old Style" panose="02050604050505020204" pitchFamily="18" charset="0"/>
              </a:rPr>
              <a:t> свойств. Чтобы увеличить срок хранения смол или жизнеспособности связующих, в их состав вводят ингибирующие добавки, называемые </a:t>
            </a:r>
            <a:r>
              <a:rPr lang="ru-RU" i="1" dirty="0">
                <a:latin typeface="Bookman Old Style" panose="02050604050505020204" pitchFamily="18" charset="0"/>
              </a:rPr>
              <a:t>замедлителями, </a:t>
            </a:r>
            <a:r>
              <a:rPr lang="ru-RU" dirty="0">
                <a:latin typeface="Bookman Old Style" panose="02050604050505020204" pitchFamily="18" charset="0"/>
              </a:rPr>
              <a:t>или стабилизаторами.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418220"/>
            <a:ext cx="11016968" cy="548432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992778"/>
            <a:ext cx="10764420" cy="54341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Усадка. </a:t>
            </a:r>
            <a:r>
              <a:rPr lang="ru-RU" dirty="0">
                <a:latin typeface="Bookman Old Style" panose="02050604050505020204" pitchFamily="18" charset="0"/>
              </a:rPr>
              <a:t>Процесс отверждения связующего обусловлен образова­нием трехмерной пространственной структуры полимера. При этом часть физических связей, существовавших между молекулами полиме­ра, длина которых составляла - 5, заменяется химическими связями длиной 1-2 Ангстрем. В результате при отверждении происходит </a:t>
            </a:r>
            <a:r>
              <a:rPr lang="ru-RU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уменьшение объема связующего, называемое усадкой.</a:t>
            </a:r>
          </a:p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В структуре композита волокна арматуры </a:t>
            </a:r>
            <a:r>
              <a:rPr lang="ru-RU" dirty="0" smtClean="0">
                <a:latin typeface="Bookman Old Style" panose="02050604050505020204" pitchFamily="18" charset="0"/>
              </a:rPr>
              <a:t>препятствуют </a:t>
            </a:r>
            <a:r>
              <a:rPr lang="ru-RU" dirty="0">
                <a:latin typeface="Bookman Old Style" panose="02050604050505020204" pitchFamily="18" charset="0"/>
              </a:rPr>
              <a:t>осущест­влению свободной усадки связующего при полимеризации, что неиз­бежно приводит к возникновению структурных напряжений в полимере, в волокнах и на границе сопряжения волокон со связующим. В зависи­мости от типа связующей композиции и природы ее полимерной осно­вы, усадки могут быть до 6-8%. В таких случаях структурные напряже­ния могут вызвать растрескивание </a:t>
            </a:r>
            <a:r>
              <a:rPr lang="ru-RU" dirty="0" err="1">
                <a:latin typeface="Bookman Old Style" panose="02050604050505020204" pitchFamily="18" charset="0"/>
              </a:rPr>
              <a:t>отверждающегося</a:t>
            </a:r>
            <a:r>
              <a:rPr lang="ru-RU" dirty="0">
                <a:latin typeface="Bookman Old Style" panose="02050604050505020204" pitchFamily="18" charset="0"/>
              </a:rPr>
              <a:t> связующего, зна­чительные изменения геометрических форм и размеров изделия, привести к короблению, нарушению адгезионной связи связующего с во­локнами арматуры и снижению прочностных характеристик композита.</a:t>
            </a:r>
          </a:p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Для уменьшения усадки связующей композиции в нее вводят пла­стификаторы, которые при отверждении входят в состав пространст­венной трехмерной структуры связующего (например, тиокол и др.), или дисперсный наполнитель (кремнекислый алюминий, </a:t>
            </a:r>
            <a:r>
              <a:rPr lang="ru-RU" dirty="0" err="1">
                <a:latin typeface="Bookman Old Style" panose="02050604050505020204" pitchFamily="18" charset="0"/>
              </a:rPr>
              <a:t>аэросил</a:t>
            </a:r>
            <a:r>
              <a:rPr lang="ru-RU" dirty="0">
                <a:latin typeface="Bookman Old Style" panose="02050604050505020204" pitchFamily="18" charset="0"/>
              </a:rPr>
              <a:t> и др.). Из­лишнее количество наполнителей приводит к увеличению вязкости свя­зующей композиции до такого состояния, при котором качество пропит­ки арматуры заметно ухудшается.</a:t>
            </a:r>
          </a:p>
          <a:p>
            <a:pPr marL="0" indent="0">
              <a:buNone/>
            </a:pPr>
            <a:endParaRPr lang="ru-RU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296301"/>
            <a:ext cx="10982134" cy="53101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3" y="1001486"/>
            <a:ext cx="10807963" cy="5347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/>
                </a:solidFill>
                <a:latin typeface="Bookman Old Style" panose="02050604050505020204" pitchFamily="18" charset="0"/>
              </a:rPr>
              <a:t>период </a:t>
            </a:r>
            <a:r>
              <a:rPr lang="ru-RU" b="1" dirty="0" err="1" smtClean="0">
                <a:solidFill>
                  <a:schemeClr val="accent6"/>
                </a:solidFill>
                <a:latin typeface="Bookman Old Style" panose="02050604050505020204" pitchFamily="18" charset="0"/>
              </a:rPr>
              <a:t>желатинизации</a:t>
            </a:r>
            <a:r>
              <a:rPr lang="ru-RU" b="1" dirty="0">
                <a:latin typeface="Bookman Old Style" panose="02050604050505020204" pitchFamily="18" charset="0"/>
              </a:rPr>
              <a:t>. </a:t>
            </a:r>
            <a:r>
              <a:rPr lang="ru-RU" dirty="0">
                <a:latin typeface="Bookman Old Style" panose="02050604050505020204" pitchFamily="18" charset="0"/>
              </a:rPr>
              <a:t>Показателем активности связующих ком­позиции горячего отверждения является период </a:t>
            </a:r>
            <a:r>
              <a:rPr lang="ru-RU" dirty="0" err="1">
                <a:latin typeface="Bookman Old Style" panose="02050604050505020204" pitchFamily="18" charset="0"/>
              </a:rPr>
              <a:t>желатинизации</a:t>
            </a:r>
            <a:r>
              <a:rPr lang="ru-RU" dirty="0">
                <a:latin typeface="Bookman Old Style" panose="02050604050505020204" pitchFamily="18" charset="0"/>
              </a:rPr>
              <a:t>, опре­деляемый при температуре 100°С. При этом отверждению подвергается навеска связующего в 150 г при температуре 100°С. Период </a:t>
            </a:r>
            <a:r>
              <a:rPr lang="ru-RU" dirty="0" err="1">
                <a:latin typeface="Bookman Old Style" panose="02050604050505020204" pitchFamily="18" charset="0"/>
              </a:rPr>
              <a:t>желатини­зации</a:t>
            </a:r>
            <a:r>
              <a:rPr lang="ru-RU" dirty="0">
                <a:latin typeface="Bookman Old Style" panose="02050604050505020204" pitchFamily="18" charset="0"/>
              </a:rPr>
              <a:t> является важной технологической характеристикой для связую­щих холодного и особенно горячего отверждения, так как позволяет ус­танавливать и регламентировать время, в течение которого композит­ное изделие должно находиться в форме до его снятия, и время вы­держки до полного отверждения композита. Чтобы получить стабильные и высокие прочностные характеристики композитного изделия и одно­временно повысить производительность процессов отверждения, реко­мендуется ступенчатый подогрев при полимеризации композитов хо­лодного отверждения. Для композитов горячего отверждения в период </a:t>
            </a:r>
            <a:r>
              <a:rPr lang="ru-RU" dirty="0" err="1">
                <a:latin typeface="Bookman Old Style" panose="02050604050505020204" pitchFamily="18" charset="0"/>
              </a:rPr>
              <a:t>желатинизации</a:t>
            </a:r>
            <a:r>
              <a:rPr lang="ru-RU" dirty="0">
                <a:latin typeface="Bookman Old Style" panose="02050604050505020204" pitchFamily="18" charset="0"/>
              </a:rPr>
              <a:t> применяют низкотемпературный обогрев при 80-100°С и только после его окончания повышают температуру с целью ускорения процесса отверждения композита.</a:t>
            </a:r>
          </a:p>
          <a:p>
            <a:pPr marL="0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Использование многокомпонентных </a:t>
            </a:r>
            <a:r>
              <a:rPr lang="ru-RU" dirty="0" err="1">
                <a:latin typeface="Bookman Old Style" panose="02050604050505020204" pitchFamily="18" charset="0"/>
              </a:rPr>
              <a:t>отверждающих</a:t>
            </a:r>
            <a:r>
              <a:rPr lang="ru-RU" dirty="0">
                <a:latin typeface="Bookman Old Style" panose="02050604050505020204" pitchFamily="18" charset="0"/>
              </a:rPr>
              <a:t> систем, со­стоящих из нескольких разнородных </a:t>
            </a:r>
            <a:r>
              <a:rPr lang="ru-RU" dirty="0" err="1">
                <a:latin typeface="Bookman Old Style" panose="02050604050505020204" pitchFamily="18" charset="0"/>
              </a:rPr>
              <a:t>отверждающих</a:t>
            </a:r>
            <a:r>
              <a:rPr lang="ru-RU" dirty="0">
                <a:latin typeface="Bookman Old Style" panose="02050604050505020204" pitchFamily="18" charset="0"/>
              </a:rPr>
              <a:t> добавок, позволяет сократить период </a:t>
            </a:r>
            <a:r>
              <a:rPr lang="ru-RU" dirty="0" err="1">
                <a:latin typeface="Bookman Old Style" panose="02050604050505020204" pitchFamily="18" charset="0"/>
              </a:rPr>
              <a:t>желатинизации</a:t>
            </a:r>
            <a:r>
              <a:rPr lang="ru-RU" dirty="0">
                <a:latin typeface="Bookman Old Style" panose="02050604050505020204" pitchFamily="18" charset="0"/>
              </a:rPr>
              <a:t> связующего в несколько раз и тем са­мым значительно снизить время, необходимое на отверждение отфор­мованных композитных изделий. Кроме того, применение многокомпо­нентных отвердителей позволяет настолько активизировать процесс </a:t>
            </a:r>
            <a:r>
              <a:rPr lang="ru-RU" dirty="0" err="1">
                <a:latin typeface="Bookman Old Style" panose="02050604050505020204" pitchFamily="18" charset="0"/>
              </a:rPr>
              <a:t>желатинизации</a:t>
            </a:r>
            <a:r>
              <a:rPr lang="ru-RU" dirty="0">
                <a:latin typeface="Bookman Old Style" panose="02050604050505020204" pitchFamily="18" charset="0"/>
              </a:rPr>
              <a:t>, что создает возможность отверждения композитов при низких температурах, что особенно важно для ремонтных и аварийных работ.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5398" y="348551"/>
            <a:ext cx="10999551" cy="452637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Технологические свойства связующих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3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13184" y="1119673"/>
            <a:ext cx="11308702" cy="55703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ПОСТОТВЕЖДЕНИЕ </a:t>
            </a:r>
            <a:r>
              <a:rPr lang="ru-RU" sz="1800" dirty="0">
                <a:latin typeface="Bookman Old Style" panose="02050604050505020204" pitchFamily="18" charset="0"/>
              </a:rPr>
              <a:t>технологическая операция, выполняемая после формования конструкции с целью полного завершения процесса полимеризации связующего компонента. Состоит из двух этапов: на первом этапе изделие выдерживается при комнатной температуре, на втором - при повышенной. </a:t>
            </a:r>
            <a:r>
              <a:rPr lang="ru-RU" sz="1800" dirty="0" err="1">
                <a:latin typeface="Bookman Old Style" panose="02050604050505020204" pitchFamily="18" charset="0"/>
              </a:rPr>
              <a:t>Постотверждение</a:t>
            </a:r>
            <a:r>
              <a:rPr lang="ru-RU" sz="1800" dirty="0">
                <a:latin typeface="Bookman Old Style" panose="02050604050505020204" pitchFamily="18" charset="0"/>
              </a:rPr>
              <a:t> требуется для набора стеклопластиком </a:t>
            </a:r>
            <a:r>
              <a:rPr lang="ru-RU" sz="1800" dirty="0" smtClean="0">
                <a:latin typeface="Bookman Old Style" panose="02050604050505020204" pitchFamily="18" charset="0"/>
              </a:rPr>
              <a:t>максимальной </a:t>
            </a:r>
            <a:r>
              <a:rPr lang="ru-RU" sz="1800" dirty="0">
                <a:latin typeface="Bookman Old Style" panose="02050604050505020204" pitchFamily="18" charset="0"/>
              </a:rPr>
              <a:t>величины физико-механических свойств.</a:t>
            </a:r>
            <a:endParaRPr lang="ru-RU" sz="18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Это необходимый процесс для достижения оптимальной термической и химической стойкости смол.</a:t>
            </a:r>
          </a:p>
          <a:p>
            <a:pPr marL="0" indent="0">
              <a:buNone/>
            </a:pPr>
            <a:r>
              <a:rPr lang="ru-RU" sz="1600" dirty="0">
                <a:latin typeface="Bookman Old Style" panose="02050604050505020204" pitchFamily="18" charset="0"/>
              </a:rPr>
              <a:t>Рекомендуемые температуры </a:t>
            </a:r>
            <a:r>
              <a:rPr lang="ru-RU" sz="1600" dirty="0" err="1">
                <a:latin typeface="Bookman Old Style" panose="02050604050505020204" pitchFamily="18" charset="0"/>
              </a:rPr>
              <a:t>постотверждения</a:t>
            </a:r>
            <a:r>
              <a:rPr lang="ru-RU" sz="1600" dirty="0">
                <a:latin typeface="Bookman Old Style" panose="02050604050505020204" pitchFamily="18" charset="0"/>
              </a:rPr>
              <a:t> можно связать с характеристиками базовой смолы, используемой в производстве, и это главным образом связано с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HDT</a:t>
            </a:r>
            <a:r>
              <a:rPr lang="ru-RU" sz="1600" dirty="0">
                <a:latin typeface="Bookman Old Style" panose="02050604050505020204" pitchFamily="18" charset="0"/>
              </a:rPr>
              <a:t> </a:t>
            </a:r>
            <a:r>
              <a:rPr lang="ru-RU" sz="1600" dirty="0" smtClean="0">
                <a:latin typeface="Bookman Old Style" panose="02050604050505020204" pitchFamily="18" charset="0"/>
              </a:rPr>
              <a:t>смолы</a:t>
            </a:r>
            <a:r>
              <a:rPr lang="ru-RU" sz="1600" dirty="0">
                <a:latin typeface="Bookman Old Style" panose="02050604050505020204" pitchFamily="18" charset="0"/>
              </a:rPr>
              <a:t> </a:t>
            </a:r>
            <a:r>
              <a:rPr lang="ru-RU" sz="1600" dirty="0" smtClean="0">
                <a:latin typeface="Bookman Old Style" panose="02050604050505020204" pitchFamily="18" charset="0"/>
              </a:rPr>
              <a:t>(температура </a:t>
            </a:r>
            <a:r>
              <a:rPr lang="ru-RU" sz="1600" dirty="0">
                <a:latin typeface="Bookman Old Style" panose="02050604050505020204" pitchFamily="18" charset="0"/>
              </a:rPr>
              <a:t>тепловой деформации или деформационная теплостойкость</a:t>
            </a:r>
            <a:r>
              <a:rPr lang="ru-RU" sz="1600" dirty="0" smtClean="0">
                <a:latin typeface="Bookman Old Style" panose="02050604050505020204" pitchFamily="18" charset="0"/>
              </a:rPr>
              <a:t>).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ru-RU" sz="1600" dirty="0" smtClean="0">
                <a:latin typeface="Bookman Old Style" panose="02050604050505020204" pitchFamily="18" charset="0"/>
              </a:rPr>
              <a:t>Температура </a:t>
            </a:r>
            <a:r>
              <a:rPr lang="ru-RU" sz="1600" dirty="0" err="1" smtClean="0">
                <a:latin typeface="Bookman Old Style" panose="02050604050505020204" pitchFamily="18" charset="0"/>
              </a:rPr>
              <a:t>постотверждения</a:t>
            </a:r>
            <a:r>
              <a:rPr lang="ru-RU" sz="1600" dirty="0" smtClean="0">
                <a:latin typeface="Bookman Old Style" panose="02050604050505020204" pitchFamily="18" charset="0"/>
              </a:rPr>
              <a:t> должна быть ниже температуры </a:t>
            </a: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HDT</a:t>
            </a:r>
            <a:r>
              <a:rPr lang="ru-RU" sz="1600" smtClean="0">
                <a:latin typeface="Bookman Old Style" panose="02050604050505020204" pitchFamily="18" charset="0"/>
              </a:rPr>
              <a:t>. </a:t>
            </a:r>
            <a:r>
              <a:rPr lang="ru-RU" sz="16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Bookman Old Style" panose="02050604050505020204" pitchFamily="18" charset="0"/>
              </a:rPr>
              <a:t>Постотверждение</a:t>
            </a:r>
            <a:r>
              <a:rPr lang="ru-RU" sz="1600" dirty="0" smtClean="0">
                <a:latin typeface="Bookman Old Style" panose="02050604050505020204" pitchFamily="18" charset="0"/>
              </a:rPr>
              <a:t> </a:t>
            </a:r>
            <a:r>
              <a:rPr lang="ru-RU" sz="1600" dirty="0">
                <a:latin typeface="Bookman Old Style" panose="02050604050505020204" pitchFamily="18" charset="0"/>
              </a:rPr>
              <a:t>при температурах выше HDT должно проводиться в матрицах или иной технологической оснастке, обеспечивающей сохранение линейных размеров при возможной тепловой </a:t>
            </a:r>
            <a:r>
              <a:rPr lang="ru-RU" sz="1600" dirty="0" smtClean="0">
                <a:latin typeface="Bookman Old Style" panose="02050604050505020204" pitchFamily="18" charset="0"/>
              </a:rPr>
              <a:t>деформации.</a:t>
            </a:r>
          </a:p>
          <a:p>
            <a:pPr marL="0" indent="0">
              <a:buNone/>
            </a:pPr>
            <a:r>
              <a:rPr lang="ru-RU" sz="1700" dirty="0">
                <a:latin typeface="Bookman Old Style" panose="02050604050505020204" pitchFamily="18" charset="0"/>
              </a:rPr>
              <a:t>Рекомендуется, чтобы конструкция находилась в течение 16-24 часов при комнатной температуре (&gt;</a:t>
            </a:r>
            <a:r>
              <a:rPr lang="ru-RU" sz="1700" dirty="0" smtClean="0">
                <a:latin typeface="Bookman Old Style" panose="02050604050505020204" pitchFamily="18" charset="0"/>
              </a:rPr>
              <a:t>18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u-RU" sz="1700" dirty="0" smtClean="0">
                <a:latin typeface="Bookman Old Style" panose="02050604050505020204" pitchFamily="18" charset="0"/>
              </a:rPr>
              <a:t>C</a:t>
            </a:r>
            <a:r>
              <a:rPr lang="ru-RU" sz="1700" dirty="0">
                <a:latin typeface="Bookman Old Style" panose="02050604050505020204" pitchFamily="18" charset="0"/>
              </a:rPr>
              <a:t>) до начала процесса </a:t>
            </a:r>
            <a:r>
              <a:rPr lang="ru-RU" sz="1700" dirty="0" err="1">
                <a:latin typeface="Bookman Old Style" panose="02050604050505020204" pitchFamily="18" charset="0"/>
              </a:rPr>
              <a:t>постотверждения</a:t>
            </a:r>
            <a:r>
              <a:rPr lang="ru-RU" sz="1700" dirty="0">
                <a:latin typeface="Bookman Old Style" panose="02050604050505020204" pitchFamily="18" charset="0"/>
              </a:rPr>
              <a:t>. Увеличение и уменьшение температуры при </a:t>
            </a:r>
            <a:r>
              <a:rPr lang="ru-RU" sz="1700" dirty="0" err="1">
                <a:latin typeface="Bookman Old Style" panose="02050604050505020204" pitchFamily="18" charset="0"/>
              </a:rPr>
              <a:t>постотверждении</a:t>
            </a:r>
            <a:r>
              <a:rPr lang="ru-RU" sz="1700" dirty="0">
                <a:latin typeface="Bookman Old Style" panose="02050604050505020204" pitchFamily="18" charset="0"/>
              </a:rPr>
              <a:t> должно производиться постепенно, чтобы избежать возможного </a:t>
            </a:r>
            <a:r>
              <a:rPr lang="ru-RU" sz="1700" dirty="0" err="1">
                <a:latin typeface="Bookman Old Style" panose="02050604050505020204" pitchFamily="18" charset="0"/>
              </a:rPr>
              <a:t>термоудара</a:t>
            </a:r>
            <a:r>
              <a:rPr lang="ru-RU" sz="1700" dirty="0">
                <a:latin typeface="Bookman Old Style" panose="02050604050505020204" pitchFamily="18" charset="0"/>
              </a:rPr>
              <a:t> и, следовательно, возможных внутренних напряжений</a:t>
            </a:r>
            <a:r>
              <a:rPr lang="ru-RU" sz="17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700" dirty="0" smtClean="0">
                <a:latin typeface="Bookman Old Style" panose="02050604050505020204" pitchFamily="18" charset="0"/>
              </a:rPr>
              <a:t>Если используется система ВРО/амины настойчиво рекомендуется применять </a:t>
            </a:r>
            <a:r>
              <a:rPr lang="ru-RU" sz="1700" dirty="0" err="1" smtClean="0">
                <a:latin typeface="Bookman Old Style" panose="02050604050505020204" pitchFamily="18" charset="0"/>
              </a:rPr>
              <a:t>постотверждение</a:t>
            </a:r>
            <a:r>
              <a:rPr lang="ru-RU" sz="1700" dirty="0" smtClean="0">
                <a:latin typeface="Bookman Old Style" panose="02050604050505020204" pitchFamily="18" charset="0"/>
              </a:rPr>
              <a:t> и оно должно быть проведено в течение двух недель после изготовления изделия.</a:t>
            </a:r>
          </a:p>
          <a:p>
            <a:pPr marL="0" indent="0">
              <a:buNone/>
            </a:pPr>
            <a:r>
              <a:rPr lang="ru-RU" sz="1900" dirty="0">
                <a:latin typeface="Bookman Old Style" panose="02050604050505020204" pitchFamily="18" charset="0"/>
              </a:rPr>
              <a:t>Рекомендуемые условия </a:t>
            </a:r>
            <a:r>
              <a:rPr lang="ru-RU" sz="1900" dirty="0" err="1" smtClean="0">
                <a:latin typeface="Bookman Old Style" panose="02050604050505020204" pitchFamily="18" charset="0"/>
              </a:rPr>
              <a:t>постотверждения</a:t>
            </a:r>
            <a:r>
              <a:rPr lang="ru-RU" sz="1900" dirty="0" smtClean="0">
                <a:latin typeface="Bookman Old Style" panose="02050604050505020204" pitchFamily="18" charset="0"/>
              </a:rPr>
              <a:t> </a:t>
            </a:r>
            <a:r>
              <a:rPr lang="ru-RU" sz="1900" dirty="0">
                <a:latin typeface="Bookman Old Style" panose="02050604050505020204" pitchFamily="18" charset="0"/>
              </a:rPr>
              <a:t>– от 3 до 6 часов при </a:t>
            </a:r>
            <a:r>
              <a:rPr lang="ru-RU" sz="1900" dirty="0" smtClean="0">
                <a:latin typeface="Bookman Old Style" panose="02050604050505020204" pitchFamily="18" charset="0"/>
              </a:rPr>
              <a:t>80-100</a:t>
            </a:r>
            <a:r>
              <a:rPr lang="ru-RU" sz="1900" dirty="0">
                <a:latin typeface="Bookman Old Style" panose="02050604050505020204" pitchFamily="18" charset="0"/>
              </a:rPr>
              <a:t>˚</a:t>
            </a:r>
            <a:r>
              <a:rPr lang="ru-RU" sz="1900" dirty="0" smtClean="0">
                <a:latin typeface="Bookman Old Style" panose="02050604050505020204" pitchFamily="18" charset="0"/>
              </a:rPr>
              <a:t>С.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                    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Условия </a:t>
            </a:r>
            <a:r>
              <a:rPr lang="ru-RU" sz="1800" b="1" dirty="0" err="1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постотверждения</a:t>
            </a: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в соответствии с </a:t>
            </a:r>
            <a:r>
              <a:rPr lang="ru-RU" sz="1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европейскими нормами</a:t>
            </a:r>
            <a:r>
              <a:rPr lang="ru-RU" sz="1800" b="1" dirty="0">
                <a:latin typeface="Bookman Old Style" panose="020506040505050202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600" dirty="0" smtClean="0">
                <a:latin typeface="Bookman Old Style" panose="02050604050505020204" pitchFamily="18" charset="0"/>
              </a:rPr>
              <a:t>                                                         </a:t>
            </a:r>
            <a:r>
              <a:rPr lang="ru-RU" sz="1600" dirty="0">
                <a:latin typeface="Bookman Old Style" panose="02050604050505020204" pitchFamily="18" charset="0"/>
              </a:rPr>
              <a:t>1 час на 1 мм толщины ламината ( от 5 до 15 часов).</a:t>
            </a:r>
          </a:p>
          <a:p>
            <a:pPr marL="0" indent="0">
              <a:buNone/>
            </a:pPr>
            <a:endParaRPr lang="ru-RU" sz="19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sz="19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1191139" cy="182672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7030A0"/>
                </a:solidFill>
              </a:rPr>
              <a:t>Технология приготовления связующих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постотверждение</a:t>
            </a:r>
            <a:endParaRPr lang="ru-RU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1776042"/>
              </p:ext>
            </p:extLst>
          </p:nvPr>
        </p:nvGraphicFramePr>
        <p:xfrm>
          <a:off x="5974080" y="1452563"/>
          <a:ext cx="5643154" cy="462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1069219" cy="504889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связующих</a:t>
            </a:r>
            <a:endParaRPr lang="ru-RU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750230766"/>
              </p:ext>
            </p:extLst>
          </p:nvPr>
        </p:nvGraphicFramePr>
        <p:xfrm>
          <a:off x="1058092" y="1452563"/>
          <a:ext cx="4915987" cy="46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0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970495" y="1033450"/>
            <a:ext cx="2095534" cy="13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Полиэфирное связующее</a:t>
            </a:r>
            <a:endParaRPr lang="ru-RU" sz="1400" dirty="0"/>
          </a:p>
        </p:txBody>
      </p:sp>
      <p:sp>
        <p:nvSpPr>
          <p:cNvPr id="5" name="Овал 4"/>
          <p:cNvSpPr/>
          <p:nvPr/>
        </p:nvSpPr>
        <p:spPr>
          <a:xfrm>
            <a:off x="8107854" y="954627"/>
            <a:ext cx="2137424" cy="13995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 smtClean="0"/>
          </a:p>
          <a:p>
            <a:pPr algn="ctr"/>
            <a:r>
              <a:rPr lang="ru-RU" sz="1400" dirty="0" smtClean="0"/>
              <a:t>Эпоксидное </a:t>
            </a:r>
            <a:r>
              <a:rPr lang="ru-RU" sz="1400" dirty="0"/>
              <a:t>связующее</a:t>
            </a:r>
          </a:p>
          <a:p>
            <a:pPr algn="ctr"/>
            <a:endParaRPr lang="ru-RU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4469" y="2849578"/>
            <a:ext cx="1928515" cy="104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Холодное отверждение</a:t>
            </a:r>
            <a:endParaRPr lang="ru-RU" sz="1400" dirty="0"/>
          </a:p>
        </p:txBody>
      </p:sp>
      <p:sp>
        <p:nvSpPr>
          <p:cNvPr id="8" name="Овал 7"/>
          <p:cNvSpPr/>
          <p:nvPr/>
        </p:nvSpPr>
        <p:spPr>
          <a:xfrm>
            <a:off x="6868875" y="2802323"/>
            <a:ext cx="1939161" cy="1191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Горячее отверждение</a:t>
            </a:r>
            <a:endParaRPr lang="ru-RU" sz="1400" dirty="0"/>
          </a:p>
        </p:txBody>
      </p:sp>
      <p:sp>
        <p:nvSpPr>
          <p:cNvPr id="9" name="Овал 8"/>
          <p:cNvSpPr/>
          <p:nvPr/>
        </p:nvSpPr>
        <p:spPr>
          <a:xfrm>
            <a:off x="9710045" y="2807534"/>
            <a:ext cx="1977567" cy="1186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Холодное отверждение</a:t>
            </a:r>
            <a:endParaRPr lang="ru-RU" sz="14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755155" y="306055"/>
            <a:ext cx="10973425" cy="348983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связующих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 rot="2530061">
            <a:off x="1848174" y="2377583"/>
            <a:ext cx="326571" cy="4724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749179">
            <a:off x="7950638" y="2184820"/>
            <a:ext cx="314431" cy="568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9782694">
            <a:off x="10125464" y="2135573"/>
            <a:ext cx="334281" cy="6329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право 1"/>
          <p:cNvSpPr/>
          <p:nvPr/>
        </p:nvSpPr>
        <p:spPr>
          <a:xfrm rot="16200000">
            <a:off x="7560492" y="4196338"/>
            <a:ext cx="264342" cy="234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6200000">
            <a:off x="10691650" y="5580586"/>
            <a:ext cx="213907" cy="176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6200000">
            <a:off x="727648" y="4030907"/>
            <a:ext cx="346099" cy="219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0336" y="4517879"/>
            <a:ext cx="1267865" cy="1235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Инициатор (отвердитель)</a:t>
            </a:r>
          </a:p>
          <a:p>
            <a:pPr algn="ctr"/>
            <a:r>
              <a:rPr lang="ru-RU" sz="1000" dirty="0" smtClean="0"/>
              <a:t>Перекись (пероксид) кетона</a:t>
            </a:r>
            <a:endParaRPr lang="ru-RU" sz="1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662416" y="4560595"/>
            <a:ext cx="2141272" cy="878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Температура </a:t>
            </a:r>
          </a:p>
          <a:p>
            <a:pPr algn="ctr"/>
            <a:r>
              <a:rPr lang="ru-RU" sz="1200" dirty="0" smtClean="0"/>
              <a:t>100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u-RU" sz="1200" dirty="0" smtClean="0"/>
              <a:t> -200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°С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574771" y="4579706"/>
            <a:ext cx="2360106" cy="904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Комнатная температура или небольшой нагрев  70-80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°С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513182" y="4517879"/>
            <a:ext cx="1003870" cy="123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Ускори-тель</a:t>
            </a:r>
            <a:endParaRPr lang="ru-RU" sz="1400" dirty="0"/>
          </a:p>
        </p:txBody>
      </p:sp>
      <p:sp>
        <p:nvSpPr>
          <p:cNvPr id="22" name="Стрелка вправо 21"/>
          <p:cNvSpPr/>
          <p:nvPr/>
        </p:nvSpPr>
        <p:spPr>
          <a:xfrm rot="16200000">
            <a:off x="1681454" y="4024457"/>
            <a:ext cx="339450" cy="23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6200000">
            <a:off x="10621216" y="4167044"/>
            <a:ext cx="267216" cy="266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7551107" y="5532843"/>
            <a:ext cx="232701" cy="207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04370" y="5847879"/>
            <a:ext cx="2376586" cy="85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 smtClean="0"/>
              <a:t>диметилбензиламин</a:t>
            </a:r>
            <a:r>
              <a:rPr lang="ru-RU" sz="1000" dirty="0" smtClean="0"/>
              <a:t>, </a:t>
            </a:r>
            <a:r>
              <a:rPr lang="ru-RU" sz="1000" dirty="0" err="1" smtClean="0"/>
              <a:t>триэталонамин</a:t>
            </a:r>
            <a:r>
              <a:rPr lang="ru-RU" sz="1000" dirty="0" smtClean="0"/>
              <a:t>, </a:t>
            </a:r>
            <a:r>
              <a:rPr lang="ru-RU" sz="1000" dirty="0" err="1" smtClean="0"/>
              <a:t>диметиланилин</a:t>
            </a:r>
            <a:r>
              <a:rPr lang="ru-RU" sz="1000" dirty="0" smtClean="0"/>
              <a:t> </a:t>
            </a:r>
            <a:r>
              <a:rPr lang="ru-RU" sz="1000" dirty="0"/>
              <a:t>или 2,4,6-трис (</a:t>
            </a:r>
            <a:r>
              <a:rPr lang="ru-RU" sz="1000" dirty="0" err="1"/>
              <a:t>диметиламинометил</a:t>
            </a:r>
            <a:r>
              <a:rPr lang="ru-RU" sz="1000" dirty="0"/>
              <a:t>) фенола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574771" y="5838900"/>
            <a:ext cx="2360105" cy="85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Отвердители </a:t>
            </a:r>
            <a:r>
              <a:rPr lang="ru-RU" sz="1200" dirty="0" err="1" smtClean="0"/>
              <a:t>аминного</a:t>
            </a:r>
            <a:r>
              <a:rPr lang="ru-RU" sz="1200" dirty="0" smtClean="0"/>
              <a:t> типа  (ТЭТА, ПЭПА)</a:t>
            </a:r>
            <a:endParaRPr lang="ru-RU" sz="1200" dirty="0"/>
          </a:p>
        </p:txBody>
      </p:sp>
      <p:sp>
        <p:nvSpPr>
          <p:cNvPr id="29" name="Стрелка вниз 28"/>
          <p:cNvSpPr/>
          <p:nvPr/>
        </p:nvSpPr>
        <p:spPr>
          <a:xfrm rot="18884202">
            <a:off x="4012743" y="2257584"/>
            <a:ext cx="324656" cy="5195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934002" y="2849578"/>
            <a:ext cx="1942469" cy="104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Горячее отверждение</a:t>
            </a:r>
            <a:endParaRPr lang="ru-RU" sz="1400" dirty="0"/>
          </a:p>
        </p:txBody>
      </p:sp>
      <p:sp>
        <p:nvSpPr>
          <p:cNvPr id="31" name="Овал 30"/>
          <p:cNvSpPr/>
          <p:nvPr/>
        </p:nvSpPr>
        <p:spPr>
          <a:xfrm>
            <a:off x="2340293" y="2849578"/>
            <a:ext cx="1515523" cy="116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Отверждение УФ-лучами</a:t>
            </a:r>
            <a:endParaRPr lang="ru-RU" sz="1400" dirty="0"/>
          </a:p>
        </p:txBody>
      </p:sp>
      <p:sp>
        <p:nvSpPr>
          <p:cNvPr id="32" name="Стрелка вниз 31"/>
          <p:cNvSpPr/>
          <p:nvPr/>
        </p:nvSpPr>
        <p:spPr>
          <a:xfrm>
            <a:off x="2971032" y="2519449"/>
            <a:ext cx="250288" cy="2984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 rot="16200000">
            <a:off x="5055569" y="4083147"/>
            <a:ext cx="386332" cy="2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16200000">
            <a:off x="4338302" y="4087503"/>
            <a:ext cx="388212" cy="19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889768" y="4517879"/>
            <a:ext cx="834195" cy="1235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Темпе-</a:t>
            </a:r>
            <a:r>
              <a:rPr lang="ru-RU" sz="1200" dirty="0" err="1" smtClean="0"/>
              <a:t>ратура</a:t>
            </a:r>
            <a:endParaRPr lang="ru-RU" sz="1200" dirty="0" smtClean="0"/>
          </a:p>
          <a:p>
            <a:pPr algn="ctr"/>
            <a:r>
              <a:rPr lang="ru-RU" sz="1200" dirty="0" smtClean="0"/>
              <a:t>70-100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°С</a:t>
            </a:r>
            <a:r>
              <a:rPr lang="ru-RU" sz="1200" dirty="0" smtClean="0"/>
              <a:t> </a:t>
            </a:r>
          </a:p>
          <a:p>
            <a:pPr algn="ctr"/>
            <a:endParaRPr lang="ru-RU" sz="12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850076" y="4517879"/>
            <a:ext cx="898435" cy="170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 smtClean="0"/>
              <a:t>Иници-атор</a:t>
            </a:r>
            <a:r>
              <a:rPr lang="ru-RU" sz="1000" dirty="0" smtClean="0"/>
              <a:t> (</a:t>
            </a:r>
            <a:r>
              <a:rPr lang="ru-RU" sz="1000" dirty="0" err="1" smtClean="0"/>
              <a:t>отвер-дитель</a:t>
            </a:r>
            <a:r>
              <a:rPr lang="ru-RU" sz="1000" dirty="0" smtClean="0"/>
              <a:t>)</a:t>
            </a:r>
          </a:p>
          <a:p>
            <a:pPr algn="ctr"/>
            <a:r>
              <a:rPr lang="ru-RU" sz="1000" dirty="0" smtClean="0"/>
              <a:t>Перекись </a:t>
            </a:r>
            <a:r>
              <a:rPr lang="ru-RU" sz="1000" dirty="0" err="1" smtClean="0"/>
              <a:t>бензоила</a:t>
            </a:r>
            <a:r>
              <a:rPr lang="ru-RU" sz="1000" dirty="0" smtClean="0"/>
              <a:t> </a:t>
            </a:r>
          </a:p>
          <a:p>
            <a:pPr algn="ctr"/>
            <a:endParaRPr lang="ru-RU" sz="1200" dirty="0"/>
          </a:p>
        </p:txBody>
      </p:sp>
      <p:sp>
        <p:nvSpPr>
          <p:cNvPr id="37" name="Стрелка вправо 36"/>
          <p:cNvSpPr/>
          <p:nvPr/>
        </p:nvSpPr>
        <p:spPr>
          <a:xfrm rot="16200000">
            <a:off x="2967143" y="4163020"/>
            <a:ext cx="282552" cy="225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687759" y="4545674"/>
            <a:ext cx="910409" cy="109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УФ - лучи 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2564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0454" y="797094"/>
            <a:ext cx="11678194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                  Полиэфирные связующие холодного отверждения:</a:t>
            </a:r>
          </a:p>
          <a:p>
            <a:pPr marL="0" indent="0">
              <a:buNone/>
            </a:pPr>
            <a:r>
              <a:rPr lang="ru-RU" sz="1600" dirty="0" smtClean="0">
                <a:latin typeface="Bookman Old Style" panose="02050604050505020204" pitchFamily="18" charset="0"/>
              </a:rPr>
              <a:t>отверждение полиэфирных </a:t>
            </a:r>
            <a:r>
              <a:rPr lang="ru-RU" sz="1600" dirty="0">
                <a:latin typeface="Bookman Old Style" panose="02050604050505020204" pitchFamily="18" charset="0"/>
              </a:rPr>
              <a:t>смол </a:t>
            </a:r>
            <a:r>
              <a:rPr lang="ru-RU" sz="1600" dirty="0" smtClean="0">
                <a:latin typeface="Bookman Old Style" panose="02050604050505020204" pitchFamily="18" charset="0"/>
              </a:rPr>
              <a:t>при </a:t>
            </a:r>
            <a:r>
              <a:rPr lang="ru-RU" sz="1600" dirty="0">
                <a:latin typeface="Bookman Old Style" panose="02050604050505020204" pitchFamily="18" charset="0"/>
              </a:rPr>
              <a:t>нормальной </a:t>
            </a:r>
            <a:r>
              <a:rPr lang="ru-RU" sz="1600" dirty="0" smtClean="0">
                <a:latin typeface="Bookman Old Style" panose="02050604050505020204" pitchFamily="18" charset="0"/>
              </a:rPr>
              <a:t>(комнатной) температуре  производят при помощи </a:t>
            </a:r>
            <a:r>
              <a:rPr lang="ru-RU" sz="1600" u="sng" dirty="0" smtClean="0">
                <a:latin typeface="Bookman Old Style" panose="02050604050505020204" pitchFamily="18" charset="0"/>
              </a:rPr>
              <a:t>инициирующей системы в которую входит </a:t>
            </a:r>
            <a:r>
              <a:rPr lang="ru-RU" sz="1600" b="1" u="sng" dirty="0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инициатор и ускоритель.</a:t>
            </a:r>
          </a:p>
          <a:p>
            <a:endParaRPr lang="ru-RU" sz="1600" b="1" dirty="0" smtClean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6392" y="160771"/>
            <a:ext cx="10982134" cy="391677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полиэфирного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2784754" y="1971314"/>
            <a:ext cx="1994262" cy="175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система</a:t>
            </a:r>
          </a:p>
          <a:p>
            <a:pPr algn="ctr"/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Кобальто-вая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644621" y="1959853"/>
            <a:ext cx="1950110" cy="1654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система</a:t>
            </a:r>
          </a:p>
          <a:p>
            <a:pPr algn="ctr"/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Безкобаль-товая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Стрелка вниз 6"/>
          <p:cNvSpPr/>
          <p:nvPr/>
        </p:nvSpPr>
        <p:spPr>
          <a:xfrm rot="19708586">
            <a:off x="4403822" y="3644809"/>
            <a:ext cx="242371" cy="520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655035">
            <a:off x="7783597" y="3588492"/>
            <a:ext cx="252549" cy="78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 rot="19708586">
            <a:off x="9302350" y="3573635"/>
            <a:ext cx="252549" cy="813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05407" y="5695148"/>
            <a:ext cx="1971095" cy="116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sz="1200" dirty="0" err="1" smtClean="0"/>
              <a:t>Гидро</a:t>
            </a:r>
            <a:r>
              <a:rPr lang="ru-RU" sz="1200" dirty="0" smtClean="0"/>
              <a:t>-перекись кумола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Trigonox</a:t>
            </a:r>
            <a:r>
              <a:rPr lang="en-US" sz="1200" dirty="0" smtClean="0"/>
              <a:t> 239 </a:t>
            </a:r>
            <a:r>
              <a:rPr lang="en-US" sz="1200" dirty="0" err="1" smtClean="0"/>
              <a:t>Trigonox</a:t>
            </a:r>
            <a:r>
              <a:rPr lang="en-US" sz="1200" dirty="0" smtClean="0"/>
              <a:t> K-90)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4122304" y="4117078"/>
            <a:ext cx="1917641" cy="1313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Кобаль-товый</a:t>
            </a:r>
            <a:r>
              <a:rPr lang="ru-RU" sz="1400" dirty="0" smtClean="0"/>
              <a:t> ускоритель</a:t>
            </a:r>
            <a:endParaRPr lang="en-US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ru-RU" sz="1400" dirty="0" smtClean="0"/>
              <a:t>ОК-1, ОК-2, </a:t>
            </a:r>
            <a:r>
              <a:rPr lang="en-US" sz="1400" dirty="0" smtClean="0"/>
              <a:t>CoNap-6%</a:t>
            </a:r>
            <a:r>
              <a:rPr lang="ru-RU" sz="1400" dirty="0" smtClean="0"/>
              <a:t>),</a:t>
            </a:r>
            <a:endParaRPr lang="ru-RU" sz="1400" dirty="0"/>
          </a:p>
        </p:txBody>
      </p:sp>
      <p:sp>
        <p:nvSpPr>
          <p:cNvPr id="12" name="Овал 11"/>
          <p:cNvSpPr/>
          <p:nvPr/>
        </p:nvSpPr>
        <p:spPr>
          <a:xfrm>
            <a:off x="6563938" y="4393118"/>
            <a:ext cx="2020389" cy="17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Пероксид </a:t>
            </a:r>
            <a:r>
              <a:rPr lang="ru-RU" dirty="0" err="1" smtClean="0"/>
              <a:t>бензоила</a:t>
            </a:r>
            <a:endParaRPr lang="ru-RU" dirty="0" smtClean="0"/>
          </a:p>
          <a:p>
            <a:pPr algn="ctr"/>
            <a:r>
              <a:rPr lang="ru-RU" dirty="0" smtClean="0"/>
              <a:t>(ВРО)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859435" y="4439678"/>
            <a:ext cx="2087384" cy="171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Аминный</a:t>
            </a:r>
            <a:r>
              <a:rPr lang="ru-RU" dirty="0" smtClean="0"/>
              <a:t> ускоритель</a:t>
            </a:r>
          </a:p>
          <a:p>
            <a:pPr algn="ctr"/>
            <a:r>
              <a:rPr lang="ru-RU" dirty="0" smtClean="0"/>
              <a:t>(ДМА, ДЕА, ДМРТ)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2514" y="5687213"/>
            <a:ext cx="1886339" cy="1149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Пероксид кетона</a:t>
            </a:r>
          </a:p>
          <a:p>
            <a:pPr algn="ctr"/>
            <a:r>
              <a:rPr lang="en-US" sz="1200" dirty="0" smtClean="0"/>
              <a:t>(</a:t>
            </a:r>
            <a:r>
              <a:rPr lang="ru-RU" sz="1200" dirty="0" err="1" smtClean="0"/>
              <a:t>Бутанокс</a:t>
            </a:r>
            <a:r>
              <a:rPr lang="ru-RU" sz="1200" dirty="0" smtClean="0"/>
              <a:t> М50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algn="ctr"/>
            <a:endParaRPr lang="ru-RU" dirty="0"/>
          </a:p>
        </p:txBody>
      </p:sp>
      <p:sp>
        <p:nvSpPr>
          <p:cNvPr id="17" name="Стрелка вниз 16"/>
          <p:cNvSpPr/>
          <p:nvPr/>
        </p:nvSpPr>
        <p:spPr>
          <a:xfrm rot="2303263">
            <a:off x="2846934" y="3627360"/>
            <a:ext cx="237083" cy="511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576251" y="4122493"/>
            <a:ext cx="1874603" cy="1241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Отвердитель</a:t>
            </a:r>
            <a:endParaRPr lang="ru-RU" sz="1400" dirty="0"/>
          </a:p>
        </p:txBody>
      </p:sp>
      <p:sp>
        <p:nvSpPr>
          <p:cNvPr id="19" name="Стрелка вниз 18"/>
          <p:cNvSpPr/>
          <p:nvPr/>
        </p:nvSpPr>
        <p:spPr>
          <a:xfrm rot="2303263">
            <a:off x="1969515" y="5354100"/>
            <a:ext cx="237083" cy="299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 rot="19882074">
            <a:off x="3005506" y="5346886"/>
            <a:ext cx="237083" cy="299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1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75063" y="1262744"/>
            <a:ext cx="10798628" cy="5138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 отверждения полиэфирная смола является раствором двух основных компонентов: олигомерного полиэфира и мономера.</a:t>
            </a:r>
          </a:p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Инициаторы (отвердители)</a:t>
            </a:r>
            <a:r>
              <a:rPr lang="ru-RU" dirty="0"/>
              <a:t>– материалы, которые начинают химическую реакцию, приводящую к отверждению смолы. </a:t>
            </a:r>
          </a:p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ускорители и промоутеры </a:t>
            </a:r>
            <a:r>
              <a:rPr lang="ru-RU" dirty="0" smtClean="0"/>
              <a:t>используются </a:t>
            </a:r>
            <a:r>
              <a:rPr lang="ru-RU" dirty="0"/>
              <a:t>для ускорения и  улучшения отверждения. Ускоритель может вводиться в состав полиэфиров как на стадии изготовления (такие смолы называются </a:t>
            </a:r>
            <a:r>
              <a:rPr lang="ru-RU" dirty="0" err="1"/>
              <a:t>предускоренными</a:t>
            </a:r>
            <a:r>
              <a:rPr lang="ru-RU" dirty="0"/>
              <a:t>), так и непосредственно при их переработке перед введением </a:t>
            </a:r>
            <a:r>
              <a:rPr lang="ru-RU" dirty="0" smtClean="0"/>
              <a:t>инициатора.</a:t>
            </a:r>
            <a:endParaRPr lang="ru-RU" dirty="0"/>
          </a:p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Ингибиторы</a:t>
            </a:r>
            <a:r>
              <a:rPr lang="ru-RU" dirty="0" smtClean="0"/>
              <a:t> </a:t>
            </a:r>
            <a:r>
              <a:rPr lang="ru-RU" dirty="0"/>
              <a:t>используются для увеличения времени </a:t>
            </a:r>
            <a:r>
              <a:rPr lang="ru-RU" dirty="0" smtClean="0"/>
              <a:t>гелеобразования. Это вещества тормозящие реакции.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55155" y="306055"/>
            <a:ext cx="10973425" cy="3489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полиэфирного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5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01189" y="975360"/>
            <a:ext cx="10929256" cy="5564777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2186" y="287592"/>
            <a:ext cx="11008259" cy="356843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полиэфирного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10491" y="1184365"/>
            <a:ext cx="224681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Инициаторы (отвердители)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90554" y="1184364"/>
            <a:ext cx="224681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Ускорители 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70617" y="1184363"/>
            <a:ext cx="224681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Промоутеры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250680" y="1184363"/>
            <a:ext cx="224681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r>
              <a:rPr lang="ru-RU" dirty="0" smtClean="0"/>
              <a:t>нгибиторы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628503" y="2285996"/>
            <a:ext cx="165464" cy="50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926874" y="2290354"/>
            <a:ext cx="174172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606937" y="2246812"/>
            <a:ext cx="161109" cy="539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10287000" y="2272936"/>
            <a:ext cx="145869" cy="513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6005" y="4657996"/>
            <a:ext cx="2088969" cy="175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/>
              <a:t>Бутанокс</a:t>
            </a:r>
            <a:r>
              <a:rPr lang="ru-RU" sz="1600" dirty="0"/>
              <a:t> М50, </a:t>
            </a:r>
            <a:r>
              <a:rPr lang="en-US" sz="1600" dirty="0" err="1"/>
              <a:t>Trigonox</a:t>
            </a:r>
            <a:r>
              <a:rPr lang="en-US" sz="1600" dirty="0"/>
              <a:t>, </a:t>
            </a:r>
            <a:r>
              <a:rPr lang="en-US" sz="1600" dirty="0" err="1"/>
              <a:t>N</a:t>
            </a:r>
            <a:r>
              <a:rPr lang="en-US" sz="1600" dirty="0" err="1" smtClean="0"/>
              <a:t>orox</a:t>
            </a:r>
            <a:r>
              <a:rPr lang="en-US" sz="1600" dirty="0"/>
              <a:t>, </a:t>
            </a:r>
            <a:r>
              <a:rPr lang="en-US" sz="1600" dirty="0" err="1" smtClean="0"/>
              <a:t>Akperox</a:t>
            </a:r>
            <a:r>
              <a:rPr lang="en-US" sz="1600" dirty="0"/>
              <a:t>, </a:t>
            </a:r>
            <a:r>
              <a:rPr lang="en-US" sz="1600" dirty="0" err="1"/>
              <a:t>Metox</a:t>
            </a:r>
            <a:r>
              <a:rPr lang="en-US" sz="1600" dirty="0"/>
              <a:t>, </a:t>
            </a:r>
            <a:r>
              <a:rPr lang="en-US" sz="1600" dirty="0" err="1"/>
              <a:t>Andonox</a:t>
            </a:r>
            <a:r>
              <a:rPr lang="ru-RU" dirty="0"/>
              <a:t>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09154" y="2965267"/>
            <a:ext cx="1802673" cy="97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Пероксиды кетона</a:t>
            </a:r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259875" y="2965267"/>
            <a:ext cx="1802673" cy="97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Гидро</a:t>
            </a:r>
            <a:r>
              <a:rPr lang="ru-RU" sz="1600" dirty="0" smtClean="0"/>
              <a:t>-перекись кумола</a:t>
            </a:r>
            <a:endParaRPr lang="ru-RU" sz="1600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2899955" y="2320835"/>
            <a:ext cx="165464" cy="50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1127758" y="4021182"/>
            <a:ext cx="165464" cy="50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2995747" y="4034245"/>
            <a:ext cx="165464" cy="50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333898" y="4664527"/>
            <a:ext cx="1942012" cy="1743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Perkadox</a:t>
            </a:r>
            <a:endParaRPr lang="en-US" sz="1600" dirty="0" smtClean="0"/>
          </a:p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ermix</a:t>
            </a:r>
            <a:endParaRPr lang="ru-RU" sz="16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146910" y="2919546"/>
            <a:ext cx="2110196" cy="1743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ДМА (</a:t>
            </a:r>
            <a:r>
              <a:rPr lang="ru-RU" sz="1200" dirty="0" err="1" smtClean="0"/>
              <a:t>диметиланилин</a:t>
            </a:r>
            <a:r>
              <a:rPr lang="ru-RU" sz="1200" dirty="0" smtClean="0"/>
              <a:t>)</a:t>
            </a:r>
          </a:p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ДЕА (</a:t>
            </a:r>
            <a:r>
              <a:rPr lang="ru-RU" sz="1200" dirty="0" err="1" smtClean="0"/>
              <a:t>диэтиланилин</a:t>
            </a:r>
            <a:r>
              <a:rPr lang="ru-RU" sz="1200" dirty="0" smtClean="0"/>
              <a:t>)</a:t>
            </a:r>
          </a:p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ДМАА </a:t>
            </a:r>
          </a:p>
          <a:p>
            <a:pPr algn="ctr"/>
            <a:r>
              <a:rPr lang="ru-RU" sz="1200" dirty="0" smtClean="0"/>
              <a:t>(</a:t>
            </a:r>
            <a:r>
              <a:rPr lang="ru-RU" sz="1200" dirty="0" err="1" smtClean="0"/>
              <a:t>диметилацетоацетамид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734717" y="2920634"/>
            <a:ext cx="2110196" cy="1743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Октоат</a:t>
            </a:r>
            <a:r>
              <a:rPr lang="ru-RU" sz="1200" dirty="0" smtClean="0"/>
              <a:t> </a:t>
            </a:r>
            <a:r>
              <a:rPr lang="en-US" sz="1200" dirty="0" smtClean="0"/>
              <a:t>(</a:t>
            </a:r>
            <a:r>
              <a:rPr lang="ru-RU" sz="1200" dirty="0" smtClean="0"/>
              <a:t>ОК-1, ОК-2) и нафтенат кобальта (</a:t>
            </a:r>
            <a:r>
              <a:rPr lang="en-US" sz="1200" dirty="0" err="1" smtClean="0"/>
              <a:t>CoNap</a:t>
            </a:r>
            <a:r>
              <a:rPr lang="ru-RU" sz="1200" dirty="0" smtClean="0"/>
              <a:t> 6%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318988" y="2920634"/>
            <a:ext cx="2110196" cy="1743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2,4-пентандион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479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92183" y="1140823"/>
            <a:ext cx="11086011" cy="5329645"/>
          </a:xfrm>
        </p:spPr>
        <p:txBody>
          <a:bodyPr>
            <a:normAutofit lnSpcReduction="10000"/>
          </a:bodyPr>
          <a:lstStyle/>
          <a:p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Метилэтилкетонпероксид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(МЕКП)– </a:t>
            </a:r>
            <a:r>
              <a:rPr lang="ru-RU" dirty="0" smtClean="0">
                <a:latin typeface="Bookman Old Style" panose="02050604050505020204" pitchFamily="18" charset="0"/>
              </a:rPr>
              <a:t>Это </a:t>
            </a:r>
            <a:r>
              <a:rPr lang="ru-RU" dirty="0">
                <a:latin typeface="Bookman Old Style" panose="02050604050505020204" pitchFamily="18" charset="0"/>
              </a:rPr>
              <a:t>бесцветная жидкость, обычно поставляется в виде 50% раствора.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Это наиболее часто </a:t>
            </a:r>
            <a:r>
              <a:rPr lang="ru-RU" dirty="0">
                <a:latin typeface="Bookman Old Style" panose="02050604050505020204" pitchFamily="18" charset="0"/>
              </a:rPr>
              <a:t>используемый </a:t>
            </a:r>
            <a:r>
              <a:rPr lang="ru-RU" dirty="0" smtClean="0">
                <a:latin typeface="Bookman Old Style" panose="02050604050505020204" pitchFamily="18" charset="0"/>
              </a:rPr>
              <a:t>пероксид. </a:t>
            </a: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дозировка </a:t>
            </a:r>
            <a:r>
              <a:rPr lang="ru-RU" dirty="0">
                <a:latin typeface="Bookman Old Style" panose="02050604050505020204" pitchFamily="18" charset="0"/>
              </a:rPr>
              <a:t>– от 1,0 до 2,5%.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Его </a:t>
            </a:r>
            <a:r>
              <a:rPr lang="ru-RU" dirty="0">
                <a:latin typeface="Bookman Old Style" panose="02050604050505020204" pitchFamily="18" charset="0"/>
              </a:rPr>
              <a:t>используют </a:t>
            </a:r>
            <a:r>
              <a:rPr lang="ru-RU" dirty="0" smtClean="0">
                <a:latin typeface="Bookman Old Style" panose="02050604050505020204" pitchFamily="18" charset="0"/>
              </a:rPr>
              <a:t>с промоутерами</a:t>
            </a:r>
            <a:r>
              <a:rPr lang="ru-RU" dirty="0">
                <a:latin typeface="Bookman Old Style" panose="02050604050505020204" pitchFamily="18" charset="0"/>
              </a:rPr>
              <a:t>, обычно с 6% нафтенатом кобальта, или 6 или 10% </a:t>
            </a:r>
            <a:r>
              <a:rPr lang="ru-RU" dirty="0" err="1">
                <a:latin typeface="Bookman Old Style" panose="02050604050505020204" pitchFamily="18" charset="0"/>
              </a:rPr>
              <a:t>октоатом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smtClean="0">
                <a:latin typeface="Bookman Old Style" panose="02050604050505020204" pitchFamily="18" charset="0"/>
              </a:rPr>
              <a:t>кобальта.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!!! Вода в катализаторе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негативно воздействует на отверждение смолы, но МЕКП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можно проверить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на содержание избыточной воды путем смешивания небольших количеств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 равными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частями стирола. Появление помутнений свидетельствует о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наличии избыточной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воды. Для получения оптимальных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результатов.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!!! 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важно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поддерживать рекомендуемое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соотношение МЕКП-кобальт в системе отверждения.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1706" y="339844"/>
            <a:ext cx="10807962" cy="34813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полиэфирного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4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3" y="1018903"/>
            <a:ext cx="10764421" cy="5434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Гидроперекись кумола (СНР) </a:t>
            </a:r>
            <a:r>
              <a:rPr lang="ru-RU" dirty="0" smtClean="0">
                <a:latin typeface="Bookman Old Style" panose="02050604050505020204" pitchFamily="18" charset="0"/>
              </a:rPr>
              <a:t>прозрачная жидкость) - применяется для:</a:t>
            </a:r>
          </a:p>
          <a:p>
            <a:pPr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отверждения </a:t>
            </a:r>
            <a:r>
              <a:rPr lang="ru-RU" dirty="0">
                <a:latin typeface="Bookman Old Style" panose="02050604050505020204" pitchFamily="18" charset="0"/>
              </a:rPr>
              <a:t>ненасыщенных полиэфирных и </a:t>
            </a:r>
            <a:r>
              <a:rPr lang="ru-RU" dirty="0" err="1">
                <a:latin typeface="Bookman Old Style" panose="02050604050505020204" pitchFamily="18" charset="0"/>
              </a:rPr>
              <a:t>винилэфирных</a:t>
            </a:r>
            <a:r>
              <a:rPr lang="ru-RU" dirty="0">
                <a:latin typeface="Bookman Old Style" panose="02050604050505020204" pitchFamily="18" charset="0"/>
              </a:rPr>
              <a:t> смол при комнатной температуре,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отверждение </a:t>
            </a:r>
            <a:r>
              <a:rPr lang="ru-RU" dirty="0" err="1">
                <a:latin typeface="Bookman Old Style" panose="02050604050505020204" pitchFamily="18" charset="0"/>
              </a:rPr>
              <a:t>непредускоренных</a:t>
            </a:r>
            <a:r>
              <a:rPr lang="ru-RU" dirty="0">
                <a:latin typeface="Bookman Old Style" panose="02050604050505020204" pitchFamily="18" charset="0"/>
              </a:rPr>
              <a:t> смол при повышенной температуре</a:t>
            </a:r>
            <a:r>
              <a:rPr lang="ru-RU" dirty="0" smtClean="0">
                <a:latin typeface="Bookman Old Style" panose="02050604050505020204" pitchFamily="18" charset="0"/>
              </a:rPr>
              <a:t>,</a:t>
            </a:r>
          </a:p>
          <a:p>
            <a:pPr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как инициатор полимеризации акриловых полимеров и полиэфиров. </a:t>
            </a:r>
          </a:p>
          <a:p>
            <a:pPr marL="0" indent="0">
              <a:buNone/>
            </a:pPr>
            <a:r>
              <a:rPr lang="ru-RU" dirty="0" smtClean="0">
                <a:latin typeface="Bookman Old Style" panose="02050604050505020204" pitchFamily="18" charset="0"/>
              </a:rPr>
              <a:t>Использование </a:t>
            </a:r>
            <a:r>
              <a:rPr lang="ru-RU" dirty="0">
                <a:latin typeface="Bookman Old Style" panose="02050604050505020204" pitchFamily="18" charset="0"/>
              </a:rPr>
              <a:t>гидроперекиси кумола </a:t>
            </a:r>
            <a:r>
              <a:rPr lang="ru-RU" dirty="0" smtClean="0">
                <a:latin typeface="Bookman Old Style" panose="02050604050505020204" pitchFamily="18" charset="0"/>
              </a:rPr>
              <a:t>может:</a:t>
            </a:r>
            <a:endParaRPr lang="ru-RU" dirty="0">
              <a:latin typeface="Bookman Old Style" panose="02050604050505020204" pitchFamily="18" charset="0"/>
            </a:endParaRPr>
          </a:p>
          <a:p>
            <a:pPr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сократить </a:t>
            </a:r>
            <a:r>
              <a:rPr lang="ru-RU" dirty="0">
                <a:latin typeface="Bookman Old Style" panose="02050604050505020204" pitchFamily="18" charset="0"/>
              </a:rPr>
              <a:t>пенообразование, протекающее в традиционных эпоксидных </a:t>
            </a:r>
            <a:r>
              <a:rPr lang="ru-RU" dirty="0" smtClean="0">
                <a:latin typeface="Bookman Old Style" panose="02050604050505020204" pitchFamily="18" charset="0"/>
              </a:rPr>
              <a:t>виниловых смолах </a:t>
            </a:r>
            <a:r>
              <a:rPr lang="ru-RU" dirty="0">
                <a:latin typeface="Bookman Old Style" panose="02050604050505020204" pitchFamily="18" charset="0"/>
              </a:rPr>
              <a:t>(</a:t>
            </a:r>
            <a:r>
              <a:rPr lang="ru-RU" dirty="0" err="1">
                <a:latin typeface="Bookman Old Style" panose="02050604050505020204" pitchFamily="18" charset="0"/>
              </a:rPr>
              <a:t>Atlac</a:t>
            </a:r>
            <a:r>
              <a:rPr lang="ru-RU" dirty="0">
                <a:latin typeface="Bookman Old Style" panose="02050604050505020204" pitchFamily="18" charset="0"/>
              </a:rPr>
              <a:t> 430 и 590), катализируемых системами МЕКП/ кобальт.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>
              <a:buFontTx/>
              <a:buChar char="-"/>
            </a:pPr>
            <a:r>
              <a:rPr lang="ru-RU" dirty="0" smtClean="0">
                <a:latin typeface="Bookman Old Style" panose="02050604050505020204" pitchFamily="18" charset="0"/>
              </a:rPr>
              <a:t>снизить пик </a:t>
            </a:r>
            <a:r>
              <a:rPr lang="ru-RU" dirty="0" err="1">
                <a:latin typeface="Bookman Old Style" panose="02050604050505020204" pitchFamily="18" charset="0"/>
              </a:rPr>
              <a:t>экзотермы</a:t>
            </a:r>
            <a:r>
              <a:rPr lang="ru-RU" dirty="0">
                <a:latin typeface="Bookman Old Style" panose="02050604050505020204" pitchFamily="18" charset="0"/>
              </a:rPr>
              <a:t>, что приводит </a:t>
            </a:r>
            <a:r>
              <a:rPr lang="ru-RU" dirty="0" smtClean="0">
                <a:latin typeface="Bookman Old Style" panose="02050604050505020204" pitchFamily="18" charset="0"/>
              </a:rPr>
              <a:t>к уменьшению </a:t>
            </a:r>
            <a:r>
              <a:rPr lang="ru-RU" dirty="0">
                <a:latin typeface="Bookman Old Style" panose="02050604050505020204" pitchFamily="18" charset="0"/>
              </a:rPr>
              <a:t>усадки и коробления. 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!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Процедура 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смешивания такая же, как и для МЕКР и </a:t>
            </a:r>
            <a:r>
              <a:rPr lang="ru-RU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o</a:t>
            </a:r>
            <a:r>
              <a:rPr lang="ru-RU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Nap</a:t>
            </a:r>
            <a:r>
              <a:rPr lang="ru-RU" dirty="0">
                <a:solidFill>
                  <a:srgbClr val="FF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65729" y="365969"/>
            <a:ext cx="11016968" cy="409094"/>
          </a:xfrm>
        </p:spPr>
        <p:txBody>
          <a:bodyPr anchor="t" anchorCtr="0">
            <a:noAutofit/>
          </a:bodyPr>
          <a:lstStyle/>
          <a:p>
            <a:pPr algn="l"/>
            <a:r>
              <a:rPr lang="ru-RU" sz="2000" b="1" dirty="0" smtClean="0">
                <a:solidFill>
                  <a:srgbClr val="7030A0"/>
                </a:solidFill>
              </a:rPr>
              <a:t>Технология приготовления связующих </a:t>
            </a:r>
            <a:br>
              <a:rPr lang="ru-RU" sz="2000" b="1" dirty="0" smtClean="0">
                <a:solidFill>
                  <a:srgbClr val="7030A0"/>
                </a:solidFill>
              </a:rPr>
            </a:br>
            <a:r>
              <a:rPr lang="ru-RU" sz="2000" b="1" dirty="0" smtClean="0">
                <a:solidFill>
                  <a:srgbClr val="0070C0"/>
                </a:solidFill>
              </a:rPr>
              <a:t>обзор компонентов связующего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13773" y="2229394"/>
            <a:ext cx="10581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64162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2141</TotalTime>
  <Words>3162</Words>
  <Application>Microsoft Office PowerPoint</Application>
  <PresentationFormat>Широкоэкранный</PresentationFormat>
  <Paragraphs>225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Constantia</vt:lpstr>
      <vt:lpstr>Times New Roman</vt:lpstr>
      <vt:lpstr>Tw Cen MT</vt:lpstr>
      <vt:lpstr>Капля</vt:lpstr>
      <vt:lpstr>Презентация PowerPoint</vt:lpstr>
      <vt:lpstr>Технология приготовления связующих  обзор компонентов связующих</vt:lpstr>
      <vt:lpstr>Технология приготовления связующих  обзор компонентов связующих</vt:lpstr>
      <vt:lpstr>Технология приготовления связующих  обзор компонентов связующих</vt:lpstr>
      <vt:lpstr>Технология приготовления связующих  обзор компонентов полиэфирного связующего</vt:lpstr>
      <vt:lpstr>Презентация PowerPoint</vt:lpstr>
      <vt:lpstr>Технология приготовления связующих  обзор компонентов полиэфирного связующего</vt:lpstr>
      <vt:lpstr>Технология приготовления связующих  обзор компонентов полиэфирного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</vt:lpstr>
      <vt:lpstr>Технология приготовления связующих 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Обзор компонентов связующего</vt:lpstr>
      <vt:lpstr>Технология приготовления связующих  Технологические свойства связующих </vt:lpstr>
      <vt:lpstr>Технология приготовления связующих  Технологические свойства связующих </vt:lpstr>
      <vt:lpstr>Технология приготовления связующих  Технологические свойства связующих </vt:lpstr>
      <vt:lpstr>Технология приготовления связующих  Технологические свойства связующих </vt:lpstr>
      <vt:lpstr>Технология приготовления связующих  Технологические свойства связующих </vt:lpstr>
      <vt:lpstr>Технология приготовления связующих  Технологические свойства связующих </vt:lpstr>
      <vt:lpstr>Технология приготовления связующих постотверждение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Ko28</dc:creator>
  <cp:lastModifiedBy>Ko28</cp:lastModifiedBy>
  <cp:revision>79</cp:revision>
  <dcterms:created xsi:type="dcterms:W3CDTF">2019-10-28T11:57:16Z</dcterms:created>
  <dcterms:modified xsi:type="dcterms:W3CDTF">2019-11-19T05:39:49Z</dcterms:modified>
</cp:coreProperties>
</file>