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8" r:id="rId10"/>
    <p:sldId id="266" r:id="rId11"/>
    <p:sldId id="267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0" r:id="rId30"/>
    <p:sldId id="287" r:id="rId31"/>
    <p:sldId id="288" r:id="rId32"/>
    <p:sldId id="292" r:id="rId33"/>
    <p:sldId id="293" r:id="rId34"/>
    <p:sldId id="294" r:id="rId35"/>
    <p:sldId id="295" r:id="rId36"/>
    <p:sldId id="296" r:id="rId37"/>
    <p:sldId id="297" r:id="rId38"/>
    <p:sldId id="289" r:id="rId39"/>
    <p:sldId id="291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A0274-DA52-37FC-5FB5-E4FBAD7FF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E2961F-30DF-BC2D-31AF-5E6E806B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C616E6-7E03-B157-7120-3D0EECF9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91F89-F4DD-C07E-1841-A9A62F0A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A96FF9-E62E-0D74-F0E4-F9A395EE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AB82E-44A7-55A7-3FD4-CF0B0560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12BD38-8405-7025-A094-036F3172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DD19D-B4FA-253E-1A63-7C20EC20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C92532-019C-7DC9-41CC-07A84554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4AE65-833C-4E7B-8FF7-ACAECE3F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61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BD0769-E03F-EEEF-FB8E-F142B626D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1B45EB-9C20-5BCB-C5CB-61D5A8E1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61E96E-1D93-1C9E-E2AC-57190CEA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5F2E4-BEA0-46C8-E7E8-196C8CCD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AC9CA-2452-1F02-1105-50005798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2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C462E-4A6D-7858-71A2-6375217C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EC05E-D1F9-922B-9989-733EB6E6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09923F-FFD9-9501-2FC0-8FBC8E32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EF9212-5E5F-33B8-5460-03845876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F9D5B-F63D-4EEE-2D0A-DF3C120D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71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1AB14-C19D-A8F6-D25F-D13B2F5C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8C0AC8-2C3D-BB43-0FF8-C1B3BE74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23960-4CDC-C828-4439-A6DEF3AE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DB3969-C542-2304-0A28-5699D0AE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E0D4D-8556-74F6-9905-465A591C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2817-A084-F691-2441-A87DB208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B5201-8993-D446-83E8-BF1872515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B7495B-01E6-DB99-DB32-F06F64456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EA8A17-172A-8DD2-6EDA-4B3C323F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F59B05-6D72-C516-651A-A104FFC3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76E8E8-16EE-6B31-699C-550B3633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9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FB90B-DA66-60AC-C902-56F29382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5E0E73-C002-64C5-7C16-A5D9F9E2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F8697E-1E78-7FF6-0D0C-A872B80EB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2A45F8-AFB6-9B4F-5897-4B60EC304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BA44CE-5DAB-52FF-0117-42B24294A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C0789F-863B-1A3E-F640-7B84A2A2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5F0F31-F918-D33C-C2B2-925BE454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6CFFAA-2E09-B516-9643-938AF538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57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C4601-5A88-594F-359D-D6ADBF21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1BFCB2-682D-9638-1099-76139A7E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DE6D3E-2D81-6281-B403-6913B355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CD64D0-1640-2403-B5B2-8246040B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1F6D39-F8A1-E093-0C98-FEBEE926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EDE7CB-AC0F-C852-7121-54C86FCE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7260C1-73B6-2694-F0F1-61EE09EF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5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1D7B4-21B8-8AC6-F1F7-01FA968F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62E10-C16A-B2AA-B13E-5C39AE62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E3319E-607C-E9C3-3FF5-0CEBAB2BD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AE1F1-9ABA-8F10-52E8-3E8320BF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458FF7-9DB8-649F-ED7F-E83EF6C5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125A6-510A-950A-C0BB-B871996E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0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93403-1AA3-28F4-CE5F-1CAB20DC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04CA2C-D880-FC0D-31AB-75CB8CDE8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11693E-E993-E42E-43C0-E5F1049B7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4D7409-857A-8482-A4C5-1A15445C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92308-590F-7F0B-2F3F-1B64065B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6FE38C-EC07-F773-F3AC-3C6F7082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16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8CEA0F-D2DC-E453-E685-56C92A22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15573-6901-ED27-A990-0C50BBA7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7694E8-FDAC-2CDF-4F49-EB399578B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2B72-EC67-474C-A377-320705CFFDE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41208A-65F5-3EA1-E03C-8D7E51294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28CA8-D61F-F384-263A-76DD8D3FE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75CB-2762-439C-B251-570A5048F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9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nitins.br/BibliotecaMidia/Files/Documento/AVA_633682983628270000aula_3.pdf" TargetMode="External"/><Relationship Id="rId3" Type="http://schemas.openxmlformats.org/officeDocument/2006/relationships/hyperlink" Target="https://www.geeksforgeeks.org/delete-operation-in-b-tree/" TargetMode="External"/><Relationship Id="rId7" Type="http://schemas.openxmlformats.org/officeDocument/2006/relationships/hyperlink" Target="https://www.ufjf.br/jairo_souza/files/2012/11/5-Indexa%C3%A7%C3%A3o-Arvore_B.pdf" TargetMode="External"/><Relationship Id="rId2" Type="http://schemas.openxmlformats.org/officeDocument/2006/relationships/hyperlink" Target="https://www.programiz.com/dsa/b-t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.unicamp.br/~zanoni/teaching/mo637/2007-2s/aulas/arvoresB.pdf" TargetMode="External"/><Relationship Id="rId5" Type="http://schemas.openxmlformats.org/officeDocument/2006/relationships/hyperlink" Target="https://www.ime.usp.br/~pf/estruturas-de-dados/aulas/B-trees.html" TargetMode="External"/><Relationship Id="rId4" Type="http://schemas.openxmlformats.org/officeDocument/2006/relationships/hyperlink" Target="https://www.cs.usfca.edu/~galles/visualization/BTree.html" TargetMode="External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6ABE78E6-0AA0-2314-B41D-77ECCB5F1BCF}"/>
              </a:ext>
            </a:extLst>
          </p:cNvPr>
          <p:cNvSpPr/>
          <p:nvPr/>
        </p:nvSpPr>
        <p:spPr>
          <a:xfrm>
            <a:off x="11408229" y="0"/>
            <a:ext cx="51162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CB742A-C157-44D5-812F-46AE17855CB8}"/>
              </a:ext>
            </a:extLst>
          </p:cNvPr>
          <p:cNvSpPr/>
          <p:nvPr/>
        </p:nvSpPr>
        <p:spPr>
          <a:xfrm>
            <a:off x="11691256" y="0"/>
            <a:ext cx="5116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03B604-CC5D-206F-F9AD-72780A38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731"/>
            <a:ext cx="9144000" cy="872785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pt-BR" sz="48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E26C3B-1A38-6FDB-36B2-5442CB3E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98" y="3429000"/>
            <a:ext cx="9144000" cy="1032102"/>
          </a:xfrm>
        </p:spPr>
        <p:txBody>
          <a:bodyPr/>
          <a:lstStyle/>
          <a:p>
            <a:r>
              <a:rPr lang="pt-BR" b="1" dirty="0"/>
              <a:t>Equipe:</a:t>
            </a:r>
            <a:r>
              <a:rPr lang="pt-BR" dirty="0"/>
              <a:t> CARLOS VINICIUS DE SOUZA, JOÃO PEDRO SIMÕES DA SILVA SOUZA, 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MATHEUS ALMEIDA SOUZA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B3CFEB2-D6A3-B771-E8E2-147FE6DC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1" y="321582"/>
            <a:ext cx="1328057" cy="1328057"/>
          </a:xfrm>
          <a:prstGeom prst="rect">
            <a:avLst/>
          </a:prstGeom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E623210B-DF99-E651-E193-25A7121F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272142"/>
            <a:ext cx="2656113" cy="132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6DC3F365-4168-6E71-9AF8-05234932AB0E}"/>
              </a:ext>
            </a:extLst>
          </p:cNvPr>
          <p:cNvSpPr txBox="1">
            <a:spLocks/>
          </p:cNvSpPr>
          <p:nvPr/>
        </p:nvSpPr>
        <p:spPr>
          <a:xfrm>
            <a:off x="1436912" y="4013484"/>
            <a:ext cx="9144000" cy="103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/>
              <a:t>Github</a:t>
            </a:r>
            <a:r>
              <a:rPr lang="pt-BR" b="1" dirty="0"/>
              <a:t>: </a:t>
            </a:r>
            <a:r>
              <a:rPr lang="pt-BR" dirty="0"/>
              <a:t>https://github.com/Wolfshohle/projeto-estrutura-de-dados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5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53F0986-40BE-9FEB-FFE0-650958ED03E5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3022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EEA2EAF4-63A1-2277-D3A0-132DA7A2EDA8}"/>
              </a:ext>
            </a:extLst>
          </p:cNvPr>
          <p:cNvSpPr txBox="1">
            <a:spLocks/>
          </p:cNvSpPr>
          <p:nvPr/>
        </p:nvSpPr>
        <p:spPr>
          <a:xfrm>
            <a:off x="39539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FACEC9C-C5F8-69F9-8A67-4D47B5526C89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E894BB9-DF7D-503D-AC4F-5FC50B5F416F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oogle Shape;86;p15">
            <a:extLst>
              <a:ext uri="{FF2B5EF4-FFF2-40B4-BE49-F238E27FC236}">
                <a16:creationId xmlns:a16="http://schemas.microsoft.com/office/drawing/2014/main" id="{7F9D7F48-B650-5CCF-78EF-B2289C8DAE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9" y="1253237"/>
            <a:ext cx="5036399" cy="37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7;p15">
            <a:extLst>
              <a:ext uri="{FF2B5EF4-FFF2-40B4-BE49-F238E27FC236}">
                <a16:creationId xmlns:a16="http://schemas.microsoft.com/office/drawing/2014/main" id="{3E473EF2-C6CE-F6C7-798A-CC9ABB8324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906" y="124222"/>
            <a:ext cx="5036400" cy="5786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45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61FF6B5-C89B-BED7-DDF1-BA592C6D6C20}"/>
              </a:ext>
            </a:extLst>
          </p:cNvPr>
          <p:cNvCxnSpPr>
            <a:cxnSpLocks/>
          </p:cNvCxnSpPr>
          <p:nvPr/>
        </p:nvCxnSpPr>
        <p:spPr>
          <a:xfrm>
            <a:off x="90591" y="916342"/>
            <a:ext cx="23986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2B77F9DA-F1FF-7C6E-CC35-D7B38935FEC1}"/>
              </a:ext>
            </a:extLst>
          </p:cNvPr>
          <p:cNvSpPr txBox="1">
            <a:spLocks/>
          </p:cNvSpPr>
          <p:nvPr/>
        </p:nvSpPr>
        <p:spPr>
          <a:xfrm>
            <a:off x="395391" y="-266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pic>
        <p:nvPicPr>
          <p:cNvPr id="6" name="Google Shape;94;p16">
            <a:extLst>
              <a:ext uri="{FF2B5EF4-FFF2-40B4-BE49-F238E27FC236}">
                <a16:creationId xmlns:a16="http://schemas.microsoft.com/office/drawing/2014/main" id="{E5705A6B-F811-5646-9F97-B091F907AE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734" y="145142"/>
            <a:ext cx="3338623" cy="57658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C99CA9C-079C-0A49-DF02-551A9AAAAA74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682D72C-9923-C0C6-A647-8B7C37E8C77D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21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1138251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5448296" y="1639784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157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1771651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5448296" y="1639784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6095998" y="1639784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891AF9-B42C-A60E-883A-943E54EAAE04}"/>
              </a:ext>
            </a:extLst>
          </p:cNvPr>
          <p:cNvSpPr/>
          <p:nvPr/>
        </p:nvSpPr>
        <p:spPr>
          <a:xfrm>
            <a:off x="5448297" y="1639784"/>
            <a:ext cx="647702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3AF3B0-246F-3B1A-54D6-07F678D3908C}"/>
              </a:ext>
            </a:extLst>
          </p:cNvPr>
          <p:cNvSpPr txBox="1"/>
          <p:nvPr/>
        </p:nvSpPr>
        <p:spPr>
          <a:xfrm>
            <a:off x="5419087" y="1164831"/>
            <a:ext cx="70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&lt; 4</a:t>
            </a:r>
          </a:p>
        </p:txBody>
      </p:sp>
    </p:spTree>
    <p:extLst>
      <p:ext uri="{BB962C8B-B14F-4D97-AF65-F5344CB8AC3E}">
        <p14:creationId xmlns:p14="http://schemas.microsoft.com/office/powerpoint/2010/main" val="27276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10638 0.0002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2419353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5448296" y="1639784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4800594" y="1639784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6095998" y="1639784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E2C4D0-8A57-79F9-28BE-80F53BD9437C}"/>
              </a:ext>
            </a:extLst>
          </p:cNvPr>
          <p:cNvSpPr/>
          <p:nvPr/>
        </p:nvSpPr>
        <p:spPr>
          <a:xfrm>
            <a:off x="4800594" y="1639784"/>
            <a:ext cx="1943106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955907-34BE-7CBE-BED6-6933D758CC80}"/>
              </a:ext>
            </a:extLst>
          </p:cNvPr>
          <p:cNvSpPr/>
          <p:nvPr/>
        </p:nvSpPr>
        <p:spPr>
          <a:xfrm>
            <a:off x="4800595" y="1639784"/>
            <a:ext cx="647702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AC36C84-5310-40FB-8467-EDD3B5C50AA6}"/>
              </a:ext>
            </a:extLst>
          </p:cNvPr>
          <p:cNvSpPr txBox="1"/>
          <p:nvPr/>
        </p:nvSpPr>
        <p:spPr>
          <a:xfrm>
            <a:off x="4800594" y="1164831"/>
            <a:ext cx="70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 &gt; 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165A253-9174-1E24-F5CB-863C9C056817}"/>
              </a:ext>
            </a:extLst>
          </p:cNvPr>
          <p:cNvSpPr txBox="1"/>
          <p:nvPr/>
        </p:nvSpPr>
        <p:spPr>
          <a:xfrm>
            <a:off x="5389878" y="1164831"/>
            <a:ext cx="70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124865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5313 0.000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8" grpId="1" animBg="1"/>
      <p:bldP spid="8" grpId="2" animBg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2419353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5448298" y="164283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/>
          <p:nvPr/>
        </p:nvCxnSpPr>
        <p:spPr>
          <a:xfrm flipH="1">
            <a:off x="4152894" y="2154463"/>
            <a:ext cx="1295404" cy="582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D3D0245-D87F-AC9E-7D31-6AA6B4CB37AB}"/>
              </a:ext>
            </a:extLst>
          </p:cNvPr>
          <p:cNvCxnSpPr>
            <a:cxnSpLocks/>
          </p:cNvCxnSpPr>
          <p:nvPr/>
        </p:nvCxnSpPr>
        <p:spPr>
          <a:xfrm>
            <a:off x="6096000" y="2154463"/>
            <a:ext cx="1295404" cy="582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CF7222-C124-71D9-6B66-3134AEF3F90E}"/>
              </a:ext>
            </a:extLst>
          </p:cNvPr>
          <p:cNvSpPr/>
          <p:nvPr/>
        </p:nvSpPr>
        <p:spPr>
          <a:xfrm>
            <a:off x="4800596" y="164283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E4B163A-BA03-1208-0C58-4091C6B8D742}"/>
              </a:ext>
            </a:extLst>
          </p:cNvPr>
          <p:cNvSpPr/>
          <p:nvPr/>
        </p:nvSpPr>
        <p:spPr>
          <a:xfrm>
            <a:off x="6096000" y="164283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363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10625 0.15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7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10625 0.1594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3067055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43485" y="12206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3000379" y="231469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6886591" y="231469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/>
          <p:nvPr/>
        </p:nvCxnSpPr>
        <p:spPr>
          <a:xfrm flipH="1">
            <a:off x="3648081" y="1732311"/>
            <a:ext cx="1295404" cy="582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D3D0245-D87F-AC9E-7D31-6AA6B4CB37AB}"/>
              </a:ext>
            </a:extLst>
          </p:cNvPr>
          <p:cNvCxnSpPr>
            <a:cxnSpLocks/>
          </p:cNvCxnSpPr>
          <p:nvPr/>
        </p:nvCxnSpPr>
        <p:spPr>
          <a:xfrm>
            <a:off x="5591187" y="1732311"/>
            <a:ext cx="1295404" cy="582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3648081" y="231469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77DF1C-F6A5-A834-5663-F8C3E051B6A5}"/>
              </a:ext>
            </a:extLst>
          </p:cNvPr>
          <p:cNvSpPr/>
          <p:nvPr/>
        </p:nvSpPr>
        <p:spPr>
          <a:xfrm>
            <a:off x="4943485" y="1220683"/>
            <a:ext cx="647702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64CEC1A-75E6-7F3C-C7F8-91989DAC6D8E}"/>
              </a:ext>
            </a:extLst>
          </p:cNvPr>
          <p:cNvSpPr txBox="1"/>
          <p:nvPr/>
        </p:nvSpPr>
        <p:spPr>
          <a:xfrm>
            <a:off x="4103380" y="937303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&lt; 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C8729C3-B67C-1CC2-2E2F-B3F0155CBD85}"/>
              </a:ext>
            </a:extLst>
          </p:cNvPr>
          <p:cNvSpPr txBox="1"/>
          <p:nvPr/>
        </p:nvSpPr>
        <p:spPr>
          <a:xfrm>
            <a:off x="3000379" y="1881182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&lt; 2</a:t>
            </a:r>
          </a:p>
        </p:txBody>
      </p:sp>
    </p:spTree>
    <p:extLst>
      <p:ext uri="{BB962C8B-B14F-4D97-AF65-F5344CB8AC3E}">
        <p14:creationId xmlns:p14="http://schemas.microsoft.com/office/powerpoint/2010/main" val="97176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0.15937 0.159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0.05312 -1.11111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2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05312 4.44444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8" grpId="0" animBg="1"/>
      <p:bldP spid="8" grpId="1" animBg="1"/>
      <p:bldP spid="8" grpId="2" animBg="1"/>
      <p:bldP spid="23" grpId="0"/>
      <p:bldP spid="23" grpId="1"/>
      <p:bldP spid="24" grpId="0"/>
      <p:bldP spid="2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3714757" y="651781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43485" y="12206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3648081" y="231469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6886591" y="231469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/>
          <p:nvPr/>
        </p:nvCxnSpPr>
        <p:spPr>
          <a:xfrm flipH="1">
            <a:off x="3648081" y="1732311"/>
            <a:ext cx="1295404" cy="582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D3D0245-D87F-AC9E-7D31-6AA6B4CB37AB}"/>
              </a:ext>
            </a:extLst>
          </p:cNvPr>
          <p:cNvCxnSpPr>
            <a:cxnSpLocks/>
          </p:cNvCxnSpPr>
          <p:nvPr/>
        </p:nvCxnSpPr>
        <p:spPr>
          <a:xfrm>
            <a:off x="5591187" y="1732311"/>
            <a:ext cx="1295404" cy="582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3000379" y="231469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295783" y="231469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3B64135-C41E-1431-9B22-8D3595824A74}"/>
              </a:ext>
            </a:extLst>
          </p:cNvPr>
          <p:cNvSpPr/>
          <p:nvPr/>
        </p:nvSpPr>
        <p:spPr>
          <a:xfrm>
            <a:off x="3000379" y="2314698"/>
            <a:ext cx="1943106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692761-D2A5-41A7-8310-C8D9DD1C77CA}"/>
              </a:ext>
            </a:extLst>
          </p:cNvPr>
          <p:cNvSpPr/>
          <p:nvPr/>
        </p:nvSpPr>
        <p:spPr>
          <a:xfrm>
            <a:off x="4943485" y="1220683"/>
            <a:ext cx="647702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633AA8-8618-08BA-D468-55E12647E253}"/>
              </a:ext>
            </a:extLst>
          </p:cNvPr>
          <p:cNvSpPr txBox="1"/>
          <p:nvPr/>
        </p:nvSpPr>
        <p:spPr>
          <a:xfrm>
            <a:off x="4346268" y="851351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&lt; 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C138D3-9CEF-F42C-B81C-83317A2001DF}"/>
              </a:ext>
            </a:extLst>
          </p:cNvPr>
          <p:cNvSpPr txBox="1"/>
          <p:nvPr/>
        </p:nvSpPr>
        <p:spPr>
          <a:xfrm>
            <a:off x="2968476" y="1905844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&gt; 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D7631F-78A8-9471-64C6-0B0C6F91B780}"/>
              </a:ext>
            </a:extLst>
          </p:cNvPr>
          <p:cNvSpPr txBox="1"/>
          <p:nvPr/>
        </p:nvSpPr>
        <p:spPr>
          <a:xfrm>
            <a:off x="3641890" y="2887001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&gt; 2</a:t>
            </a:r>
          </a:p>
        </p:txBody>
      </p:sp>
    </p:spTree>
    <p:extLst>
      <p:ext uri="{BB962C8B-B14F-4D97-AF65-F5344CB8AC3E}">
        <p14:creationId xmlns:p14="http://schemas.microsoft.com/office/powerpoint/2010/main" val="7680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0.15937 0.1594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15949 L -0.10625 0.1590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 animBg="1"/>
      <p:bldP spid="24" grpId="1" animBg="1"/>
      <p:bldP spid="24" grpId="2" animBg="1"/>
      <p:bldP spid="24" grpId="3" animBg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3714757" y="651781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43485" y="12206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3648081" y="231469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6886591" y="231469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/>
          <p:nvPr/>
        </p:nvCxnSpPr>
        <p:spPr>
          <a:xfrm flipH="1">
            <a:off x="3648081" y="1732311"/>
            <a:ext cx="1295404" cy="582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D3D0245-D87F-AC9E-7D31-6AA6B4CB37AB}"/>
              </a:ext>
            </a:extLst>
          </p:cNvPr>
          <p:cNvCxnSpPr>
            <a:cxnSpLocks/>
          </p:cNvCxnSpPr>
          <p:nvPr/>
        </p:nvCxnSpPr>
        <p:spPr>
          <a:xfrm>
            <a:off x="5591187" y="1731404"/>
            <a:ext cx="1295404" cy="582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3000379" y="231469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295783" y="231469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</p:cNvCxnSpPr>
          <p:nvPr/>
        </p:nvCxnSpPr>
        <p:spPr>
          <a:xfrm flipH="1">
            <a:off x="5267336" y="1731403"/>
            <a:ext cx="323851" cy="581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E1703DB-C8FB-8D10-6509-20345539944F}"/>
              </a:ext>
            </a:extLst>
          </p:cNvPr>
          <p:cNvCxnSpPr>
            <a:cxnSpLocks/>
          </p:cNvCxnSpPr>
          <p:nvPr/>
        </p:nvCxnSpPr>
        <p:spPr>
          <a:xfrm>
            <a:off x="6238888" y="1731403"/>
            <a:ext cx="647702" cy="581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5313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10625 -0.1594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05312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4362458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43484" y="151051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4295781" y="151051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6886591" y="267782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>
            <a:cxnSpLocks/>
          </p:cNvCxnSpPr>
          <p:nvPr/>
        </p:nvCxnSpPr>
        <p:spPr>
          <a:xfrm flipH="1">
            <a:off x="3000379" y="2022145"/>
            <a:ext cx="1295404" cy="655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2352677" y="267782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619633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943483" y="2019800"/>
            <a:ext cx="1" cy="655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E1703DB-C8FB-8D10-6509-20345539944F}"/>
              </a:ext>
            </a:extLst>
          </p:cNvPr>
          <p:cNvCxnSpPr>
            <a:cxnSpLocks/>
          </p:cNvCxnSpPr>
          <p:nvPr/>
        </p:nvCxnSpPr>
        <p:spPr>
          <a:xfrm>
            <a:off x="5591183" y="2022145"/>
            <a:ext cx="1295408" cy="65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D55D6D70-C5FF-32F6-8207-3B47001A0F22}"/>
              </a:ext>
            </a:extLst>
          </p:cNvPr>
          <p:cNvSpPr/>
          <p:nvPr/>
        </p:nvSpPr>
        <p:spPr>
          <a:xfrm>
            <a:off x="7534290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D05A138-6EF1-8E52-315A-CC5FB10D5278}"/>
              </a:ext>
            </a:extLst>
          </p:cNvPr>
          <p:cNvSpPr/>
          <p:nvPr/>
        </p:nvSpPr>
        <p:spPr>
          <a:xfrm>
            <a:off x="4295779" y="1510517"/>
            <a:ext cx="647702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007CBCE-17BD-14CE-5EEA-04121F635958}"/>
              </a:ext>
            </a:extLst>
          </p:cNvPr>
          <p:cNvSpPr txBox="1"/>
          <p:nvPr/>
        </p:nvSpPr>
        <p:spPr>
          <a:xfrm>
            <a:off x="4295779" y="1137961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&gt; 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CB2CE8-2998-B176-3A17-BDC04E29D3D9}"/>
              </a:ext>
            </a:extLst>
          </p:cNvPr>
          <p:cNvSpPr txBox="1"/>
          <p:nvPr/>
        </p:nvSpPr>
        <p:spPr>
          <a:xfrm>
            <a:off x="4911581" y="1137961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&gt; 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A5C5182-9382-E16E-1746-0809368FD311}"/>
              </a:ext>
            </a:extLst>
          </p:cNvPr>
          <p:cNvSpPr txBox="1"/>
          <p:nvPr/>
        </p:nvSpPr>
        <p:spPr>
          <a:xfrm>
            <a:off x="6886597" y="2304979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&lt; 6</a:t>
            </a:r>
          </a:p>
        </p:txBody>
      </p:sp>
    </p:spTree>
    <p:extLst>
      <p:ext uri="{BB962C8B-B14F-4D97-AF65-F5344CB8AC3E}">
        <p14:creationId xmlns:p14="http://schemas.microsoft.com/office/powerpoint/2010/main" val="19553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5312 1.11111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2 1.11111E-6 L 0.2125 0.1701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05312 0.0004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05312 -0.0004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3" grpId="1" animBg="1"/>
      <p:bldP spid="23" grpId="0" animBg="1"/>
      <p:bldP spid="23" grpId="1" animBg="1"/>
      <p:bldP spid="23" grpId="2" animBg="1"/>
      <p:bldP spid="23" grpId="3" animBg="1"/>
      <p:bldP spid="25" grpId="0"/>
      <p:bldP spid="25" grpId="1"/>
      <p:bldP spid="27" grpId="0"/>
      <p:bldP spid="27" grpId="1"/>
      <p:bldP spid="28" grpId="0"/>
      <p:bldP spid="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5AF01B-BBF4-DCF5-4C2D-4F336B9C29FC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47E922-ABD2-0548-F327-D16278CBA66C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2DD7C99-215F-80B2-B71D-EB2BA500F6CE}"/>
              </a:ext>
            </a:extLst>
          </p:cNvPr>
          <p:cNvSpPr/>
          <p:nvPr/>
        </p:nvSpPr>
        <p:spPr>
          <a:xfrm>
            <a:off x="5199589" y="1631203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AD0B92C-6FF2-1AB1-44F7-02494BE45A72}"/>
              </a:ext>
            </a:extLst>
          </p:cNvPr>
          <p:cNvSpPr/>
          <p:nvPr/>
        </p:nvSpPr>
        <p:spPr>
          <a:xfrm>
            <a:off x="7145032" y="2419198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E74E238-5C94-434B-565B-DE7066F449EE}"/>
              </a:ext>
            </a:extLst>
          </p:cNvPr>
          <p:cNvSpPr/>
          <p:nvPr/>
        </p:nvSpPr>
        <p:spPr>
          <a:xfrm>
            <a:off x="9191676" y="3440477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1944510-871E-806D-A410-A1F3EB31C253}"/>
              </a:ext>
            </a:extLst>
          </p:cNvPr>
          <p:cNvSpPr/>
          <p:nvPr/>
        </p:nvSpPr>
        <p:spPr>
          <a:xfrm>
            <a:off x="10161658" y="4124765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37468EE-FF79-9FA1-3C37-3F45392CFE37}"/>
              </a:ext>
            </a:extLst>
          </p:cNvPr>
          <p:cNvSpPr/>
          <p:nvPr/>
        </p:nvSpPr>
        <p:spPr>
          <a:xfrm>
            <a:off x="11120557" y="5256885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89A8AB8-EBF4-C731-899A-5BACA5CF1812}"/>
              </a:ext>
            </a:extLst>
          </p:cNvPr>
          <p:cNvSpPr/>
          <p:nvPr/>
        </p:nvSpPr>
        <p:spPr>
          <a:xfrm>
            <a:off x="8462359" y="4184311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CE8E7D8-96B1-1798-EBC8-C96188BF8221}"/>
              </a:ext>
            </a:extLst>
          </p:cNvPr>
          <p:cNvSpPr/>
          <p:nvPr/>
        </p:nvSpPr>
        <p:spPr>
          <a:xfrm>
            <a:off x="9285135" y="5260200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51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E6B3D81-051C-1743-783E-BDCFB0C9143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5744305" y="2158498"/>
            <a:ext cx="1494186" cy="351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C5DC81D-8A62-6AE1-6BC9-6599D921D47A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7783207" y="2728081"/>
            <a:ext cx="1501928" cy="802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27ACCD4-68A7-03CD-6BE7-87DA0CF31674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9829851" y="3749360"/>
            <a:ext cx="425266" cy="465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49E1CDA-767F-5655-8D33-CB7ECA2BFA50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10706374" y="4652060"/>
            <a:ext cx="507642" cy="695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739930E-A3EA-9D4F-34CD-CC3ADF7A93F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8781447" y="3749360"/>
            <a:ext cx="410229" cy="434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E7F87C3-CE65-0CEF-0BFD-DD9C430C107B}"/>
              </a:ext>
            </a:extLst>
          </p:cNvPr>
          <p:cNvCxnSpPr>
            <a:cxnSpLocks/>
            <a:stCxn id="17" idx="5"/>
            <a:endCxn id="18" idx="1"/>
          </p:cNvCxnSpPr>
          <p:nvPr/>
        </p:nvCxnSpPr>
        <p:spPr>
          <a:xfrm>
            <a:off x="9007075" y="4711606"/>
            <a:ext cx="371519" cy="639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A73053D9-B8F8-65E5-2A6B-A7591790E293}"/>
              </a:ext>
            </a:extLst>
          </p:cNvPr>
          <p:cNvSpPr/>
          <p:nvPr/>
        </p:nvSpPr>
        <p:spPr>
          <a:xfrm>
            <a:off x="5744305" y="3416139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0CA45B1-F5F8-CD32-CC8E-32524A17F337}"/>
              </a:ext>
            </a:extLst>
          </p:cNvPr>
          <p:cNvSpPr/>
          <p:nvPr/>
        </p:nvSpPr>
        <p:spPr>
          <a:xfrm>
            <a:off x="6698204" y="4196247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212F1DE6-0BD8-128B-4401-5329F31E8E63}"/>
              </a:ext>
            </a:extLst>
          </p:cNvPr>
          <p:cNvSpPr/>
          <p:nvPr/>
        </p:nvSpPr>
        <p:spPr>
          <a:xfrm>
            <a:off x="3915593" y="5274671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FB6B49A-5443-8562-70BB-A4D90855E023}"/>
              </a:ext>
            </a:extLst>
          </p:cNvPr>
          <p:cNvSpPr/>
          <p:nvPr/>
        </p:nvSpPr>
        <p:spPr>
          <a:xfrm>
            <a:off x="5807369" y="5268317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7840895-8DB0-EED3-D8E4-C626A015ED0A}"/>
              </a:ext>
            </a:extLst>
          </p:cNvPr>
          <p:cNvSpPr/>
          <p:nvPr/>
        </p:nvSpPr>
        <p:spPr>
          <a:xfrm>
            <a:off x="7449713" y="5256886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B76C6C4-B582-9B93-C2E2-FE01C7AAD505}"/>
              </a:ext>
            </a:extLst>
          </p:cNvPr>
          <p:cNvSpPr/>
          <p:nvPr/>
        </p:nvSpPr>
        <p:spPr>
          <a:xfrm>
            <a:off x="4918456" y="4219959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B15C638-6BCF-C0B6-9868-008A8C2BE662}"/>
              </a:ext>
            </a:extLst>
          </p:cNvPr>
          <p:cNvSpPr/>
          <p:nvPr/>
        </p:nvSpPr>
        <p:spPr>
          <a:xfrm>
            <a:off x="2202660" y="2637610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B765D065-6775-F8F4-53BA-280D2FEADA27}"/>
              </a:ext>
            </a:extLst>
          </p:cNvPr>
          <p:cNvSpPr/>
          <p:nvPr/>
        </p:nvSpPr>
        <p:spPr>
          <a:xfrm>
            <a:off x="1126255" y="3449859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78E95D27-C894-7652-509F-437D9D558017}"/>
              </a:ext>
            </a:extLst>
          </p:cNvPr>
          <p:cNvSpPr/>
          <p:nvPr/>
        </p:nvSpPr>
        <p:spPr>
          <a:xfrm>
            <a:off x="393865" y="4281230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ED13192-D0D1-0BAD-2637-E70BEB8ED57F}"/>
              </a:ext>
            </a:extLst>
          </p:cNvPr>
          <p:cNvSpPr/>
          <p:nvPr/>
        </p:nvSpPr>
        <p:spPr>
          <a:xfrm>
            <a:off x="1764430" y="4252607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A250D4AD-3B5C-248C-F9D4-ED82147F5C99}"/>
              </a:ext>
            </a:extLst>
          </p:cNvPr>
          <p:cNvSpPr/>
          <p:nvPr/>
        </p:nvSpPr>
        <p:spPr>
          <a:xfrm>
            <a:off x="3251879" y="3426881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13C0F72F-3097-D6F9-6C6C-7ED3928A4B2D}"/>
              </a:ext>
            </a:extLst>
          </p:cNvPr>
          <p:cNvSpPr/>
          <p:nvPr/>
        </p:nvSpPr>
        <p:spPr>
          <a:xfrm>
            <a:off x="2519489" y="4258252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865CD58-7DD3-2F7C-05D4-580AB44CC801}"/>
              </a:ext>
            </a:extLst>
          </p:cNvPr>
          <p:cNvSpPr/>
          <p:nvPr/>
        </p:nvSpPr>
        <p:spPr>
          <a:xfrm>
            <a:off x="3890054" y="4229629"/>
            <a:ext cx="638175" cy="617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0A78143E-708A-03A2-AC93-7A16F9F4C817}"/>
              </a:ext>
            </a:extLst>
          </p:cNvPr>
          <p:cNvCxnSpPr>
            <a:cxnSpLocks/>
            <a:stCxn id="12" idx="3"/>
            <a:endCxn id="54" idx="7"/>
          </p:cNvCxnSpPr>
          <p:nvPr/>
        </p:nvCxnSpPr>
        <p:spPr>
          <a:xfrm flipH="1">
            <a:off x="2747376" y="2158498"/>
            <a:ext cx="2545672" cy="569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154DA887-66A4-940D-3A5A-C9F61628D520}"/>
              </a:ext>
            </a:extLst>
          </p:cNvPr>
          <p:cNvCxnSpPr>
            <a:cxnSpLocks/>
            <a:stCxn id="54" idx="3"/>
            <a:endCxn id="55" idx="7"/>
          </p:cNvCxnSpPr>
          <p:nvPr/>
        </p:nvCxnSpPr>
        <p:spPr>
          <a:xfrm flipH="1">
            <a:off x="1670971" y="3164905"/>
            <a:ext cx="625148" cy="375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1BF34013-367E-24DE-794A-D76649B813AF}"/>
              </a:ext>
            </a:extLst>
          </p:cNvPr>
          <p:cNvCxnSpPr>
            <a:cxnSpLocks/>
            <a:stCxn id="54" idx="5"/>
            <a:endCxn id="63" idx="1"/>
          </p:cNvCxnSpPr>
          <p:nvPr/>
        </p:nvCxnSpPr>
        <p:spPr>
          <a:xfrm>
            <a:off x="2747376" y="3164905"/>
            <a:ext cx="597962" cy="352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AF6BCEA6-E2AE-D75A-91AC-85FE47EE219A}"/>
              </a:ext>
            </a:extLst>
          </p:cNvPr>
          <p:cNvCxnSpPr>
            <a:cxnSpLocks/>
            <a:stCxn id="55" idx="3"/>
            <a:endCxn id="56" idx="7"/>
          </p:cNvCxnSpPr>
          <p:nvPr/>
        </p:nvCxnSpPr>
        <p:spPr>
          <a:xfrm flipH="1">
            <a:off x="938581" y="3977154"/>
            <a:ext cx="281133" cy="394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B3160906-989E-CB1E-927A-9F57010FF661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>
            <a:off x="1670971" y="3977154"/>
            <a:ext cx="186918" cy="365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F432A653-7503-C43B-CFE4-A7ABAF0A0FE5}"/>
              </a:ext>
            </a:extLst>
          </p:cNvPr>
          <p:cNvCxnSpPr>
            <a:cxnSpLocks/>
            <a:stCxn id="63" idx="3"/>
            <a:endCxn id="64" idx="7"/>
          </p:cNvCxnSpPr>
          <p:nvPr/>
        </p:nvCxnSpPr>
        <p:spPr>
          <a:xfrm flipH="1">
            <a:off x="3064205" y="3954176"/>
            <a:ext cx="281133" cy="394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03ED9137-8837-8684-5980-7789709F0F6A}"/>
              </a:ext>
            </a:extLst>
          </p:cNvPr>
          <p:cNvCxnSpPr>
            <a:cxnSpLocks/>
            <a:stCxn id="63" idx="5"/>
            <a:endCxn id="65" idx="1"/>
          </p:cNvCxnSpPr>
          <p:nvPr/>
        </p:nvCxnSpPr>
        <p:spPr>
          <a:xfrm>
            <a:off x="3796595" y="3954176"/>
            <a:ext cx="186918" cy="365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0009A708-F2AA-78B6-5426-4BC9ADB18828}"/>
              </a:ext>
            </a:extLst>
          </p:cNvPr>
          <p:cNvCxnSpPr>
            <a:cxnSpLocks/>
            <a:stCxn id="13" idx="3"/>
            <a:endCxn id="47" idx="7"/>
          </p:cNvCxnSpPr>
          <p:nvPr/>
        </p:nvCxnSpPr>
        <p:spPr>
          <a:xfrm flipH="1">
            <a:off x="6289021" y="2946493"/>
            <a:ext cx="949470" cy="560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B19C43D3-C8AE-E56D-0040-9EF81B2610D0}"/>
              </a:ext>
            </a:extLst>
          </p:cNvPr>
          <p:cNvCxnSpPr>
            <a:cxnSpLocks/>
            <a:stCxn id="47" idx="3"/>
            <a:endCxn id="53" idx="7"/>
          </p:cNvCxnSpPr>
          <p:nvPr/>
        </p:nvCxnSpPr>
        <p:spPr>
          <a:xfrm flipH="1">
            <a:off x="5463172" y="3943434"/>
            <a:ext cx="374592" cy="366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2906380E-9770-7023-944E-A6C827998D1C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6289021" y="3943434"/>
            <a:ext cx="502642" cy="343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de Seta Reta 161">
            <a:extLst>
              <a:ext uri="{FF2B5EF4-FFF2-40B4-BE49-F238E27FC236}">
                <a16:creationId xmlns:a16="http://schemas.microsoft.com/office/drawing/2014/main" id="{A554D739-DA18-1E45-61A8-BC9A0EF9DD94}"/>
              </a:ext>
            </a:extLst>
          </p:cNvPr>
          <p:cNvCxnSpPr>
            <a:cxnSpLocks/>
            <a:stCxn id="49" idx="5"/>
            <a:endCxn id="52" idx="1"/>
          </p:cNvCxnSpPr>
          <p:nvPr/>
        </p:nvCxnSpPr>
        <p:spPr>
          <a:xfrm>
            <a:off x="7242920" y="4723542"/>
            <a:ext cx="300252" cy="6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2CBFFE6C-6195-2802-D6AC-7DBF795A14D8}"/>
              </a:ext>
            </a:extLst>
          </p:cNvPr>
          <p:cNvCxnSpPr>
            <a:cxnSpLocks/>
            <a:stCxn id="53" idx="3"/>
            <a:endCxn id="50" idx="7"/>
          </p:cNvCxnSpPr>
          <p:nvPr/>
        </p:nvCxnSpPr>
        <p:spPr>
          <a:xfrm flipH="1">
            <a:off x="4460309" y="4747254"/>
            <a:ext cx="551606" cy="617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A66C12FF-4000-B55E-5BC6-D4E1BED78931}"/>
              </a:ext>
            </a:extLst>
          </p:cNvPr>
          <p:cNvCxnSpPr>
            <a:cxnSpLocks/>
            <a:stCxn id="53" idx="5"/>
            <a:endCxn id="51" idx="1"/>
          </p:cNvCxnSpPr>
          <p:nvPr/>
        </p:nvCxnSpPr>
        <p:spPr>
          <a:xfrm>
            <a:off x="5463172" y="4747254"/>
            <a:ext cx="437656" cy="611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ítulo 1">
            <a:extLst>
              <a:ext uri="{FF2B5EF4-FFF2-40B4-BE49-F238E27FC236}">
                <a16:creationId xmlns:a16="http://schemas.microsoft.com/office/drawing/2014/main" id="{3560F548-486F-16D7-4FDD-823E7D4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72" y="10895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ÁRVORE AVL</a:t>
            </a:r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0B28B198-99D2-8803-59CF-A490C958F250}"/>
              </a:ext>
            </a:extLst>
          </p:cNvPr>
          <p:cNvCxnSpPr/>
          <p:nvPr/>
        </p:nvCxnSpPr>
        <p:spPr>
          <a:xfrm>
            <a:off x="90591" y="942975"/>
            <a:ext cx="39327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9468D19D-CBE6-1FC4-ACC0-D6CDC8943620}"/>
              </a:ext>
            </a:extLst>
          </p:cNvPr>
          <p:cNvSpPr txBox="1"/>
          <p:nvPr/>
        </p:nvSpPr>
        <p:spPr>
          <a:xfrm>
            <a:off x="5744305" y="263708"/>
            <a:ext cx="6685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estivermos trabalhando com os dados armazenados na memória secundária?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proceder com altura em O(log(n))?</a:t>
            </a:r>
          </a:p>
        </p:txBody>
      </p:sp>
    </p:spTree>
    <p:extLst>
      <p:ext uri="{BB962C8B-B14F-4D97-AF65-F5344CB8AC3E}">
        <p14:creationId xmlns:p14="http://schemas.microsoft.com/office/powerpoint/2010/main" val="144506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5024463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43484" y="151051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4295781" y="151051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6238875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>
            <a:cxnSpLocks/>
          </p:cNvCxnSpPr>
          <p:nvPr/>
        </p:nvCxnSpPr>
        <p:spPr>
          <a:xfrm flipH="1">
            <a:off x="3000379" y="2022145"/>
            <a:ext cx="1295404" cy="655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2352677" y="267782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619627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</p:cNvCxnSpPr>
          <p:nvPr/>
        </p:nvCxnSpPr>
        <p:spPr>
          <a:xfrm>
            <a:off x="4943480" y="2020973"/>
            <a:ext cx="1" cy="655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E1703DB-C8FB-8D10-6509-20345539944F}"/>
              </a:ext>
            </a:extLst>
          </p:cNvPr>
          <p:cNvCxnSpPr>
            <a:cxnSpLocks/>
          </p:cNvCxnSpPr>
          <p:nvPr/>
        </p:nvCxnSpPr>
        <p:spPr>
          <a:xfrm>
            <a:off x="5591183" y="2022145"/>
            <a:ext cx="1295408" cy="65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68AF732-17B0-2960-8C87-A60798C5E758}"/>
              </a:ext>
            </a:extLst>
          </p:cNvPr>
          <p:cNvSpPr/>
          <p:nvPr/>
        </p:nvSpPr>
        <p:spPr>
          <a:xfrm>
            <a:off x="6886591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0F009EB-A19E-2CEC-3919-D51F7AB16B0D}"/>
              </a:ext>
            </a:extLst>
          </p:cNvPr>
          <p:cNvSpPr/>
          <p:nvPr/>
        </p:nvSpPr>
        <p:spPr>
          <a:xfrm>
            <a:off x="7534269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74591C7-814B-7F79-CE39-5EF6B1D569DB}"/>
              </a:ext>
            </a:extLst>
          </p:cNvPr>
          <p:cNvSpPr/>
          <p:nvPr/>
        </p:nvSpPr>
        <p:spPr>
          <a:xfrm>
            <a:off x="6244566" y="2677337"/>
            <a:ext cx="1943106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7501307-5DAF-751E-55A5-A4041659D107}"/>
              </a:ext>
            </a:extLst>
          </p:cNvPr>
          <p:cNvSpPr/>
          <p:nvPr/>
        </p:nvSpPr>
        <p:spPr>
          <a:xfrm>
            <a:off x="4295779" y="1510517"/>
            <a:ext cx="647702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A6553E5-39F2-44B9-464D-D5027A59DA90}"/>
              </a:ext>
            </a:extLst>
          </p:cNvPr>
          <p:cNvSpPr txBox="1"/>
          <p:nvPr/>
        </p:nvSpPr>
        <p:spPr>
          <a:xfrm>
            <a:off x="4263873" y="1139720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7 &gt;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C1F590E-C8F0-587E-1988-57ED2ABD5BAE}"/>
              </a:ext>
            </a:extLst>
          </p:cNvPr>
          <p:cNvSpPr txBox="1"/>
          <p:nvPr/>
        </p:nvSpPr>
        <p:spPr>
          <a:xfrm>
            <a:off x="4975381" y="1137866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7 &gt; 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27096FE-0B95-5726-284A-8B6DF68C61F5}"/>
              </a:ext>
            </a:extLst>
          </p:cNvPr>
          <p:cNvSpPr txBox="1"/>
          <p:nvPr/>
        </p:nvSpPr>
        <p:spPr>
          <a:xfrm>
            <a:off x="6238875" y="3187111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7 &gt; 5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CD025ED-5E72-2AE2-3FB1-01FCC7C6A1A5}"/>
              </a:ext>
            </a:extLst>
          </p:cNvPr>
          <p:cNvSpPr txBox="1"/>
          <p:nvPr/>
        </p:nvSpPr>
        <p:spPr>
          <a:xfrm>
            <a:off x="6950383" y="3193950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35629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5312 1.11111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2 1.11111E-6 L 0.15937 0.1678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838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0.16782 L 0.2125 0.1687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5024463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43484" y="151051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4295781" y="151051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6238875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>
            <a:cxnSpLocks/>
          </p:cNvCxnSpPr>
          <p:nvPr/>
        </p:nvCxnSpPr>
        <p:spPr>
          <a:xfrm flipH="1">
            <a:off x="3000379" y="2022145"/>
            <a:ext cx="1295404" cy="655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2352677" y="267782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619610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</p:cNvCxnSpPr>
          <p:nvPr/>
        </p:nvCxnSpPr>
        <p:spPr>
          <a:xfrm>
            <a:off x="4943480" y="2020973"/>
            <a:ext cx="1" cy="655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E1703DB-C8FB-8D10-6509-20345539944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581594" y="2015710"/>
            <a:ext cx="1628824" cy="659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68AF732-17B0-2960-8C87-A60798C5E758}"/>
              </a:ext>
            </a:extLst>
          </p:cNvPr>
          <p:cNvSpPr/>
          <p:nvPr/>
        </p:nvSpPr>
        <p:spPr>
          <a:xfrm>
            <a:off x="6886567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0F009EB-A19E-2CEC-3919-D51F7AB16B0D}"/>
              </a:ext>
            </a:extLst>
          </p:cNvPr>
          <p:cNvSpPr/>
          <p:nvPr/>
        </p:nvSpPr>
        <p:spPr>
          <a:xfrm>
            <a:off x="7534269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8C0E7A2-AFAF-AA5F-343F-0256BA0C2DEC}"/>
              </a:ext>
            </a:extLst>
          </p:cNvPr>
          <p:cNvCxnSpPr>
            <a:cxnSpLocks/>
          </p:cNvCxnSpPr>
          <p:nvPr/>
        </p:nvCxnSpPr>
        <p:spPr>
          <a:xfrm>
            <a:off x="5581574" y="2022145"/>
            <a:ext cx="323851" cy="65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1EF5E5A-68D9-03CD-F8BF-0F9CFCEBC2D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238875" y="2022145"/>
            <a:ext cx="1619245" cy="65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10625 -0.17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05312 0.0011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5024463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43484" y="151051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4295781" y="151051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5581572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>
            <a:cxnSpLocks/>
          </p:cNvCxnSpPr>
          <p:nvPr/>
        </p:nvCxnSpPr>
        <p:spPr>
          <a:xfrm flipH="1">
            <a:off x="3000379" y="2022145"/>
            <a:ext cx="1295404" cy="655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2352677" y="267782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443296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</p:cNvCxnSpPr>
          <p:nvPr/>
        </p:nvCxnSpPr>
        <p:spPr>
          <a:xfrm flipH="1">
            <a:off x="4776759" y="2020973"/>
            <a:ext cx="166721" cy="654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68AF732-17B0-2960-8C87-A60798C5E758}"/>
              </a:ext>
            </a:extLst>
          </p:cNvPr>
          <p:cNvSpPr/>
          <p:nvPr/>
        </p:nvSpPr>
        <p:spPr>
          <a:xfrm>
            <a:off x="5581572" y="151051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0F009EB-A19E-2CEC-3919-D51F7AB16B0D}"/>
              </a:ext>
            </a:extLst>
          </p:cNvPr>
          <p:cNvSpPr/>
          <p:nvPr/>
        </p:nvSpPr>
        <p:spPr>
          <a:xfrm>
            <a:off x="7534269" y="267548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8C0E7A2-AFAF-AA5F-343F-0256BA0C2DEC}"/>
              </a:ext>
            </a:extLst>
          </p:cNvPr>
          <p:cNvCxnSpPr>
            <a:cxnSpLocks/>
          </p:cNvCxnSpPr>
          <p:nvPr/>
        </p:nvCxnSpPr>
        <p:spPr>
          <a:xfrm>
            <a:off x="5581574" y="2022145"/>
            <a:ext cx="323851" cy="65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1EF5E5A-68D9-03CD-F8BF-0F9CFCEBC2D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238875" y="2022145"/>
            <a:ext cx="1619245" cy="65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E2C8F71F-EC9E-C69E-F7A5-F44861E654F6}"/>
              </a:ext>
            </a:extLst>
          </p:cNvPr>
          <p:cNvSpPr/>
          <p:nvPr/>
        </p:nvSpPr>
        <p:spPr>
          <a:xfrm>
            <a:off x="4286168" y="1504215"/>
            <a:ext cx="1943106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5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5024463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43485" y="258317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4295782" y="258317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5581573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>
            <a:cxnSpLocks/>
          </p:cNvCxnSpPr>
          <p:nvPr/>
        </p:nvCxnSpPr>
        <p:spPr>
          <a:xfrm flipH="1">
            <a:off x="3000380" y="3094807"/>
            <a:ext cx="1295404" cy="655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2352678" y="375049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443297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</p:cNvCxnSpPr>
          <p:nvPr/>
        </p:nvCxnSpPr>
        <p:spPr>
          <a:xfrm flipH="1">
            <a:off x="4776760" y="3093635"/>
            <a:ext cx="166721" cy="654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68AF732-17B0-2960-8C87-A60798C5E758}"/>
              </a:ext>
            </a:extLst>
          </p:cNvPr>
          <p:cNvSpPr/>
          <p:nvPr/>
        </p:nvSpPr>
        <p:spPr>
          <a:xfrm>
            <a:off x="5581573" y="258317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0F009EB-A19E-2CEC-3919-D51F7AB16B0D}"/>
              </a:ext>
            </a:extLst>
          </p:cNvPr>
          <p:cNvSpPr/>
          <p:nvPr/>
        </p:nvSpPr>
        <p:spPr>
          <a:xfrm>
            <a:off x="7534270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8C0E7A2-AFAF-AA5F-343F-0256BA0C2DEC}"/>
              </a:ext>
            </a:extLst>
          </p:cNvPr>
          <p:cNvCxnSpPr>
            <a:cxnSpLocks/>
          </p:cNvCxnSpPr>
          <p:nvPr/>
        </p:nvCxnSpPr>
        <p:spPr>
          <a:xfrm>
            <a:off x="5581575" y="3094807"/>
            <a:ext cx="323851" cy="65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1EF5E5A-68D9-03CD-F8BF-0F9CFCEBC2D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238876" y="3094807"/>
            <a:ext cx="1619245" cy="653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85BFB11-739C-32B8-1013-D0640FCA423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619633" y="1859951"/>
            <a:ext cx="338154" cy="723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BF8ECD3-E900-F43F-BBF5-398705DF1B1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05489" y="1869981"/>
            <a:ext cx="299935" cy="713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1.25E-6 -0.178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5648249" y="656959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57787" y="123166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3648081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5581573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>
            <a:cxnSpLocks/>
          </p:cNvCxnSpPr>
          <p:nvPr/>
        </p:nvCxnSpPr>
        <p:spPr>
          <a:xfrm flipH="1">
            <a:off x="3000380" y="2976425"/>
            <a:ext cx="647701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2352678" y="375049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310100" y="371494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86170" y="2976425"/>
            <a:ext cx="347781" cy="738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68AF732-17B0-2960-8C87-A60798C5E758}"/>
              </a:ext>
            </a:extLst>
          </p:cNvPr>
          <p:cNvSpPr/>
          <p:nvPr/>
        </p:nvSpPr>
        <p:spPr>
          <a:xfrm>
            <a:off x="6238889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0F009EB-A19E-2CEC-3919-D51F7AB16B0D}"/>
              </a:ext>
            </a:extLst>
          </p:cNvPr>
          <p:cNvSpPr/>
          <p:nvPr/>
        </p:nvSpPr>
        <p:spPr>
          <a:xfrm>
            <a:off x="7534293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8C0E7A2-AFAF-AA5F-343F-0256BA0C2DEC}"/>
              </a:ext>
            </a:extLst>
          </p:cNvPr>
          <p:cNvCxnSpPr>
            <a:cxnSpLocks/>
          </p:cNvCxnSpPr>
          <p:nvPr/>
        </p:nvCxnSpPr>
        <p:spPr>
          <a:xfrm flipH="1">
            <a:off x="5905426" y="2976425"/>
            <a:ext cx="33346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1EF5E5A-68D9-03CD-F8BF-0F9CFCEBC2D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872289" y="2976425"/>
            <a:ext cx="985855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85BFB11-739C-32B8-1013-D0640FCA423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971932" y="1751673"/>
            <a:ext cx="985855" cy="71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BF8ECD3-E900-F43F-BBF5-398705DF1B1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05489" y="1743294"/>
            <a:ext cx="957251" cy="7215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BF4FC2BD-5152-1861-93D0-94D7B5285A92}"/>
              </a:ext>
            </a:extLst>
          </p:cNvPr>
          <p:cNvSpPr/>
          <p:nvPr/>
        </p:nvSpPr>
        <p:spPr>
          <a:xfrm>
            <a:off x="8181995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8DEB311-A863-8D04-3AE3-A880226BE612}"/>
              </a:ext>
            </a:extLst>
          </p:cNvPr>
          <p:cNvSpPr/>
          <p:nvPr/>
        </p:nvSpPr>
        <p:spPr>
          <a:xfrm>
            <a:off x="4957787" y="1231666"/>
            <a:ext cx="647702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FCEA99-E1C1-3C67-D619-82B038576348}"/>
              </a:ext>
            </a:extLst>
          </p:cNvPr>
          <p:cNvSpPr txBox="1"/>
          <p:nvPr/>
        </p:nvSpPr>
        <p:spPr>
          <a:xfrm>
            <a:off x="4104306" y="1092054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9 &gt; 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0159B16-82C5-66FB-60BC-7CD53AFDB07E}"/>
              </a:ext>
            </a:extLst>
          </p:cNvPr>
          <p:cNvSpPr txBox="1"/>
          <p:nvPr/>
        </p:nvSpPr>
        <p:spPr>
          <a:xfrm>
            <a:off x="7016613" y="2179079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9 &gt; 6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5324CD3-22F6-BA18-8463-FC4068560933}"/>
              </a:ext>
            </a:extLst>
          </p:cNvPr>
          <p:cNvSpPr txBox="1"/>
          <p:nvPr/>
        </p:nvSpPr>
        <p:spPr>
          <a:xfrm>
            <a:off x="7632737" y="3261902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9 &gt; 7</a:t>
            </a:r>
          </a:p>
        </p:txBody>
      </p:sp>
    </p:spTree>
    <p:extLst>
      <p:ext uri="{BB962C8B-B14F-4D97-AF65-F5344CB8AC3E}">
        <p14:creationId xmlns:p14="http://schemas.microsoft.com/office/powerpoint/2010/main" val="9523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10508 0.1798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8 0.17986 L 0.21133 0.3673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2" grpId="0" animBg="1"/>
      <p:bldP spid="22" grpId="1" animBg="1"/>
      <p:bldP spid="22" grpId="2" animBg="1"/>
      <p:bldP spid="22" grpId="3" animBg="1"/>
      <p:bldP spid="25" grpId="0"/>
      <p:bldP spid="25" grpId="1"/>
      <p:bldP spid="27" grpId="0"/>
      <p:bldP spid="27" grpId="1"/>
      <p:bldP spid="28" grpId="0"/>
      <p:bldP spid="2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6305565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57787" y="123166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3648081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5581573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>
            <a:cxnSpLocks/>
          </p:cNvCxnSpPr>
          <p:nvPr/>
        </p:nvCxnSpPr>
        <p:spPr>
          <a:xfrm flipH="1">
            <a:off x="3000380" y="2976425"/>
            <a:ext cx="647701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2352678" y="375049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310100" y="371494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86170" y="2976425"/>
            <a:ext cx="347781" cy="738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68AF732-17B0-2960-8C87-A60798C5E758}"/>
              </a:ext>
            </a:extLst>
          </p:cNvPr>
          <p:cNvSpPr/>
          <p:nvPr/>
        </p:nvSpPr>
        <p:spPr>
          <a:xfrm>
            <a:off x="6238889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8C0E7A2-AFAF-AA5F-343F-0256BA0C2DEC}"/>
              </a:ext>
            </a:extLst>
          </p:cNvPr>
          <p:cNvCxnSpPr>
            <a:cxnSpLocks/>
          </p:cNvCxnSpPr>
          <p:nvPr/>
        </p:nvCxnSpPr>
        <p:spPr>
          <a:xfrm flipH="1">
            <a:off x="5905426" y="2976425"/>
            <a:ext cx="33346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1EF5E5A-68D9-03CD-F8BF-0F9CFCEBC2DC}"/>
              </a:ext>
            </a:extLst>
          </p:cNvPr>
          <p:cNvCxnSpPr>
            <a:cxnSpLocks/>
          </p:cNvCxnSpPr>
          <p:nvPr/>
        </p:nvCxnSpPr>
        <p:spPr>
          <a:xfrm>
            <a:off x="6872289" y="2976425"/>
            <a:ext cx="985855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85BFB11-739C-32B8-1013-D0640FCA423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971932" y="1751673"/>
            <a:ext cx="985855" cy="71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BF8ECD3-E900-F43F-BBF5-398705DF1B1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05489" y="1743294"/>
            <a:ext cx="957251" cy="7215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BF4FC2BD-5152-1861-93D0-94D7B5285A92}"/>
              </a:ext>
            </a:extLst>
          </p:cNvPr>
          <p:cNvSpPr/>
          <p:nvPr/>
        </p:nvSpPr>
        <p:spPr>
          <a:xfrm>
            <a:off x="7867758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D216F34-6A0F-F13B-6473-DD0521E6CAFD}"/>
              </a:ext>
            </a:extLst>
          </p:cNvPr>
          <p:cNvSpPr/>
          <p:nvPr/>
        </p:nvSpPr>
        <p:spPr>
          <a:xfrm>
            <a:off x="7220056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1103EF4-6BB3-DE3E-81E0-F55A74A88A78}"/>
              </a:ext>
            </a:extLst>
          </p:cNvPr>
          <p:cNvSpPr/>
          <p:nvPr/>
        </p:nvSpPr>
        <p:spPr>
          <a:xfrm>
            <a:off x="8515460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C35E9C-3756-6496-4A4A-181BD741D73B}"/>
              </a:ext>
            </a:extLst>
          </p:cNvPr>
          <p:cNvSpPr/>
          <p:nvPr/>
        </p:nvSpPr>
        <p:spPr>
          <a:xfrm>
            <a:off x="7223274" y="3748145"/>
            <a:ext cx="1943106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2B6B91-60E4-BA16-5EC3-FF843AD49B82}"/>
              </a:ext>
            </a:extLst>
          </p:cNvPr>
          <p:cNvSpPr/>
          <p:nvPr/>
        </p:nvSpPr>
        <p:spPr>
          <a:xfrm>
            <a:off x="4957787" y="1231666"/>
            <a:ext cx="647702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1F8900E-A7DF-EB3F-2056-45CEC1D59FDB}"/>
              </a:ext>
            </a:extLst>
          </p:cNvPr>
          <p:cNvSpPr txBox="1"/>
          <p:nvPr/>
        </p:nvSpPr>
        <p:spPr>
          <a:xfrm>
            <a:off x="4104306" y="1092054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8 &gt; 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C8AB96C-0DC5-D29F-FBEF-27BB9E1D9442}"/>
              </a:ext>
            </a:extLst>
          </p:cNvPr>
          <p:cNvSpPr txBox="1"/>
          <p:nvPr/>
        </p:nvSpPr>
        <p:spPr>
          <a:xfrm>
            <a:off x="6653708" y="2037001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8 &gt; 6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7FD2EAB-9390-9B22-E3E1-5A4A65041460}"/>
              </a:ext>
            </a:extLst>
          </p:cNvPr>
          <p:cNvSpPr txBox="1"/>
          <p:nvPr/>
        </p:nvSpPr>
        <p:spPr>
          <a:xfrm>
            <a:off x="7225164" y="4235846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8 &gt; 7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E96C9BB-F177-79CD-1E91-CE0E8E217643}"/>
              </a:ext>
            </a:extLst>
          </p:cNvPr>
          <p:cNvSpPr txBox="1"/>
          <p:nvPr/>
        </p:nvSpPr>
        <p:spPr>
          <a:xfrm>
            <a:off x="7867758" y="3319629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8 &lt; 9</a:t>
            </a:r>
          </a:p>
        </p:txBody>
      </p:sp>
    </p:spTree>
    <p:extLst>
      <p:ext uri="{BB962C8B-B14F-4D97-AF65-F5344CB8AC3E}">
        <p14:creationId xmlns:p14="http://schemas.microsoft.com/office/powerpoint/2010/main" val="26884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10508 0.1798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8 0.17986 L 0.18594 0.3664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94 0.36643 L 0.23868 0.3668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6 L -0.05312 3.703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5313 3.7037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5" grpId="0" animBg="1"/>
      <p:bldP spid="25" grpId="1" animBg="1"/>
      <p:bldP spid="27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8" grpId="0"/>
      <p:bldP spid="28" grpId="1"/>
      <p:bldP spid="30" grpId="0"/>
      <p:bldP spid="30" grpId="1"/>
      <p:bldP spid="32" grpId="0"/>
      <p:bldP spid="32" grpId="1"/>
      <p:bldP spid="33" grpId="0"/>
      <p:bldP spid="3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6305565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57787" y="123166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3648081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5581573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>
            <a:cxnSpLocks/>
          </p:cNvCxnSpPr>
          <p:nvPr/>
        </p:nvCxnSpPr>
        <p:spPr>
          <a:xfrm flipH="1">
            <a:off x="3000380" y="2976425"/>
            <a:ext cx="647701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2352678" y="375049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310100" y="371494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86170" y="2976425"/>
            <a:ext cx="347781" cy="738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68AF732-17B0-2960-8C87-A60798C5E758}"/>
              </a:ext>
            </a:extLst>
          </p:cNvPr>
          <p:cNvSpPr/>
          <p:nvPr/>
        </p:nvSpPr>
        <p:spPr>
          <a:xfrm>
            <a:off x="6238889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8C0E7A2-AFAF-AA5F-343F-0256BA0C2DEC}"/>
              </a:ext>
            </a:extLst>
          </p:cNvPr>
          <p:cNvCxnSpPr>
            <a:cxnSpLocks/>
          </p:cNvCxnSpPr>
          <p:nvPr/>
        </p:nvCxnSpPr>
        <p:spPr>
          <a:xfrm flipH="1">
            <a:off x="5905426" y="2976425"/>
            <a:ext cx="33346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1EF5E5A-68D9-03CD-F8BF-0F9CFCEBC2DC}"/>
              </a:ext>
            </a:extLst>
          </p:cNvPr>
          <p:cNvCxnSpPr>
            <a:cxnSpLocks/>
          </p:cNvCxnSpPr>
          <p:nvPr/>
        </p:nvCxnSpPr>
        <p:spPr>
          <a:xfrm>
            <a:off x="6872289" y="2976425"/>
            <a:ext cx="985855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85BFB11-739C-32B8-1013-D0640FCA423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971932" y="1751673"/>
            <a:ext cx="985855" cy="71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BF8ECD3-E900-F43F-BBF5-398705DF1B1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05489" y="1743294"/>
            <a:ext cx="957251" cy="7215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BF4FC2BD-5152-1861-93D0-94D7B5285A92}"/>
              </a:ext>
            </a:extLst>
          </p:cNvPr>
          <p:cNvSpPr/>
          <p:nvPr/>
        </p:nvSpPr>
        <p:spPr>
          <a:xfrm>
            <a:off x="7534293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D216F34-6A0F-F13B-6473-DD0521E6CAFD}"/>
              </a:ext>
            </a:extLst>
          </p:cNvPr>
          <p:cNvSpPr/>
          <p:nvPr/>
        </p:nvSpPr>
        <p:spPr>
          <a:xfrm>
            <a:off x="6886591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1103EF4-6BB3-DE3E-81E0-F55A74A88A78}"/>
              </a:ext>
            </a:extLst>
          </p:cNvPr>
          <p:cNvSpPr/>
          <p:nvPr/>
        </p:nvSpPr>
        <p:spPr>
          <a:xfrm>
            <a:off x="8181995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9A07ED-61C9-FE7D-4D01-1F1F8033331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72289" y="2976425"/>
            <a:ext cx="33815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BED2EBB-7D2E-673A-1E43-53426141FEF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534293" y="2976425"/>
            <a:ext cx="97155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-0.05234 -0.186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FBFAEE1-E57F-6414-14D9-9A7121A07C27}"/>
              </a:ext>
            </a:extLst>
          </p:cNvPr>
          <p:cNvSpPr/>
          <p:nvPr/>
        </p:nvSpPr>
        <p:spPr>
          <a:xfrm rot="16200000">
            <a:off x="6953267" y="661319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57787" y="123166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3648081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5581573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>
            <a:cxnSpLocks/>
          </p:cNvCxnSpPr>
          <p:nvPr/>
        </p:nvCxnSpPr>
        <p:spPr>
          <a:xfrm flipH="1">
            <a:off x="3000380" y="2976425"/>
            <a:ext cx="647701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2352678" y="375049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310100" y="371494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86170" y="2976425"/>
            <a:ext cx="347781" cy="738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68AF732-17B0-2960-8C87-A60798C5E758}"/>
              </a:ext>
            </a:extLst>
          </p:cNvPr>
          <p:cNvSpPr/>
          <p:nvPr/>
        </p:nvSpPr>
        <p:spPr>
          <a:xfrm>
            <a:off x="6238889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8C0E7A2-AFAF-AA5F-343F-0256BA0C2DEC}"/>
              </a:ext>
            </a:extLst>
          </p:cNvPr>
          <p:cNvCxnSpPr>
            <a:cxnSpLocks/>
          </p:cNvCxnSpPr>
          <p:nvPr/>
        </p:nvCxnSpPr>
        <p:spPr>
          <a:xfrm flipH="1">
            <a:off x="5905426" y="2976425"/>
            <a:ext cx="33346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85BFB11-739C-32B8-1013-D0640FCA423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971932" y="1751673"/>
            <a:ext cx="985855" cy="71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BF8ECD3-E900-F43F-BBF5-398705DF1B10}"/>
              </a:ext>
            </a:extLst>
          </p:cNvPr>
          <p:cNvCxnSpPr>
            <a:cxnSpLocks/>
          </p:cNvCxnSpPr>
          <p:nvPr/>
        </p:nvCxnSpPr>
        <p:spPr>
          <a:xfrm>
            <a:off x="5605489" y="1743294"/>
            <a:ext cx="1281102" cy="727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BF4FC2BD-5152-1861-93D0-94D7B5285A92}"/>
              </a:ext>
            </a:extLst>
          </p:cNvPr>
          <p:cNvSpPr/>
          <p:nvPr/>
        </p:nvSpPr>
        <p:spPr>
          <a:xfrm>
            <a:off x="6886591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D216F34-6A0F-F13B-6473-DD0521E6CAFD}"/>
              </a:ext>
            </a:extLst>
          </p:cNvPr>
          <p:cNvSpPr/>
          <p:nvPr/>
        </p:nvSpPr>
        <p:spPr>
          <a:xfrm>
            <a:off x="6562740" y="372014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1103EF4-6BB3-DE3E-81E0-F55A74A88A78}"/>
              </a:ext>
            </a:extLst>
          </p:cNvPr>
          <p:cNvSpPr/>
          <p:nvPr/>
        </p:nvSpPr>
        <p:spPr>
          <a:xfrm>
            <a:off x="7696219" y="371494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9A07ED-61C9-FE7D-4D01-1F1F8033331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86591" y="2985963"/>
            <a:ext cx="0" cy="734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BED2EBB-7D2E-673A-1E43-53426141FEF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543907" y="2985963"/>
            <a:ext cx="476163" cy="728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5A25973C-E214-CF46-6AA2-9C7E354885D9}"/>
              </a:ext>
            </a:extLst>
          </p:cNvPr>
          <p:cNvSpPr/>
          <p:nvPr/>
        </p:nvSpPr>
        <p:spPr>
          <a:xfrm>
            <a:off x="3000379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01696E5-04FC-426C-02D6-168D948BBC8C}"/>
              </a:ext>
            </a:extLst>
          </p:cNvPr>
          <p:cNvSpPr/>
          <p:nvPr/>
        </p:nvSpPr>
        <p:spPr>
          <a:xfrm>
            <a:off x="4957787" y="1231666"/>
            <a:ext cx="647702" cy="51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A17CB25-FE77-D4F5-E197-61CE2CCF2DFB}"/>
              </a:ext>
            </a:extLst>
          </p:cNvPr>
          <p:cNvSpPr txBox="1"/>
          <p:nvPr/>
        </p:nvSpPr>
        <p:spPr>
          <a:xfrm>
            <a:off x="4104306" y="994930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 &lt; 4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0317725-FAF7-36E6-222C-3F53076690BB}"/>
              </a:ext>
            </a:extLst>
          </p:cNvPr>
          <p:cNvSpPr txBox="1"/>
          <p:nvPr/>
        </p:nvSpPr>
        <p:spPr>
          <a:xfrm>
            <a:off x="2936573" y="2101198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 &lt; 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34C1189-3DE5-C111-B239-0C027BDA5206}"/>
              </a:ext>
            </a:extLst>
          </p:cNvPr>
          <p:cNvSpPr txBox="1"/>
          <p:nvPr/>
        </p:nvSpPr>
        <p:spPr>
          <a:xfrm>
            <a:off x="1690230" y="3345614"/>
            <a:ext cx="7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 &lt; 1</a:t>
            </a:r>
          </a:p>
        </p:txBody>
      </p:sp>
    </p:spTree>
    <p:extLst>
      <p:ext uri="{BB962C8B-B14F-4D97-AF65-F5344CB8AC3E}">
        <p14:creationId xmlns:p14="http://schemas.microsoft.com/office/powerpoint/2010/main" val="267407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1082 0.1812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2 0.18125 L -0.21367 0.3673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05313 0.0004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05313 -0.0004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  <p:bldP spid="36" grpId="1" animBg="1"/>
      <p:bldP spid="28" grpId="0" animBg="1"/>
      <p:bldP spid="28" grpId="1" animBg="1"/>
      <p:bldP spid="28" grpId="2" animBg="1"/>
      <p:bldP spid="28" grpId="3" animBg="1"/>
      <p:bldP spid="30" grpId="0"/>
      <p:bldP spid="30" grpId="1"/>
      <p:bldP spid="32" grpId="0"/>
      <p:bldP spid="32" grpId="1"/>
      <p:bldP spid="35" grpId="0"/>
      <p:bldP spid="3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057275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INPUT: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D0EDE4-62F8-42EF-34F0-29DCF2D4A3B7}"/>
              </a:ext>
            </a:extLst>
          </p:cNvPr>
          <p:cNvSpPr/>
          <p:nvPr/>
        </p:nvSpPr>
        <p:spPr>
          <a:xfrm>
            <a:off x="105727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2589F6-05DC-BC4F-0296-B2D6B79558F9}"/>
              </a:ext>
            </a:extLst>
          </p:cNvPr>
          <p:cNvSpPr/>
          <p:nvPr/>
        </p:nvSpPr>
        <p:spPr>
          <a:xfrm>
            <a:off x="170497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9513CA-A5D4-F79D-57F9-DE25610D032D}"/>
              </a:ext>
            </a:extLst>
          </p:cNvPr>
          <p:cNvSpPr/>
          <p:nvPr/>
        </p:nvSpPr>
        <p:spPr>
          <a:xfrm>
            <a:off x="235267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51B11B-67C6-3DDF-E684-8D8639D020F4}"/>
              </a:ext>
            </a:extLst>
          </p:cNvPr>
          <p:cNvSpPr/>
          <p:nvPr/>
        </p:nvSpPr>
        <p:spPr>
          <a:xfrm>
            <a:off x="300037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B22415-431A-1792-60A4-4AFD0F174696}"/>
              </a:ext>
            </a:extLst>
          </p:cNvPr>
          <p:cNvSpPr/>
          <p:nvPr/>
        </p:nvSpPr>
        <p:spPr>
          <a:xfrm>
            <a:off x="3648081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C3047A-EC79-B485-A73E-134F25337767}"/>
              </a:ext>
            </a:extLst>
          </p:cNvPr>
          <p:cNvSpPr/>
          <p:nvPr/>
        </p:nvSpPr>
        <p:spPr>
          <a:xfrm>
            <a:off x="4295783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C2FA45-3A14-7588-87C6-876BCBA6A661}"/>
              </a:ext>
            </a:extLst>
          </p:cNvPr>
          <p:cNvSpPr/>
          <p:nvPr/>
        </p:nvSpPr>
        <p:spPr>
          <a:xfrm>
            <a:off x="4943485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10629E-DD03-6C4B-7836-C536E9685E2D}"/>
              </a:ext>
            </a:extLst>
          </p:cNvPr>
          <p:cNvSpPr/>
          <p:nvPr/>
        </p:nvSpPr>
        <p:spPr>
          <a:xfrm>
            <a:off x="5591187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A1C3B-8601-991E-85B6-685E08D3C220}"/>
              </a:ext>
            </a:extLst>
          </p:cNvPr>
          <p:cNvSpPr/>
          <p:nvPr/>
        </p:nvSpPr>
        <p:spPr>
          <a:xfrm>
            <a:off x="6238889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3D18B9-E3A4-09D5-BA18-79CCF0E5ED7E}"/>
              </a:ext>
            </a:extLst>
          </p:cNvPr>
          <p:cNvSpPr/>
          <p:nvPr/>
        </p:nvSpPr>
        <p:spPr>
          <a:xfrm>
            <a:off x="6886591" y="0"/>
            <a:ext cx="647702" cy="51162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30D39D-8E43-8AE5-C6D9-4C50B021947C}"/>
              </a:ext>
            </a:extLst>
          </p:cNvPr>
          <p:cNvSpPr/>
          <p:nvPr/>
        </p:nvSpPr>
        <p:spPr>
          <a:xfrm>
            <a:off x="10744200" y="0"/>
            <a:ext cx="1447799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ORDEM 3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4957787" y="123166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3648081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5581573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>
            <a:cxnSpLocks/>
          </p:cNvCxnSpPr>
          <p:nvPr/>
        </p:nvCxnSpPr>
        <p:spPr>
          <a:xfrm flipH="1">
            <a:off x="3000380" y="2976425"/>
            <a:ext cx="647701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3000379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310100" y="371494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86170" y="2976425"/>
            <a:ext cx="347781" cy="738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68AF732-17B0-2960-8C87-A60798C5E758}"/>
              </a:ext>
            </a:extLst>
          </p:cNvPr>
          <p:cNvSpPr/>
          <p:nvPr/>
        </p:nvSpPr>
        <p:spPr>
          <a:xfrm>
            <a:off x="6238889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8C0E7A2-AFAF-AA5F-343F-0256BA0C2DEC}"/>
              </a:ext>
            </a:extLst>
          </p:cNvPr>
          <p:cNvCxnSpPr>
            <a:cxnSpLocks/>
          </p:cNvCxnSpPr>
          <p:nvPr/>
        </p:nvCxnSpPr>
        <p:spPr>
          <a:xfrm flipH="1">
            <a:off x="5905426" y="2976425"/>
            <a:ext cx="33346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85BFB11-739C-32B8-1013-D0640FCA423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971932" y="1751673"/>
            <a:ext cx="985855" cy="71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BF8ECD3-E900-F43F-BBF5-398705DF1B10}"/>
              </a:ext>
            </a:extLst>
          </p:cNvPr>
          <p:cNvCxnSpPr>
            <a:cxnSpLocks/>
          </p:cNvCxnSpPr>
          <p:nvPr/>
        </p:nvCxnSpPr>
        <p:spPr>
          <a:xfrm>
            <a:off x="5605489" y="1743294"/>
            <a:ext cx="1281102" cy="727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BF4FC2BD-5152-1861-93D0-94D7B5285A92}"/>
              </a:ext>
            </a:extLst>
          </p:cNvPr>
          <p:cNvSpPr/>
          <p:nvPr/>
        </p:nvSpPr>
        <p:spPr>
          <a:xfrm>
            <a:off x="6886591" y="2464797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D216F34-6A0F-F13B-6473-DD0521E6CAFD}"/>
              </a:ext>
            </a:extLst>
          </p:cNvPr>
          <p:cNvSpPr/>
          <p:nvPr/>
        </p:nvSpPr>
        <p:spPr>
          <a:xfrm>
            <a:off x="6562740" y="372014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1103EF4-6BB3-DE3E-81E0-F55A74A88A78}"/>
              </a:ext>
            </a:extLst>
          </p:cNvPr>
          <p:cNvSpPr/>
          <p:nvPr/>
        </p:nvSpPr>
        <p:spPr>
          <a:xfrm>
            <a:off x="7696219" y="371494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9A07ED-61C9-FE7D-4D01-1F1F8033331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86591" y="2985963"/>
            <a:ext cx="0" cy="734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BED2EBB-7D2E-673A-1E43-53426141FEF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543907" y="2985963"/>
            <a:ext cx="476163" cy="728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5A25973C-E214-CF46-6AA2-9C7E354885D9}"/>
              </a:ext>
            </a:extLst>
          </p:cNvPr>
          <p:cNvSpPr/>
          <p:nvPr/>
        </p:nvSpPr>
        <p:spPr>
          <a:xfrm>
            <a:off x="2352676" y="3748145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22960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1945E5A-5F38-6700-F808-9DB66F352688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3022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">
            <a:extLst>
              <a:ext uri="{FF2B5EF4-FFF2-40B4-BE49-F238E27FC236}">
                <a16:creationId xmlns:a16="http://schemas.microsoft.com/office/drawing/2014/main" id="{DB08695D-779E-6AD1-A5AE-917423EBDC51}"/>
              </a:ext>
            </a:extLst>
          </p:cNvPr>
          <p:cNvSpPr txBox="1">
            <a:spLocks/>
          </p:cNvSpPr>
          <p:nvPr/>
        </p:nvSpPr>
        <p:spPr>
          <a:xfrm>
            <a:off x="395391" y="-266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7181700-F2DA-0461-92A0-9FF1317C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91" y="1298930"/>
            <a:ext cx="10515600" cy="2481486"/>
          </a:xfrm>
        </p:spPr>
        <p:txBody>
          <a:bodyPr/>
          <a:lstStyle/>
          <a:p>
            <a:r>
              <a:rPr lang="pt-BR" dirty="0"/>
              <a:t>A busca na árvore B é igual a busca em uma árvore binária.</a:t>
            </a:r>
          </a:p>
          <a:p>
            <a:endParaRPr lang="pt-BR" dirty="0"/>
          </a:p>
          <a:p>
            <a:r>
              <a:rPr lang="pt-BR" dirty="0"/>
              <a:t>Sua complexidade é de O(log n) no pior caso e O(log n) no melhor caso.</a:t>
            </a:r>
          </a:p>
        </p:txBody>
      </p:sp>
    </p:spTree>
    <p:extLst>
      <p:ext uri="{BB962C8B-B14F-4D97-AF65-F5344CB8AC3E}">
        <p14:creationId xmlns:p14="http://schemas.microsoft.com/office/powerpoint/2010/main" val="249567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AB8F5D-5175-2481-001B-F72B90447625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49D0C1F-993E-96E2-B6B1-D9CBBC19962F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2" name="Picture 4" descr="terminologia - O que é uma árvore B? - Stack Overflow em Português">
            <a:extLst>
              <a:ext uri="{FF2B5EF4-FFF2-40B4-BE49-F238E27FC236}">
                <a16:creationId xmlns:a16="http://schemas.microsoft.com/office/drawing/2014/main" id="{8E28139C-045E-C460-4CF7-25F333F14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0" y="1141341"/>
            <a:ext cx="2934670" cy="39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8C89B91-8E9E-ADB7-CE0D-4047409E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65" y="-6669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ÁRVORE B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33DECC0-6A3C-20CF-CC3B-A033EB15DEDF}"/>
              </a:ext>
            </a:extLst>
          </p:cNvPr>
          <p:cNvCxnSpPr/>
          <p:nvPr/>
        </p:nvCxnSpPr>
        <p:spPr>
          <a:xfrm>
            <a:off x="90591" y="942975"/>
            <a:ext cx="39327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516A2FB-DE08-C44C-7A4F-C713A0DFD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858" y="1802109"/>
            <a:ext cx="9175524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Inventada por Rudolf </a:t>
            </a:r>
            <a:r>
              <a:rPr lang="pt-BR" dirty="0" err="1"/>
              <a:t>bayer</a:t>
            </a:r>
            <a:r>
              <a:rPr lang="pt-BR" dirty="0"/>
              <a:t> e Edward Meyers </a:t>
            </a:r>
            <a:r>
              <a:rPr lang="pt-BR" dirty="0" err="1"/>
              <a:t>McCreight</a:t>
            </a:r>
            <a:r>
              <a:rPr lang="pt-BR" dirty="0"/>
              <a:t> em 1971 enquanto trabalhavam no Boeing </a:t>
            </a:r>
            <a:r>
              <a:rPr lang="pt-BR" dirty="0" err="1"/>
              <a:t>Scientific</a:t>
            </a:r>
            <a:r>
              <a:rPr lang="pt-BR" dirty="0"/>
              <a:t>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Labs</a:t>
            </a:r>
            <a:r>
              <a:rPr lang="pt-BR" dirty="0"/>
              <a:t>.</a:t>
            </a:r>
          </a:p>
          <a:p>
            <a:endParaRPr lang="pt-BR" u="sng" dirty="0"/>
          </a:p>
          <a:p>
            <a:r>
              <a:rPr lang="pt-BR" dirty="0"/>
              <a:t>Por que o nome árvore B?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Qual é a diferença entre a árvore B e uma árvore binária balanceada?</a:t>
            </a:r>
          </a:p>
          <a:p>
            <a:endParaRPr lang="pt-BR" dirty="0"/>
          </a:p>
          <a:p>
            <a:r>
              <a:rPr lang="pt-BR" dirty="0"/>
              <a:t>Qual é o propósito de usar a árvore B?</a:t>
            </a:r>
            <a:endParaRPr lang="en-US" dirty="0"/>
          </a:p>
        </p:txBody>
      </p:sp>
      <p:pic>
        <p:nvPicPr>
          <p:cNvPr id="1026" name="Picture 2" descr="Rudolf BAYER | Technische Universität München, München | TUM | Faculty of  Informatics | Research profile">
            <a:extLst>
              <a:ext uri="{FF2B5EF4-FFF2-40B4-BE49-F238E27FC236}">
                <a16:creationId xmlns:a16="http://schemas.microsoft.com/office/drawing/2014/main" id="{F8133FD9-8DF8-A59D-FAE1-C6176180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92" y="103724"/>
            <a:ext cx="1601922" cy="16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D5D542-C2FE-22CE-162F-D12561A8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01" y="103724"/>
            <a:ext cx="1051262" cy="16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1945E5A-5F38-6700-F808-9DB66F352688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3022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">
            <a:extLst>
              <a:ext uri="{FF2B5EF4-FFF2-40B4-BE49-F238E27FC236}">
                <a16:creationId xmlns:a16="http://schemas.microsoft.com/office/drawing/2014/main" id="{DB08695D-779E-6AD1-A5AE-917423EBDC51}"/>
              </a:ext>
            </a:extLst>
          </p:cNvPr>
          <p:cNvSpPr txBox="1">
            <a:spLocks/>
          </p:cNvSpPr>
          <p:nvPr/>
        </p:nvSpPr>
        <p:spPr>
          <a:xfrm>
            <a:off x="395391" y="-266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5624D3-4BCC-6A46-8178-122076AE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26" y="1589217"/>
            <a:ext cx="8960290" cy="28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12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5B40E4-1428-EAF6-1185-778586C6B7E5}"/>
              </a:ext>
            </a:extLst>
          </p:cNvPr>
          <p:cNvSpPr/>
          <p:nvPr/>
        </p:nvSpPr>
        <p:spPr>
          <a:xfrm>
            <a:off x="-2" y="0"/>
            <a:ext cx="1319516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SEARCH: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F0285F7-1EE4-4269-BEE6-FEFCF02A61A6}"/>
              </a:ext>
            </a:extLst>
          </p:cNvPr>
          <p:cNvSpPr/>
          <p:nvPr/>
        </p:nvSpPr>
        <p:spPr>
          <a:xfrm>
            <a:off x="5313387" y="125811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70843F-CFF8-5393-91B9-5E18F20AC33F}"/>
              </a:ext>
            </a:extLst>
          </p:cNvPr>
          <p:cNvSpPr/>
          <p:nvPr/>
        </p:nvSpPr>
        <p:spPr>
          <a:xfrm>
            <a:off x="4003681" y="2491244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D5403B-E3D2-4C7A-8C9B-8869CF5862F9}"/>
              </a:ext>
            </a:extLst>
          </p:cNvPr>
          <p:cNvSpPr/>
          <p:nvPr/>
        </p:nvSpPr>
        <p:spPr>
          <a:xfrm>
            <a:off x="5937173" y="3774592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B936159-EBCF-24A0-E8AC-50CB537F0DA9}"/>
              </a:ext>
            </a:extLst>
          </p:cNvPr>
          <p:cNvCxnSpPr>
            <a:cxnSpLocks/>
          </p:cNvCxnSpPr>
          <p:nvPr/>
        </p:nvCxnSpPr>
        <p:spPr>
          <a:xfrm flipH="1">
            <a:off x="3355980" y="3002872"/>
            <a:ext cx="647701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9A53CF6D-24AF-7A95-6C5B-8B82D184211F}"/>
              </a:ext>
            </a:extLst>
          </p:cNvPr>
          <p:cNvSpPr/>
          <p:nvPr/>
        </p:nvSpPr>
        <p:spPr>
          <a:xfrm>
            <a:off x="3355979" y="3774592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84F81-CEED-0B5A-1756-3C835D429F9E}"/>
              </a:ext>
            </a:extLst>
          </p:cNvPr>
          <p:cNvSpPr/>
          <p:nvPr/>
        </p:nvSpPr>
        <p:spPr>
          <a:xfrm>
            <a:off x="4665700" y="374139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02AC1A-3C51-98C4-762D-96E465C03EF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41770" y="3002872"/>
            <a:ext cx="347781" cy="738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68AF732-17B0-2960-8C87-A60798C5E758}"/>
              </a:ext>
            </a:extLst>
          </p:cNvPr>
          <p:cNvSpPr/>
          <p:nvPr/>
        </p:nvSpPr>
        <p:spPr>
          <a:xfrm>
            <a:off x="6594489" y="2491244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8C0E7A2-AFAF-AA5F-343F-0256BA0C2DEC}"/>
              </a:ext>
            </a:extLst>
          </p:cNvPr>
          <p:cNvCxnSpPr>
            <a:cxnSpLocks/>
          </p:cNvCxnSpPr>
          <p:nvPr/>
        </p:nvCxnSpPr>
        <p:spPr>
          <a:xfrm flipH="1">
            <a:off x="6261026" y="3002872"/>
            <a:ext cx="33346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85BFB11-739C-32B8-1013-D0640FCA423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327532" y="1778120"/>
            <a:ext cx="985855" cy="71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BF8ECD3-E900-F43F-BBF5-398705DF1B10}"/>
              </a:ext>
            </a:extLst>
          </p:cNvPr>
          <p:cNvCxnSpPr>
            <a:cxnSpLocks/>
          </p:cNvCxnSpPr>
          <p:nvPr/>
        </p:nvCxnSpPr>
        <p:spPr>
          <a:xfrm>
            <a:off x="5961089" y="1769741"/>
            <a:ext cx="1281102" cy="727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BF4FC2BD-5152-1861-93D0-94D7B5285A92}"/>
              </a:ext>
            </a:extLst>
          </p:cNvPr>
          <p:cNvSpPr/>
          <p:nvPr/>
        </p:nvSpPr>
        <p:spPr>
          <a:xfrm>
            <a:off x="7242191" y="2491244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D216F34-6A0F-F13B-6473-DD0521E6CAFD}"/>
              </a:ext>
            </a:extLst>
          </p:cNvPr>
          <p:cNvSpPr/>
          <p:nvPr/>
        </p:nvSpPr>
        <p:spPr>
          <a:xfrm>
            <a:off x="6918340" y="374659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1103EF4-6BB3-DE3E-81E0-F55A74A88A78}"/>
              </a:ext>
            </a:extLst>
          </p:cNvPr>
          <p:cNvSpPr/>
          <p:nvPr/>
        </p:nvSpPr>
        <p:spPr>
          <a:xfrm>
            <a:off x="8051819" y="374139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9A07ED-61C9-FE7D-4D01-1F1F8033331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242191" y="3012410"/>
            <a:ext cx="0" cy="734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BED2EBB-7D2E-673A-1E43-53426141FEF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99507" y="3012410"/>
            <a:ext cx="476163" cy="728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5A25973C-E214-CF46-6AA2-9C7E354885D9}"/>
              </a:ext>
            </a:extLst>
          </p:cNvPr>
          <p:cNvSpPr/>
          <p:nvPr/>
        </p:nvSpPr>
        <p:spPr>
          <a:xfrm>
            <a:off x="2708276" y="3774592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F726AE5-0730-5B81-A6C9-31C50B901CB3}"/>
              </a:ext>
            </a:extLst>
          </p:cNvPr>
          <p:cNvSpPr/>
          <p:nvPr/>
        </p:nvSpPr>
        <p:spPr>
          <a:xfrm>
            <a:off x="1319514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DFDDDE2-5181-D4B4-3382-1C5602E9DF0E}"/>
              </a:ext>
            </a:extLst>
          </p:cNvPr>
          <p:cNvSpPr/>
          <p:nvPr/>
        </p:nvSpPr>
        <p:spPr>
          <a:xfrm>
            <a:off x="1967216" y="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E44DEADF-27D3-9F3A-3795-168FC28A1A9E}"/>
              </a:ext>
            </a:extLst>
          </p:cNvPr>
          <p:cNvSpPr/>
          <p:nvPr/>
        </p:nvSpPr>
        <p:spPr>
          <a:xfrm rot="16200000">
            <a:off x="1386190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CEDED5C-FEE4-89DB-4205-BDAEB9EAF98E}"/>
              </a:ext>
            </a:extLst>
          </p:cNvPr>
          <p:cNvSpPr/>
          <p:nvPr/>
        </p:nvSpPr>
        <p:spPr>
          <a:xfrm>
            <a:off x="5313387" y="1258113"/>
            <a:ext cx="647702" cy="520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3A1B484F-0E1C-C7CF-1936-906C8AAB8479}"/>
              </a:ext>
            </a:extLst>
          </p:cNvPr>
          <p:cNvSpPr/>
          <p:nvPr/>
        </p:nvSpPr>
        <p:spPr>
          <a:xfrm rot="16200000">
            <a:off x="2033892" y="654503"/>
            <a:ext cx="51435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4D4E7B7-DD2F-0150-FDA7-515DFA24C0CB}"/>
              </a:ext>
            </a:extLst>
          </p:cNvPr>
          <p:cNvSpPr/>
          <p:nvPr/>
        </p:nvSpPr>
        <p:spPr>
          <a:xfrm>
            <a:off x="5313387" y="1258113"/>
            <a:ext cx="647702" cy="520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9921C11-5442-35C6-C7BC-43B5E6826239}"/>
              </a:ext>
            </a:extLst>
          </p:cNvPr>
          <p:cNvSpPr/>
          <p:nvPr/>
        </p:nvSpPr>
        <p:spPr>
          <a:xfrm>
            <a:off x="0" y="5544459"/>
            <a:ext cx="1319516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OUTPUT: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0A4781F-5D2F-0C8A-DDEB-087F3DB75507}"/>
              </a:ext>
            </a:extLst>
          </p:cNvPr>
          <p:cNvSpPr/>
          <p:nvPr/>
        </p:nvSpPr>
        <p:spPr>
          <a:xfrm>
            <a:off x="1319514" y="554445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21716E6-DA97-294D-8B86-85FAD77F3203}"/>
              </a:ext>
            </a:extLst>
          </p:cNvPr>
          <p:cNvSpPr/>
          <p:nvPr/>
        </p:nvSpPr>
        <p:spPr>
          <a:xfrm>
            <a:off x="1967216" y="554445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91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10742 0.1807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42 0.18078 L -0.05352 0.3622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33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0.10508 0.1810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8 0.18101 L 0.15898 0.18078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98 0.18078 L 0.22461 0.3615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4926"/>
                                      </p:to>
                                    </p:animClr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8" grpId="0" animBg="1"/>
      <p:bldP spid="30" grpId="0" animBg="1"/>
      <p:bldP spid="30" grpId="1" animBg="1"/>
      <p:bldP spid="30" grpId="2" animBg="1"/>
      <p:bldP spid="30" grpId="3" animBg="1"/>
      <p:bldP spid="32" grpId="0" animBg="1"/>
      <p:bldP spid="37" grpId="0" animBg="1"/>
      <p:bldP spid="37" grpId="1" animBg="1"/>
      <p:bldP spid="37" grpId="2" animBg="1"/>
      <p:bldP spid="37" grpId="3" animBg="1"/>
      <p:bldP spid="39" grpId="0" animBg="1"/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61CCF-ACC3-E22F-533C-1CA7A51B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053268"/>
            <a:ext cx="10515600" cy="4351338"/>
          </a:xfrm>
        </p:spPr>
        <p:txBody>
          <a:bodyPr/>
          <a:lstStyle/>
          <a:p>
            <a:r>
              <a:rPr lang="pt-BR" dirty="0"/>
              <a:t>É a operação mais complexa em nível de dificuldade da árvore B.</a:t>
            </a:r>
          </a:p>
          <a:p>
            <a:endParaRPr lang="pt-BR" dirty="0"/>
          </a:p>
          <a:p>
            <a:r>
              <a:rPr lang="pt-BR" dirty="0"/>
              <a:t>O objetivo é remover uma chave sem comprometer o balanceamento da árvore.</a:t>
            </a:r>
          </a:p>
          <a:p>
            <a:endParaRPr lang="pt-BR" dirty="0"/>
          </a:p>
          <a:p>
            <a:r>
              <a:rPr lang="pt-BR" dirty="0"/>
              <a:t>A complexidade da remoção para o melhor caso é O(1) e para o pior caso é O(log n).</a:t>
            </a:r>
          </a:p>
          <a:p>
            <a:endParaRPr lang="pt-BR" dirty="0"/>
          </a:p>
          <a:p>
            <a:r>
              <a:rPr lang="pt-BR" dirty="0"/>
              <a:t>Existem alguns casos a serem analisados em caso de deleção de chave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5B9AE6B-8195-6066-DA09-04771341A097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7E02E4-18E5-27D0-BFFD-80B45CB3BD23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700A9DA-EFAD-AEDF-A3C2-62C12E29D667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3022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C65A3DD1-3EA6-0372-827D-CC4BE5C856B9}"/>
              </a:ext>
            </a:extLst>
          </p:cNvPr>
          <p:cNvSpPr txBox="1">
            <a:spLocks/>
          </p:cNvSpPr>
          <p:nvPr/>
        </p:nvSpPr>
        <p:spPr>
          <a:xfrm>
            <a:off x="395391" y="-266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DELET</a:t>
            </a:r>
          </a:p>
        </p:txBody>
      </p:sp>
    </p:spTree>
    <p:extLst>
      <p:ext uri="{BB962C8B-B14F-4D97-AF65-F5344CB8AC3E}">
        <p14:creationId xmlns:p14="http://schemas.microsoft.com/office/powerpoint/2010/main" val="3048703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B9AE6B-8195-6066-DA09-04771341A097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7E02E4-18E5-27D0-BFFD-80B45CB3BD23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51892A1-10E4-8890-32D8-B55B019FCE3A}"/>
              </a:ext>
            </a:extLst>
          </p:cNvPr>
          <p:cNvSpPr/>
          <p:nvPr/>
        </p:nvSpPr>
        <p:spPr>
          <a:xfrm>
            <a:off x="5357775" y="184403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AEA841-50BD-811D-2F1C-56AC82F1F4E5}"/>
              </a:ext>
            </a:extLst>
          </p:cNvPr>
          <p:cNvSpPr/>
          <p:nvPr/>
        </p:nvSpPr>
        <p:spPr>
          <a:xfrm>
            <a:off x="4048069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C4905E-ECA6-4893-8E08-E6036F4DFD5F}"/>
              </a:ext>
            </a:extLst>
          </p:cNvPr>
          <p:cNvSpPr/>
          <p:nvPr/>
        </p:nvSpPr>
        <p:spPr>
          <a:xfrm>
            <a:off x="5981561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8C241FA-77DC-B21A-8017-3A62208898AA}"/>
              </a:ext>
            </a:extLst>
          </p:cNvPr>
          <p:cNvCxnSpPr>
            <a:cxnSpLocks/>
          </p:cNvCxnSpPr>
          <p:nvPr/>
        </p:nvCxnSpPr>
        <p:spPr>
          <a:xfrm flipH="1">
            <a:off x="3400368" y="3588798"/>
            <a:ext cx="647701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E62973-55BC-3E53-9A28-44BD42438896}"/>
              </a:ext>
            </a:extLst>
          </p:cNvPr>
          <p:cNvSpPr/>
          <p:nvPr/>
        </p:nvSpPr>
        <p:spPr>
          <a:xfrm>
            <a:off x="3400367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156489-D87C-C2C3-272C-78AA6BFF3935}"/>
              </a:ext>
            </a:extLst>
          </p:cNvPr>
          <p:cNvSpPr/>
          <p:nvPr/>
        </p:nvSpPr>
        <p:spPr>
          <a:xfrm>
            <a:off x="4710088" y="432731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EEDE1E1-58CC-60BB-EA29-05A1B164AD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86158" y="3588798"/>
            <a:ext cx="347781" cy="738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A52509-A427-5061-B1E0-918E9A912C00}"/>
              </a:ext>
            </a:extLst>
          </p:cNvPr>
          <p:cNvSpPr/>
          <p:nvPr/>
        </p:nvSpPr>
        <p:spPr>
          <a:xfrm>
            <a:off x="6638877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9256223-DD48-6C8A-C65F-08EFBD0D72E8}"/>
              </a:ext>
            </a:extLst>
          </p:cNvPr>
          <p:cNvCxnSpPr>
            <a:cxnSpLocks/>
          </p:cNvCxnSpPr>
          <p:nvPr/>
        </p:nvCxnSpPr>
        <p:spPr>
          <a:xfrm flipH="1">
            <a:off x="6305414" y="3588798"/>
            <a:ext cx="33346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3BEB756-756C-016F-1DE2-AAFE69A848A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371920" y="2364046"/>
            <a:ext cx="985855" cy="71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89B5742-FC42-F7C4-462D-A560A8F8A8E6}"/>
              </a:ext>
            </a:extLst>
          </p:cNvPr>
          <p:cNvCxnSpPr>
            <a:cxnSpLocks/>
          </p:cNvCxnSpPr>
          <p:nvPr/>
        </p:nvCxnSpPr>
        <p:spPr>
          <a:xfrm>
            <a:off x="6005477" y="2355667"/>
            <a:ext cx="1281102" cy="727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1440B5DE-D1CF-69A3-1ACD-851C63B9F790}"/>
              </a:ext>
            </a:extLst>
          </p:cNvPr>
          <p:cNvSpPr/>
          <p:nvPr/>
        </p:nvSpPr>
        <p:spPr>
          <a:xfrm>
            <a:off x="7286579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C350EEB-17B0-84A5-ED96-F3EC7FF1E642}"/>
              </a:ext>
            </a:extLst>
          </p:cNvPr>
          <p:cNvSpPr/>
          <p:nvPr/>
        </p:nvSpPr>
        <p:spPr>
          <a:xfrm>
            <a:off x="6962728" y="433251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B36BA50-5BB5-480B-6A5B-112C4BA66BBB}"/>
              </a:ext>
            </a:extLst>
          </p:cNvPr>
          <p:cNvSpPr/>
          <p:nvPr/>
        </p:nvSpPr>
        <p:spPr>
          <a:xfrm>
            <a:off x="8096207" y="432731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C67A1DE-0975-EBC0-36E5-817D378BF40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86579" y="3598336"/>
            <a:ext cx="0" cy="734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E735C5-BEF4-7786-EE77-88ED4867FF6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43895" y="3598336"/>
            <a:ext cx="476163" cy="728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328837A0-C0A6-216F-AE64-E0E17EF9B0AC}"/>
              </a:ext>
            </a:extLst>
          </p:cNvPr>
          <p:cNvSpPr/>
          <p:nvPr/>
        </p:nvSpPr>
        <p:spPr>
          <a:xfrm>
            <a:off x="2752664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0125868E-2643-3F6C-4D87-FA354425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155435"/>
            <a:ext cx="10515600" cy="536713"/>
          </a:xfrm>
        </p:spPr>
        <p:txBody>
          <a:bodyPr/>
          <a:lstStyle/>
          <a:p>
            <a:r>
              <a:rPr lang="pt-BR" dirty="0"/>
              <a:t>Deletar uma chave em uma folha</a:t>
            </a:r>
          </a:p>
          <a:p>
            <a:endParaRPr lang="pt-BR" dirty="0"/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4344B5C9-CD63-8294-72CF-A48CEE0456F9}"/>
              </a:ext>
            </a:extLst>
          </p:cNvPr>
          <p:cNvSpPr txBox="1">
            <a:spLocks/>
          </p:cNvSpPr>
          <p:nvPr/>
        </p:nvSpPr>
        <p:spPr>
          <a:xfrm>
            <a:off x="1" y="751462"/>
            <a:ext cx="12054840" cy="774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Caso simples: Caso a chave esteja em uma folha com mais de 1 chave apenas remova e as mantenha em ordem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2FACF18-9AD4-DE0D-6067-58F4E5428941}"/>
              </a:ext>
            </a:extLst>
          </p:cNvPr>
          <p:cNvSpPr/>
          <p:nvPr/>
        </p:nvSpPr>
        <p:spPr>
          <a:xfrm>
            <a:off x="-2" y="5550522"/>
            <a:ext cx="1319516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DELET: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4D788-DA07-89D0-1551-015E5071DE77}"/>
              </a:ext>
            </a:extLst>
          </p:cNvPr>
          <p:cNvSpPr/>
          <p:nvPr/>
        </p:nvSpPr>
        <p:spPr>
          <a:xfrm>
            <a:off x="1319514" y="554749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3B18B10-CCD8-493A-08ED-D99EFB1F7281}"/>
              </a:ext>
            </a:extLst>
          </p:cNvPr>
          <p:cNvSpPr/>
          <p:nvPr/>
        </p:nvSpPr>
        <p:spPr>
          <a:xfrm>
            <a:off x="3395560" y="4357501"/>
            <a:ext cx="647702" cy="520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96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02618 -0.0013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32" grpId="0" animBg="1"/>
      <p:bldP spid="3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B9AE6B-8195-6066-DA09-04771341A097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7E02E4-18E5-27D0-BFFD-80B45CB3BD23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51892A1-10E4-8890-32D8-B55B019FCE3A}"/>
              </a:ext>
            </a:extLst>
          </p:cNvPr>
          <p:cNvSpPr/>
          <p:nvPr/>
        </p:nvSpPr>
        <p:spPr>
          <a:xfrm>
            <a:off x="5357775" y="184403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AEA841-50BD-811D-2F1C-56AC82F1F4E5}"/>
              </a:ext>
            </a:extLst>
          </p:cNvPr>
          <p:cNvSpPr/>
          <p:nvPr/>
        </p:nvSpPr>
        <p:spPr>
          <a:xfrm>
            <a:off x="4048069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C4905E-ECA6-4893-8E08-E6036F4DFD5F}"/>
              </a:ext>
            </a:extLst>
          </p:cNvPr>
          <p:cNvSpPr/>
          <p:nvPr/>
        </p:nvSpPr>
        <p:spPr>
          <a:xfrm>
            <a:off x="5981561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8C241FA-77DC-B21A-8017-3A62208898AA}"/>
              </a:ext>
            </a:extLst>
          </p:cNvPr>
          <p:cNvCxnSpPr>
            <a:cxnSpLocks/>
          </p:cNvCxnSpPr>
          <p:nvPr/>
        </p:nvCxnSpPr>
        <p:spPr>
          <a:xfrm flipH="1">
            <a:off x="3400368" y="3588798"/>
            <a:ext cx="647701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E62973-55BC-3E53-9A28-44BD42438896}"/>
              </a:ext>
            </a:extLst>
          </p:cNvPr>
          <p:cNvSpPr/>
          <p:nvPr/>
        </p:nvSpPr>
        <p:spPr>
          <a:xfrm>
            <a:off x="3400367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156489-D87C-C2C3-272C-78AA6BFF3935}"/>
              </a:ext>
            </a:extLst>
          </p:cNvPr>
          <p:cNvSpPr/>
          <p:nvPr/>
        </p:nvSpPr>
        <p:spPr>
          <a:xfrm>
            <a:off x="4710088" y="432731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EEDE1E1-58CC-60BB-EA29-05A1B164AD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86158" y="3588798"/>
            <a:ext cx="347781" cy="738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A52509-A427-5061-B1E0-918E9A912C00}"/>
              </a:ext>
            </a:extLst>
          </p:cNvPr>
          <p:cNvSpPr/>
          <p:nvPr/>
        </p:nvSpPr>
        <p:spPr>
          <a:xfrm>
            <a:off x="6638877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9256223-DD48-6C8A-C65F-08EFBD0D72E8}"/>
              </a:ext>
            </a:extLst>
          </p:cNvPr>
          <p:cNvCxnSpPr>
            <a:cxnSpLocks/>
          </p:cNvCxnSpPr>
          <p:nvPr/>
        </p:nvCxnSpPr>
        <p:spPr>
          <a:xfrm flipH="1">
            <a:off x="6305414" y="3588798"/>
            <a:ext cx="33346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3BEB756-756C-016F-1DE2-AAFE69A848A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371920" y="2364046"/>
            <a:ext cx="985855" cy="71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89B5742-FC42-F7C4-462D-A560A8F8A8E6}"/>
              </a:ext>
            </a:extLst>
          </p:cNvPr>
          <p:cNvCxnSpPr>
            <a:cxnSpLocks/>
          </p:cNvCxnSpPr>
          <p:nvPr/>
        </p:nvCxnSpPr>
        <p:spPr>
          <a:xfrm>
            <a:off x="6005477" y="2355667"/>
            <a:ext cx="1281102" cy="727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1440B5DE-D1CF-69A3-1ACD-851C63B9F790}"/>
              </a:ext>
            </a:extLst>
          </p:cNvPr>
          <p:cNvSpPr/>
          <p:nvPr/>
        </p:nvSpPr>
        <p:spPr>
          <a:xfrm>
            <a:off x="7286579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C350EEB-17B0-84A5-ED96-F3EC7FF1E642}"/>
              </a:ext>
            </a:extLst>
          </p:cNvPr>
          <p:cNvSpPr/>
          <p:nvPr/>
        </p:nvSpPr>
        <p:spPr>
          <a:xfrm>
            <a:off x="6962728" y="433251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B36BA50-5BB5-480B-6A5B-112C4BA66BBB}"/>
              </a:ext>
            </a:extLst>
          </p:cNvPr>
          <p:cNvSpPr/>
          <p:nvPr/>
        </p:nvSpPr>
        <p:spPr>
          <a:xfrm>
            <a:off x="8096207" y="432731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C67A1DE-0975-EBC0-36E5-817D378BF40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86579" y="3598336"/>
            <a:ext cx="0" cy="734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E735C5-BEF4-7786-EE77-88ED4867FF6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43895" y="3598336"/>
            <a:ext cx="476163" cy="728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328837A0-C0A6-216F-AE64-E0E17EF9B0AC}"/>
              </a:ext>
            </a:extLst>
          </p:cNvPr>
          <p:cNvSpPr/>
          <p:nvPr/>
        </p:nvSpPr>
        <p:spPr>
          <a:xfrm>
            <a:off x="2752664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0125868E-2643-3F6C-4D87-FA354425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155435"/>
            <a:ext cx="10515600" cy="536713"/>
          </a:xfrm>
        </p:spPr>
        <p:txBody>
          <a:bodyPr/>
          <a:lstStyle/>
          <a:p>
            <a:r>
              <a:rPr lang="pt-BR" dirty="0"/>
              <a:t>Deletar uma chave em uma folha</a:t>
            </a:r>
          </a:p>
          <a:p>
            <a:endParaRPr lang="pt-BR" dirty="0"/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4344B5C9-CD63-8294-72CF-A48CEE0456F9}"/>
              </a:ext>
            </a:extLst>
          </p:cNvPr>
          <p:cNvSpPr txBox="1">
            <a:spLocks/>
          </p:cNvSpPr>
          <p:nvPr/>
        </p:nvSpPr>
        <p:spPr>
          <a:xfrm>
            <a:off x="0" y="751462"/>
            <a:ext cx="12191999" cy="8301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Caso 2: Se a chave estiver sozinha elimine, desça a raiz da </a:t>
            </a:r>
            <a:r>
              <a:rPr lang="pt-BR" dirty="0" err="1"/>
              <a:t>subarvore</a:t>
            </a:r>
            <a:r>
              <a:rPr lang="pt-BR" dirty="0"/>
              <a:t> e suba o maior predecessor para o lugar da raiz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2FACF18-9AD4-DE0D-6067-58F4E5428941}"/>
              </a:ext>
            </a:extLst>
          </p:cNvPr>
          <p:cNvSpPr/>
          <p:nvPr/>
        </p:nvSpPr>
        <p:spPr>
          <a:xfrm>
            <a:off x="-2" y="5550522"/>
            <a:ext cx="1319516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DELET: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4D788-DA07-89D0-1551-015E5071DE77}"/>
              </a:ext>
            </a:extLst>
          </p:cNvPr>
          <p:cNvSpPr/>
          <p:nvPr/>
        </p:nvSpPr>
        <p:spPr>
          <a:xfrm>
            <a:off x="1319514" y="554749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3B18B10-CCD8-493A-08ED-D99EFB1F7281}"/>
              </a:ext>
            </a:extLst>
          </p:cNvPr>
          <p:cNvSpPr/>
          <p:nvPr/>
        </p:nvSpPr>
        <p:spPr>
          <a:xfrm>
            <a:off x="4714895" y="4324137"/>
            <a:ext cx="647702" cy="520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46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05391 0.1835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05312 -0.1872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02657 -0.0009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25" grpId="0" animBg="1"/>
      <p:bldP spid="32" grpId="0" animBg="1"/>
      <p:bldP spid="3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B9AE6B-8195-6066-DA09-04771341A097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7E02E4-18E5-27D0-BFFD-80B45CB3BD23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51892A1-10E4-8890-32D8-B55B019FCE3A}"/>
              </a:ext>
            </a:extLst>
          </p:cNvPr>
          <p:cNvSpPr/>
          <p:nvPr/>
        </p:nvSpPr>
        <p:spPr>
          <a:xfrm>
            <a:off x="5357775" y="184403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AEA841-50BD-811D-2F1C-56AC82F1F4E5}"/>
              </a:ext>
            </a:extLst>
          </p:cNvPr>
          <p:cNvSpPr/>
          <p:nvPr/>
        </p:nvSpPr>
        <p:spPr>
          <a:xfrm>
            <a:off x="4048069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C4905E-ECA6-4893-8E08-E6036F4DFD5F}"/>
              </a:ext>
            </a:extLst>
          </p:cNvPr>
          <p:cNvSpPr/>
          <p:nvPr/>
        </p:nvSpPr>
        <p:spPr>
          <a:xfrm>
            <a:off x="5981561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8C241FA-77DC-B21A-8017-3A62208898AA}"/>
              </a:ext>
            </a:extLst>
          </p:cNvPr>
          <p:cNvCxnSpPr>
            <a:cxnSpLocks/>
          </p:cNvCxnSpPr>
          <p:nvPr/>
        </p:nvCxnSpPr>
        <p:spPr>
          <a:xfrm flipH="1">
            <a:off x="3400368" y="3588798"/>
            <a:ext cx="647701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E62973-55BC-3E53-9A28-44BD42438896}"/>
              </a:ext>
            </a:extLst>
          </p:cNvPr>
          <p:cNvSpPr/>
          <p:nvPr/>
        </p:nvSpPr>
        <p:spPr>
          <a:xfrm>
            <a:off x="3400367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156489-D87C-C2C3-272C-78AA6BFF3935}"/>
              </a:ext>
            </a:extLst>
          </p:cNvPr>
          <p:cNvSpPr/>
          <p:nvPr/>
        </p:nvSpPr>
        <p:spPr>
          <a:xfrm>
            <a:off x="4710088" y="432731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EEDE1E1-58CC-60BB-EA29-05A1B164AD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86158" y="3588798"/>
            <a:ext cx="347781" cy="738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A52509-A427-5061-B1E0-918E9A912C00}"/>
              </a:ext>
            </a:extLst>
          </p:cNvPr>
          <p:cNvSpPr/>
          <p:nvPr/>
        </p:nvSpPr>
        <p:spPr>
          <a:xfrm>
            <a:off x="6638877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9256223-DD48-6C8A-C65F-08EFBD0D72E8}"/>
              </a:ext>
            </a:extLst>
          </p:cNvPr>
          <p:cNvCxnSpPr>
            <a:cxnSpLocks/>
          </p:cNvCxnSpPr>
          <p:nvPr/>
        </p:nvCxnSpPr>
        <p:spPr>
          <a:xfrm flipH="1">
            <a:off x="6305414" y="3588798"/>
            <a:ext cx="33346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3BEB756-756C-016F-1DE2-AAFE69A848A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371920" y="2364046"/>
            <a:ext cx="985855" cy="71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89B5742-FC42-F7C4-462D-A560A8F8A8E6}"/>
              </a:ext>
            </a:extLst>
          </p:cNvPr>
          <p:cNvCxnSpPr>
            <a:cxnSpLocks/>
          </p:cNvCxnSpPr>
          <p:nvPr/>
        </p:nvCxnSpPr>
        <p:spPr>
          <a:xfrm>
            <a:off x="6005477" y="2355667"/>
            <a:ext cx="1281102" cy="727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1440B5DE-D1CF-69A3-1ACD-851C63B9F790}"/>
              </a:ext>
            </a:extLst>
          </p:cNvPr>
          <p:cNvSpPr/>
          <p:nvPr/>
        </p:nvSpPr>
        <p:spPr>
          <a:xfrm>
            <a:off x="7286579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C350EEB-17B0-84A5-ED96-F3EC7FF1E642}"/>
              </a:ext>
            </a:extLst>
          </p:cNvPr>
          <p:cNvSpPr/>
          <p:nvPr/>
        </p:nvSpPr>
        <p:spPr>
          <a:xfrm>
            <a:off x="6962728" y="433251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B36BA50-5BB5-480B-6A5B-112C4BA66BBB}"/>
              </a:ext>
            </a:extLst>
          </p:cNvPr>
          <p:cNvSpPr/>
          <p:nvPr/>
        </p:nvSpPr>
        <p:spPr>
          <a:xfrm>
            <a:off x="8096207" y="432731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C67A1DE-0975-EBC0-36E5-817D378BF40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86579" y="3598336"/>
            <a:ext cx="0" cy="734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E735C5-BEF4-7786-EE77-88ED4867FF6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43895" y="3598336"/>
            <a:ext cx="476163" cy="728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328837A0-C0A6-216F-AE64-E0E17EF9B0AC}"/>
              </a:ext>
            </a:extLst>
          </p:cNvPr>
          <p:cNvSpPr/>
          <p:nvPr/>
        </p:nvSpPr>
        <p:spPr>
          <a:xfrm>
            <a:off x="2752664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0125868E-2643-3F6C-4D87-FA354425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155435"/>
            <a:ext cx="10515600" cy="536713"/>
          </a:xfrm>
        </p:spPr>
        <p:txBody>
          <a:bodyPr/>
          <a:lstStyle/>
          <a:p>
            <a:r>
              <a:rPr lang="pt-BR" dirty="0"/>
              <a:t>Deletar uma chave de um nó interno</a:t>
            </a:r>
          </a:p>
          <a:p>
            <a:endParaRPr lang="pt-BR" dirty="0"/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4344B5C9-CD63-8294-72CF-A48CEE0456F9}"/>
              </a:ext>
            </a:extLst>
          </p:cNvPr>
          <p:cNvSpPr txBox="1">
            <a:spLocks/>
          </p:cNvSpPr>
          <p:nvPr/>
        </p:nvSpPr>
        <p:spPr>
          <a:xfrm>
            <a:off x="502328" y="751462"/>
            <a:ext cx="10912431" cy="8301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Caso 1: Se o filho predecessor possuí ao menos t chaves busque o maior predecessor e substitua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2FACF18-9AD4-DE0D-6067-58F4E5428941}"/>
              </a:ext>
            </a:extLst>
          </p:cNvPr>
          <p:cNvSpPr/>
          <p:nvPr/>
        </p:nvSpPr>
        <p:spPr>
          <a:xfrm>
            <a:off x="-2" y="5550522"/>
            <a:ext cx="1319516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DELET: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4D788-DA07-89D0-1551-015E5071DE77}"/>
              </a:ext>
            </a:extLst>
          </p:cNvPr>
          <p:cNvSpPr/>
          <p:nvPr/>
        </p:nvSpPr>
        <p:spPr>
          <a:xfrm>
            <a:off x="1319514" y="554749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3B18B10-CCD8-493A-08ED-D99EFB1F7281}"/>
              </a:ext>
            </a:extLst>
          </p:cNvPr>
          <p:cNvSpPr/>
          <p:nvPr/>
        </p:nvSpPr>
        <p:spPr>
          <a:xfrm>
            <a:off x="5357775" y="1838724"/>
            <a:ext cx="647702" cy="520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1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-0.0543 -0.1842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3 -0.18426 L 0.05313 -0.3634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0543 0.1824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05312 -0.1891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02657 -0.0016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4" grpId="1" animBg="1"/>
      <p:bldP spid="25" grpId="0" animBg="1"/>
      <p:bldP spid="32" grpId="0" animBg="1"/>
      <p:bldP spid="3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B9AE6B-8195-6066-DA09-04771341A097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7E02E4-18E5-27D0-BFFD-80B45CB3BD23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51892A1-10E4-8890-32D8-B55B019FCE3A}"/>
              </a:ext>
            </a:extLst>
          </p:cNvPr>
          <p:cNvSpPr/>
          <p:nvPr/>
        </p:nvSpPr>
        <p:spPr>
          <a:xfrm>
            <a:off x="5357775" y="184403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AEA841-50BD-811D-2F1C-56AC82F1F4E5}"/>
              </a:ext>
            </a:extLst>
          </p:cNvPr>
          <p:cNvSpPr/>
          <p:nvPr/>
        </p:nvSpPr>
        <p:spPr>
          <a:xfrm>
            <a:off x="4048069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C4905E-ECA6-4893-8E08-E6036F4DFD5F}"/>
              </a:ext>
            </a:extLst>
          </p:cNvPr>
          <p:cNvSpPr/>
          <p:nvPr/>
        </p:nvSpPr>
        <p:spPr>
          <a:xfrm>
            <a:off x="5981561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8C241FA-77DC-B21A-8017-3A62208898AA}"/>
              </a:ext>
            </a:extLst>
          </p:cNvPr>
          <p:cNvCxnSpPr>
            <a:cxnSpLocks/>
          </p:cNvCxnSpPr>
          <p:nvPr/>
        </p:nvCxnSpPr>
        <p:spPr>
          <a:xfrm flipH="1">
            <a:off x="3400368" y="3588798"/>
            <a:ext cx="647701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E62973-55BC-3E53-9A28-44BD42438896}"/>
              </a:ext>
            </a:extLst>
          </p:cNvPr>
          <p:cNvSpPr/>
          <p:nvPr/>
        </p:nvSpPr>
        <p:spPr>
          <a:xfrm>
            <a:off x="3400367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156489-D87C-C2C3-272C-78AA6BFF3935}"/>
              </a:ext>
            </a:extLst>
          </p:cNvPr>
          <p:cNvSpPr/>
          <p:nvPr/>
        </p:nvSpPr>
        <p:spPr>
          <a:xfrm>
            <a:off x="4710088" y="432731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EEDE1E1-58CC-60BB-EA29-05A1B164AD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86158" y="3588798"/>
            <a:ext cx="347781" cy="738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A52509-A427-5061-B1E0-918E9A912C00}"/>
              </a:ext>
            </a:extLst>
          </p:cNvPr>
          <p:cNvSpPr/>
          <p:nvPr/>
        </p:nvSpPr>
        <p:spPr>
          <a:xfrm>
            <a:off x="6638877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9256223-DD48-6C8A-C65F-08EFBD0D72E8}"/>
              </a:ext>
            </a:extLst>
          </p:cNvPr>
          <p:cNvCxnSpPr>
            <a:cxnSpLocks/>
          </p:cNvCxnSpPr>
          <p:nvPr/>
        </p:nvCxnSpPr>
        <p:spPr>
          <a:xfrm flipH="1">
            <a:off x="6305414" y="3588798"/>
            <a:ext cx="333463" cy="77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3BEB756-756C-016F-1DE2-AAFE69A848A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371920" y="2364046"/>
            <a:ext cx="985855" cy="71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89B5742-FC42-F7C4-462D-A560A8F8A8E6}"/>
              </a:ext>
            </a:extLst>
          </p:cNvPr>
          <p:cNvCxnSpPr>
            <a:cxnSpLocks/>
          </p:cNvCxnSpPr>
          <p:nvPr/>
        </p:nvCxnSpPr>
        <p:spPr>
          <a:xfrm>
            <a:off x="6005477" y="2355667"/>
            <a:ext cx="1281102" cy="727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1440B5DE-D1CF-69A3-1ACD-851C63B9F790}"/>
              </a:ext>
            </a:extLst>
          </p:cNvPr>
          <p:cNvSpPr/>
          <p:nvPr/>
        </p:nvSpPr>
        <p:spPr>
          <a:xfrm>
            <a:off x="7286579" y="3077170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C350EEB-17B0-84A5-ED96-F3EC7FF1E642}"/>
              </a:ext>
            </a:extLst>
          </p:cNvPr>
          <p:cNvSpPr/>
          <p:nvPr/>
        </p:nvSpPr>
        <p:spPr>
          <a:xfrm>
            <a:off x="6962728" y="4332516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B36BA50-5BB5-480B-6A5B-112C4BA66BBB}"/>
              </a:ext>
            </a:extLst>
          </p:cNvPr>
          <p:cNvSpPr/>
          <p:nvPr/>
        </p:nvSpPr>
        <p:spPr>
          <a:xfrm>
            <a:off x="8096207" y="4327319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C67A1DE-0975-EBC0-36E5-817D378BF40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86579" y="3598336"/>
            <a:ext cx="0" cy="734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E735C5-BEF4-7786-EE77-88ED4867FF6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43895" y="3598336"/>
            <a:ext cx="476163" cy="728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328837A0-C0A6-216F-AE64-E0E17EF9B0AC}"/>
              </a:ext>
            </a:extLst>
          </p:cNvPr>
          <p:cNvSpPr/>
          <p:nvPr/>
        </p:nvSpPr>
        <p:spPr>
          <a:xfrm>
            <a:off x="2752664" y="4360518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0125868E-2643-3F6C-4D87-FA354425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155435"/>
            <a:ext cx="10515600" cy="536713"/>
          </a:xfrm>
        </p:spPr>
        <p:txBody>
          <a:bodyPr/>
          <a:lstStyle/>
          <a:p>
            <a:r>
              <a:rPr lang="pt-BR" dirty="0"/>
              <a:t>Deletar uma chave de um nó interno</a:t>
            </a:r>
          </a:p>
          <a:p>
            <a:endParaRPr lang="pt-BR" dirty="0"/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4344B5C9-CD63-8294-72CF-A48CEE0456F9}"/>
              </a:ext>
            </a:extLst>
          </p:cNvPr>
          <p:cNvSpPr txBox="1">
            <a:spLocks/>
          </p:cNvSpPr>
          <p:nvPr/>
        </p:nvSpPr>
        <p:spPr>
          <a:xfrm>
            <a:off x="502328" y="751462"/>
            <a:ext cx="10912431" cy="8301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Caso2: Caso a chave esteja em um nó interno e seus filhos possuem, juntos, t-1 chaves basta concatenar.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2FACF18-9AD4-DE0D-6067-58F4E5428941}"/>
              </a:ext>
            </a:extLst>
          </p:cNvPr>
          <p:cNvSpPr/>
          <p:nvPr/>
        </p:nvSpPr>
        <p:spPr>
          <a:xfrm>
            <a:off x="-2" y="5550522"/>
            <a:ext cx="1319516" cy="51162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DELET: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4D788-DA07-89D0-1551-015E5071DE77}"/>
              </a:ext>
            </a:extLst>
          </p:cNvPr>
          <p:cNvSpPr/>
          <p:nvPr/>
        </p:nvSpPr>
        <p:spPr>
          <a:xfrm>
            <a:off x="1319514" y="5547493"/>
            <a:ext cx="647702" cy="511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3B18B10-CCD8-493A-08ED-D99EFB1F7281}"/>
              </a:ext>
            </a:extLst>
          </p:cNvPr>
          <p:cNvSpPr/>
          <p:nvPr/>
        </p:nvSpPr>
        <p:spPr>
          <a:xfrm>
            <a:off x="6646028" y="3083325"/>
            <a:ext cx="647702" cy="520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0F058DA9-DCDE-DEE0-3371-AEC7D722B6DA}"/>
              </a:ext>
            </a:extLst>
          </p:cNvPr>
          <p:cNvCxnSpPr>
            <a:cxnSpLocks/>
          </p:cNvCxnSpPr>
          <p:nvPr/>
        </p:nvCxnSpPr>
        <p:spPr>
          <a:xfrm flipH="1">
            <a:off x="6962728" y="3588798"/>
            <a:ext cx="331002" cy="738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1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02656 -0.003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32" grpId="0" animBg="1"/>
      <p:bldP spid="3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B9AE6B-8195-6066-DA09-04771341A097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7E02E4-18E5-27D0-BFFD-80B45CB3BD23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8591B5B-98AF-3D27-D8F3-D15A0FB28F1C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76360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989DD76F-89C0-074B-B375-779A737364E1}"/>
              </a:ext>
            </a:extLst>
          </p:cNvPr>
          <p:cNvSpPr txBox="1">
            <a:spLocks/>
          </p:cNvSpPr>
          <p:nvPr/>
        </p:nvSpPr>
        <p:spPr>
          <a:xfrm>
            <a:off x="395391" y="-266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Vantagens e desvantagens</a:t>
            </a: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E6D4667C-9F07-E3AE-7024-2E9AFD4C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91" y="1033276"/>
            <a:ext cx="10515600" cy="224942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árvores B têm uma complexidade de tempo garantida de O(log n) para operações básicas como inserção, exclusão e pesquisa.   </a:t>
            </a:r>
          </a:p>
          <a:p>
            <a:r>
              <a:rPr lang="pt-BR" dirty="0"/>
              <a:t>Árvores B são </a:t>
            </a:r>
            <a:r>
              <a:rPr lang="pt-BR" dirty="0" err="1"/>
              <a:t>auto-equilibradas</a:t>
            </a:r>
            <a:r>
              <a:rPr lang="pt-BR" dirty="0"/>
              <a:t>. </a:t>
            </a:r>
          </a:p>
          <a:p>
            <a:r>
              <a:rPr lang="pt-BR" dirty="0"/>
              <a:t>Alta simultaneidade e alto rendimento.</a:t>
            </a:r>
          </a:p>
          <a:p>
            <a:r>
              <a:rPr lang="pt-BR" dirty="0"/>
              <a:t>Utilização eficiente do armazenamento.</a:t>
            </a: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EAC2CE79-FFB2-AB04-42A8-102E48670E56}"/>
              </a:ext>
            </a:extLst>
          </p:cNvPr>
          <p:cNvSpPr txBox="1">
            <a:spLocks/>
          </p:cNvSpPr>
          <p:nvPr/>
        </p:nvSpPr>
        <p:spPr>
          <a:xfrm>
            <a:off x="700191" y="3282696"/>
            <a:ext cx="10515600" cy="224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Árvores B são baseados em estruturas de dados baseadas em disco e podem ter um alto uso de disco.</a:t>
            </a:r>
          </a:p>
          <a:p>
            <a:r>
              <a:rPr lang="pt-BR" dirty="0"/>
              <a:t>Não é a melhor para todos os casos.</a:t>
            </a:r>
          </a:p>
          <a:p>
            <a:r>
              <a:rPr lang="pt-BR" dirty="0"/>
              <a:t>Lenta em comparação com outras estruturas de dados.</a:t>
            </a:r>
          </a:p>
        </p:txBody>
      </p:sp>
    </p:spTree>
    <p:extLst>
      <p:ext uri="{BB962C8B-B14F-4D97-AF65-F5344CB8AC3E}">
        <p14:creationId xmlns:p14="http://schemas.microsoft.com/office/powerpoint/2010/main" val="34714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1945E5A-5F38-6700-F808-9DB66F352688}"/>
              </a:ext>
            </a:extLst>
          </p:cNvPr>
          <p:cNvCxnSpPr>
            <a:cxnSpLocks/>
          </p:cNvCxnSpPr>
          <p:nvPr/>
        </p:nvCxnSpPr>
        <p:spPr>
          <a:xfrm>
            <a:off x="3403600" y="3725068"/>
            <a:ext cx="538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">
            <a:extLst>
              <a:ext uri="{FF2B5EF4-FFF2-40B4-BE49-F238E27FC236}">
                <a16:creationId xmlns:a16="http://schemas.microsoft.com/office/drawing/2014/main" id="{DB08695D-779E-6AD1-A5AE-917423EBDC5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256032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46E7EC-568B-AABB-A2D9-AA3BE11BBFD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88B35-2A57-CDDB-9BE4-67B707C5EDB0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6957298-1F2A-3986-217B-DCF549BC61D8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3709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B40576B8-2475-5246-7DEE-5DBB24BBFBB2}"/>
              </a:ext>
            </a:extLst>
          </p:cNvPr>
          <p:cNvSpPr txBox="1">
            <a:spLocks/>
          </p:cNvSpPr>
          <p:nvPr/>
        </p:nvSpPr>
        <p:spPr>
          <a:xfrm>
            <a:off x="395391" y="-266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AFA9E17-3FA0-7EC4-7D18-FB3B0C7F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95" y="1414339"/>
            <a:ext cx="6570621" cy="3867875"/>
          </a:xfrm>
        </p:spPr>
        <p:txBody>
          <a:bodyPr>
            <a:normAutofit fontScale="62500" lnSpcReduction="20000"/>
          </a:bodyPr>
          <a:lstStyle/>
          <a:p>
            <a:r>
              <a:rPr lang="pt-BR" dirty="0">
                <a:hlinkClick r:id="rId2"/>
              </a:rPr>
              <a:t>https://www.programiz.com/dsa/b-tree</a:t>
            </a:r>
            <a:endParaRPr lang="pt-BR" dirty="0"/>
          </a:p>
          <a:p>
            <a:r>
              <a:rPr lang="pt-BR" dirty="0">
                <a:hlinkClick r:id="rId3"/>
              </a:rPr>
              <a:t>https://www.geeksforgeeks.org/delete-operation-in-b-tree/</a:t>
            </a:r>
            <a:endParaRPr lang="pt-BR" dirty="0"/>
          </a:p>
          <a:p>
            <a:r>
              <a:rPr lang="pt-BR" dirty="0">
                <a:hlinkClick r:id="rId4"/>
              </a:rPr>
              <a:t>https://www.cs.usfca.edu/~galles/visualization/BTree.html</a:t>
            </a:r>
            <a:endParaRPr lang="pt-BR" dirty="0"/>
          </a:p>
          <a:p>
            <a:r>
              <a:rPr lang="pt-BR" dirty="0">
                <a:hlinkClick r:id="rId5"/>
              </a:rPr>
              <a:t>https://www.ime.usp.br/~pf/estruturas-de-dados/aulas/B-trees.html</a:t>
            </a:r>
            <a:endParaRPr lang="pt-BR" dirty="0"/>
          </a:p>
          <a:p>
            <a:r>
              <a:rPr lang="pt-BR" dirty="0">
                <a:hlinkClick r:id="rId6"/>
              </a:rPr>
              <a:t>https://www.ic.unicamp.br/~zanoni/teaching/mo637/2007-2s/aulas/arvoresB.pdf</a:t>
            </a:r>
            <a:endParaRPr lang="pt-BR" dirty="0"/>
          </a:p>
          <a:p>
            <a:r>
              <a:rPr lang="pt-BR" dirty="0">
                <a:hlinkClick r:id="rId7"/>
              </a:rPr>
              <a:t>https://www.ufjf.br/jairo_souza/files/2012/11/5-Indexa%C3%A7%C3%A3o-Arvore_B.pdf</a:t>
            </a:r>
            <a:endParaRPr lang="pt-BR" dirty="0"/>
          </a:p>
          <a:p>
            <a:r>
              <a:rPr lang="pt-BR" dirty="0">
                <a:hlinkClick r:id="rId8"/>
              </a:rPr>
              <a:t>https://www.unitins.br/BibliotecaMidia/Files/Documento/AVA_633682983628270000aula_3.pdf</a:t>
            </a:r>
            <a:endParaRPr lang="pt-BR" dirty="0"/>
          </a:p>
          <a:p>
            <a:r>
              <a:rPr lang="pt-BR" dirty="0"/>
              <a:t>https://www.youtube.com/watch?v=aZjYr87r1b8&amp;pp=ugMICgJwdBABGAHKBQZCIHRyZWU%3D</a:t>
            </a:r>
          </a:p>
        </p:txBody>
      </p:sp>
      <p:pic>
        <p:nvPicPr>
          <p:cNvPr id="1026" name="Picture 2" descr="Algoritmos - Teoria e Prática - 3ª Ed. 2012 - Cormen, Thomas H.; Rivest,  Ronald L.; Stein, Clifford; Leiserson, Charles E. - 9788535236996 com o  Melhor Preço é no Zoom">
            <a:extLst>
              <a:ext uri="{FF2B5EF4-FFF2-40B4-BE49-F238E27FC236}">
                <a16:creationId xmlns:a16="http://schemas.microsoft.com/office/drawing/2014/main" id="{CA833CAC-FEBA-217B-FE0A-4D5B41FA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3" y="411482"/>
            <a:ext cx="3730972" cy="27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79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510E665-0F36-FA09-DCCC-56144E5C5B7D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376B24-C1C1-115B-0575-40ABC72DEC54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B703F4-475C-149C-8C89-9956D2D86542}"/>
              </a:ext>
            </a:extLst>
          </p:cNvPr>
          <p:cNvSpPr txBox="1">
            <a:spLocks/>
          </p:cNvSpPr>
          <p:nvPr/>
        </p:nvSpPr>
        <p:spPr>
          <a:xfrm>
            <a:off x="393865" y="-66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7075104-CD9C-CD10-55B9-555063576877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4033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BCFD266E-3E47-21CC-1A28-AD5D67D1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8" y="1253331"/>
            <a:ext cx="11010900" cy="4351338"/>
          </a:xfrm>
        </p:spPr>
        <p:txBody>
          <a:bodyPr/>
          <a:lstStyle/>
          <a:p>
            <a:r>
              <a:rPr lang="pt-BR" dirty="0"/>
              <a:t>Ordem: indica o número máximo de filhos que um nó pode conter e o número de chaves para cada nó.</a:t>
            </a:r>
          </a:p>
          <a:p>
            <a:endParaRPr lang="pt-BR" dirty="0"/>
          </a:p>
          <a:p>
            <a:r>
              <a:rPr lang="pt-BR" dirty="0"/>
              <a:t>Página: nomenclatura alternativa para se referir a nós. Para folhas temos páginas externas e para os nós internos temos páginas externas.</a:t>
            </a:r>
          </a:p>
          <a:p>
            <a:endParaRPr lang="pt-BR" dirty="0"/>
          </a:p>
          <a:p>
            <a:r>
              <a:rPr lang="pt-BR" dirty="0"/>
              <a:t>Chave: As chaves de uma árvore B são os valores armazenados nos nós da árvore, que são usados para pesquisar e armazenar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53388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780169C-AE60-3703-DB27-B0E14E7778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888" y="1233263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Uma árvore B de ordem T pode ter as seguintes propriedades: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/>
                  <a:t>Cada nó interno pode conter no pelo menos T / 2 chaves e no máximo T – 1 chaves;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/>
                  <a:t>Todas as folhas da árvore possuem mesma profundidade;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/>
                  <a:t>As chaves são armazenadas em ordem crescente;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/>
                  <a:t>Cada nó pode conter no máximo T filhos;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/>
                  <a:t>A raiz contém no mínimo 1 chave;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/>
                  <a:t>Todo nó interno tem pelo menos 2 filhos;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/>
                  <a:t>O número máximo de elementos em uma árvore de ordem T e altura h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780169C-AE60-3703-DB27-B0E14E777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888" y="1233263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61624AFA-41D3-6C80-EDDA-D3E24DE17D85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110A2B8-F497-0CBE-41E9-A1C8C71CF694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6AF8D3D-5234-2FA4-936E-8C5C6523C800}"/>
              </a:ext>
            </a:extLst>
          </p:cNvPr>
          <p:cNvSpPr txBox="1">
            <a:spLocks/>
          </p:cNvSpPr>
          <p:nvPr/>
        </p:nvSpPr>
        <p:spPr>
          <a:xfrm>
            <a:off x="25670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PROPRIEDADES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9AE04A0-1084-8F99-FC6B-882C9E28EF21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4947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7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34352C-7D18-E97B-DC9A-96EEEA611E8B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8DD5F7-6F6B-A18F-BC08-84BF2F689833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CA5744-0FA5-E9F8-DDA7-B258DE47088C}"/>
              </a:ext>
            </a:extLst>
          </p:cNvPr>
          <p:cNvSpPr/>
          <p:nvPr/>
        </p:nvSpPr>
        <p:spPr>
          <a:xfrm>
            <a:off x="5583934" y="1326040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C4512E-B8FE-8FE7-56F4-8E9F294BF0EE}"/>
              </a:ext>
            </a:extLst>
          </p:cNvPr>
          <p:cNvSpPr/>
          <p:nvPr/>
        </p:nvSpPr>
        <p:spPr>
          <a:xfrm>
            <a:off x="7900416" y="2453729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20D966-B331-36C2-04C7-9A1F639CC279}"/>
              </a:ext>
            </a:extLst>
          </p:cNvPr>
          <p:cNvSpPr/>
          <p:nvPr/>
        </p:nvSpPr>
        <p:spPr>
          <a:xfrm>
            <a:off x="9500616" y="4007991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7F62F11-215D-558B-C91E-26474D1029CD}"/>
              </a:ext>
            </a:extLst>
          </p:cNvPr>
          <p:cNvSpPr/>
          <p:nvPr/>
        </p:nvSpPr>
        <p:spPr>
          <a:xfrm>
            <a:off x="10104120" y="5385540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409CA7E-CB87-CE82-0797-D46A052E9351}"/>
              </a:ext>
            </a:extLst>
          </p:cNvPr>
          <p:cNvSpPr/>
          <p:nvPr/>
        </p:nvSpPr>
        <p:spPr>
          <a:xfrm>
            <a:off x="10707624" y="5385540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C6A30D-7D64-F7CA-6899-A092815C2604}"/>
              </a:ext>
            </a:extLst>
          </p:cNvPr>
          <p:cNvSpPr/>
          <p:nvPr/>
        </p:nvSpPr>
        <p:spPr>
          <a:xfrm>
            <a:off x="8293608" y="5385540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9D0B14-CC08-59DC-ECBA-0219A2204183}"/>
              </a:ext>
            </a:extLst>
          </p:cNvPr>
          <p:cNvSpPr/>
          <p:nvPr/>
        </p:nvSpPr>
        <p:spPr>
          <a:xfrm>
            <a:off x="8897112" y="5385540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A53805-F366-EA99-2C3D-924219709AF1}"/>
              </a:ext>
            </a:extLst>
          </p:cNvPr>
          <p:cNvSpPr/>
          <p:nvPr/>
        </p:nvSpPr>
        <p:spPr>
          <a:xfrm>
            <a:off x="6382512" y="3953127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4E3236D-D12A-2A96-0C1C-3C7585F61428}"/>
              </a:ext>
            </a:extLst>
          </p:cNvPr>
          <p:cNvSpPr/>
          <p:nvPr/>
        </p:nvSpPr>
        <p:spPr>
          <a:xfrm>
            <a:off x="5769864" y="3953127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03D78B8-1B72-ADBB-574D-5C6596FEB599}"/>
              </a:ext>
            </a:extLst>
          </p:cNvPr>
          <p:cNvSpPr/>
          <p:nvPr/>
        </p:nvSpPr>
        <p:spPr>
          <a:xfrm>
            <a:off x="5044441" y="5373206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E7EFE43-ACE0-9095-A4D7-484CFC5A0A91}"/>
              </a:ext>
            </a:extLst>
          </p:cNvPr>
          <p:cNvSpPr/>
          <p:nvPr/>
        </p:nvSpPr>
        <p:spPr>
          <a:xfrm>
            <a:off x="5897880" y="5385540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3FF8971-E35D-AB00-DF7A-BFB41D46E0C1}"/>
              </a:ext>
            </a:extLst>
          </p:cNvPr>
          <p:cNvSpPr/>
          <p:nvPr/>
        </p:nvSpPr>
        <p:spPr>
          <a:xfrm>
            <a:off x="7306056" y="5385540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69E735C-D929-223D-D396-3F6773DD6A8F}"/>
              </a:ext>
            </a:extLst>
          </p:cNvPr>
          <p:cNvSpPr/>
          <p:nvPr/>
        </p:nvSpPr>
        <p:spPr>
          <a:xfrm>
            <a:off x="6693408" y="5385540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48FCC18-3856-E383-DC4F-A9D03284903D}"/>
              </a:ext>
            </a:extLst>
          </p:cNvPr>
          <p:cNvSpPr/>
          <p:nvPr/>
        </p:nvSpPr>
        <p:spPr>
          <a:xfrm>
            <a:off x="3224784" y="2362289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0860B69-6BCD-B62D-B7A0-A7C7186ECBB9}"/>
              </a:ext>
            </a:extLst>
          </p:cNvPr>
          <p:cNvSpPr/>
          <p:nvPr/>
        </p:nvSpPr>
        <p:spPr>
          <a:xfrm>
            <a:off x="1374648" y="4007991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88BB058-A2EB-792B-9D6B-F72F04C5E407}"/>
              </a:ext>
            </a:extLst>
          </p:cNvPr>
          <p:cNvSpPr/>
          <p:nvPr/>
        </p:nvSpPr>
        <p:spPr>
          <a:xfrm>
            <a:off x="765047" y="5403397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026E1EA-A947-0833-F03B-6A4C98B1584B}"/>
              </a:ext>
            </a:extLst>
          </p:cNvPr>
          <p:cNvSpPr/>
          <p:nvPr/>
        </p:nvSpPr>
        <p:spPr>
          <a:xfrm>
            <a:off x="1978152" y="5397446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CCA2CDB-CCAF-DFA7-383F-FC55710FFA4B}"/>
              </a:ext>
            </a:extLst>
          </p:cNvPr>
          <p:cNvSpPr/>
          <p:nvPr/>
        </p:nvSpPr>
        <p:spPr>
          <a:xfrm>
            <a:off x="3508248" y="4007991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3FC5E50-688D-7919-F923-EF56F5E80636}"/>
              </a:ext>
            </a:extLst>
          </p:cNvPr>
          <p:cNvSpPr/>
          <p:nvPr/>
        </p:nvSpPr>
        <p:spPr>
          <a:xfrm>
            <a:off x="2904744" y="5397446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003066E-EB92-2352-5939-A55DBBD41167}"/>
              </a:ext>
            </a:extLst>
          </p:cNvPr>
          <p:cNvSpPr/>
          <p:nvPr/>
        </p:nvSpPr>
        <p:spPr>
          <a:xfrm>
            <a:off x="4117849" y="5373206"/>
            <a:ext cx="603504" cy="511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2CBCFF5-C73C-DBEC-0005-9D14B8FF2633}"/>
              </a:ext>
            </a:extLst>
          </p:cNvPr>
          <p:cNvCxnSpPr>
            <a:stCxn id="6" idx="1"/>
          </p:cNvCxnSpPr>
          <p:nvPr/>
        </p:nvCxnSpPr>
        <p:spPr>
          <a:xfrm flipH="1">
            <a:off x="3828288" y="1581854"/>
            <a:ext cx="1755646" cy="780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93AA5AA-F7A8-B2C6-AEC9-7D148C10BEE2}"/>
              </a:ext>
            </a:extLst>
          </p:cNvPr>
          <p:cNvCxnSpPr>
            <a:cxnSpLocks/>
          </p:cNvCxnSpPr>
          <p:nvPr/>
        </p:nvCxnSpPr>
        <p:spPr>
          <a:xfrm flipH="1">
            <a:off x="1978152" y="2873917"/>
            <a:ext cx="1246632" cy="1134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09A5F30-FE18-DD12-673F-F6085969A2A5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066799" y="4519619"/>
            <a:ext cx="316991" cy="88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D2EE911-A3E7-773B-4692-66A8DAD9236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972055" y="4519619"/>
            <a:ext cx="307849" cy="877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5BEBD08D-2272-5722-AE6B-EA48F2505C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206496" y="4519619"/>
            <a:ext cx="301752" cy="877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51A896F4-0041-9C6D-4F0A-2FA13C6CB0C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108705" y="4519619"/>
            <a:ext cx="310896" cy="853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1BF8A5C7-EEF5-3234-D9CD-EFFCDC246AC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810000" y="2873917"/>
            <a:ext cx="18288" cy="1134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4002DEDA-6296-B4E6-0C17-38CD10B919BF}"/>
              </a:ext>
            </a:extLst>
          </p:cNvPr>
          <p:cNvCxnSpPr>
            <a:cxnSpLocks/>
          </p:cNvCxnSpPr>
          <p:nvPr/>
        </p:nvCxnSpPr>
        <p:spPr>
          <a:xfrm flipH="1">
            <a:off x="6373368" y="2965357"/>
            <a:ext cx="1536192" cy="987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6002073-1E33-6D22-EE9B-3F97756E28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187438" y="1581854"/>
            <a:ext cx="1722122" cy="871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23B71322-2FC6-7210-DFD2-B5632B9D86D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503920" y="2965357"/>
            <a:ext cx="1298448" cy="1042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FA51508-1F78-3A88-6421-2354EC3C783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346193" y="4464755"/>
            <a:ext cx="423671" cy="908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DACB301-F837-7FC2-C8FA-9372F5981E4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199632" y="4464755"/>
            <a:ext cx="173736" cy="920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56920A79-2BF7-008A-0C19-556B3A7028AD}"/>
              </a:ext>
            </a:extLst>
          </p:cNvPr>
          <p:cNvCxnSpPr>
            <a:cxnSpLocks/>
          </p:cNvCxnSpPr>
          <p:nvPr/>
        </p:nvCxnSpPr>
        <p:spPr>
          <a:xfrm>
            <a:off x="6986016" y="4464755"/>
            <a:ext cx="310896" cy="908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13640BB5-7600-81C6-CE3F-46032694FBF6}"/>
              </a:ext>
            </a:extLst>
          </p:cNvPr>
          <p:cNvCxnSpPr>
            <a:cxnSpLocks/>
          </p:cNvCxnSpPr>
          <p:nvPr/>
        </p:nvCxnSpPr>
        <p:spPr>
          <a:xfrm flipH="1">
            <a:off x="8897112" y="4519619"/>
            <a:ext cx="603504" cy="853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4A1F869-7A42-A56A-6E6D-A832E3540AF9}"/>
              </a:ext>
            </a:extLst>
          </p:cNvPr>
          <p:cNvCxnSpPr>
            <a:cxnSpLocks/>
          </p:cNvCxnSpPr>
          <p:nvPr/>
        </p:nvCxnSpPr>
        <p:spPr>
          <a:xfrm>
            <a:off x="10104120" y="4519619"/>
            <a:ext cx="603504" cy="853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C57D187C-2B78-7AEE-B042-BBD0240CC533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65296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ítulo 1">
            <a:extLst>
              <a:ext uri="{FF2B5EF4-FFF2-40B4-BE49-F238E27FC236}">
                <a16:creationId xmlns:a16="http://schemas.microsoft.com/office/drawing/2014/main" id="{7DA1A827-F7EF-4A2A-7185-134EDAF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1" y="10568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FORMA DA ÁRVORE B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4DF50FF-4D05-48D4-3A84-CA5358B0CE88}"/>
              </a:ext>
            </a:extLst>
          </p:cNvPr>
          <p:cNvSpPr txBox="1"/>
          <p:nvPr/>
        </p:nvSpPr>
        <p:spPr>
          <a:xfrm>
            <a:off x="8044811" y="755559"/>
            <a:ext cx="63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Árvore de ordem 3</a:t>
            </a:r>
          </a:p>
        </p:txBody>
      </p:sp>
    </p:spTree>
    <p:extLst>
      <p:ext uri="{BB962C8B-B14F-4D97-AF65-F5344CB8AC3E}">
        <p14:creationId xmlns:p14="http://schemas.microsoft.com/office/powerpoint/2010/main" val="370431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2E882-9430-DA7C-F8C7-8C0226A51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130681"/>
            <a:ext cx="9476234" cy="4351338"/>
          </a:xfrm>
        </p:spPr>
        <p:txBody>
          <a:bodyPr>
            <a:normAutofit/>
          </a:bodyPr>
          <a:lstStyle/>
          <a:p>
            <a:r>
              <a:rPr lang="pt-BR" sz="2400" b="0" dirty="0">
                <a:effectLst/>
                <a:latin typeface="Consolas" panose="020B0609020204030204" pitchFamily="49" charset="0"/>
              </a:rPr>
              <a:t>#define T 3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b-</a:t>
            </a:r>
            <a:r>
              <a:rPr lang="pt-BR" sz="2000" dirty="0" err="1">
                <a:latin typeface="Consolas" panose="020B0609020204030204" pitchFamily="49" charset="0"/>
              </a:rPr>
              <a:t>tree</a:t>
            </a:r>
            <a:r>
              <a:rPr lang="pt-BR" sz="2000" dirty="0">
                <a:latin typeface="Consolas" panose="020B0609020204030204" pitchFamily="49" charset="0"/>
              </a:rPr>
              <a:t>-</a:t>
            </a:r>
            <a:r>
              <a:rPr lang="pt-BR" sz="2000" dirty="0" err="1">
                <a:latin typeface="Consolas" panose="020B0609020204030204" pitchFamily="49" charset="0"/>
              </a:rPr>
              <a:t>create</a:t>
            </a:r>
            <a:r>
              <a:rPr lang="pt-BR" sz="2000" dirty="0">
                <a:latin typeface="Consolas" panose="020B0609020204030204" pitchFamily="49" charset="0"/>
              </a:rPr>
              <a:t>(T)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b-</a:t>
            </a:r>
            <a:r>
              <a:rPr lang="pt-BR" sz="2000" dirty="0" err="1">
                <a:latin typeface="Consolas" panose="020B0609020204030204" pitchFamily="49" charset="0"/>
              </a:rPr>
              <a:t>tree</a:t>
            </a:r>
            <a:r>
              <a:rPr lang="pt-BR" sz="2000" dirty="0">
                <a:latin typeface="Consolas" panose="020B0609020204030204" pitchFamily="49" charset="0"/>
              </a:rPr>
              <a:t>-split-</a:t>
            </a:r>
            <a:r>
              <a:rPr lang="pt-BR" sz="2000" dirty="0" err="1">
                <a:latin typeface="Consolas" panose="020B0609020204030204" pitchFamily="49" charset="0"/>
              </a:rPr>
              <a:t>child</a:t>
            </a:r>
            <a:r>
              <a:rPr lang="pt-BR" sz="2000" dirty="0">
                <a:latin typeface="Consolas" panose="020B0609020204030204" pitchFamily="49" charset="0"/>
              </a:rPr>
              <a:t>(x, i, y)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b-</a:t>
            </a:r>
            <a:r>
              <a:rPr lang="pt-BR" sz="2000" dirty="0" err="1">
                <a:latin typeface="Consolas" panose="020B0609020204030204" pitchFamily="49" charset="0"/>
              </a:rPr>
              <a:t>tree</a:t>
            </a:r>
            <a:r>
              <a:rPr lang="pt-BR" sz="2000" dirty="0">
                <a:latin typeface="Consolas" panose="020B0609020204030204" pitchFamily="49" charset="0"/>
              </a:rPr>
              <a:t>-</a:t>
            </a:r>
            <a:r>
              <a:rPr lang="pt-BR" sz="2000" dirty="0" err="1">
                <a:latin typeface="Consolas" panose="020B0609020204030204" pitchFamily="49" charset="0"/>
              </a:rPr>
              <a:t>insert-nonfull</a:t>
            </a:r>
            <a:r>
              <a:rPr lang="pt-BR" sz="2000" dirty="0">
                <a:latin typeface="Consolas" panose="020B0609020204030204" pitchFamily="49" charset="0"/>
              </a:rPr>
              <a:t>(x, k)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b-</a:t>
            </a:r>
            <a:r>
              <a:rPr lang="pt-BR" sz="2000" dirty="0" err="1">
                <a:latin typeface="Consolas" panose="020B0609020204030204" pitchFamily="49" charset="0"/>
              </a:rPr>
              <a:t>tree</a:t>
            </a:r>
            <a:r>
              <a:rPr lang="pt-BR" sz="2000" dirty="0">
                <a:latin typeface="Consolas" panose="020B0609020204030204" pitchFamily="49" charset="0"/>
              </a:rPr>
              <a:t>-</a:t>
            </a:r>
            <a:r>
              <a:rPr lang="pt-BR" sz="2000" dirty="0" err="1">
                <a:latin typeface="Consolas" panose="020B0609020204030204" pitchFamily="49" charset="0"/>
              </a:rPr>
              <a:t>insert</a:t>
            </a:r>
            <a:r>
              <a:rPr lang="pt-BR" sz="2000" dirty="0">
                <a:latin typeface="Consolas" panose="020B0609020204030204" pitchFamily="49" charset="0"/>
              </a:rPr>
              <a:t>(T, k)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b-</a:t>
            </a:r>
            <a:r>
              <a:rPr lang="pt-BR" sz="2000" dirty="0" err="1">
                <a:latin typeface="Consolas" panose="020B0609020204030204" pitchFamily="49" charset="0"/>
              </a:rPr>
              <a:t>tree</a:t>
            </a:r>
            <a:r>
              <a:rPr lang="pt-BR" sz="2000" dirty="0">
                <a:latin typeface="Consolas" panose="020B0609020204030204" pitchFamily="49" charset="0"/>
              </a:rPr>
              <a:t>-</a:t>
            </a:r>
            <a:r>
              <a:rPr lang="pt-BR" sz="2000" dirty="0" err="1">
                <a:latin typeface="Consolas" panose="020B0609020204030204" pitchFamily="49" charset="0"/>
              </a:rPr>
              <a:t>search</a:t>
            </a:r>
            <a:r>
              <a:rPr lang="pt-BR" sz="2000" dirty="0">
                <a:latin typeface="Consolas" panose="020B0609020204030204" pitchFamily="49" charset="0"/>
              </a:rPr>
              <a:t>(x, k)</a:t>
            </a:r>
            <a:endParaRPr lang="pt-BR" sz="2000" b="0" dirty="0">
              <a:effectLst/>
              <a:latin typeface="Consolas" panose="020B0609020204030204" pitchFamily="49" charset="0"/>
            </a:endParaRPr>
          </a:p>
          <a:p>
            <a:endParaRPr lang="pt-BR" sz="2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BCBEF8-B2F6-56C6-86CC-CEDE8CE634A2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2B37F3-A3DD-50D3-0E41-02621A74FFB8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D2A1077-24AD-928D-EBEA-657AFE329473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4554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ED34B10B-524B-0CA8-E323-0D036BB2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1" y="0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ÁRVORE B ADT</a:t>
            </a:r>
          </a:p>
        </p:txBody>
      </p:sp>
    </p:spTree>
    <p:extLst>
      <p:ext uri="{BB962C8B-B14F-4D97-AF65-F5344CB8AC3E}">
        <p14:creationId xmlns:p14="http://schemas.microsoft.com/office/powerpoint/2010/main" val="419346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76C71-8417-6D46-335C-8886D08C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13238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btree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int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number_keys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int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is_leaf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int keys[T];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BTREE *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childs</a:t>
            </a:r>
            <a:r>
              <a:rPr lang="en-US" b="0" dirty="0">
                <a:effectLst/>
                <a:latin typeface="Consolas" panose="020B0609020204030204" pitchFamily="49" charset="0"/>
              </a:rPr>
              <a:t>[T+1];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2811670-E361-A7D0-E820-1567BCC9B338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25993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15E42417-6577-CCBD-CCBC-2B6BECB734AC}"/>
              </a:ext>
            </a:extLst>
          </p:cNvPr>
          <p:cNvSpPr txBox="1">
            <a:spLocks/>
          </p:cNvSpPr>
          <p:nvPr/>
        </p:nvSpPr>
        <p:spPr>
          <a:xfrm>
            <a:off x="152735" y="-97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28FB29-A8C2-32D6-597E-B2E33EA4B030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783F9E-F56D-8DCA-F03F-EECBA1709A43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FF1A30-8080-4E70-FC41-65E6FCA53C60}"/>
              </a:ext>
            </a:extLst>
          </p:cNvPr>
          <p:cNvSpPr/>
          <p:nvPr/>
        </p:nvSpPr>
        <p:spPr>
          <a:xfrm>
            <a:off x="6236208" y="586740"/>
            <a:ext cx="5568696" cy="4036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F500CF-3295-0A63-4661-321C47249D00}"/>
              </a:ext>
            </a:extLst>
          </p:cNvPr>
          <p:cNvSpPr/>
          <p:nvPr/>
        </p:nvSpPr>
        <p:spPr>
          <a:xfrm>
            <a:off x="6576972" y="1955068"/>
            <a:ext cx="731077" cy="6758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F6BEEDA-AFFE-823B-EB0A-F902F6FD1246}"/>
              </a:ext>
            </a:extLst>
          </p:cNvPr>
          <p:cNvSpPr/>
          <p:nvPr/>
        </p:nvSpPr>
        <p:spPr>
          <a:xfrm>
            <a:off x="7308049" y="1957158"/>
            <a:ext cx="731077" cy="6758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C0D50D6-E217-BE1F-289B-423288C6E359}"/>
              </a:ext>
            </a:extLst>
          </p:cNvPr>
          <p:cNvSpPr/>
          <p:nvPr/>
        </p:nvSpPr>
        <p:spPr>
          <a:xfrm>
            <a:off x="8044055" y="1955067"/>
            <a:ext cx="731077" cy="6758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4E09CCD-8778-94C1-FD1A-4EE9942197D5}"/>
              </a:ext>
            </a:extLst>
          </p:cNvPr>
          <p:cNvSpPr/>
          <p:nvPr/>
        </p:nvSpPr>
        <p:spPr>
          <a:xfrm>
            <a:off x="10355393" y="3242954"/>
            <a:ext cx="1046563" cy="7060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DDC68AD-AC93-9FC5-68D2-C1ECFDA9FDF6}"/>
              </a:ext>
            </a:extLst>
          </p:cNvPr>
          <p:cNvSpPr/>
          <p:nvPr/>
        </p:nvSpPr>
        <p:spPr>
          <a:xfrm>
            <a:off x="10262488" y="1678412"/>
            <a:ext cx="1046563" cy="7060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57EF704-D492-61C6-00A1-EEA6F1B4E567}"/>
              </a:ext>
            </a:extLst>
          </p:cNvPr>
          <p:cNvSpPr txBox="1"/>
          <p:nvPr/>
        </p:nvSpPr>
        <p:spPr>
          <a:xfrm>
            <a:off x="10465851" y="2827811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Is_leaf</a:t>
            </a:r>
            <a:endParaRPr lang="pt-BR" b="1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5FAF8A1-EFA2-DF4A-CCA9-DEB6C439EF7F}"/>
              </a:ext>
            </a:extLst>
          </p:cNvPr>
          <p:cNvSpPr txBox="1"/>
          <p:nvPr/>
        </p:nvSpPr>
        <p:spPr>
          <a:xfrm>
            <a:off x="10055833" y="1297526"/>
            <a:ext cx="16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Number_keys</a:t>
            </a:r>
            <a:endParaRPr lang="pt-BR" b="1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E3BFB30-E39A-BD63-0351-CB89AD034974}"/>
              </a:ext>
            </a:extLst>
          </p:cNvPr>
          <p:cNvSpPr txBox="1"/>
          <p:nvPr/>
        </p:nvSpPr>
        <p:spPr>
          <a:xfrm>
            <a:off x="6572043" y="1247533"/>
            <a:ext cx="16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Keys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4C04888-FDBB-2102-9257-9C55626BA054}"/>
              </a:ext>
            </a:extLst>
          </p:cNvPr>
          <p:cNvSpPr txBox="1"/>
          <p:nvPr/>
        </p:nvSpPr>
        <p:spPr>
          <a:xfrm>
            <a:off x="6488807" y="3001081"/>
            <a:ext cx="16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</a:t>
            </a:r>
            <a:r>
              <a:rPr lang="pt-BR" b="1" dirty="0" err="1"/>
              <a:t>Childs</a:t>
            </a:r>
            <a:endParaRPr lang="pt-BR" b="1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A161BF-3174-458E-EAC4-FFBFBD768C48}"/>
              </a:ext>
            </a:extLst>
          </p:cNvPr>
          <p:cNvSpPr txBox="1"/>
          <p:nvPr/>
        </p:nvSpPr>
        <p:spPr>
          <a:xfrm>
            <a:off x="8326357" y="608892"/>
            <a:ext cx="16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Struct_btree</a:t>
            </a:r>
            <a:endParaRPr lang="pt-BR" b="1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2C02862-3C02-D421-2578-52EA460FDAEC}"/>
              </a:ext>
            </a:extLst>
          </p:cNvPr>
          <p:cNvSpPr/>
          <p:nvPr/>
        </p:nvSpPr>
        <p:spPr>
          <a:xfrm>
            <a:off x="6576972" y="3610411"/>
            <a:ext cx="731077" cy="6758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AD755B6-11AC-7968-3DD6-CB86085886E3}"/>
              </a:ext>
            </a:extLst>
          </p:cNvPr>
          <p:cNvSpPr/>
          <p:nvPr/>
        </p:nvSpPr>
        <p:spPr>
          <a:xfrm>
            <a:off x="7308049" y="3612501"/>
            <a:ext cx="731077" cy="6758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6638FA8-F218-5A4B-3F0C-C366ABC1148A}"/>
              </a:ext>
            </a:extLst>
          </p:cNvPr>
          <p:cNvSpPr/>
          <p:nvPr/>
        </p:nvSpPr>
        <p:spPr>
          <a:xfrm>
            <a:off x="8044055" y="3610410"/>
            <a:ext cx="731077" cy="6758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3B34DA-74F7-CC02-D8FF-FF25248EDFB7}"/>
              </a:ext>
            </a:extLst>
          </p:cNvPr>
          <p:cNvSpPr txBox="1"/>
          <p:nvPr/>
        </p:nvSpPr>
        <p:spPr>
          <a:xfrm>
            <a:off x="6572043" y="3274590"/>
            <a:ext cx="7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30EE923-FE62-50B3-A74C-28BD76FBEE5A}"/>
              </a:ext>
            </a:extLst>
          </p:cNvPr>
          <p:cNvSpPr txBox="1"/>
          <p:nvPr/>
        </p:nvSpPr>
        <p:spPr>
          <a:xfrm>
            <a:off x="7300343" y="3282692"/>
            <a:ext cx="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AA71B05-C6CC-AFCB-A244-E86D22E53C27}"/>
              </a:ext>
            </a:extLst>
          </p:cNvPr>
          <p:cNvSpPr txBox="1"/>
          <p:nvPr/>
        </p:nvSpPr>
        <p:spPr>
          <a:xfrm>
            <a:off x="8039126" y="3274590"/>
            <a:ext cx="73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2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32869F4-3A5C-887D-AA19-7BCA9412B887}"/>
              </a:ext>
            </a:extLst>
          </p:cNvPr>
          <p:cNvSpPr/>
          <p:nvPr/>
        </p:nvSpPr>
        <p:spPr>
          <a:xfrm>
            <a:off x="8780060" y="3610410"/>
            <a:ext cx="731077" cy="6758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DDD0132-8482-6CDB-3913-07F33DB04BEF}"/>
              </a:ext>
            </a:extLst>
          </p:cNvPr>
          <p:cNvSpPr txBox="1"/>
          <p:nvPr/>
        </p:nvSpPr>
        <p:spPr>
          <a:xfrm>
            <a:off x="8779838" y="3279249"/>
            <a:ext cx="73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3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BCE1461-10F4-9CC7-CB9D-C10127BB1956}"/>
              </a:ext>
            </a:extLst>
          </p:cNvPr>
          <p:cNvSpPr txBox="1"/>
          <p:nvPr/>
        </p:nvSpPr>
        <p:spPr>
          <a:xfrm>
            <a:off x="6572043" y="1590470"/>
            <a:ext cx="7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F504D47-EE80-D0E2-8984-802468754E16}"/>
              </a:ext>
            </a:extLst>
          </p:cNvPr>
          <p:cNvSpPr txBox="1"/>
          <p:nvPr/>
        </p:nvSpPr>
        <p:spPr>
          <a:xfrm>
            <a:off x="7300343" y="1598572"/>
            <a:ext cx="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96C9B83-7DBB-84D5-7BD0-70B4F79A4067}"/>
              </a:ext>
            </a:extLst>
          </p:cNvPr>
          <p:cNvSpPr txBox="1"/>
          <p:nvPr/>
        </p:nvSpPr>
        <p:spPr>
          <a:xfrm>
            <a:off x="8039126" y="1590470"/>
            <a:ext cx="73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248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53F0986-40BE-9FEB-FFE0-650958ED03E5}"/>
              </a:ext>
            </a:extLst>
          </p:cNvPr>
          <p:cNvCxnSpPr>
            <a:cxnSpLocks/>
          </p:cNvCxnSpPr>
          <p:nvPr/>
        </p:nvCxnSpPr>
        <p:spPr>
          <a:xfrm>
            <a:off x="90591" y="942975"/>
            <a:ext cx="3022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EEA2EAF4-63A1-2277-D3A0-132DA7A2EDA8}"/>
              </a:ext>
            </a:extLst>
          </p:cNvPr>
          <p:cNvSpPr txBox="1">
            <a:spLocks/>
          </p:cNvSpPr>
          <p:nvPr/>
        </p:nvSpPr>
        <p:spPr>
          <a:xfrm>
            <a:off x="39539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FACEC9C-C5F8-69F9-8A67-4D47B5526C89}"/>
              </a:ext>
            </a:extLst>
          </p:cNvPr>
          <p:cNvSpPr/>
          <p:nvPr/>
        </p:nvSpPr>
        <p:spPr>
          <a:xfrm rot="5400000">
            <a:off x="5840185" y="215901"/>
            <a:ext cx="511627" cy="121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E894BB9-DF7D-503D-AC4F-5FC50B5F416F}"/>
              </a:ext>
            </a:extLst>
          </p:cNvPr>
          <p:cNvSpPr/>
          <p:nvPr/>
        </p:nvSpPr>
        <p:spPr>
          <a:xfrm rot="5400000">
            <a:off x="5840185" y="506187"/>
            <a:ext cx="511627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C43B3-9FEA-9AF6-55C4-02907FFA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91" y="1077578"/>
            <a:ext cx="10515600" cy="2481486"/>
          </a:xfrm>
        </p:spPr>
        <p:txBody>
          <a:bodyPr/>
          <a:lstStyle/>
          <a:p>
            <a:r>
              <a:rPr lang="pt-BR" dirty="0"/>
              <a:t>Os seguintes passos devem ser seguidos para a inserção de uma chave em uma árvore B: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Se a árvore estiver vazia aloque um nó para raiz e insira a chave atualizando a quantidade de chaves naquele nó;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Caso não esteja vazia pesquise o índice apropriado para inserção;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Caso o nó folha esteja cheio realize a operação de </a:t>
            </a:r>
            <a:r>
              <a:rPr lang="pt-BR" b="1" i="1" dirty="0"/>
              <a:t>SPLIT</a:t>
            </a:r>
            <a:r>
              <a:rPr lang="pt-BR" dirty="0"/>
              <a:t>;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4CCF72D5-FC02-08BD-6772-F7BFFF3CED1B}"/>
              </a:ext>
            </a:extLst>
          </p:cNvPr>
          <p:cNvSpPr txBox="1">
            <a:spLocks/>
          </p:cNvSpPr>
          <p:nvPr/>
        </p:nvSpPr>
        <p:spPr>
          <a:xfrm>
            <a:off x="838198" y="3311078"/>
            <a:ext cx="10515600" cy="2481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7B97110-7472-1332-FE4F-3820A383C5BB}"/>
              </a:ext>
            </a:extLst>
          </p:cNvPr>
          <p:cNvSpPr txBox="1">
            <a:spLocks/>
          </p:cNvSpPr>
          <p:nvPr/>
        </p:nvSpPr>
        <p:spPr>
          <a:xfrm>
            <a:off x="769195" y="3473676"/>
            <a:ext cx="10515600" cy="237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ATENÇÃO!!!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/>
              <a:t>Todo novo valor só pode ser inserido em uma folha, nunca em um nó interno.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C8FA76-4B1A-CD9C-6CCE-45584BC2D7B3}"/>
              </a:ext>
            </a:extLst>
          </p:cNvPr>
          <p:cNvSpPr txBox="1">
            <a:spLocks/>
          </p:cNvSpPr>
          <p:nvPr/>
        </p:nvSpPr>
        <p:spPr>
          <a:xfrm>
            <a:off x="700191" y="4815344"/>
            <a:ext cx="10515600" cy="2481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complexidade de inserção da árvore B é O(log(n)) para o pior caso e O(1) para o melhor caso.</a:t>
            </a:r>
          </a:p>
        </p:txBody>
      </p:sp>
    </p:spTree>
    <p:extLst>
      <p:ext uri="{BB962C8B-B14F-4D97-AF65-F5344CB8AC3E}">
        <p14:creationId xmlns:p14="http://schemas.microsoft.com/office/powerpoint/2010/main" val="2579724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1451</Words>
  <Application>Microsoft Office PowerPoint</Application>
  <PresentationFormat>Widescreen</PresentationFormat>
  <Paragraphs>542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Wingdings</vt:lpstr>
      <vt:lpstr>Tema do Office</vt:lpstr>
      <vt:lpstr>B tree</vt:lpstr>
      <vt:lpstr>ÁRVORE AVL</vt:lpstr>
      <vt:lpstr>ÁRVORE B</vt:lpstr>
      <vt:lpstr>Apresentação do PowerPoint</vt:lpstr>
      <vt:lpstr>Apresentação do PowerPoint</vt:lpstr>
      <vt:lpstr>FORMA DA ÁRVORE B</vt:lpstr>
      <vt:lpstr>ÁRVORE B ADT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B</dc:title>
  <dc:creator>Dayaninha</dc:creator>
  <cp:lastModifiedBy>Dayaninha</cp:lastModifiedBy>
  <cp:revision>12</cp:revision>
  <dcterms:created xsi:type="dcterms:W3CDTF">2023-04-23T23:32:43Z</dcterms:created>
  <dcterms:modified xsi:type="dcterms:W3CDTF">2023-05-04T00:32:59Z</dcterms:modified>
</cp:coreProperties>
</file>