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0" r:id="rId3"/>
    <p:sldId id="302" r:id="rId4"/>
    <p:sldId id="288" r:id="rId5"/>
    <p:sldId id="261" r:id="rId6"/>
    <p:sldId id="258" r:id="rId7"/>
    <p:sldId id="267" r:id="rId8"/>
    <p:sldId id="294" r:id="rId9"/>
    <p:sldId id="300" r:id="rId10"/>
    <p:sldId id="301" r:id="rId11"/>
    <p:sldId id="299" r:id="rId12"/>
    <p:sldId id="264" r:id="rId13"/>
    <p:sldId id="290" r:id="rId14"/>
    <p:sldId id="292" r:id="rId15"/>
    <p:sldId id="293" r:id="rId16"/>
    <p:sldId id="295" r:id="rId17"/>
    <p:sldId id="296" r:id="rId18"/>
    <p:sldId id="297" r:id="rId19"/>
    <p:sldId id="298" r:id="rId20"/>
    <p:sldId id="262" r:id="rId21"/>
    <p:sldId id="25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400" b="1" spc="0" dirty="0"/>
            <a:t>운영 체제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en-US" altLang="ko-KR" sz="2400" b="1" spc="0" dirty="0"/>
            <a:t>IDE</a:t>
          </a:r>
          <a:endParaRPr lang="ko-KR" altLang="en-US" sz="2400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Windows 10 home ver.1903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/>
            <a:t>JDK 14</a:t>
          </a:r>
          <a:endParaRPr lang="ko-KR" altLang="en-US" b="1" spc="0" dirty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dirty="0"/>
            <a:t>Eclipse for Java Developer 2020-03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400" b="1" spc="0" dirty="0"/>
            <a:t>개발 언어</a:t>
          </a: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EF32EA78-540A-4650-AAF0-DA59DAC6BB3B}">
      <dgm:prSet custT="1"/>
      <dgm:spPr/>
      <dgm:t>
        <a:bodyPr/>
        <a:lstStyle/>
        <a:p>
          <a:pPr latinLnBrk="1"/>
          <a:r>
            <a:rPr lang="en-US" altLang="ko-KR" sz="2400" b="1" dirty="0"/>
            <a:t>DBMS</a:t>
          </a:r>
          <a:endParaRPr lang="ko-KR" altLang="en-US" sz="2400" b="1" dirty="0"/>
        </a:p>
      </dgm:t>
    </dgm:pt>
    <dgm:pt modelId="{15881320-23AF-481A-B304-C286C833FDE5}" type="sibTrans" cxnId="{6024DF62-A740-4E4C-B427-E814B66AD7F5}">
      <dgm:prSet/>
      <dgm:spPr/>
      <dgm:t>
        <a:bodyPr/>
        <a:lstStyle/>
        <a:p>
          <a:pPr latinLnBrk="1"/>
          <a:endParaRPr lang="ko-KR" altLang="en-US"/>
        </a:p>
      </dgm:t>
    </dgm:pt>
    <dgm:pt modelId="{41D70911-ECCC-4395-A838-2E8223CBA80A}" type="parTrans" cxnId="{6024DF62-A740-4E4C-B427-E814B66AD7F5}">
      <dgm:prSet/>
      <dgm:spPr/>
      <dgm:t>
        <a:bodyPr/>
        <a:lstStyle/>
        <a:p>
          <a:pPr latinLnBrk="1"/>
          <a:endParaRPr lang="ko-KR" altLang="en-US"/>
        </a:p>
      </dgm:t>
    </dgm:pt>
    <dgm:pt modelId="{EEFB19BA-85AB-46C0-8015-F1D0FEB6DCF0}">
      <dgm:prSet/>
      <dgm:spPr/>
      <dgm:t>
        <a:bodyPr/>
        <a:lstStyle/>
        <a:p>
          <a:pPr latinLnBrk="1"/>
          <a:r>
            <a:rPr lang="en-US" altLang="ko-KR" b="1" dirty="0"/>
            <a:t>Oracle 11g</a:t>
          </a:r>
          <a:endParaRPr lang="ko-KR" altLang="en-US" b="1" dirty="0"/>
        </a:p>
      </dgm:t>
    </dgm:pt>
    <dgm:pt modelId="{09D5A9C8-6009-4522-B9D9-23474912AFE0}" type="parTrans" cxnId="{43A6C8EF-63A7-4868-99AE-0F11D4AB54B6}">
      <dgm:prSet/>
      <dgm:spPr/>
      <dgm:t>
        <a:bodyPr/>
        <a:lstStyle/>
        <a:p>
          <a:pPr latinLnBrk="1"/>
          <a:endParaRPr lang="ko-KR" altLang="en-US"/>
        </a:p>
      </dgm:t>
    </dgm:pt>
    <dgm:pt modelId="{E50859B6-71F5-41FE-9E66-E4091FB16AF3}" type="sibTrans" cxnId="{43A6C8EF-63A7-4868-99AE-0F11D4AB54B6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ko-KR" altLang="en-US" sz="2400" b="1" spc="0" dirty="0"/>
            <a:t>기타 도구</a:t>
          </a:r>
          <a:endParaRPr lang="en-US" altLang="ko-KR" sz="2400" b="1" spc="0" dirty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788E8D36-BEBB-49E6-BA4F-06BAEDB51242}">
      <dgm:prSet/>
      <dgm:spPr/>
      <dgm:t>
        <a:bodyPr/>
        <a:lstStyle/>
        <a:p>
          <a:pPr latinLnBrk="1"/>
          <a:r>
            <a:rPr lang="en-US" altLang="ko-KR" b="1" spc="0" dirty="0"/>
            <a:t>Star UML 5.0.2.1570</a:t>
          </a:r>
        </a:p>
      </dgm:t>
    </dgm:pt>
    <dgm:pt modelId="{46E2B784-7B53-4ACF-8D2A-2F0016A52475}" type="parTrans" cxnId="{16BB6E39-ACFD-452C-A421-D5F3B3737D87}">
      <dgm:prSet/>
      <dgm:spPr/>
      <dgm:t>
        <a:bodyPr/>
        <a:lstStyle/>
        <a:p>
          <a:pPr latinLnBrk="1"/>
          <a:endParaRPr lang="ko-KR" altLang="en-US"/>
        </a:p>
      </dgm:t>
    </dgm:pt>
    <dgm:pt modelId="{146F96FD-3DB6-4522-BAD6-C0B85975E24A}" type="sibTrans" cxnId="{16BB6E39-ACFD-452C-A421-D5F3B3737D87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5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5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5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29617183-4306-4A45-929F-6958A927E000}" type="pres">
      <dgm:prSet presAssocID="{EF32EA78-540A-4650-AAF0-DA59DAC6BB3B}" presName="linNode" presStyleCnt="0"/>
      <dgm:spPr/>
    </dgm:pt>
    <dgm:pt modelId="{03D20B45-A046-4806-A63E-97B8E46DB225}" type="pres">
      <dgm:prSet presAssocID="{EF32EA78-540A-4650-AAF0-DA59DAC6BB3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0D1BE9F-8161-48CA-A0D8-8F5E747CD91D}" type="pres">
      <dgm:prSet presAssocID="{EF32EA78-540A-4650-AAF0-DA59DAC6BB3B}" presName="descendantText" presStyleLbl="alignAccFollowNode1" presStyleIdx="3" presStyleCnt="5">
        <dgm:presLayoutVars>
          <dgm:bulletEnabled val="1"/>
        </dgm:presLayoutVars>
      </dgm:prSet>
      <dgm:spPr/>
    </dgm:pt>
    <dgm:pt modelId="{A3FF1FED-34B7-4F17-A908-6B4F6EA56BB4}" type="pres">
      <dgm:prSet presAssocID="{15881320-23AF-481A-B304-C286C833FDE5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F4B567D-2ED8-4C39-BDFD-F428F490AC23}" type="pres">
      <dgm:prSet presAssocID="{0F58A6F1-2A75-46E4-B454-B341342FA5F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16BB6E39-ACFD-452C-A421-D5F3B3737D87}" srcId="{0F58A6F1-2A75-46E4-B454-B341342FA5FB}" destId="{788E8D36-BEBB-49E6-BA4F-06BAEDB51242}" srcOrd="0" destOrd="0" parTransId="{46E2B784-7B53-4ACF-8D2A-2F0016A52475}" sibTransId="{146F96FD-3DB6-4522-BAD6-C0B85975E24A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6024DF62-A740-4E4C-B427-E814B66AD7F5}" srcId="{31049312-047E-45D7-B692-5D8F2F782C2D}" destId="{EF32EA78-540A-4650-AAF0-DA59DAC6BB3B}" srcOrd="3" destOrd="0" parTransId="{41D70911-ECCC-4395-A838-2E8223CBA80A}" sibTransId="{15881320-23AF-481A-B304-C286C833FDE5}"/>
    <dgm:cxn modelId="{355DE569-7CCB-4B74-ABF4-679542A7C33C}" type="presOf" srcId="{788E8D36-BEBB-49E6-BA4F-06BAEDB51242}" destId="{3F4B567D-2ED8-4C39-BDFD-F428F490AC23}" srcOrd="0" destOrd="0" presId="urn:microsoft.com/office/officeart/2005/8/layout/vList5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FCBF06A-F626-4753-AA5B-3E7C7DA106B2}" type="presOf" srcId="{EEFB19BA-85AB-46C0-8015-F1D0FEB6DCF0}" destId="{10D1BE9F-8161-48CA-A0D8-8F5E747CD91D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4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43A6C8EF-63A7-4868-99AE-0F11D4AB54B6}" srcId="{EF32EA78-540A-4650-AAF0-DA59DAC6BB3B}" destId="{EEFB19BA-85AB-46C0-8015-F1D0FEB6DCF0}" srcOrd="0" destOrd="0" parTransId="{09D5A9C8-6009-4522-B9D9-23474912AFE0}" sibTransId="{E50859B6-71F5-41FE-9E66-E4091FB16AF3}"/>
    <dgm:cxn modelId="{4DBF9EF0-046B-49B8-8337-B8E9A0ED0041}" type="presOf" srcId="{EF32EA78-540A-4650-AAF0-DA59DAC6BB3B}" destId="{03D20B45-A046-4806-A63E-97B8E46DB225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F05E1994-A5DD-4344-9AD6-2F619C804FE0}" type="presParOf" srcId="{6AF1F34B-3789-4E8A-BEA8-9F61609F3056}" destId="{29617183-4306-4A45-929F-6958A927E000}" srcOrd="6" destOrd="0" presId="urn:microsoft.com/office/officeart/2005/8/layout/vList5"/>
    <dgm:cxn modelId="{DF6F589B-2E08-4780-85B4-19AC408ECB94}" type="presParOf" srcId="{29617183-4306-4A45-929F-6958A927E000}" destId="{03D20B45-A046-4806-A63E-97B8E46DB225}" srcOrd="0" destOrd="0" presId="urn:microsoft.com/office/officeart/2005/8/layout/vList5"/>
    <dgm:cxn modelId="{AC68D5F4-FBC7-4235-9780-B3733434AF9C}" type="presParOf" srcId="{29617183-4306-4A45-929F-6958A927E000}" destId="{10D1BE9F-8161-48CA-A0D8-8F5E747CD91D}" srcOrd="1" destOrd="0" presId="urn:microsoft.com/office/officeart/2005/8/layout/vList5"/>
    <dgm:cxn modelId="{E29B6022-EEA4-4CC7-A02E-6CA5284B16B2}" type="presParOf" srcId="{6AF1F34B-3789-4E8A-BEA8-9F61609F3056}" destId="{A3FF1FED-34B7-4F17-A908-6B4F6EA56BB4}" srcOrd="7" destOrd="0" presId="urn:microsoft.com/office/officeart/2005/8/layout/vList5"/>
    <dgm:cxn modelId="{04D3A169-0D66-4EE0-B9BA-1566A78E68E2}" type="presParOf" srcId="{6AF1F34B-3789-4E8A-BEA8-9F61609F3056}" destId="{5E00FF94-2EAC-49EE-849D-EE4F753D0D98}" srcOrd="8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2E8CEFE8-DB49-416A-9BF6-7EBFE40190FB}" type="presParOf" srcId="{5E00FF94-2EAC-49EE-849D-EE4F753D0D98}" destId="{3F4B567D-2ED8-4C39-BDFD-F428F490AC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동적 구조 구현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절차적 </a:t>
          </a:r>
          <a:r>
            <a:rPr lang="en-US" altLang="ko-KR" b="1" dirty="0"/>
            <a:t>SQL </a:t>
          </a:r>
          <a:r>
            <a:rPr lang="ko-KR" altLang="en-US" b="1" dirty="0"/>
            <a:t>활용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입력에 따라 </a:t>
          </a:r>
          <a:r>
            <a:rPr lang="en-US" altLang="ko-KR" b="1" dirty="0"/>
            <a:t>DB </a:t>
          </a:r>
          <a:r>
            <a:rPr lang="ko-KR" altLang="en-US" b="1" dirty="0"/>
            <a:t>테이블에 동적으로 접근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프로시저</a:t>
          </a:r>
          <a:r>
            <a:rPr lang="en-US" altLang="ko-KR" b="1" dirty="0"/>
            <a:t>, </a:t>
          </a:r>
          <a:r>
            <a:rPr lang="ko-KR" altLang="en-US" b="1" dirty="0"/>
            <a:t>사용자 함수 등의 기능 활용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테이블 조회 시 컬럼 자동 생성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프로그램 구조 간소화로 재사용성 향상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 dirty="0"/>
            <a:t> JDBC</a:t>
          </a:r>
          <a:r>
            <a:rPr lang="ko-KR" altLang="en-US" b="1" dirty="0"/>
            <a:t>의 입력에 따라 유기적인 쿼리 처리</a:t>
          </a:r>
          <a:endParaRPr lang="en-US" altLang="ko-KR" b="1" dirty="0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404433" y="-1827446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Windows 10 home ver.1903</a:t>
          </a:r>
          <a:endParaRPr lang="ko-KR" altLang="en-US" sz="1900" b="1" kern="1200" spc="0" dirty="0"/>
        </a:p>
      </dsp:txBody>
      <dsp:txXfrm rot="-5400000">
        <a:off x="2497116" y="110365"/>
        <a:ext cx="4408822" cy="563693"/>
      </dsp:txXfrm>
    </dsp:sp>
    <dsp:sp modelId="{D59B156A-B76E-465B-AC78-6FFB87E3D610}">
      <dsp:nvSpPr>
        <dsp:cNvPr id="0" name=""/>
        <dsp:cNvSpPr/>
      </dsp:nvSpPr>
      <dsp:spPr>
        <a:xfrm>
          <a:off x="0" y="1785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운영 체제</a:t>
          </a:r>
        </a:p>
      </dsp:txBody>
      <dsp:txXfrm>
        <a:off x="38118" y="39903"/>
        <a:ext cx="2420879" cy="704615"/>
      </dsp:txXfrm>
    </dsp:sp>
    <dsp:sp modelId="{F84BF070-0916-463F-A778-9C5D3B8EA536}">
      <dsp:nvSpPr>
        <dsp:cNvPr id="0" name=""/>
        <dsp:cNvSpPr/>
      </dsp:nvSpPr>
      <dsp:spPr>
        <a:xfrm rot="5400000">
          <a:off x="4404433" y="-1007552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JDK 14</a:t>
          </a:r>
          <a:endParaRPr lang="ko-KR" altLang="en-US" sz="1900" b="1" kern="1200" spc="0" dirty="0"/>
        </a:p>
      </dsp:txBody>
      <dsp:txXfrm rot="-5400000">
        <a:off x="2497116" y="930259"/>
        <a:ext cx="4408822" cy="563693"/>
      </dsp:txXfrm>
    </dsp:sp>
    <dsp:sp modelId="{52CE7F3C-B24D-43C6-A33A-C1F200B79BDA}">
      <dsp:nvSpPr>
        <dsp:cNvPr id="0" name=""/>
        <dsp:cNvSpPr/>
      </dsp:nvSpPr>
      <dsp:spPr>
        <a:xfrm>
          <a:off x="0" y="821680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개발 언어</a:t>
          </a:r>
        </a:p>
      </dsp:txBody>
      <dsp:txXfrm>
        <a:off x="38118" y="859798"/>
        <a:ext cx="2420879" cy="704615"/>
      </dsp:txXfrm>
    </dsp:sp>
    <dsp:sp modelId="{1352640B-BD9A-4EB6-9204-F6D0955D4FA3}">
      <dsp:nvSpPr>
        <dsp:cNvPr id="0" name=""/>
        <dsp:cNvSpPr/>
      </dsp:nvSpPr>
      <dsp:spPr>
        <a:xfrm rot="5400000">
          <a:off x="4404433" y="-187658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Eclipse for Java Developer 2020-03</a:t>
          </a:r>
          <a:endParaRPr lang="ko-KR" altLang="en-US" sz="1900" b="1" kern="1200" spc="0" dirty="0"/>
        </a:p>
      </dsp:txBody>
      <dsp:txXfrm rot="-5400000">
        <a:off x="2497116" y="1750153"/>
        <a:ext cx="4408822" cy="563693"/>
      </dsp:txXfrm>
    </dsp:sp>
    <dsp:sp modelId="{0058D970-AB5F-4005-955F-6389A8C86A2B}">
      <dsp:nvSpPr>
        <dsp:cNvPr id="0" name=""/>
        <dsp:cNvSpPr/>
      </dsp:nvSpPr>
      <dsp:spPr>
        <a:xfrm>
          <a:off x="0" y="1641574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spc="0" dirty="0"/>
            <a:t>IDE</a:t>
          </a:r>
          <a:endParaRPr lang="ko-KR" altLang="en-US" sz="2400" b="1" kern="1200" spc="0" dirty="0"/>
        </a:p>
      </dsp:txBody>
      <dsp:txXfrm>
        <a:off x="38118" y="1679692"/>
        <a:ext cx="2420879" cy="704615"/>
      </dsp:txXfrm>
    </dsp:sp>
    <dsp:sp modelId="{10D1BE9F-8161-48CA-A0D8-8F5E747CD91D}">
      <dsp:nvSpPr>
        <dsp:cNvPr id="0" name=""/>
        <dsp:cNvSpPr/>
      </dsp:nvSpPr>
      <dsp:spPr>
        <a:xfrm rot="5400000">
          <a:off x="4404433" y="632235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dirty="0"/>
            <a:t>Oracle 11g</a:t>
          </a:r>
          <a:endParaRPr lang="ko-KR" altLang="en-US" sz="1900" b="1" kern="1200" dirty="0"/>
        </a:p>
      </dsp:txBody>
      <dsp:txXfrm rot="-5400000">
        <a:off x="2497116" y="2570046"/>
        <a:ext cx="4408822" cy="563693"/>
      </dsp:txXfrm>
    </dsp:sp>
    <dsp:sp modelId="{03D20B45-A046-4806-A63E-97B8E46DB225}">
      <dsp:nvSpPr>
        <dsp:cNvPr id="0" name=""/>
        <dsp:cNvSpPr/>
      </dsp:nvSpPr>
      <dsp:spPr>
        <a:xfrm>
          <a:off x="0" y="2461468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/>
            <a:t>DBMS</a:t>
          </a:r>
          <a:endParaRPr lang="ko-KR" altLang="en-US" sz="2400" b="1" kern="1200" dirty="0"/>
        </a:p>
      </dsp:txBody>
      <dsp:txXfrm>
        <a:off x="38118" y="2499586"/>
        <a:ext cx="2420879" cy="704615"/>
      </dsp:txXfrm>
    </dsp:sp>
    <dsp:sp modelId="{3F4B567D-2ED8-4C39-BDFD-F428F490AC23}">
      <dsp:nvSpPr>
        <dsp:cNvPr id="0" name=""/>
        <dsp:cNvSpPr/>
      </dsp:nvSpPr>
      <dsp:spPr>
        <a:xfrm rot="5400000">
          <a:off x="4404433" y="1452130"/>
          <a:ext cx="624681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900" b="1" kern="1200" spc="0" dirty="0"/>
            <a:t>Star UML 5.0.2.1570</a:t>
          </a:r>
        </a:p>
      </dsp:txBody>
      <dsp:txXfrm rot="-5400000">
        <a:off x="2497116" y="3389941"/>
        <a:ext cx="4408822" cy="563693"/>
      </dsp:txXfrm>
    </dsp:sp>
    <dsp:sp modelId="{86A961B4-81A6-4386-9A79-8FC1FF3B4763}">
      <dsp:nvSpPr>
        <dsp:cNvPr id="0" name=""/>
        <dsp:cNvSpPr/>
      </dsp:nvSpPr>
      <dsp:spPr>
        <a:xfrm>
          <a:off x="0" y="3281362"/>
          <a:ext cx="2497115" cy="780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spc="0" dirty="0"/>
            <a:t>기타 도구</a:t>
          </a:r>
          <a:endParaRPr lang="en-US" altLang="ko-KR" sz="2400" b="1" kern="1200" spc="0" dirty="0"/>
        </a:p>
      </dsp:txBody>
      <dsp:txXfrm>
        <a:off x="38118" y="3319480"/>
        <a:ext cx="2420879" cy="704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94674"/>
          <a:ext cx="7488832" cy="682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동적 구조 구현</a:t>
          </a:r>
          <a:endParaRPr lang="ko-KR" altLang="en-US" sz="2200" kern="1200" dirty="0"/>
        </a:p>
      </dsp:txBody>
      <dsp:txXfrm>
        <a:off x="33298" y="127972"/>
        <a:ext cx="7422236" cy="615514"/>
      </dsp:txXfrm>
    </dsp:sp>
    <dsp:sp modelId="{7B5FABF5-F038-4493-9853-9EE72ED15887}">
      <dsp:nvSpPr>
        <dsp:cNvPr id="0" name=""/>
        <dsp:cNvSpPr/>
      </dsp:nvSpPr>
      <dsp:spPr>
        <a:xfrm>
          <a:off x="0" y="776784"/>
          <a:ext cx="7488832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입력에 따라 </a:t>
          </a:r>
          <a:r>
            <a:rPr lang="en-US" altLang="ko-KR" sz="1700" b="1" kern="1200" dirty="0"/>
            <a:t>DB </a:t>
          </a:r>
          <a:r>
            <a:rPr lang="ko-KR" altLang="en-US" sz="1700" b="1" kern="1200" dirty="0"/>
            <a:t>테이블에 동적으로 접근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테이블 조회 시 컬럼 자동 생성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프로그램 구조 간소화로 재사용성 향상</a:t>
          </a:r>
          <a:endParaRPr lang="ko-KR" altLang="en-US" sz="1700" kern="1200" dirty="0"/>
        </a:p>
      </dsp:txBody>
      <dsp:txXfrm>
        <a:off x="0" y="776784"/>
        <a:ext cx="7488832" cy="1229580"/>
      </dsp:txXfrm>
    </dsp:sp>
    <dsp:sp modelId="{DCA69EE7-7518-452A-9B05-6BBFE7933FCF}">
      <dsp:nvSpPr>
        <dsp:cNvPr id="0" name=""/>
        <dsp:cNvSpPr/>
      </dsp:nvSpPr>
      <dsp:spPr>
        <a:xfrm>
          <a:off x="0" y="2006364"/>
          <a:ext cx="7488832" cy="6821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1" kern="1200" dirty="0"/>
            <a:t>절차적 </a:t>
          </a:r>
          <a:r>
            <a:rPr lang="en-US" altLang="ko-KR" sz="2200" b="1" kern="1200" dirty="0"/>
            <a:t>SQL </a:t>
          </a:r>
          <a:r>
            <a:rPr lang="ko-KR" altLang="en-US" sz="2200" b="1" kern="1200" dirty="0"/>
            <a:t>활용</a:t>
          </a:r>
          <a:endParaRPr lang="en-US" altLang="ko-KR" sz="2200" b="1" kern="1200" dirty="0"/>
        </a:p>
      </dsp:txBody>
      <dsp:txXfrm>
        <a:off x="33298" y="2039662"/>
        <a:ext cx="7422236" cy="615514"/>
      </dsp:txXfrm>
    </dsp:sp>
    <dsp:sp modelId="{1BF8E976-FB6D-4F3E-929E-7096ED7134CB}">
      <dsp:nvSpPr>
        <dsp:cNvPr id="0" name=""/>
        <dsp:cNvSpPr/>
      </dsp:nvSpPr>
      <dsp:spPr>
        <a:xfrm>
          <a:off x="0" y="2688474"/>
          <a:ext cx="7488832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7940" rIns="156464" bIns="2794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</a:t>
          </a:r>
          <a:r>
            <a:rPr lang="ko-KR" altLang="en-US" sz="1700" b="1" kern="1200" dirty="0"/>
            <a:t>프로시저</a:t>
          </a:r>
          <a:r>
            <a:rPr lang="en-US" altLang="ko-KR" sz="1700" b="1" kern="1200" dirty="0"/>
            <a:t>, </a:t>
          </a:r>
          <a:r>
            <a:rPr lang="ko-KR" altLang="en-US" sz="1700" b="1" kern="1200" dirty="0"/>
            <a:t>사용자 함수 등의 기능 활용</a:t>
          </a:r>
          <a:endParaRPr lang="en-US" altLang="ko-KR" sz="1700" b="1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700" b="1" kern="1200" dirty="0"/>
            <a:t> JDBC</a:t>
          </a:r>
          <a:r>
            <a:rPr lang="ko-KR" altLang="en-US" sz="1700" b="1" kern="1200" dirty="0"/>
            <a:t>의 입력에 따라 유기적인 쿼리 처리</a:t>
          </a:r>
          <a:endParaRPr lang="en-US" altLang="ko-KR" sz="1700" b="1" kern="1200" dirty="0"/>
        </a:p>
      </dsp:txBody>
      <dsp:txXfrm>
        <a:off x="0" y="2688474"/>
        <a:ext cx="7488832" cy="81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6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1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00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90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64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6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72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25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7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3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9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644" y="2888913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쇼핑몰 재고 관리 시스템</a:t>
            </a:r>
            <a:endParaRPr lang="en-US" altLang="ko-KR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888" y="417056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김 준 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코세아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인재 개발원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31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 중간 프로젝트 발표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609329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2020-06-25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51A8D-DEF0-43B3-9B8D-DF5430085E62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1688627"/>
            <a:ext cx="4264793" cy="433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CAL_REFUND : </a:t>
            </a:r>
            <a:r>
              <a:rPr lang="ko-KR" altLang="en-US" sz="1400" b="1" dirty="0"/>
              <a:t>총 환불 금액 조회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</a:t>
            </a:r>
            <a:br>
              <a:rPr lang="en-US" altLang="ko-KR" sz="1400" b="1" dirty="0"/>
            </a:br>
            <a:r>
              <a:rPr lang="en-US" altLang="ko-KR" sz="1400" b="1" dirty="0"/>
              <a:t>- CAL_TOTAL : </a:t>
            </a:r>
            <a:r>
              <a:rPr lang="ko-KR" altLang="en-US" sz="1400" b="1" dirty="0"/>
              <a:t>총 구매 금액 조회 함수</a:t>
            </a:r>
            <a:br>
              <a:rPr lang="en-US" altLang="ko-KR" sz="1400" b="1" dirty="0"/>
            </a:br>
            <a:r>
              <a:rPr lang="en-US" altLang="ko-KR" sz="1400" b="1" dirty="0"/>
              <a:t>- CANCEL_REFUND, REFUND : </a:t>
            </a:r>
            <a:r>
              <a:rPr lang="ko-KR" altLang="en-US" sz="1400" b="1" dirty="0"/>
              <a:t>환불 프로시저</a:t>
            </a:r>
            <a:br>
              <a:rPr lang="en-US" altLang="ko-KR" sz="1400" b="1" dirty="0"/>
            </a:br>
            <a:r>
              <a:rPr lang="en-US" altLang="ko-KR" sz="1400" b="1" dirty="0"/>
              <a:t>  (SALES_DETAILS </a:t>
            </a:r>
            <a:r>
              <a:rPr lang="ko-KR" altLang="en-US" sz="1400" b="1" dirty="0"/>
              <a:t>테이블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구매 수량 및 환불 </a:t>
            </a:r>
            <a:br>
              <a:rPr lang="en-US" altLang="ko-KR" sz="1400" b="1" dirty="0"/>
            </a:br>
            <a:r>
              <a:rPr lang="en-US" altLang="ko-KR" sz="1400" b="1" dirty="0"/>
              <a:t>   </a:t>
            </a:r>
            <a:r>
              <a:rPr lang="ko-KR" altLang="en-US" sz="1400" b="1" dirty="0"/>
              <a:t>수량 조정</a:t>
            </a:r>
            <a:r>
              <a:rPr lang="en-US" altLang="ko-KR" sz="1400" b="1" dirty="0"/>
              <a:t>, SALES </a:t>
            </a:r>
            <a:r>
              <a:rPr lang="ko-KR" altLang="en-US" sz="1400" b="1" dirty="0"/>
              <a:t>테이블 메시지 수정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FINISH_SALES : </a:t>
            </a:r>
            <a:r>
              <a:rPr lang="ko-KR" altLang="en-US" sz="1400" b="1" dirty="0"/>
              <a:t>거래 건 종결 프로시저</a:t>
            </a:r>
            <a:br>
              <a:rPr lang="en-US" altLang="ko-KR" sz="1400" b="1" dirty="0"/>
            </a:br>
            <a:r>
              <a:rPr lang="en-US" altLang="ko-KR" sz="1400" b="1" dirty="0"/>
              <a:t>  (SALES </a:t>
            </a:r>
            <a:r>
              <a:rPr lang="ko-KR" altLang="en-US" sz="1400" b="1" dirty="0"/>
              <a:t>메시지 수정</a:t>
            </a:r>
            <a:r>
              <a:rPr lang="en-US" altLang="ko-KR" sz="1400" b="1" dirty="0"/>
              <a:t>, PRODUCTS </a:t>
            </a:r>
            <a:r>
              <a:rPr lang="ko-KR" altLang="en-US" sz="1400" b="1" dirty="0"/>
              <a:t> 수량 조정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INSERT, UPDATE </a:t>
            </a:r>
            <a:r>
              <a:rPr lang="ko-KR" altLang="en-US" sz="1400" b="1" dirty="0"/>
              <a:t>프로시저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각 테이블 컬럼 별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레코드 자동 생성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상품 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시간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및 수정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삽입</a:t>
            </a:r>
            <a:br>
              <a:rPr lang="en-US" altLang="ko-KR" sz="1400" b="1" dirty="0"/>
            </a:br>
            <a:r>
              <a:rPr lang="en-US" altLang="ko-KR" sz="1400" b="1" dirty="0"/>
              <a:t>- IMPORT_PRODUCT : </a:t>
            </a:r>
            <a:r>
              <a:rPr lang="ko-KR" altLang="en-US" sz="1400" b="1" dirty="0"/>
              <a:t>상품 입고 프로시저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PROCEDURES</a:t>
            </a:r>
            <a:endParaRPr lang="ko-KR" altLang="en-US" b="1" spc="-15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5B18277-6E3D-49A9-B286-7E26FEC07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37" y="2132856"/>
            <a:ext cx="3533316" cy="31929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04647E-72F1-462E-85A6-288663B405D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46D4F-1A03-44CB-BF8B-21334E75AC09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75B6FD-91AF-49BD-BEF8-1DFCACFEA1C6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12497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BE7BC0-5625-4F16-B1ED-F5EF9BB1110A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609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사용자는 시스템을 통해</a:t>
            </a:r>
            <a:r>
              <a:rPr lang="en-US" altLang="ko-KR" sz="1400" b="1" dirty="0"/>
              <a:t> DB</a:t>
            </a:r>
            <a:r>
              <a:rPr lang="ko-KR" altLang="en-US" sz="1400" b="1" dirty="0"/>
              <a:t> 트랜잭션에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필요한 데이터 입력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프로그램은 </a:t>
            </a:r>
            <a:r>
              <a:rPr lang="ko-KR" altLang="en-US" sz="1400" b="1" dirty="0" err="1"/>
              <a:t>입력받은</a:t>
            </a:r>
            <a:r>
              <a:rPr lang="ko-KR" altLang="en-US" sz="1400" b="1" dirty="0"/>
              <a:t> 데이터로 </a:t>
            </a:r>
            <a:r>
              <a:rPr lang="ko-KR" altLang="en-US" sz="1400" b="1" dirty="0" err="1"/>
              <a:t>쿼리문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작성하여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로 전송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DBMS</a:t>
            </a:r>
            <a:r>
              <a:rPr lang="ko-KR" altLang="en-US" sz="1400" b="1" dirty="0"/>
              <a:t>가 전송 받은 쿼리문을 실행하여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데이터 조작</a:t>
            </a:r>
            <a:endParaRPr lang="en-US" altLang="ko-KR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UseCase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0" name="그림 8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72FB76E-134B-403D-8518-4083CE33E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61" y="1606153"/>
            <a:ext cx="4376067" cy="372477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0FFA18E-E1CA-4296-BB1D-08473B82FE6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F4F196B-BB10-42F4-BD0F-075E323AB29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14B24C7-D63C-432C-BCA1-409357CC025C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25534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5AC92-AB5F-4DE5-9D83-385977E9001E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DAO</a:t>
            </a:r>
            <a:r>
              <a:rPr lang="ko-KR" altLang="en-US" b="1" spc="-150" dirty="0"/>
              <a:t> 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7544" y="2402903"/>
            <a:ext cx="3312368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TableVO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생성자로 테이블 이름을 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            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DB </a:t>
            </a:r>
            <a:r>
              <a:rPr lang="ko-KR" altLang="en-US" sz="1400" b="1" dirty="0"/>
              <a:t>테이블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                </a:t>
            </a:r>
            <a:r>
              <a:rPr lang="ko-KR" altLang="en-US" sz="1400" b="1" dirty="0"/>
              <a:t>자동으로 컬럼 정보 생성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DAO : </a:t>
            </a:r>
            <a:r>
              <a:rPr lang="en-US" altLang="ko-KR" sz="1400" b="1" dirty="0" err="1"/>
              <a:t>TableVO</a:t>
            </a:r>
            <a:r>
              <a:rPr lang="ko-KR" altLang="en-US" sz="1400" b="1" dirty="0"/>
              <a:t> 상속 받아 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         각 </a:t>
            </a:r>
            <a:r>
              <a:rPr lang="en-US" altLang="ko-KR" sz="1400" b="1" dirty="0"/>
              <a:t>DBMS</a:t>
            </a:r>
            <a:r>
              <a:rPr lang="ko-KR" altLang="en-US" sz="1400" b="1" dirty="0"/>
              <a:t>로 </a:t>
            </a:r>
            <a:r>
              <a:rPr lang="ko-KR" altLang="en-US" sz="1400" b="1" dirty="0" err="1"/>
              <a:t>쿼리문</a:t>
            </a:r>
            <a:r>
              <a:rPr lang="ko-KR" altLang="en-US" sz="1400" b="1" dirty="0"/>
              <a:t> 전송</a:t>
            </a:r>
            <a:endParaRPr lang="en-US" altLang="ko-KR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90B9085-73CE-4570-B8DF-EC867D72B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87595"/>
            <a:ext cx="4578424" cy="41021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312089-47F6-4084-97E4-04EBBE2A0491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7B9EE-EA36-4E22-8393-693784FCFCCF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63B98D-6369-42D8-8C73-CDCCE11F5A23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84FD34-5DE0-4017-97F3-F93C0A8C4155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C4A252-7928-4EDB-8B26-280E1D77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60" y="1107504"/>
            <a:ext cx="5145978" cy="49857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en-US" altLang="ko-KR" b="1" spc="-150" dirty="0" err="1"/>
              <a:t>TableFrame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1962" y="2330895"/>
            <a:ext cx="3391966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 </a:t>
            </a:r>
            <a:r>
              <a:rPr lang="ko-KR" altLang="en-US" sz="1400" b="1" dirty="0"/>
              <a:t>쿼리 전송에 필요한 데이터를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DAO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상품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고객 정보 테이블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UI </a:t>
            </a:r>
            <a:r>
              <a:rPr lang="ko-KR" altLang="en-US" sz="1400" b="1" dirty="0"/>
              <a:t>프레임 정의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CRUD, </a:t>
            </a:r>
            <a:r>
              <a:rPr lang="ko-KR" altLang="en-US" sz="1400" b="1" dirty="0"/>
              <a:t>재고 입고 기능 구현</a:t>
            </a:r>
            <a:endParaRPr lang="en-US" altLang="ko-KR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720BD-9780-46A6-A480-17996D575C21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DC2F9-D382-451B-9AE4-9CCC17B5C4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F46C7-7637-44B6-96D3-3CE1196E8B7C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888F0-6D21-49AC-B458-A9559C00053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95438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35377-9555-4E4E-B073-BD0D6BBB9264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A17CF-27DE-4F6C-B96E-D3F9BD59C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94233"/>
            <a:ext cx="4402409" cy="525533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en-US" altLang="ko-KR" b="1" spc="-150" dirty="0" err="1"/>
              <a:t>SalesFrame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DB </a:t>
            </a:r>
            <a:r>
              <a:rPr lang="ko-KR" altLang="en-US" sz="1400" b="1" dirty="0"/>
              <a:t>쿼리 전송에 필요한 데이터를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DAO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거래 관련 테이블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뷰 접근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UI</a:t>
            </a:r>
            <a:r>
              <a:rPr lang="ko-KR" altLang="en-US" sz="1400" b="1" dirty="0"/>
              <a:t>프레임 정의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CRUD</a:t>
            </a:r>
            <a:r>
              <a:rPr lang="ko-KR" altLang="en-US" sz="1400" b="1" dirty="0"/>
              <a:t> 및 환불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거래 종결 기능 구현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7EC96-AEA6-4B73-B841-8EB34DF977B2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0CBB9-8682-44A2-89AF-1FE7648CB710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5DC4F-2637-4252-AF51-B66D8008F5CB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975E05-623D-412B-BC48-21DE1FC48399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84060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12D255-A099-4DDB-ABEB-A3D4BBFBF8E2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Main </a:t>
            </a:r>
            <a:r>
              <a:rPr lang="ko-KR" altLang="en-US" b="1" spc="-150" dirty="0"/>
              <a:t>클래스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프로그램 실행 클래스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버튼 입력으로 </a:t>
            </a:r>
            <a:r>
              <a:rPr lang="en-US" altLang="ko-KR" sz="1400" b="1" dirty="0"/>
              <a:t>Frame </a:t>
            </a:r>
            <a:r>
              <a:rPr lang="ko-KR" altLang="en-US" sz="1400" b="1" dirty="0"/>
              <a:t>클래스 호출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B6EAD53-EE08-4C55-A34D-D41AA5F4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99220"/>
            <a:ext cx="2857500" cy="441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UML – Class Diagram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B813F-72A2-4F06-B706-EB6119C59A0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2C7FCF-450A-4A68-8EDC-7CD84308386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856D9C-9889-4567-A925-91083E593FA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88413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F1115B-1547-4481-8844-987C542C8BA4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</a:t>
            </a:r>
            <a:r>
              <a:rPr lang="en-US" altLang="ko-KR" b="1" spc="-150" dirty="0" err="1"/>
              <a:t>MainFrame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488813"/>
            <a:ext cx="749148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Main : </a:t>
            </a:r>
            <a:r>
              <a:rPr lang="ko-KR" altLang="en-US" sz="1400" b="1" dirty="0"/>
              <a:t>버튼 </a:t>
            </a:r>
            <a:r>
              <a:rPr lang="ko-KR" altLang="en-US" sz="1400" b="1" dirty="0" err="1"/>
              <a:t>입력받아</a:t>
            </a:r>
            <a:r>
              <a:rPr lang="ko-KR" altLang="en-US" sz="1400" b="1" dirty="0"/>
              <a:t> 프레임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Table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JComboBox</a:t>
            </a:r>
            <a:r>
              <a:rPr lang="ko-KR" altLang="en-US" sz="1400" b="1" dirty="0"/>
              <a:t>로 접근 테이블명 지정</a:t>
            </a:r>
            <a:r>
              <a:rPr lang="en-US" altLang="ko-KR" sz="1400" b="1" dirty="0"/>
              <a:t>, Products/Customers </a:t>
            </a:r>
            <a:r>
              <a:rPr lang="ko-KR" altLang="en-US" sz="1400" b="1" dirty="0"/>
              <a:t>테이블 접근</a:t>
            </a:r>
            <a:br>
              <a:rPr lang="en-US" altLang="ko-KR" sz="1400" b="1" dirty="0"/>
            </a:br>
            <a:r>
              <a:rPr lang="en-US" altLang="ko-KR" sz="1400" b="1" dirty="0"/>
              <a:t>- Sales : </a:t>
            </a:r>
            <a:r>
              <a:rPr lang="ko-KR" altLang="en-US" sz="1400" b="1" dirty="0"/>
              <a:t>거래 관련 테이블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뷰 접근</a:t>
            </a:r>
          </a:p>
        </p:txBody>
      </p:sp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3C9AB4DD-5470-477C-BB5A-8F5F3A67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6" y="1564393"/>
            <a:ext cx="4032448" cy="77164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62C64A4-D142-4F6E-944B-6B686BBF9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1" y="2478851"/>
            <a:ext cx="6506116" cy="76980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B02EE4-91B3-4EF4-96B8-75F7BE52B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2" y="3379271"/>
            <a:ext cx="6506132" cy="7698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7E930C-FC9C-4ADC-9619-5E718584A11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A6091-CED1-4B03-B89B-00AAC5642C85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ACF8A0-DB53-4655-8CED-059353A0A97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16289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7A86DE-B92C-44A7-A535-EAC3532B1FE9}"/>
              </a:ext>
            </a:extLst>
          </p:cNvPr>
          <p:cNvSpPr/>
          <p:nvPr/>
        </p:nvSpPr>
        <p:spPr>
          <a:xfrm>
            <a:off x="410400" y="810000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</a:t>
            </a:r>
            <a:r>
              <a:rPr lang="en-US" altLang="ko-KR" b="1" spc="-150" dirty="0" err="1"/>
              <a:t>TableFrames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5062556"/>
            <a:ext cx="7491488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Products/Customers</a:t>
            </a:r>
            <a:r>
              <a:rPr lang="ko-KR" altLang="en-US" sz="1400" b="1" dirty="0"/>
              <a:t> 테이블 접근하여 </a:t>
            </a:r>
            <a:r>
              <a:rPr lang="en-US" altLang="ko-KR" sz="1400" b="1" dirty="0"/>
              <a:t>CRUD </a:t>
            </a:r>
            <a:r>
              <a:rPr lang="ko-KR" altLang="en-US" sz="1400" b="1" dirty="0"/>
              <a:t>쿼리 작성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Import_Products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뷰로 재고량이 마이너스인 재고 조회하여 입고 기능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8F4D0-9E6A-4BB0-B1EA-F0955C2F7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14259"/>
            <a:ext cx="3556222" cy="1778111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417B36B-91B2-472A-8938-B8F57AF9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66" y="3379081"/>
            <a:ext cx="3556222" cy="1778111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4399C2C-7682-4095-8951-269470EF9D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79081"/>
            <a:ext cx="3556222" cy="177811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0E1492B-0D73-4190-AFA9-9138972058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66" y="1494076"/>
            <a:ext cx="3556222" cy="1803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E10F27-92CC-4A26-B66B-4F750349B56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E8CB47-53A6-4F9C-A8F3-460B01BB0315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2DDDFF-5EF8-491E-87D4-7D39B37CA1B8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66056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CC51FE-8A05-4AA2-9AD9-A3026FE1A8CC}"/>
              </a:ext>
            </a:extLst>
          </p:cNvPr>
          <p:cNvSpPr/>
          <p:nvPr/>
        </p:nvSpPr>
        <p:spPr>
          <a:xfrm>
            <a:off x="411485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</a:t>
            </a:r>
            <a:r>
              <a:rPr lang="en-US" altLang="ko-KR" b="1" spc="-150" dirty="0" err="1"/>
              <a:t>SalesFrame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509120"/>
            <a:ext cx="7491488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SalesCustomersDetails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 및 고객정보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조회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각 행 더블클릭 시 </a:t>
            </a:r>
            <a:r>
              <a:rPr lang="en-US" altLang="ko-KR" sz="1400" b="1" dirty="0" err="1"/>
              <a:t>SalesProductsDetails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거래번호별 구매 상품 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팝업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Sales/</a:t>
            </a:r>
            <a:r>
              <a:rPr lang="en-US" altLang="ko-KR" sz="1400" b="1" dirty="0" err="1"/>
              <a:t>SalesDetails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테이블 접근하여 </a:t>
            </a:r>
            <a:r>
              <a:rPr lang="en-US" altLang="ko-KR" sz="1400" b="1" dirty="0"/>
              <a:t>CRUD </a:t>
            </a:r>
            <a:r>
              <a:rPr lang="ko-KR" altLang="en-US" sz="1400" b="1" dirty="0"/>
              <a:t>쿼리 작성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DeleteSalesFrame</a:t>
            </a:r>
            <a:r>
              <a:rPr lang="en-US" altLang="ko-KR" sz="1400" b="1" dirty="0"/>
              <a:t> : </a:t>
            </a:r>
            <a:r>
              <a:rPr lang="ko-KR" altLang="en-US" sz="1400" b="1" dirty="0" err="1"/>
              <a:t>거래건</a:t>
            </a:r>
            <a:r>
              <a:rPr lang="ko-KR" altLang="en-US" sz="1400" b="1" dirty="0"/>
              <a:t> 종결 및 삭제 기능</a:t>
            </a:r>
            <a:endParaRPr lang="en-US" altLang="ko-KR" sz="14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6566BAE-2D97-4A60-BA2E-39F307A26B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" y="1484784"/>
            <a:ext cx="3711918" cy="143753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EB18D03-EC85-4C45-9F3B-B5D0FAF93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4" y="1491446"/>
            <a:ext cx="3711918" cy="143753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B0A9A4A2-C036-4D81-80AE-AF6B9AC9B9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0" y="3003568"/>
            <a:ext cx="3711918" cy="143753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A37BEE92-8D6A-4B8D-811E-B0ADE72ECF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14" y="3006311"/>
            <a:ext cx="3711918" cy="1437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366755-B405-4EBB-983E-0B625C174AE3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CC9FE-1302-4BC7-959D-844ABA5A09C2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50A148-6086-4D2B-8B83-7FCEC0ECBF77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14333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A92A84-0B4F-4128-AC27-E8254D4DED7F}"/>
              </a:ext>
            </a:extLst>
          </p:cNvPr>
          <p:cNvSpPr/>
          <p:nvPr/>
        </p:nvSpPr>
        <p:spPr>
          <a:xfrm>
            <a:off x="375481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</a:t>
            </a:r>
            <a:r>
              <a:rPr lang="en-US" altLang="ko-KR" b="1" spc="-150" dirty="0" err="1"/>
              <a:t>RefundFrame</a:t>
            </a:r>
            <a:endParaRPr lang="ko-KR" altLang="en-US" b="1" spc="-15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UI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BA391-1D1E-4D50-BF47-0F0C659264A4}"/>
              </a:ext>
            </a:extLst>
          </p:cNvPr>
          <p:cNvSpPr txBox="1"/>
          <p:nvPr/>
        </p:nvSpPr>
        <p:spPr>
          <a:xfrm>
            <a:off x="536896" y="4797152"/>
            <a:ext cx="7491488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en-US" altLang="ko-KR" sz="1400" b="1" dirty="0" err="1"/>
              <a:t>RefundCustomersDetails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뷰 조회하여 환불 관련 정보 조회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각 행 더블클릭 시 </a:t>
            </a:r>
            <a:r>
              <a:rPr lang="en-US" altLang="ko-KR" sz="1400" b="1" dirty="0" err="1"/>
              <a:t>RefundProductsDetails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거래번호별 구매 상품 정보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뷰 팝업 실행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Sales/</a:t>
            </a:r>
            <a:r>
              <a:rPr lang="en-US" altLang="ko-KR" sz="1400" b="1" dirty="0" err="1"/>
              <a:t>SalesDetails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테이블 접근하여 환불 처리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취소 프로시저 실행</a:t>
            </a:r>
            <a:endParaRPr lang="en-US" altLang="ko-KR" sz="1400" b="1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ABE8AE-DF0B-4C8A-98EA-913D45DE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9" y="1547725"/>
            <a:ext cx="7779521" cy="2996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A1C1EF-1ABC-4EAF-A5BB-D5529ADA38CA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4161F-9708-4C21-8A72-918299F60A04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9F02A4-17DD-445B-A8C0-9B093D6A0103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2040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일정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환경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프로젝트 목표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프로젝트 중점</a:t>
            </a:r>
            <a:endParaRPr lang="en-US" altLang="ko-KR" sz="1200" b="1" spc="-150" dirty="0"/>
          </a:p>
          <a:p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/>
              <a:t>TABLES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VIEWS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PROCEDURES</a:t>
            </a:r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spc="-150" dirty="0"/>
              <a:t>USE CASE DIAGTAM</a:t>
            </a:r>
            <a:endParaRPr lang="ko-KR" altLang="en-US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CLASS </a:t>
            </a:r>
          </a:p>
          <a:p>
            <a:r>
              <a:rPr lang="en-US" altLang="ko-KR" sz="1200" b="1" spc="-150" dirty="0"/>
              <a:t>     DIAGRAM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  <a:p>
            <a:pPr marL="171450" indent="-171450">
              <a:buFontTx/>
              <a:buChar char="-"/>
            </a:pP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UI </a:t>
            </a:r>
            <a:r>
              <a:rPr lang="ko-KR" altLang="en-US" sz="1200" b="1" spc="-150" dirty="0"/>
              <a:t>설명</a:t>
            </a:r>
            <a:endParaRPr lang="en-US" altLang="ko-KR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  </a:t>
            </a:r>
            <a:r>
              <a:rPr lang="ko-KR" altLang="en-US" sz="1200" b="1" spc="-150" dirty="0"/>
              <a:t>시연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 </a:t>
            </a:r>
            <a:r>
              <a:rPr lang="ko-KR" altLang="en-US" sz="1200" b="1" spc="-150" dirty="0"/>
              <a:t>질의 응답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DB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UML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UI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/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질의 응답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2FD053-0ADD-43ED-9EE1-CA9B17DD5C11}"/>
              </a:ext>
            </a:extLst>
          </p:cNvPr>
          <p:cNvSpPr/>
          <p:nvPr/>
        </p:nvSpPr>
        <p:spPr>
          <a:xfrm>
            <a:off x="375481" y="808673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시연 및 질의 응답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4A950-7222-4A45-883D-B3ED85A29C6E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77D59-E0E4-44B1-A9EF-49CD973B6C5F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47C59-C197-4FCB-BAA7-FDEADB97EA8C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27687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김 준 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950B84-1714-4248-BCEC-30E4F370E3BF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87625" y="3429000"/>
            <a:ext cx="1559542" cy="2088232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0566" y="2844225"/>
            <a:ext cx="1869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9C5257-FC9C-4046-94BC-C763FF34707E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07BD7-2B61-4A97-8B01-10762F7950F7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15D7E1-BF94-4E5C-BC53-96B50D61BB38}"/>
              </a:ext>
            </a:extLst>
          </p:cNvPr>
          <p:cNvSpPr/>
          <p:nvPr/>
        </p:nvSpPr>
        <p:spPr>
          <a:xfrm>
            <a:off x="2862181" y="3115506"/>
            <a:ext cx="1559542" cy="2088232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r>
              <a:rPr lang="ko-KR" altLang="en-US" b="1" dirty="0">
                <a:solidFill>
                  <a:schemeClr val="tx1"/>
                </a:solidFill>
              </a:rPr>
              <a:t> 구성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8EA83-073C-4D9F-922E-55C0C99A3562}"/>
              </a:ext>
            </a:extLst>
          </p:cNvPr>
          <p:cNvSpPr txBox="1"/>
          <p:nvPr/>
        </p:nvSpPr>
        <p:spPr>
          <a:xfrm>
            <a:off x="2829033" y="2509738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431A67-DC9A-4DF2-BA2A-FDC42DE8D129}"/>
              </a:ext>
            </a:extLst>
          </p:cNvPr>
          <p:cNvSpPr/>
          <p:nvPr/>
        </p:nvSpPr>
        <p:spPr>
          <a:xfrm>
            <a:off x="4545189" y="2755466"/>
            <a:ext cx="1559542" cy="2088232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고객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테이블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CRUD</a:t>
            </a:r>
            <a:r>
              <a:rPr lang="ko-KR" altLang="en-US" b="1" dirty="0">
                <a:solidFill>
                  <a:schemeClr val="tx1"/>
                </a:solidFill>
              </a:rPr>
              <a:t> 구현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F598B2-D71D-4BBD-993B-1493C247E237}"/>
              </a:ext>
            </a:extLst>
          </p:cNvPr>
          <p:cNvSpPr/>
          <p:nvPr/>
        </p:nvSpPr>
        <p:spPr>
          <a:xfrm>
            <a:off x="6217552" y="2395426"/>
            <a:ext cx="1559542" cy="2088232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거래테이블 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거래 관련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기능 구현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280C10-8D8B-4DF0-BFFD-56D5EA7C6207}"/>
              </a:ext>
            </a:extLst>
          </p:cNvPr>
          <p:cNvSpPr txBox="1"/>
          <p:nvPr/>
        </p:nvSpPr>
        <p:spPr>
          <a:xfrm>
            <a:off x="4541046" y="2170691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B2FB98-71B7-452E-8062-BA3469322BA9}"/>
              </a:ext>
            </a:extLst>
          </p:cNvPr>
          <p:cNvSpPr txBox="1"/>
          <p:nvPr/>
        </p:nvSpPr>
        <p:spPr>
          <a:xfrm>
            <a:off x="6213409" y="1810651"/>
            <a:ext cx="16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주차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6606C1-7CE0-4BD8-8331-EAA6D9868CBF}"/>
              </a:ext>
            </a:extLst>
          </p:cNvPr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150F6FF-DDF6-4F7B-ACA1-53E6EFF4C20A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2747167" y="4159622"/>
            <a:ext cx="115014" cy="3134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8B893F9-BF44-45FE-85DF-2DD9C177367D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4421723" y="3799582"/>
            <a:ext cx="12346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61C7384-5364-4C95-8B0F-851B57319496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6104731" y="3439542"/>
            <a:ext cx="112821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63B4F8-3DA1-4683-98BB-625A92C3AEC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96F73E-B1B2-4A70-9753-09EC63BA3B41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1ECFD9-69F6-4616-888C-58486987DFB1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64336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/>
                </a:solidFill>
              </a:rPr>
              <a:t>[   </a:t>
            </a:r>
            <a:r>
              <a:rPr lang="ko-KR" altLang="en-US" sz="2400" b="1" spc="-150" dirty="0">
                <a:solidFill>
                  <a:schemeClr val="tx2"/>
                </a:solidFill>
              </a:rPr>
              <a:t>개발 환경   </a:t>
            </a:r>
            <a:r>
              <a:rPr lang="en-US" altLang="ko-KR" sz="2400" b="1" spc="-150" dirty="0">
                <a:solidFill>
                  <a:schemeClr val="tx2"/>
                </a:solidFill>
              </a:rPr>
              <a:t>]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703631198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6F410E-84CF-4535-8B6C-D7EA04D337B0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101DF-322F-4638-A1B4-5078257B9012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574B2-EF2E-4E88-B005-B103C1C78697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20353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726918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14096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인터넷 쇼핑몰을 위한 </a:t>
            </a:r>
            <a:endParaRPr lang="en-US" altLang="ko-KR" b="1" dirty="0"/>
          </a:p>
          <a:p>
            <a:pPr algn="ctr"/>
            <a:r>
              <a:rPr lang="ko-KR" altLang="en-US" b="1" dirty="0"/>
              <a:t>통합 관리 프로그램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/>
              <a:t>목표 프로그램</a:t>
            </a:r>
            <a:endParaRPr lang="ko-KR" altLang="en-US" sz="2800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개요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2160" y="4578704"/>
            <a:ext cx="2160000" cy="1439999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4581288"/>
            <a:ext cx="2160000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157192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상품 정보 관리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153417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고객 정보 관리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153417"/>
            <a:ext cx="1872208" cy="338554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거래 관리 기능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73794-B506-415F-9714-E3B58F941697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7FC28-8BF6-4918-9D53-9633018B2803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A10E38-8CE9-4806-B26A-6030D4042ECB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8468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215399"/>
            <a:ext cx="1296144" cy="9336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OOP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137701"/>
            <a:ext cx="1296144" cy="933681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CRUD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034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1</a:t>
            </a:r>
            <a:r>
              <a:rPr lang="ko-KR" altLang="en-US" b="1" spc="-150" dirty="0"/>
              <a:t>차 구현 중점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프로젝트 목표</a:t>
            </a:r>
          </a:p>
          <a:p>
            <a:pPr fontAlgn="base"/>
            <a:r>
              <a:rPr lang="ko-KR" altLang="en-US" sz="1600" spc="-150" dirty="0"/>
              <a:t>프로젝트를 통해  객체 지향 프로그래밍 개념과</a:t>
            </a:r>
            <a:endParaRPr lang="en-US" altLang="ko-KR" sz="1600" spc="-150" dirty="0"/>
          </a:p>
          <a:p>
            <a:pPr fontAlgn="base"/>
            <a:r>
              <a:rPr lang="ko-KR" altLang="en-US" sz="1600" spc="-150" dirty="0"/>
              <a:t>데이터 베이스에 대한 이해도 증대</a:t>
            </a:r>
            <a:endParaRPr lang="en-US" altLang="ko-KR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95736" y="242341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 기본 기능 활용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49757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기능별 클래스 구현 및 상속을 통한 객체지향 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중점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FF25C-2868-45A4-A048-AEA7FC178F7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DF255-2BEA-4910-B51E-C616B9D70E8B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C55975-C196-4AA0-A3B9-C16FBD72BAA7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4868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1277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2) 2</a:t>
            </a:r>
            <a:r>
              <a:rPr lang="ko-KR" altLang="en-US" b="1" dirty="0"/>
              <a:t>차 구현 중점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3100623633"/>
              </p:ext>
            </p:extLst>
          </p:nvPr>
        </p:nvGraphicFramePr>
        <p:xfrm>
          <a:off x="899592" y="1916831"/>
          <a:ext cx="7488832" cy="3602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 중점</a:t>
            </a: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64A41-4FFC-4FD3-AF05-C72667B16FD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E6A76-5C4C-4163-9FC5-85AB8159AF80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1B5DF6-29E6-4E40-87F0-595B550F8129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ABBF84-0794-4F64-93B8-34EF0A41EFF9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3832745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PRODUCTS : </a:t>
            </a:r>
            <a:r>
              <a:rPr lang="ko-KR" altLang="en-US" sz="1400" b="1" dirty="0"/>
              <a:t>상품 정보 테이블</a:t>
            </a:r>
            <a:r>
              <a:rPr lang="en-US" altLang="ko-KR" sz="1400" b="1" dirty="0"/>
              <a:t> 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CUSTOMERS : </a:t>
            </a:r>
            <a:r>
              <a:rPr lang="ko-KR" altLang="en-US" sz="1400" b="1" dirty="0"/>
              <a:t>고객 정보 테이블</a:t>
            </a:r>
            <a:br>
              <a:rPr lang="en-US" altLang="ko-KR" sz="1400" b="1" dirty="0"/>
            </a:br>
            <a:r>
              <a:rPr lang="en-US" altLang="ko-KR" sz="1400" b="1" dirty="0"/>
              <a:t>- SALES : </a:t>
            </a:r>
            <a:r>
              <a:rPr lang="ko-KR" altLang="en-US" sz="1400" b="1" dirty="0"/>
              <a:t>거래 정보 테이블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고객 정보 참조</a:t>
            </a:r>
            <a:r>
              <a:rPr lang="en-US" altLang="ko-KR" sz="1400" b="1" dirty="0"/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SALES_DETAILS : </a:t>
            </a:r>
            <a:r>
              <a:rPr lang="ko-KR" altLang="en-US" sz="1400" b="1" dirty="0"/>
              <a:t>거래 별 구매 상품 정보</a:t>
            </a:r>
            <a:br>
              <a:rPr lang="en-US" altLang="ko-KR" sz="1400" b="1" dirty="0"/>
            </a:br>
            <a:r>
              <a:rPr lang="en-US" altLang="ko-KR" sz="1400" b="1" dirty="0"/>
              <a:t>                         (</a:t>
            </a:r>
            <a:r>
              <a:rPr lang="ko-KR" altLang="en-US" sz="1400" b="1" dirty="0"/>
              <a:t>고객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상품 정보 참조</a:t>
            </a:r>
            <a:r>
              <a:rPr lang="en-US" altLang="ko-KR" sz="1400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TABLES</a:t>
            </a:r>
            <a:endParaRPr lang="ko-KR" altLang="en-US" b="1" spc="-15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F566625-12A3-4A71-BB79-C38C67207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24799"/>
            <a:ext cx="4415882" cy="44804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6A0DCE-5FA2-4635-9958-34A6D0F18B71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2735D-4774-4985-822D-620F944BC064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A09F9-9673-4F82-A66B-03F79903C2FD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41437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6DB3CE-28D6-4F52-84F8-4C61F9DE6C06}"/>
              </a:ext>
            </a:extLst>
          </p:cNvPr>
          <p:cNvSpPr/>
          <p:nvPr/>
        </p:nvSpPr>
        <p:spPr>
          <a:xfrm>
            <a:off x="395536" y="778211"/>
            <a:ext cx="8321030" cy="5600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231" y="2348880"/>
            <a:ext cx="4089099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SALES, SALES_DETAILS </a:t>
            </a:r>
            <a:r>
              <a:rPr lang="ko-KR" altLang="en-US" sz="1400" b="1" dirty="0"/>
              <a:t>테이블은 최소한의 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컬럼만 생성하여 수정 및 삽입의 용이성 유지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상세정보는 관계 뷰를 생성하여 조회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조회 시에는 뷰를 통해 조회하고 실제 데이터 </a:t>
            </a:r>
            <a:br>
              <a:rPr lang="en-US" altLang="ko-KR" sz="1400" b="1" dirty="0"/>
            </a:br>
            <a:r>
              <a:rPr lang="en-US" altLang="ko-KR" sz="1400" b="1" dirty="0"/>
              <a:t>  </a:t>
            </a:r>
            <a:r>
              <a:rPr lang="ko-KR" altLang="en-US" sz="1400" b="1" dirty="0"/>
              <a:t>조작 시에는 테이블로 접근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262AE-887E-4E90-A71B-677D9A390955}"/>
              </a:ext>
            </a:extLst>
          </p:cNvPr>
          <p:cNvSpPr txBox="1"/>
          <p:nvPr/>
        </p:nvSpPr>
        <p:spPr>
          <a:xfrm>
            <a:off x="427434" y="836712"/>
            <a:ext cx="295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DB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B8BED-8D0C-4C74-861C-C8F9D8F5BEDB}"/>
              </a:ext>
            </a:extLst>
          </p:cNvPr>
          <p:cNvSpPr txBox="1"/>
          <p:nvPr/>
        </p:nvSpPr>
        <p:spPr>
          <a:xfrm>
            <a:off x="539552" y="11247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VIEWS</a:t>
            </a:r>
            <a:endParaRPr lang="ko-KR" altLang="en-US" b="1" spc="-150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6D4ECC8-9E75-4636-8505-66D4A5D6E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09359"/>
            <a:ext cx="3807270" cy="50704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479A35-C612-467F-9A9E-52DD79DB211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코세아</a:t>
            </a:r>
            <a:r>
              <a:rPr lang="ko-KR" altLang="en-US" sz="1200" dirty="0">
                <a:solidFill>
                  <a:schemeClr val="bg1"/>
                </a:solidFill>
              </a:rPr>
              <a:t> 인재 개발원 웹 개발자 과정 </a:t>
            </a:r>
            <a:r>
              <a:rPr lang="en-US" altLang="ko-KR" sz="1200" dirty="0">
                <a:solidFill>
                  <a:schemeClr val="bg1"/>
                </a:solidFill>
              </a:rPr>
              <a:t>31</a:t>
            </a:r>
            <a:r>
              <a:rPr lang="ko-KR" altLang="en-US" sz="12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8E909-1D15-4B89-9D12-D810CCFA82D8}"/>
              </a:ext>
            </a:extLst>
          </p:cNvPr>
          <p:cNvSpPr txBox="1"/>
          <p:nvPr/>
        </p:nvSpPr>
        <p:spPr>
          <a:xfrm>
            <a:off x="5724128" y="657760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쇼핑몰 재고 관리 시스템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김준형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0D368E-6723-422B-925F-42EBAC311978}"/>
              </a:ext>
            </a:extLst>
          </p:cNvPr>
          <p:cNvSpPr/>
          <p:nvPr/>
        </p:nvSpPr>
        <p:spPr>
          <a:xfrm>
            <a:off x="201838" y="27168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중간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95152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1314</Words>
  <Application>Microsoft Office PowerPoint</Application>
  <PresentationFormat>화면 슬라이드 쇼(4:3)</PresentationFormat>
  <Paragraphs>274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준형</cp:lastModifiedBy>
  <cp:revision>138</cp:revision>
  <dcterms:created xsi:type="dcterms:W3CDTF">2016-11-03T20:47:04Z</dcterms:created>
  <dcterms:modified xsi:type="dcterms:W3CDTF">2020-06-23T08:29:02Z</dcterms:modified>
</cp:coreProperties>
</file>