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302" r:id="rId4"/>
    <p:sldId id="288" r:id="rId5"/>
    <p:sldId id="261" r:id="rId6"/>
    <p:sldId id="258" r:id="rId7"/>
    <p:sldId id="267" r:id="rId8"/>
    <p:sldId id="294" r:id="rId9"/>
    <p:sldId id="300" r:id="rId10"/>
    <p:sldId id="301" r:id="rId11"/>
    <p:sldId id="299" r:id="rId12"/>
    <p:sldId id="264" r:id="rId13"/>
    <p:sldId id="290" r:id="rId14"/>
    <p:sldId id="292" r:id="rId15"/>
    <p:sldId id="293" r:id="rId16"/>
    <p:sldId id="303" r:id="rId17"/>
    <p:sldId id="295" r:id="rId18"/>
    <p:sldId id="296" r:id="rId19"/>
    <p:sldId id="297" r:id="rId20"/>
    <p:sldId id="298" r:id="rId21"/>
    <p:sldId id="262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400" b="1" spc="0" dirty="0"/>
            <a:t>운영 체제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en-US" altLang="ko-KR" sz="2400" b="1" spc="0" dirty="0"/>
            <a:t>IDE</a:t>
          </a:r>
          <a:endParaRPr lang="ko-KR" altLang="en-US" sz="24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Windows 10 home ver.1903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JDK 14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dirty="0"/>
            <a:t>Eclipse for Java Developer 2020-03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400" b="1" spc="0" dirty="0"/>
            <a:t>개발 언어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EF32EA78-540A-4650-AAF0-DA59DAC6BB3B}">
      <dgm:prSet custT="1"/>
      <dgm:spPr/>
      <dgm:t>
        <a:bodyPr/>
        <a:lstStyle/>
        <a:p>
          <a:pPr latinLnBrk="1"/>
          <a:r>
            <a:rPr lang="en-US" altLang="ko-KR" sz="2400" b="1" dirty="0"/>
            <a:t>DBMS</a:t>
          </a:r>
          <a:endParaRPr lang="ko-KR" altLang="en-US" sz="2400" b="1" dirty="0"/>
        </a:p>
      </dgm:t>
    </dgm:pt>
    <dgm:pt modelId="{15881320-23AF-481A-B304-C286C833FDE5}" type="sib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41D70911-ECCC-4395-A838-2E8223CBA80A}" type="par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EEFB19BA-85AB-46C0-8015-F1D0FEB6DCF0}">
      <dgm:prSet/>
      <dgm:spPr/>
      <dgm:t>
        <a:bodyPr/>
        <a:lstStyle/>
        <a:p>
          <a:pPr latinLnBrk="1"/>
          <a:r>
            <a:rPr lang="en-US" altLang="ko-KR" b="1" dirty="0"/>
            <a:t>Oracle 11g</a:t>
          </a:r>
          <a:endParaRPr lang="ko-KR" altLang="en-US" b="1" dirty="0"/>
        </a:p>
      </dgm:t>
    </dgm:pt>
    <dgm:pt modelId="{09D5A9C8-6009-4522-B9D9-23474912AFE0}" type="par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E50859B6-71F5-41FE-9E66-E4091FB16AF3}" type="sib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2400" b="1" spc="0" dirty="0"/>
            <a:t>기타 도구</a:t>
          </a:r>
          <a:endParaRPr lang="en-US" altLang="ko-KR" sz="2400" b="1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788E8D36-BEBB-49E6-BA4F-06BAEDB51242}">
      <dgm:prSet/>
      <dgm:spPr/>
      <dgm:t>
        <a:bodyPr/>
        <a:lstStyle/>
        <a:p>
          <a:pPr latinLnBrk="1"/>
          <a:r>
            <a:rPr lang="en-US" altLang="ko-KR" b="1" spc="0" dirty="0"/>
            <a:t>Star UML 5.0.2.1570</a:t>
          </a:r>
        </a:p>
      </dgm:t>
    </dgm:pt>
    <dgm:pt modelId="{46E2B784-7B53-4ACF-8D2A-2F0016A52475}" type="par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146F96FD-3DB6-4522-BAD6-C0B85975E24A}" type="sib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5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5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5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29617183-4306-4A45-929F-6958A927E000}" type="pres">
      <dgm:prSet presAssocID="{EF32EA78-540A-4650-AAF0-DA59DAC6BB3B}" presName="linNode" presStyleCnt="0"/>
      <dgm:spPr/>
    </dgm:pt>
    <dgm:pt modelId="{03D20B45-A046-4806-A63E-97B8E46DB225}" type="pres">
      <dgm:prSet presAssocID="{EF32EA78-540A-4650-AAF0-DA59DAC6BB3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0D1BE9F-8161-48CA-A0D8-8F5E747CD91D}" type="pres">
      <dgm:prSet presAssocID="{EF32EA78-540A-4650-AAF0-DA59DAC6BB3B}" presName="descendantText" presStyleLbl="alignAccFollowNode1" presStyleIdx="3" presStyleCnt="5">
        <dgm:presLayoutVars>
          <dgm:bulletEnabled val="1"/>
        </dgm:presLayoutVars>
      </dgm:prSet>
      <dgm:spPr/>
    </dgm:pt>
    <dgm:pt modelId="{A3FF1FED-34B7-4F17-A908-6B4F6EA56BB4}" type="pres">
      <dgm:prSet presAssocID="{15881320-23AF-481A-B304-C286C833FDE5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F4B567D-2ED8-4C39-BDFD-F428F490AC23}" type="pres">
      <dgm:prSet presAssocID="{0F58A6F1-2A75-46E4-B454-B341342FA5F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16BB6E39-ACFD-452C-A421-D5F3B3737D87}" srcId="{0F58A6F1-2A75-46E4-B454-B341342FA5FB}" destId="{788E8D36-BEBB-49E6-BA4F-06BAEDB51242}" srcOrd="0" destOrd="0" parTransId="{46E2B784-7B53-4ACF-8D2A-2F0016A52475}" sibTransId="{146F96FD-3DB6-4522-BAD6-C0B85975E24A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6024DF62-A740-4E4C-B427-E814B66AD7F5}" srcId="{31049312-047E-45D7-B692-5D8F2F782C2D}" destId="{EF32EA78-540A-4650-AAF0-DA59DAC6BB3B}" srcOrd="3" destOrd="0" parTransId="{41D70911-ECCC-4395-A838-2E8223CBA80A}" sibTransId="{15881320-23AF-481A-B304-C286C833FDE5}"/>
    <dgm:cxn modelId="{355DE569-7CCB-4B74-ABF4-679542A7C33C}" type="presOf" srcId="{788E8D36-BEBB-49E6-BA4F-06BAEDB51242}" destId="{3F4B567D-2ED8-4C39-BDFD-F428F490AC23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FCBF06A-F626-4753-AA5B-3E7C7DA106B2}" type="presOf" srcId="{EEFB19BA-85AB-46C0-8015-F1D0FEB6DCF0}" destId="{10D1BE9F-8161-48CA-A0D8-8F5E747CD91D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4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43A6C8EF-63A7-4868-99AE-0F11D4AB54B6}" srcId="{EF32EA78-540A-4650-AAF0-DA59DAC6BB3B}" destId="{EEFB19BA-85AB-46C0-8015-F1D0FEB6DCF0}" srcOrd="0" destOrd="0" parTransId="{09D5A9C8-6009-4522-B9D9-23474912AFE0}" sibTransId="{E50859B6-71F5-41FE-9E66-E4091FB16AF3}"/>
    <dgm:cxn modelId="{4DBF9EF0-046B-49B8-8337-B8E9A0ED0041}" type="presOf" srcId="{EF32EA78-540A-4650-AAF0-DA59DAC6BB3B}" destId="{03D20B45-A046-4806-A63E-97B8E46DB225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F05E1994-A5DD-4344-9AD6-2F619C804FE0}" type="presParOf" srcId="{6AF1F34B-3789-4E8A-BEA8-9F61609F3056}" destId="{29617183-4306-4A45-929F-6958A927E000}" srcOrd="6" destOrd="0" presId="urn:microsoft.com/office/officeart/2005/8/layout/vList5"/>
    <dgm:cxn modelId="{DF6F589B-2E08-4780-85B4-19AC408ECB94}" type="presParOf" srcId="{29617183-4306-4A45-929F-6958A927E000}" destId="{03D20B45-A046-4806-A63E-97B8E46DB225}" srcOrd="0" destOrd="0" presId="urn:microsoft.com/office/officeart/2005/8/layout/vList5"/>
    <dgm:cxn modelId="{AC68D5F4-FBC7-4235-9780-B3733434AF9C}" type="presParOf" srcId="{29617183-4306-4A45-929F-6958A927E000}" destId="{10D1BE9F-8161-48CA-A0D8-8F5E747CD91D}" srcOrd="1" destOrd="0" presId="urn:microsoft.com/office/officeart/2005/8/layout/vList5"/>
    <dgm:cxn modelId="{E29B6022-EEA4-4CC7-A02E-6CA5284B16B2}" type="presParOf" srcId="{6AF1F34B-3789-4E8A-BEA8-9F61609F3056}" destId="{A3FF1FED-34B7-4F17-A908-6B4F6EA56BB4}" srcOrd="7" destOrd="0" presId="urn:microsoft.com/office/officeart/2005/8/layout/vList5"/>
    <dgm:cxn modelId="{04D3A169-0D66-4EE0-B9BA-1566A78E68E2}" type="presParOf" srcId="{6AF1F34B-3789-4E8A-BEA8-9F61609F3056}" destId="{5E00FF94-2EAC-49EE-849D-EE4F753D0D98}" srcOrd="8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2E8CEFE8-DB49-416A-9BF6-7EBFE40190FB}" type="presParOf" srcId="{5E00FF94-2EAC-49EE-849D-EE4F753D0D98}" destId="{3F4B567D-2ED8-4C39-BDFD-F428F490AC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동적 구조 구현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절차적 </a:t>
          </a:r>
          <a:r>
            <a:rPr lang="en-US" altLang="ko-KR" b="1" dirty="0"/>
            <a:t>SQL </a:t>
          </a:r>
          <a:r>
            <a:rPr lang="ko-KR" altLang="en-US" b="1" dirty="0"/>
            <a:t>활용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입력에 따라 </a:t>
          </a:r>
          <a:r>
            <a:rPr lang="en-US" altLang="ko-KR" b="1" dirty="0"/>
            <a:t>DB </a:t>
          </a:r>
          <a:r>
            <a:rPr lang="ko-KR" altLang="en-US" b="1" dirty="0"/>
            <a:t>테이블에 동적으로 접근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프로시저</a:t>
          </a:r>
          <a:r>
            <a:rPr lang="en-US" altLang="ko-KR" b="1" dirty="0"/>
            <a:t>, </a:t>
          </a:r>
          <a:r>
            <a:rPr lang="ko-KR" altLang="en-US" b="1" dirty="0"/>
            <a:t>사용자 함수 등의 기능 활용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테이블 조회 시 컬럼 자동 생성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프로그램 구조 간소화로 재사용성 향상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dirty="0"/>
            <a:t> JDBC</a:t>
          </a:r>
          <a:r>
            <a:rPr lang="ko-KR" altLang="en-US" b="1" dirty="0"/>
            <a:t>의 입력에 따라 유기적인 쿼리 처리</a:t>
          </a:r>
          <a:endParaRPr lang="en-US" altLang="ko-KR" b="1" dirty="0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04433" y="-1827446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Windows 10 home ver.1903</a:t>
          </a:r>
          <a:endParaRPr lang="ko-KR" altLang="en-US" sz="1900" b="1" kern="1200" spc="0" dirty="0"/>
        </a:p>
      </dsp:txBody>
      <dsp:txXfrm rot="-5400000">
        <a:off x="2497116" y="110365"/>
        <a:ext cx="4408822" cy="563693"/>
      </dsp:txXfrm>
    </dsp:sp>
    <dsp:sp modelId="{D59B156A-B76E-465B-AC78-6FFB87E3D610}">
      <dsp:nvSpPr>
        <dsp:cNvPr id="0" name=""/>
        <dsp:cNvSpPr/>
      </dsp:nvSpPr>
      <dsp:spPr>
        <a:xfrm>
          <a:off x="0" y="1785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운영 체제</a:t>
          </a:r>
        </a:p>
      </dsp:txBody>
      <dsp:txXfrm>
        <a:off x="38118" y="39903"/>
        <a:ext cx="2420879" cy="704615"/>
      </dsp:txXfrm>
    </dsp:sp>
    <dsp:sp modelId="{F84BF070-0916-463F-A778-9C5D3B8EA536}">
      <dsp:nvSpPr>
        <dsp:cNvPr id="0" name=""/>
        <dsp:cNvSpPr/>
      </dsp:nvSpPr>
      <dsp:spPr>
        <a:xfrm rot="5400000">
          <a:off x="4404433" y="-1007552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JDK 14</a:t>
          </a:r>
          <a:endParaRPr lang="ko-KR" altLang="en-US" sz="1900" b="1" kern="1200" spc="0" dirty="0"/>
        </a:p>
      </dsp:txBody>
      <dsp:txXfrm rot="-5400000">
        <a:off x="2497116" y="930259"/>
        <a:ext cx="4408822" cy="563693"/>
      </dsp:txXfrm>
    </dsp:sp>
    <dsp:sp modelId="{52CE7F3C-B24D-43C6-A33A-C1F200B79BDA}">
      <dsp:nvSpPr>
        <dsp:cNvPr id="0" name=""/>
        <dsp:cNvSpPr/>
      </dsp:nvSpPr>
      <dsp:spPr>
        <a:xfrm>
          <a:off x="0" y="821680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개발 언어</a:t>
          </a:r>
        </a:p>
      </dsp:txBody>
      <dsp:txXfrm>
        <a:off x="38118" y="859798"/>
        <a:ext cx="2420879" cy="704615"/>
      </dsp:txXfrm>
    </dsp:sp>
    <dsp:sp modelId="{1352640B-BD9A-4EB6-9204-F6D0955D4FA3}">
      <dsp:nvSpPr>
        <dsp:cNvPr id="0" name=""/>
        <dsp:cNvSpPr/>
      </dsp:nvSpPr>
      <dsp:spPr>
        <a:xfrm rot="5400000">
          <a:off x="4404433" y="-187658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Eclipse for Java Developer 2020-03</a:t>
          </a:r>
          <a:endParaRPr lang="ko-KR" altLang="en-US" sz="1900" b="1" kern="1200" spc="0" dirty="0"/>
        </a:p>
      </dsp:txBody>
      <dsp:txXfrm rot="-5400000">
        <a:off x="2497116" y="1750153"/>
        <a:ext cx="4408822" cy="563693"/>
      </dsp:txXfrm>
    </dsp:sp>
    <dsp:sp modelId="{0058D970-AB5F-4005-955F-6389A8C86A2B}">
      <dsp:nvSpPr>
        <dsp:cNvPr id="0" name=""/>
        <dsp:cNvSpPr/>
      </dsp:nvSpPr>
      <dsp:spPr>
        <a:xfrm>
          <a:off x="0" y="1641574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spc="0" dirty="0"/>
            <a:t>IDE</a:t>
          </a:r>
          <a:endParaRPr lang="ko-KR" altLang="en-US" sz="2400" b="1" kern="1200" spc="0" dirty="0"/>
        </a:p>
      </dsp:txBody>
      <dsp:txXfrm>
        <a:off x="38118" y="1679692"/>
        <a:ext cx="2420879" cy="704615"/>
      </dsp:txXfrm>
    </dsp:sp>
    <dsp:sp modelId="{10D1BE9F-8161-48CA-A0D8-8F5E747CD91D}">
      <dsp:nvSpPr>
        <dsp:cNvPr id="0" name=""/>
        <dsp:cNvSpPr/>
      </dsp:nvSpPr>
      <dsp:spPr>
        <a:xfrm rot="5400000">
          <a:off x="4404433" y="632235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Oracle 11g</a:t>
          </a:r>
          <a:endParaRPr lang="ko-KR" altLang="en-US" sz="1900" b="1" kern="1200" dirty="0"/>
        </a:p>
      </dsp:txBody>
      <dsp:txXfrm rot="-5400000">
        <a:off x="2497116" y="2570046"/>
        <a:ext cx="4408822" cy="563693"/>
      </dsp:txXfrm>
    </dsp:sp>
    <dsp:sp modelId="{03D20B45-A046-4806-A63E-97B8E46DB225}">
      <dsp:nvSpPr>
        <dsp:cNvPr id="0" name=""/>
        <dsp:cNvSpPr/>
      </dsp:nvSpPr>
      <dsp:spPr>
        <a:xfrm>
          <a:off x="0" y="2461468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DBMS</a:t>
          </a:r>
          <a:endParaRPr lang="ko-KR" altLang="en-US" sz="2400" b="1" kern="1200" dirty="0"/>
        </a:p>
      </dsp:txBody>
      <dsp:txXfrm>
        <a:off x="38118" y="2499586"/>
        <a:ext cx="2420879" cy="704615"/>
      </dsp:txXfrm>
    </dsp:sp>
    <dsp:sp modelId="{3F4B567D-2ED8-4C39-BDFD-F428F490AC23}">
      <dsp:nvSpPr>
        <dsp:cNvPr id="0" name=""/>
        <dsp:cNvSpPr/>
      </dsp:nvSpPr>
      <dsp:spPr>
        <a:xfrm rot="5400000">
          <a:off x="4404433" y="1452130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Star UML 5.0.2.1570</a:t>
          </a:r>
        </a:p>
      </dsp:txBody>
      <dsp:txXfrm rot="-5400000">
        <a:off x="2497116" y="3389941"/>
        <a:ext cx="4408822" cy="563693"/>
      </dsp:txXfrm>
    </dsp:sp>
    <dsp:sp modelId="{86A961B4-81A6-4386-9A79-8FC1FF3B4763}">
      <dsp:nvSpPr>
        <dsp:cNvPr id="0" name=""/>
        <dsp:cNvSpPr/>
      </dsp:nvSpPr>
      <dsp:spPr>
        <a:xfrm>
          <a:off x="0" y="3281362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기타 도구</a:t>
          </a:r>
          <a:endParaRPr lang="en-US" altLang="ko-KR" sz="2400" b="1" kern="1200" spc="0" dirty="0"/>
        </a:p>
      </dsp:txBody>
      <dsp:txXfrm>
        <a:off x="38118" y="3319480"/>
        <a:ext cx="2420879" cy="70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9467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동적 구조 구현</a:t>
          </a:r>
          <a:endParaRPr lang="ko-KR" altLang="en-US" sz="2200" kern="1200" dirty="0"/>
        </a:p>
      </dsp:txBody>
      <dsp:txXfrm>
        <a:off x="33298" y="127972"/>
        <a:ext cx="7422236" cy="615514"/>
      </dsp:txXfrm>
    </dsp:sp>
    <dsp:sp modelId="{7B5FABF5-F038-4493-9853-9EE72ED15887}">
      <dsp:nvSpPr>
        <dsp:cNvPr id="0" name=""/>
        <dsp:cNvSpPr/>
      </dsp:nvSpPr>
      <dsp:spPr>
        <a:xfrm>
          <a:off x="0" y="776784"/>
          <a:ext cx="748883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입력에 따라 </a:t>
          </a:r>
          <a:r>
            <a:rPr lang="en-US" altLang="ko-KR" sz="1700" b="1" kern="1200" dirty="0"/>
            <a:t>DB </a:t>
          </a:r>
          <a:r>
            <a:rPr lang="ko-KR" altLang="en-US" sz="1700" b="1" kern="1200" dirty="0"/>
            <a:t>테이블에 동적으로 접근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테이블 조회 시 컬럼 자동 생성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프로그램 구조 간소화로 재사용성 향상</a:t>
          </a:r>
          <a:endParaRPr lang="ko-KR" altLang="en-US" sz="1700" kern="1200" dirty="0"/>
        </a:p>
      </dsp:txBody>
      <dsp:txXfrm>
        <a:off x="0" y="776784"/>
        <a:ext cx="7488832" cy="1229580"/>
      </dsp:txXfrm>
    </dsp:sp>
    <dsp:sp modelId="{DCA69EE7-7518-452A-9B05-6BBFE7933FCF}">
      <dsp:nvSpPr>
        <dsp:cNvPr id="0" name=""/>
        <dsp:cNvSpPr/>
      </dsp:nvSpPr>
      <dsp:spPr>
        <a:xfrm>
          <a:off x="0" y="200636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절차적 </a:t>
          </a:r>
          <a:r>
            <a:rPr lang="en-US" altLang="ko-KR" sz="2200" b="1" kern="1200" dirty="0"/>
            <a:t>SQL </a:t>
          </a:r>
          <a:r>
            <a:rPr lang="ko-KR" altLang="en-US" sz="2200" b="1" kern="1200" dirty="0"/>
            <a:t>활용</a:t>
          </a:r>
          <a:endParaRPr lang="en-US" altLang="ko-KR" sz="2200" b="1" kern="1200" dirty="0"/>
        </a:p>
      </dsp:txBody>
      <dsp:txXfrm>
        <a:off x="33298" y="2039662"/>
        <a:ext cx="7422236" cy="615514"/>
      </dsp:txXfrm>
    </dsp:sp>
    <dsp:sp modelId="{1BF8E976-FB6D-4F3E-929E-7096ED7134CB}">
      <dsp:nvSpPr>
        <dsp:cNvPr id="0" name=""/>
        <dsp:cNvSpPr/>
      </dsp:nvSpPr>
      <dsp:spPr>
        <a:xfrm>
          <a:off x="0" y="2688474"/>
          <a:ext cx="7488832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프로시저</a:t>
          </a:r>
          <a:r>
            <a:rPr lang="en-US" altLang="ko-KR" sz="1700" b="1" kern="1200" dirty="0"/>
            <a:t>, </a:t>
          </a:r>
          <a:r>
            <a:rPr lang="ko-KR" altLang="en-US" sz="1700" b="1" kern="1200" dirty="0"/>
            <a:t>사용자 함수 등의 기능 활용</a:t>
          </a:r>
          <a:endParaRPr lang="en-US" altLang="ko-KR" sz="1700" b="1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JDBC</a:t>
          </a:r>
          <a:r>
            <a:rPr lang="ko-KR" altLang="en-US" sz="1700" b="1" kern="1200" dirty="0"/>
            <a:t>의 입력에 따라 유기적인 쿼리 처리</a:t>
          </a:r>
          <a:endParaRPr lang="en-US" altLang="ko-KR" sz="1700" b="1" kern="1200" dirty="0"/>
        </a:p>
      </dsp:txBody>
      <dsp:txXfrm>
        <a:off x="0" y="2688474"/>
        <a:ext cx="7488832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6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9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5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6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9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888913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쇼핑몰 통합 관리 시스템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888" y="417056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 준 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코세아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인재 개발원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31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 중간 프로젝트 발표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609329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2020-06-25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51A8D-DEF0-43B3-9B8D-DF5430085E6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1688627"/>
            <a:ext cx="4264793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CAL_REFUND : </a:t>
            </a:r>
            <a:r>
              <a:rPr lang="ko-KR" altLang="en-US" sz="1400" b="1" dirty="0"/>
              <a:t>총 환불 금액 조회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</a:t>
            </a:r>
            <a:br>
              <a:rPr lang="en-US" altLang="ko-KR" sz="1400" b="1" dirty="0"/>
            </a:br>
            <a:r>
              <a:rPr lang="en-US" altLang="ko-KR" sz="1400" b="1" dirty="0"/>
              <a:t>- CAL_TOTAL : </a:t>
            </a:r>
            <a:r>
              <a:rPr lang="ko-KR" altLang="en-US" sz="1400" b="1" dirty="0"/>
              <a:t>총 구매 금액 조회 함수</a:t>
            </a:r>
            <a:br>
              <a:rPr lang="en-US" altLang="ko-KR" sz="1400" b="1" dirty="0"/>
            </a:br>
            <a:r>
              <a:rPr lang="en-US" altLang="ko-KR" sz="1400" b="1" dirty="0"/>
              <a:t>- CANCEL_REFUND, REFUND : </a:t>
            </a:r>
            <a:r>
              <a:rPr lang="ko-KR" altLang="en-US" sz="1400" b="1" dirty="0"/>
              <a:t>환불 프로시저</a:t>
            </a:r>
            <a:br>
              <a:rPr lang="en-US" altLang="ko-KR" sz="1400" b="1" dirty="0"/>
            </a:br>
            <a:r>
              <a:rPr lang="en-US" altLang="ko-KR" sz="1400" b="1" dirty="0"/>
              <a:t>  (SALES_DETAILS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구매 수량 및 환불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수량 조정</a:t>
            </a:r>
            <a:r>
              <a:rPr lang="en-US" altLang="ko-KR" sz="1400" b="1" dirty="0"/>
              <a:t>, SALES </a:t>
            </a:r>
            <a:r>
              <a:rPr lang="ko-KR" altLang="en-US" sz="1400" b="1" dirty="0"/>
              <a:t>테이블 메시지 수정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FINISH_SALES : </a:t>
            </a:r>
            <a:r>
              <a:rPr lang="ko-KR" altLang="en-US" sz="1400" b="1" dirty="0"/>
              <a:t>거래 건 종결 프로시저</a:t>
            </a:r>
            <a:br>
              <a:rPr lang="en-US" altLang="ko-KR" sz="1400" b="1" dirty="0"/>
            </a:br>
            <a:r>
              <a:rPr lang="en-US" altLang="ko-KR" sz="1400" b="1" dirty="0"/>
              <a:t>  (SALES </a:t>
            </a:r>
            <a:r>
              <a:rPr lang="ko-KR" altLang="en-US" sz="1400" b="1" dirty="0"/>
              <a:t>메시지 수정</a:t>
            </a:r>
            <a:r>
              <a:rPr lang="en-US" altLang="ko-KR" sz="1400" b="1" dirty="0"/>
              <a:t>, PRODUCTS </a:t>
            </a:r>
            <a:r>
              <a:rPr lang="ko-KR" altLang="en-US" sz="1400" b="1" dirty="0"/>
              <a:t> 수량 조정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INSERT, UPDATE </a:t>
            </a:r>
            <a:r>
              <a:rPr lang="ko-KR" altLang="en-US" sz="1400" b="1" dirty="0"/>
              <a:t>프로시저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테이블 컬럼 별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레코드 자동 생성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상품 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및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삽입</a:t>
            </a:r>
            <a:br>
              <a:rPr lang="en-US" altLang="ko-KR" sz="1400" b="1" dirty="0"/>
            </a:br>
            <a:r>
              <a:rPr lang="en-US" altLang="ko-KR" sz="1400" b="1" dirty="0"/>
              <a:t>- IMPORT_PRODUCT : </a:t>
            </a:r>
            <a:r>
              <a:rPr lang="ko-KR" altLang="en-US" sz="1400" b="1" dirty="0"/>
              <a:t>상품 입고 프로시저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PROCEDURES</a:t>
            </a:r>
            <a:endParaRPr lang="ko-KR" altLang="en-US" b="1" spc="-15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B18277-6E3D-49A9-B286-7E26FEC0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37" y="2132856"/>
            <a:ext cx="3533316" cy="31929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04647E-72F1-462E-85A6-288663B405D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46D4F-1A03-44CB-BF8B-21334E75AC09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5B6FD-91AF-49BD-BEF8-1DFCACFEA1C6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2497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E7BC0-5625-4F16-B1ED-F5EF9BB1110A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사용자는 시스템을 통해</a:t>
            </a:r>
            <a:r>
              <a:rPr lang="en-US" altLang="ko-KR" sz="1400" b="1" dirty="0"/>
              <a:t> DB</a:t>
            </a:r>
            <a:r>
              <a:rPr lang="ko-KR" altLang="en-US" sz="1400" b="1" dirty="0"/>
              <a:t> 트랜잭션에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필요한 데이터 입력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프로그램은 </a:t>
            </a:r>
            <a:r>
              <a:rPr lang="ko-KR" altLang="en-US" sz="1400" b="1" dirty="0" err="1"/>
              <a:t>입력받은</a:t>
            </a:r>
            <a:r>
              <a:rPr lang="ko-KR" altLang="en-US" sz="1400" b="1" dirty="0"/>
              <a:t> 데이터로 </a:t>
            </a:r>
            <a:r>
              <a:rPr lang="ko-KR" altLang="en-US" sz="1400" b="1" dirty="0" err="1"/>
              <a:t>쿼리문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작성하여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로 전송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DBMS</a:t>
            </a:r>
            <a:r>
              <a:rPr lang="ko-KR" altLang="en-US" sz="1400" b="1" dirty="0"/>
              <a:t>가 전송 받은 쿼리문을 실행하여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데이터 조작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UseCase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FFA18E-E1CA-4296-BB1D-08473B82FE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4F196B-BB10-42F4-BD0F-075E323AB29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14B24C7-D63C-432C-BCA1-409357CC025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A23D201-82FD-4F35-A562-106CC27BA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70" y="1200999"/>
            <a:ext cx="4133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5AC92-AB5F-4DE5-9D83-385977E9001E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DAO</a:t>
            </a:r>
            <a:r>
              <a:rPr lang="ko-KR" altLang="en-US" b="1" spc="-150" dirty="0"/>
              <a:t> 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434" y="2519907"/>
            <a:ext cx="3280470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TableVO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생성자로 테이블 이름을 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테이블 접근</a:t>
            </a:r>
            <a:r>
              <a:rPr lang="en-US" altLang="ko-KR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            </a:t>
            </a:r>
            <a:r>
              <a:rPr lang="ko-KR" altLang="en-US" sz="1400" b="1" dirty="0"/>
              <a:t>자동으로 컬럼 정보 생성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DAO : </a:t>
            </a:r>
            <a:r>
              <a:rPr lang="en-US" altLang="ko-KR" sz="1400" b="1" dirty="0" err="1"/>
              <a:t>TableVO</a:t>
            </a:r>
            <a:r>
              <a:rPr lang="ko-KR" altLang="en-US" sz="1400" b="1" dirty="0"/>
              <a:t> 상속 받아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         </a:t>
            </a:r>
            <a:r>
              <a:rPr lang="ko-KR" altLang="en-US" sz="1400" b="1" dirty="0" err="1"/>
              <a:t>쿼리문</a:t>
            </a:r>
            <a:r>
              <a:rPr lang="ko-KR" altLang="en-US" sz="1400" b="1" dirty="0"/>
              <a:t> 전송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90B9085-73CE-4570-B8DF-EC867D72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87595"/>
            <a:ext cx="4578424" cy="4102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312089-47F6-4084-97E4-04EBBE2A049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B9EE-EA36-4E22-8393-693784FCFCC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63B98D-6369-42D8-8C73-CDCCE11F5A2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84FD34-5DE0-4017-97F3-F93C0A8C4155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C4A252-7928-4EDB-8B26-280E1D77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60" y="1107504"/>
            <a:ext cx="5145978" cy="49857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en-US" altLang="ko-KR" b="1" spc="-150" dirty="0" err="1"/>
              <a:t>TableFrame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339887"/>
            <a:ext cx="339196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상품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고객 정보 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 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CRUD, </a:t>
            </a:r>
            <a:r>
              <a:rPr lang="ko-KR" altLang="en-US" sz="1400" b="1" dirty="0"/>
              <a:t>재고 입고 기능 구현</a:t>
            </a:r>
            <a:endParaRPr lang="en-US" altLang="ko-KR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720BD-9780-46A6-A480-17996D575C21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DC2F9-D382-451B-9AE4-9CCC17B5C4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F46C7-7637-44B6-96D3-3CE1196E8B7C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888F0-6D21-49AC-B458-A9559C00053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438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35377-9555-4E4E-B073-BD0D6BBB926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A17CF-27DE-4F6C-B96E-D3F9BD59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94233"/>
            <a:ext cx="4402409" cy="525533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en-US" altLang="ko-KR" b="1" spc="-150" dirty="0" err="1"/>
              <a:t>SalesFrame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89445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</a:t>
            </a:r>
            <a:r>
              <a:rPr lang="ko-KR" altLang="en-US" sz="1400" b="1" dirty="0"/>
              <a:t> 및 환불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거래 종결 기능 구현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7EC96-AEA6-4B73-B841-8EB34DF977B2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0CBB9-8682-44A2-89AF-1FE7648CB71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5DC4F-2637-4252-AF51-B66D8008F5C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975E05-623D-412B-BC48-21DE1FC4839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8406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12D255-A099-4DDB-ABEB-A3D4BBFBF8E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Main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986218"/>
            <a:ext cx="383274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클래스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버튼 입력으로 </a:t>
            </a:r>
            <a:r>
              <a:rPr lang="en-US" altLang="ko-KR" sz="1400" b="1" dirty="0"/>
              <a:t>Frame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6EAD53-EE08-4C55-A34D-D41AA5F4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99220"/>
            <a:ext cx="2857500" cy="441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813F-72A2-4F06-B706-EB6119C59A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C7FCF-450A-4A68-8EDC-7CD84308386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856D9C-9889-4567-A925-91083E593FA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8413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12D255-A099-4DDB-ABEB-A3D4BBFBF8E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349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–Sequence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813F-72A2-4F06-B706-EB6119C59A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C7FCF-450A-4A68-8EDC-7CD84308386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856D9C-9889-4567-A925-91083E593FA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A73D0-C063-4B7D-9D62-9071CE9CCCD5}"/>
              </a:ext>
            </a:extLst>
          </p:cNvPr>
          <p:cNvSpPr txBox="1"/>
          <p:nvPr/>
        </p:nvSpPr>
        <p:spPr>
          <a:xfrm>
            <a:off x="503437" y="2274002"/>
            <a:ext cx="3904753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Frame </a:t>
            </a:r>
            <a:r>
              <a:rPr lang="ko-KR" altLang="en-US" sz="1400" b="1" dirty="0"/>
              <a:t>클래스 </a:t>
            </a:r>
            <a:r>
              <a:rPr lang="en-US" altLang="ko-KR" sz="1400" b="1" dirty="0"/>
              <a:t>: UI</a:t>
            </a:r>
            <a:r>
              <a:rPr lang="ko-KR" altLang="en-US" sz="1400" b="1" dirty="0"/>
              <a:t> 출력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사용자 입력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  SQL </a:t>
            </a:r>
            <a:r>
              <a:rPr lang="ko-KR" altLang="en-US" sz="1400" b="1" dirty="0"/>
              <a:t>실행 결과 화면 출력</a:t>
            </a:r>
            <a:br>
              <a:rPr lang="en-US" altLang="ko-KR" sz="1400" b="1" dirty="0"/>
            </a:br>
            <a:r>
              <a:rPr lang="en-US" altLang="ko-KR" sz="1400" b="1" dirty="0"/>
              <a:t>- DAO</a:t>
            </a:r>
            <a:r>
              <a:rPr lang="ko-KR" altLang="en-US" sz="1400" b="1" dirty="0"/>
              <a:t>클래스 </a:t>
            </a:r>
            <a:r>
              <a:rPr lang="en-US" altLang="ko-KR" sz="1400" b="1" dirty="0"/>
              <a:t>: Frame</a:t>
            </a:r>
            <a:r>
              <a:rPr lang="ko-KR" altLang="en-US" sz="1400" b="1" dirty="0"/>
              <a:t>클래스 입력 자료로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SQL</a:t>
            </a:r>
            <a:r>
              <a:rPr lang="ko-KR" altLang="en-US" sz="1400" b="1" dirty="0"/>
              <a:t>문 작성</a:t>
            </a:r>
            <a:r>
              <a:rPr lang="en-US" altLang="ko-KR" sz="1400" b="1" dirty="0"/>
              <a:t>/SQL</a:t>
            </a:r>
            <a:r>
              <a:rPr lang="ko-KR" altLang="en-US" sz="1400" b="1" dirty="0"/>
              <a:t>실행 결과를 변수에 저장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DBMS : DAO</a:t>
            </a:r>
            <a:r>
              <a:rPr lang="ko-KR" altLang="en-US" sz="1400" b="1" dirty="0"/>
              <a:t>가 작성한 </a:t>
            </a:r>
            <a:r>
              <a:rPr lang="en-US" altLang="ko-KR" sz="1400" b="1" dirty="0"/>
              <a:t>SQL</a:t>
            </a:r>
            <a:r>
              <a:rPr lang="ko-KR" altLang="en-US" sz="1400" b="1" dirty="0"/>
              <a:t>문을 실행하여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데이터 조작</a:t>
            </a:r>
            <a:r>
              <a:rPr lang="en-US" altLang="ko-KR" sz="1400" b="1" dirty="0"/>
              <a:t>, DAO </a:t>
            </a:r>
            <a:r>
              <a:rPr lang="ko-KR" altLang="en-US" sz="1400" b="1" dirty="0"/>
              <a:t>클래스로 실행 결과 전달</a:t>
            </a:r>
            <a:r>
              <a:rPr lang="en-US" altLang="ko-KR" sz="1400" b="1" dirty="0"/>
              <a:t> 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359FA61-F0E8-4598-96AA-5FBCE87B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36821"/>
            <a:ext cx="4228206" cy="48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1115B-1547-4481-8844-987C542C8BA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err="1"/>
              <a:t>MainFrame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488813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Main : </a:t>
            </a:r>
            <a:r>
              <a:rPr lang="ko-KR" altLang="en-US" sz="1400" b="1" dirty="0"/>
              <a:t>버튼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프레임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Table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JComboBox</a:t>
            </a:r>
            <a:r>
              <a:rPr lang="ko-KR" altLang="en-US" sz="1400" b="1" dirty="0"/>
              <a:t>로 접근 테이블명 지정</a:t>
            </a:r>
            <a:r>
              <a:rPr lang="en-US" altLang="ko-KR" sz="1400" b="1" dirty="0"/>
              <a:t>, Products/Customers </a:t>
            </a:r>
            <a:r>
              <a:rPr lang="ko-KR" altLang="en-US" sz="1400" b="1" dirty="0"/>
              <a:t>테이블 접근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C9AB4DD-5470-477C-BB5A-8F5F3A6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" y="1564393"/>
            <a:ext cx="4032448" cy="7716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2C64A4-D142-4F6E-944B-6B686BBF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1" y="2478851"/>
            <a:ext cx="6506116" cy="7698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B02EE4-91B3-4EF4-96B8-75F7BE52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" y="3379271"/>
            <a:ext cx="6506132" cy="769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E930C-FC9C-4ADC-9619-5E718584A11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A6091-CED1-4B03-B89B-00AAC5642C8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CF8A0-DB53-4655-8CED-059353A0A97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62891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A86DE-B92C-44A7-A535-EAC3532B1FE9}"/>
              </a:ext>
            </a:extLst>
          </p:cNvPr>
          <p:cNvSpPr/>
          <p:nvPr/>
        </p:nvSpPr>
        <p:spPr>
          <a:xfrm>
            <a:off x="410400" y="810000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</a:t>
            </a:r>
            <a:r>
              <a:rPr lang="en-US" altLang="ko-KR" b="1" spc="-150" dirty="0" err="1"/>
              <a:t>TableFrames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5062556"/>
            <a:ext cx="749148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Products/Customers</a:t>
            </a:r>
            <a:r>
              <a:rPr lang="ko-KR" altLang="en-US" sz="1400" b="1" dirty="0"/>
              <a:t> 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Import_Products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뷰로 재고량이 마이너스인 재고 조회하여 입고 기능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8F4D0-9E6A-4BB0-B1EA-F0955C2F7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4259"/>
            <a:ext cx="3556222" cy="177811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417B36B-91B2-472A-8938-B8F57AF9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3379081"/>
            <a:ext cx="3556222" cy="177811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4399C2C-7682-4095-8951-269470EF9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9081"/>
            <a:ext cx="3556222" cy="177811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0E1492B-0D73-4190-AFA9-9138972058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1494076"/>
            <a:ext cx="3556222" cy="1803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10F27-92CC-4A26-B66B-4F750349B5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8CB47-53A6-4F9C-A8F3-460B01BB031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2DDDFF-5EF8-491E-87D4-7D39B37CA1B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6056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CC51FE-8A05-4AA2-9AD9-A3026FE1A8CC}"/>
              </a:ext>
            </a:extLst>
          </p:cNvPr>
          <p:cNvSpPr/>
          <p:nvPr/>
        </p:nvSpPr>
        <p:spPr>
          <a:xfrm>
            <a:off x="411485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</a:t>
            </a:r>
            <a:r>
              <a:rPr lang="en-US" altLang="ko-KR" b="1" spc="-150" dirty="0" err="1"/>
              <a:t>SalesFrame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509120"/>
            <a:ext cx="7491488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SalesCustomersDetails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 및 고객정보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SalesProductsDetails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DeleteSalesFrame</a:t>
            </a:r>
            <a:r>
              <a:rPr lang="en-US" altLang="ko-KR" sz="1400" b="1" dirty="0"/>
              <a:t> : </a:t>
            </a:r>
            <a:r>
              <a:rPr lang="ko-KR" altLang="en-US" sz="1400" b="1" dirty="0" err="1"/>
              <a:t>거래건</a:t>
            </a:r>
            <a:r>
              <a:rPr lang="ko-KR" altLang="en-US" sz="1400" b="1" dirty="0"/>
              <a:t> 종결 및 삭제 기능</a:t>
            </a:r>
            <a:endParaRPr lang="en-US" altLang="ko-KR" sz="1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6566BAE-2D97-4A60-BA2E-39F307A26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1484784"/>
            <a:ext cx="3711918" cy="14375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EB18D03-EC85-4C45-9F3B-B5D0FAF93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1491446"/>
            <a:ext cx="3711918" cy="143753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0A9A4A2-C036-4D81-80AE-AF6B9AC9B9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3003568"/>
            <a:ext cx="3711918" cy="143753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A37BEE92-8D6A-4B8D-811E-B0ADE72ECF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3006311"/>
            <a:ext cx="3711918" cy="1437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66755-B405-4EBB-983E-0B625C174AE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CC9FE-1302-4BC7-959D-844ABA5A09C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50A148-6086-4D2B-8B83-7FCEC0ECBF7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1433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목표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중점</a:t>
            </a: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TABLES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VIEWS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PROCEDURES</a:t>
            </a: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USE CASE DIAGTAM</a:t>
            </a:r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CLASS </a:t>
            </a:r>
          </a:p>
          <a:p>
            <a:r>
              <a:rPr lang="en-US" altLang="ko-KR" sz="1200" b="1" spc="-150" dirty="0"/>
              <a:t>     DIAGRAM</a:t>
            </a:r>
            <a:br>
              <a:rPr lang="en-US" altLang="ko-KR" sz="1200" b="1" spc="-150" dirty="0"/>
            </a:b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SEQUENCE</a:t>
            </a:r>
            <a:br>
              <a:rPr lang="en-US" altLang="ko-KR" sz="1200" b="1" spc="-150" dirty="0"/>
            </a:br>
            <a:r>
              <a:rPr lang="en-US" altLang="ko-KR" sz="1200" b="1" spc="-150" dirty="0"/>
              <a:t>DIAGRAM</a:t>
            </a: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UI </a:t>
            </a:r>
            <a:r>
              <a:rPr lang="ko-KR" altLang="en-US" sz="1200" b="1" spc="-150" dirty="0"/>
              <a:t>설명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시연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질의 응답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UML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질의 응답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A92A84-0B4F-4128-AC27-E8254D4DED7F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</a:t>
            </a:r>
            <a:r>
              <a:rPr lang="en-US" altLang="ko-KR" b="1" spc="-150" dirty="0" err="1"/>
              <a:t>RefundFrame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797152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RefundCustomersDetails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 조회하여 환불 관련 정보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RefundProductsDetails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환불 처리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취소 프로시저 실행</a:t>
            </a:r>
            <a:endParaRPr lang="en-US" altLang="ko-KR" sz="14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ABE8AE-DF0B-4C8A-98EA-913D45DE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" y="1547725"/>
            <a:ext cx="7779521" cy="299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1C1EF-1ABC-4EAF-A5BB-D5529ADA38C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4161F-9708-4C21-8A72-918299F60A0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F02A4-17DD-445B-A8C0-9B093D6A010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20409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2FD053-0ADD-43ED-9EE1-CA9B17DD5C11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시연 및 질의 응답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4A950-7222-4A45-883D-B3ED85A29C6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77D59-E0E4-44B1-A9EF-49CD973B6C5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47C59-C197-4FCB-BAA7-FDEADB97EA8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2768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 준 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50B84-1714-4248-BCEC-30E4F370E3B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87625" y="2429599"/>
            <a:ext cx="1559542" cy="2088232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66" y="1844824"/>
            <a:ext cx="186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C5257-FC9C-4046-94BC-C763FF34707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07BD7-2B61-4A97-8B01-10762F7950F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5D7E1-BF94-4E5C-BC53-96B50D61BB38}"/>
              </a:ext>
            </a:extLst>
          </p:cNvPr>
          <p:cNvSpPr/>
          <p:nvPr/>
        </p:nvSpPr>
        <p:spPr>
          <a:xfrm>
            <a:off x="2862181" y="2780928"/>
            <a:ext cx="1559542" cy="208823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 구성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시스템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구조 설계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8EA83-073C-4D9F-922E-55C0C99A3562}"/>
              </a:ext>
            </a:extLst>
          </p:cNvPr>
          <p:cNvSpPr txBox="1"/>
          <p:nvPr/>
        </p:nvSpPr>
        <p:spPr>
          <a:xfrm>
            <a:off x="2829033" y="2175160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431A67-DC9A-4DF2-BA2A-FDC42DE8D129}"/>
              </a:ext>
            </a:extLst>
          </p:cNvPr>
          <p:cNvSpPr/>
          <p:nvPr/>
        </p:nvSpPr>
        <p:spPr>
          <a:xfrm>
            <a:off x="4545189" y="3140968"/>
            <a:ext cx="1559542" cy="2088232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고객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CRUD</a:t>
            </a:r>
            <a:r>
              <a:rPr lang="ko-KR" altLang="en-US" b="1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F598B2-D71D-4BBD-993B-1493C247E237}"/>
              </a:ext>
            </a:extLst>
          </p:cNvPr>
          <p:cNvSpPr/>
          <p:nvPr/>
        </p:nvSpPr>
        <p:spPr>
          <a:xfrm>
            <a:off x="6217552" y="3501008"/>
            <a:ext cx="1559542" cy="208823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거래테이블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거래 관련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80C10-8D8B-4DF0-BFFD-56D5EA7C6207}"/>
              </a:ext>
            </a:extLst>
          </p:cNvPr>
          <p:cNvSpPr txBox="1"/>
          <p:nvPr/>
        </p:nvSpPr>
        <p:spPr>
          <a:xfrm>
            <a:off x="4541046" y="2556193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2FB98-71B7-452E-8062-BA3469322BA9}"/>
              </a:ext>
            </a:extLst>
          </p:cNvPr>
          <p:cNvSpPr txBox="1"/>
          <p:nvPr/>
        </p:nvSpPr>
        <p:spPr>
          <a:xfrm>
            <a:off x="6213409" y="2916233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6606C1-7CE0-4BD8-8331-EAA6D9868CBF}"/>
              </a:ext>
            </a:extLst>
          </p:cNvPr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150F6FF-DDF6-4F7B-ACA1-53E6EFF4C20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2747167" y="3473715"/>
            <a:ext cx="115014" cy="35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8B893F9-BF44-45FE-85DF-2DD9C177367D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4421723" y="3825044"/>
            <a:ext cx="12346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61C7384-5364-4C95-8B0F-851B57319496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6104731" y="4185084"/>
            <a:ext cx="112821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63B4F8-3DA1-4683-98BB-625A92C3AEC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6F73E-B1B2-4A70-9753-09EC63BA3B41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ECFD9-69F6-4616-888C-58486987DFB1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433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  </a:t>
            </a:r>
            <a:r>
              <a:rPr lang="ko-KR" altLang="en-US" sz="2400" b="1" spc="-150" dirty="0">
                <a:solidFill>
                  <a:schemeClr val="tx2"/>
                </a:solidFill>
              </a:rPr>
              <a:t>개발 환경   </a:t>
            </a:r>
            <a:r>
              <a:rPr lang="en-US" altLang="ko-KR" sz="2400" b="1" spc="-150" dirty="0">
                <a:solidFill>
                  <a:schemeClr val="tx2"/>
                </a:solidFill>
              </a:rPr>
              <a:t>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703631198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6F410E-84CF-4535-8B6C-D7EA04D337B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101DF-322F-4638-A1B4-5078257B901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574B2-EF2E-4E88-B005-B103C1C7869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2035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26918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409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인터넷 쇼핑몰을 위한 </a:t>
            </a:r>
            <a:endParaRPr lang="en-US" altLang="ko-KR" b="1" dirty="0"/>
          </a:p>
          <a:p>
            <a:pPr algn="ctr"/>
            <a:r>
              <a:rPr lang="ko-KR" altLang="en-US" b="1" dirty="0"/>
              <a:t>통합 관리 프로그램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/>
              <a:t>목표 프로그램</a:t>
            </a:r>
            <a:endParaRPr lang="ko-KR" altLang="en-US" sz="28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4578704"/>
            <a:ext cx="2160000" cy="1439999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581288"/>
            <a:ext cx="2160000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157192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상품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고객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거래 관리 기능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73794-B506-415F-9714-E3B58F94169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7FC28-8BF6-4918-9D53-9633018B2803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A10E38-8CE9-4806-B26A-6030D4042ECB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8E47B4-72B6-4410-9AA5-CB1E002852D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215399"/>
            <a:ext cx="1296144" cy="9336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137701"/>
            <a:ext cx="1296144" cy="9336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034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1</a:t>
            </a:r>
            <a:r>
              <a:rPr lang="ko-KR" altLang="en-US" b="1" spc="-150" dirty="0"/>
              <a:t>차 구현 중점</a:t>
            </a:r>
            <a:r>
              <a:rPr lang="en-US" altLang="ko-KR" b="1" spc="-150" dirty="0"/>
              <a:t>(1~3</a:t>
            </a:r>
            <a:r>
              <a:rPr lang="ko-KR" altLang="en-US" b="1" spc="-150" dirty="0"/>
              <a:t>주차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프로젝트 목표</a:t>
            </a:r>
          </a:p>
          <a:p>
            <a:pPr fontAlgn="base"/>
            <a:r>
              <a:rPr lang="ko-KR" altLang="en-US" sz="1600" spc="-150" dirty="0"/>
              <a:t>프로젝트를 통해  객체 지향 프로그래밍 개념과</a:t>
            </a:r>
            <a:endParaRPr lang="en-US" altLang="ko-KR" sz="1600" spc="-150" dirty="0"/>
          </a:p>
          <a:p>
            <a:pPr fontAlgn="base"/>
            <a:r>
              <a:rPr lang="ko-KR" altLang="en-US" sz="1600" spc="-150" dirty="0"/>
              <a:t>데이터 베이스에 대한 이해도 증대</a:t>
            </a:r>
            <a:endParaRPr lang="en-US" altLang="ko-KR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95736" y="242341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 기본 기능 활용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49757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기능별 클래스 구현 및 상속을 통한 객체지향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FF25C-2868-45A4-A048-AEA7FC178F7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DF255-2BEA-4910-B51E-C616B9D70E8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C55975-C196-4AA0-A3B9-C16FBD72BAA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51BA71-6989-4C7A-A6BA-05015931C22E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2) 2</a:t>
            </a:r>
            <a:r>
              <a:rPr lang="ko-KR" altLang="en-US" b="1" dirty="0"/>
              <a:t>차 구현 중점</a:t>
            </a:r>
            <a:r>
              <a:rPr lang="en-US" altLang="ko-KR" b="1" dirty="0"/>
              <a:t>(4</a:t>
            </a:r>
            <a:r>
              <a:rPr lang="ko-KR" altLang="en-US" b="1" dirty="0"/>
              <a:t>주차</a:t>
            </a:r>
            <a:r>
              <a:rPr lang="en-US" altLang="ko-KR" b="1" dirty="0"/>
              <a:t>)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100623633"/>
              </p:ext>
            </p:extLst>
          </p:nvPr>
        </p:nvGraphicFramePr>
        <p:xfrm>
          <a:off x="899592" y="1916831"/>
          <a:ext cx="7488832" cy="360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64A41-4FFC-4FD3-AF05-C72667B16FD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E6A76-5C4C-4163-9FC5-85AB8159AF8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B5DF6-29E6-4E40-87F0-595B550F812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ABBF84-0794-4F64-93B8-34EF0A41EFF9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 : </a:t>
            </a:r>
            <a:r>
              <a:rPr lang="ko-KR" altLang="en-US" sz="1400" b="1" dirty="0"/>
              <a:t>상품 정보 테이블</a:t>
            </a:r>
            <a:r>
              <a:rPr lang="en-US" altLang="ko-KR" sz="1400" b="1" dirty="0"/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CUSTOMERS : </a:t>
            </a:r>
            <a:r>
              <a:rPr lang="ko-KR" altLang="en-US" sz="1400" b="1" dirty="0"/>
              <a:t>고객 정보 테이블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정보 테이블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고객 정보 참조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SALES_DETAILS : </a:t>
            </a:r>
            <a:r>
              <a:rPr lang="ko-KR" altLang="en-US" sz="1400" b="1" dirty="0"/>
              <a:t>거래 별 구매 상품 정보</a:t>
            </a:r>
            <a:br>
              <a:rPr lang="en-US" altLang="ko-KR" sz="1400" b="1" dirty="0"/>
            </a:br>
            <a:r>
              <a:rPr lang="en-US" altLang="ko-KR" sz="1400" b="1" dirty="0"/>
              <a:t>                         (</a:t>
            </a:r>
            <a:r>
              <a:rPr lang="ko-KR" altLang="en-US" sz="1400" b="1" dirty="0"/>
              <a:t>고객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상품 정보 참조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TABLES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566625-12A3-4A71-BB79-C38C6720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24799"/>
            <a:ext cx="4415882" cy="44804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6A0DCE-5FA2-4635-9958-34A6D0F18B7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2735D-4774-4985-822D-620F944BC06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A09F9-9673-4F82-A66B-03F79903C2F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437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B3CE-28D6-4F52-84F8-4C61F9DE6C06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4089099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SALES, SALES_DETAILS </a:t>
            </a:r>
            <a:r>
              <a:rPr lang="ko-KR" altLang="en-US" sz="1400" b="1" dirty="0"/>
              <a:t>테이블은 최소한의 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컬럼만 생성하여 수정 및 삽입의 용이성 유지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상세정보는 관계 뷰를 생성하여 조회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조회 시에는 뷰를 통해 조회하고 실제 데이터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조작 시에는 테이블로 접근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VIEWS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6D4ECC8-9E75-4636-8505-66D4A5D6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09359"/>
            <a:ext cx="3807270" cy="5070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479A35-C612-467F-9A9E-52DD79DB211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8E909-1D15-4B89-9D12-D810CCFA82D8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0D368E-6723-422B-925F-42EBAC31197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15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1417</Words>
  <Application>Microsoft Office PowerPoint</Application>
  <PresentationFormat>화면 슬라이드 쇼(4:3)</PresentationFormat>
  <Paragraphs>283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준형</cp:lastModifiedBy>
  <cp:revision>157</cp:revision>
  <dcterms:created xsi:type="dcterms:W3CDTF">2016-11-03T20:47:04Z</dcterms:created>
  <dcterms:modified xsi:type="dcterms:W3CDTF">2020-06-24T03:13:54Z</dcterms:modified>
</cp:coreProperties>
</file>