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8288000" cy="10287000"/>
  <p:notesSz cx="6858000" cy="9144000"/>
  <p:embeddedFontLst>
    <p:embeddedFont>
      <p:font typeface="Proxima Nova Heavy" charset="1" panose="02000506030000020004"/>
      <p:regular r:id="rId27"/>
    </p:embeddedFont>
    <p:embeddedFont>
      <p:font typeface="Proxima Nova Bold" charset="1" panose="02000506030000020004"/>
      <p:regular r:id="rId28"/>
    </p:embeddedFont>
    <p:embeddedFont>
      <p:font typeface="Proxima Nova" charset="1" panose="02000506030000020004"/>
      <p:regular r:id="rId29"/>
    </p:embeddedFont>
    <p:embeddedFont>
      <p:font typeface="Raleway Bold" charset="1" panose="00000000000000000000"/>
      <p:regular r:id="rId30"/>
    </p:embeddedFont>
    <p:embeddedFont>
      <p:font typeface="Raleway" charset="1" panose="0000000000000000000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0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1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39278" y="734700"/>
            <a:ext cx="845359" cy="845359"/>
          </a:xfrm>
          <a:custGeom>
            <a:avLst/>
            <a:gdLst/>
            <a:ahLst/>
            <a:cxnLst/>
            <a:rect r="r" b="b" t="t" l="l"/>
            <a:pathLst>
              <a:path h="845359" w="845359">
                <a:moveTo>
                  <a:pt x="0" y="0"/>
                </a:moveTo>
                <a:lnTo>
                  <a:pt x="845359" y="0"/>
                </a:lnTo>
                <a:lnTo>
                  <a:pt x="845359" y="845359"/>
                </a:lnTo>
                <a:lnTo>
                  <a:pt x="0" y="8453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088820" y="3009375"/>
            <a:ext cx="11873584" cy="7858154"/>
          </a:xfrm>
          <a:custGeom>
            <a:avLst/>
            <a:gdLst/>
            <a:ahLst/>
            <a:cxnLst/>
            <a:rect r="r" b="b" t="t" l="l"/>
            <a:pathLst>
              <a:path h="7858154" w="11873584">
                <a:moveTo>
                  <a:pt x="0" y="0"/>
                </a:moveTo>
                <a:lnTo>
                  <a:pt x="11873584" y="0"/>
                </a:lnTo>
                <a:lnTo>
                  <a:pt x="11873584" y="7858153"/>
                </a:lnTo>
                <a:lnTo>
                  <a:pt x="0" y="78581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993741" y="4445395"/>
            <a:ext cx="6852802" cy="1386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054"/>
              </a:lnSpc>
            </a:pPr>
            <a:r>
              <a:rPr lang="en-US" sz="9061" b="true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JAVA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69654" y="3284650"/>
            <a:ext cx="6905153" cy="1618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67"/>
              </a:lnSpc>
            </a:pPr>
            <a:r>
              <a:rPr lang="en-US" sz="5969" b="true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PROCESSAMENTO  DE IMAGENS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55629" y="6292519"/>
            <a:ext cx="4008388" cy="1339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2"/>
              </a:lnSpc>
            </a:pPr>
            <a:r>
              <a:rPr lang="en-US" sz="3364" b="true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Clara Danielle</a:t>
            </a:r>
          </a:p>
          <a:p>
            <a:pPr algn="l">
              <a:lnSpc>
                <a:spcPts val="3532"/>
              </a:lnSpc>
            </a:pPr>
            <a:r>
              <a:rPr lang="en-US" sz="3364" b="true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Wolgrand Araújo</a:t>
            </a:r>
          </a:p>
          <a:p>
            <a:pPr algn="l">
              <a:lnSpc>
                <a:spcPts val="3427"/>
              </a:lnSpc>
            </a:pPr>
            <a:r>
              <a:rPr lang="en-US" sz="3264" b="true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Eudes Neto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69654" y="7679634"/>
            <a:ext cx="6042642" cy="908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2"/>
              </a:lnSpc>
            </a:pPr>
            <a:r>
              <a:rPr lang="en-US" sz="3364">
                <a:solidFill>
                  <a:srgbClr val="0CC0DF"/>
                </a:solidFill>
                <a:latin typeface="Proxima Nova"/>
                <a:ea typeface="Proxima Nova"/>
                <a:cs typeface="Proxima Nova"/>
                <a:sym typeface="Proxima Nova"/>
              </a:rPr>
              <a:t>Disciplina: Programação Orientada à Objetos 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669654" y="0"/>
            <a:ext cx="1660777" cy="1865425"/>
            <a:chOff x="0" y="0"/>
            <a:chExt cx="437406" cy="49130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37406" cy="491305"/>
            </a:xfrm>
            <a:custGeom>
              <a:avLst/>
              <a:gdLst/>
              <a:ahLst/>
              <a:cxnLst/>
              <a:rect r="r" b="b" t="t" l="l"/>
              <a:pathLst>
                <a:path h="491305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491305"/>
                  </a:lnTo>
                  <a:lnTo>
                    <a:pt x="0" y="491305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437406" cy="5389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3414973" y="-734700"/>
            <a:ext cx="572919" cy="1892080"/>
            <a:chOff x="0" y="0"/>
            <a:chExt cx="150892" cy="49832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50892" cy="498325"/>
            </a:xfrm>
            <a:custGeom>
              <a:avLst/>
              <a:gdLst/>
              <a:ahLst/>
              <a:cxnLst/>
              <a:rect r="r" b="b" t="t" l="l"/>
              <a:pathLst>
                <a:path h="498325" w="150892">
                  <a:moveTo>
                    <a:pt x="0" y="0"/>
                  </a:moveTo>
                  <a:lnTo>
                    <a:pt x="150892" y="0"/>
                  </a:lnTo>
                  <a:lnTo>
                    <a:pt x="150892" y="498325"/>
                  </a:lnTo>
                  <a:lnTo>
                    <a:pt x="0" y="498325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50892" cy="545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571614" y="-2226478"/>
            <a:ext cx="12824468" cy="12824468"/>
          </a:xfrm>
          <a:custGeom>
            <a:avLst/>
            <a:gdLst/>
            <a:ahLst/>
            <a:cxnLst/>
            <a:rect r="r" b="b" t="t" l="l"/>
            <a:pathLst>
              <a:path h="12824468" w="12824468">
                <a:moveTo>
                  <a:pt x="0" y="0"/>
                </a:moveTo>
                <a:lnTo>
                  <a:pt x="12824468" y="0"/>
                </a:lnTo>
                <a:lnTo>
                  <a:pt x="12824468" y="12824468"/>
                </a:lnTo>
                <a:lnTo>
                  <a:pt x="0" y="128244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632077" y="662561"/>
            <a:ext cx="1660777" cy="1469400"/>
            <a:chOff x="0" y="0"/>
            <a:chExt cx="437406" cy="38700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13241" y="662561"/>
            <a:ext cx="489701" cy="1469400"/>
            <a:chOff x="0" y="0"/>
            <a:chExt cx="128975" cy="38700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975939" y="1041108"/>
            <a:ext cx="5652590" cy="702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85555" indent="-492777" lvl="1">
              <a:lnSpc>
                <a:spcPts val="5569"/>
              </a:lnSpc>
              <a:buFont typeface="Arial"/>
              <a:buChar char="•"/>
            </a:pPr>
            <a:r>
              <a:rPr lang="en-US" b="true" sz="4564" spc="31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JAVA 2D API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05120" y="2112911"/>
            <a:ext cx="8728581" cy="2984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60"/>
              </a:lnSpc>
            </a:pPr>
            <a:r>
              <a:rPr lang="en-US" sz="2426" spc="16" b="true">
                <a:solidFill>
                  <a:srgbClr val="006DAC"/>
                </a:solidFill>
                <a:latin typeface="Raleway Bold"/>
                <a:ea typeface="Raleway Bold"/>
                <a:cs typeface="Raleway Bold"/>
                <a:sym typeface="Raleway Bold"/>
              </a:rPr>
              <a:t>Principais funcionalidades:</a:t>
            </a:r>
          </a:p>
          <a:p>
            <a:pPr algn="l" marL="523905" indent="-261953" lvl="1">
              <a:lnSpc>
                <a:spcPts val="2960"/>
              </a:lnSpc>
              <a:buFont typeface="Arial"/>
              <a:buChar char="•"/>
            </a:pPr>
            <a:r>
              <a:rPr lang="en-US" sz="2426" spc="16">
                <a:solidFill>
                  <a:srgbClr val="006DAC"/>
                </a:solidFill>
                <a:latin typeface="Raleway"/>
                <a:ea typeface="Raleway"/>
                <a:cs typeface="Raleway"/>
                <a:sym typeface="Raleway"/>
              </a:rPr>
              <a:t>Carregamento e salvamento de imagens em diferentes formatos (JPEG, PNG, GIF, etc.).</a:t>
            </a:r>
          </a:p>
          <a:p>
            <a:pPr algn="l" marL="523905" indent="-261953" lvl="1">
              <a:lnSpc>
                <a:spcPts val="2960"/>
              </a:lnSpc>
              <a:buFont typeface="Arial"/>
              <a:buChar char="•"/>
            </a:pPr>
            <a:r>
              <a:rPr lang="en-US" sz="2426" spc="16">
                <a:solidFill>
                  <a:srgbClr val="006DAC"/>
                </a:solidFill>
                <a:latin typeface="Raleway"/>
                <a:ea typeface="Raleway"/>
                <a:cs typeface="Raleway"/>
                <a:sym typeface="Raleway"/>
              </a:rPr>
              <a:t>Manipulação de imagens pixel a pixel.</a:t>
            </a:r>
          </a:p>
          <a:p>
            <a:pPr algn="l" marL="523905" indent="-261953" lvl="1">
              <a:lnSpc>
                <a:spcPts val="2960"/>
              </a:lnSpc>
              <a:buFont typeface="Arial"/>
              <a:buChar char="•"/>
            </a:pPr>
            <a:r>
              <a:rPr lang="en-US" sz="2426" spc="16">
                <a:solidFill>
                  <a:srgbClr val="006DAC"/>
                </a:solidFill>
                <a:latin typeface="Raleway"/>
                <a:ea typeface="Raleway"/>
                <a:cs typeface="Raleway"/>
                <a:sym typeface="Raleway"/>
              </a:rPr>
              <a:t>Aplicação de transformações geométricas (escala, rotação, corte).</a:t>
            </a:r>
          </a:p>
          <a:p>
            <a:pPr algn="l" marL="523905" indent="-261953" lvl="1">
              <a:lnSpc>
                <a:spcPts val="2960"/>
              </a:lnSpc>
              <a:buFont typeface="Arial"/>
              <a:buChar char="•"/>
            </a:pPr>
            <a:r>
              <a:rPr lang="en-US" sz="2426" spc="16">
                <a:solidFill>
                  <a:srgbClr val="006DAC"/>
                </a:solidFill>
                <a:latin typeface="Raleway"/>
                <a:ea typeface="Raleway"/>
                <a:cs typeface="Raleway"/>
                <a:sym typeface="Raleway"/>
              </a:rPr>
              <a:t>Aplicação de efeitos visuais básicos (escala de cinza, brilho, contraste).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13241" y="6552853"/>
            <a:ext cx="8728581" cy="3510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60"/>
              </a:lnSpc>
            </a:pPr>
            <a:r>
              <a:rPr lang="en-US" sz="2426" spc="16" b="true">
                <a:solidFill>
                  <a:srgbClr val="006DAC"/>
                </a:solidFill>
                <a:latin typeface="Raleway Bold"/>
                <a:ea typeface="Raleway Bold"/>
                <a:cs typeface="Raleway Bold"/>
                <a:sym typeface="Raleway Bold"/>
              </a:rPr>
              <a:t>Principais funcionalidades:</a:t>
            </a:r>
          </a:p>
          <a:p>
            <a:pPr algn="l" marL="523905" indent="-261953" lvl="1">
              <a:lnSpc>
                <a:spcPts val="2960"/>
              </a:lnSpc>
              <a:buFont typeface="Arial"/>
              <a:buChar char="•"/>
            </a:pPr>
            <a:r>
              <a:rPr lang="en-US" sz="2426" spc="16">
                <a:solidFill>
                  <a:srgbClr val="006DAC"/>
                </a:solidFill>
                <a:latin typeface="Raleway"/>
                <a:ea typeface="Raleway"/>
                <a:cs typeface="Raleway"/>
                <a:sym typeface="Raleway"/>
              </a:rPr>
              <a:t>Detecção de bordas, contornos e segmentação de objetos.</a:t>
            </a:r>
          </a:p>
          <a:p>
            <a:pPr algn="l" marL="523905" indent="-261953" lvl="1">
              <a:lnSpc>
                <a:spcPts val="2960"/>
              </a:lnSpc>
              <a:buFont typeface="Arial"/>
              <a:buChar char="•"/>
            </a:pPr>
            <a:r>
              <a:rPr lang="en-US" sz="2426" spc="16">
                <a:solidFill>
                  <a:srgbClr val="006DAC"/>
                </a:solidFill>
                <a:latin typeface="Raleway"/>
                <a:ea typeface="Raleway"/>
                <a:cs typeface="Raleway"/>
                <a:sym typeface="Raleway"/>
              </a:rPr>
              <a:t>Reconhecimento de padrões </a:t>
            </a:r>
          </a:p>
          <a:p>
            <a:pPr algn="l" marL="523905" indent="-261953" lvl="1">
              <a:lnSpc>
                <a:spcPts val="2960"/>
              </a:lnSpc>
              <a:buFont typeface="Arial"/>
              <a:buChar char="•"/>
            </a:pPr>
            <a:r>
              <a:rPr lang="en-US" sz="2426" spc="16">
                <a:solidFill>
                  <a:srgbClr val="006DAC"/>
                </a:solidFill>
                <a:latin typeface="Raleway"/>
                <a:ea typeface="Raleway"/>
                <a:cs typeface="Raleway"/>
                <a:sym typeface="Raleway"/>
              </a:rPr>
              <a:t>Filtragem de imagens </a:t>
            </a:r>
          </a:p>
          <a:p>
            <a:pPr algn="l" marL="523905" indent="-261953" lvl="1">
              <a:lnSpc>
                <a:spcPts val="2960"/>
              </a:lnSpc>
              <a:buFont typeface="Arial"/>
              <a:buChar char="•"/>
            </a:pPr>
            <a:r>
              <a:rPr lang="en-US" sz="2426" spc="16">
                <a:solidFill>
                  <a:srgbClr val="006DAC"/>
                </a:solidFill>
                <a:latin typeface="Raleway"/>
                <a:ea typeface="Raleway"/>
                <a:cs typeface="Raleway"/>
                <a:sym typeface="Raleway"/>
              </a:rPr>
              <a:t>Transformações geométricas.</a:t>
            </a:r>
          </a:p>
          <a:p>
            <a:pPr algn="l" marL="523905" indent="-261953" lvl="1">
              <a:lnSpc>
                <a:spcPts val="2960"/>
              </a:lnSpc>
              <a:buFont typeface="Arial"/>
              <a:buChar char="•"/>
            </a:pPr>
            <a:r>
              <a:rPr lang="en-US" sz="2426" spc="16">
                <a:solidFill>
                  <a:srgbClr val="006DAC"/>
                </a:solidFill>
                <a:latin typeface="Raleway"/>
                <a:ea typeface="Raleway"/>
                <a:cs typeface="Raleway"/>
                <a:sym typeface="Raleway"/>
              </a:rPr>
              <a:t>Análise de movimento </a:t>
            </a:r>
          </a:p>
          <a:p>
            <a:pPr algn="l" marL="523905" indent="-261953" lvl="1">
              <a:lnSpc>
                <a:spcPts val="2960"/>
              </a:lnSpc>
              <a:buFont typeface="Arial"/>
              <a:buChar char="•"/>
            </a:pPr>
            <a:r>
              <a:rPr lang="en-US" sz="2426" spc="16">
                <a:solidFill>
                  <a:srgbClr val="006DAC"/>
                </a:solidFill>
                <a:latin typeface="Raleway"/>
                <a:ea typeface="Raleway"/>
                <a:cs typeface="Raleway"/>
                <a:sym typeface="Raleway"/>
              </a:rPr>
              <a:t>Integração com aprendizado de máquina para reconhecimento de padrões.</a:t>
            </a:r>
          </a:p>
          <a:p>
            <a:pPr algn="l" marL="221653" indent="-110826" lvl="1">
              <a:lnSpc>
                <a:spcPts val="1252"/>
              </a:lnSpc>
              <a:buFont typeface="Arial"/>
              <a:buChar char="•"/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602942" y="5478597"/>
            <a:ext cx="5652590" cy="702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85555" indent="-492777" lvl="1">
              <a:lnSpc>
                <a:spcPts val="5569"/>
              </a:lnSpc>
              <a:buFont typeface="Arial"/>
              <a:buChar char="•"/>
            </a:pPr>
            <a:r>
              <a:rPr lang="en-US" b="true" sz="4564" spc="31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OPEN CV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571614" y="-2226478"/>
            <a:ext cx="12824468" cy="12824468"/>
          </a:xfrm>
          <a:custGeom>
            <a:avLst/>
            <a:gdLst/>
            <a:ahLst/>
            <a:cxnLst/>
            <a:rect r="r" b="b" t="t" l="l"/>
            <a:pathLst>
              <a:path h="12824468" w="12824468">
                <a:moveTo>
                  <a:pt x="0" y="0"/>
                </a:moveTo>
                <a:lnTo>
                  <a:pt x="12824468" y="0"/>
                </a:lnTo>
                <a:lnTo>
                  <a:pt x="12824468" y="12824468"/>
                </a:lnTo>
                <a:lnTo>
                  <a:pt x="0" y="128244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632077" y="662561"/>
            <a:ext cx="1660777" cy="1469400"/>
            <a:chOff x="0" y="0"/>
            <a:chExt cx="437406" cy="38700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13241" y="662561"/>
            <a:ext cx="489701" cy="1469400"/>
            <a:chOff x="0" y="0"/>
            <a:chExt cx="128975" cy="38700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975939" y="1041108"/>
            <a:ext cx="5652590" cy="702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85555" indent="-492777" lvl="1">
              <a:lnSpc>
                <a:spcPts val="5569"/>
              </a:lnSpc>
              <a:buFont typeface="Arial"/>
              <a:buChar char="•"/>
            </a:pPr>
            <a:r>
              <a:rPr lang="en-US" b="true" sz="4564" spc="31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JAI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88667" y="2112911"/>
            <a:ext cx="8728581" cy="3356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60"/>
              </a:lnSpc>
            </a:pPr>
            <a:r>
              <a:rPr lang="en-US" sz="2426" spc="16" b="true">
                <a:solidFill>
                  <a:srgbClr val="006DAC"/>
                </a:solidFill>
                <a:latin typeface="Raleway Bold"/>
                <a:ea typeface="Raleway Bold"/>
                <a:cs typeface="Raleway Bold"/>
                <a:sym typeface="Raleway Bold"/>
              </a:rPr>
              <a:t>Principais funcionalidades:</a:t>
            </a:r>
          </a:p>
          <a:p>
            <a:pPr algn="l" marL="523905" indent="-261953" lvl="1">
              <a:lnSpc>
                <a:spcPts val="2960"/>
              </a:lnSpc>
              <a:buFont typeface="Arial"/>
              <a:buChar char="•"/>
            </a:pPr>
            <a:r>
              <a:rPr lang="en-US" sz="2426" spc="16">
                <a:solidFill>
                  <a:srgbClr val="006DAC"/>
                </a:solidFill>
                <a:latin typeface="Raleway"/>
                <a:ea typeface="Raleway"/>
                <a:cs typeface="Raleway"/>
                <a:sym typeface="Raleway"/>
              </a:rPr>
              <a:t>Operações de processamento de imagem em diferentes formatos </a:t>
            </a:r>
          </a:p>
          <a:p>
            <a:pPr algn="l" marL="523905" indent="-261953" lvl="1">
              <a:lnSpc>
                <a:spcPts val="2960"/>
              </a:lnSpc>
              <a:buFont typeface="Arial"/>
              <a:buChar char="•"/>
            </a:pPr>
            <a:r>
              <a:rPr lang="en-US" sz="2426" spc="16">
                <a:solidFill>
                  <a:srgbClr val="006DAC"/>
                </a:solidFill>
                <a:latin typeface="Raleway"/>
                <a:ea typeface="Raleway"/>
                <a:cs typeface="Raleway"/>
                <a:sym typeface="Raleway"/>
              </a:rPr>
              <a:t>Suporte para operações avançadas, como convolução, segmentação e transformação de Fourier.</a:t>
            </a:r>
          </a:p>
          <a:p>
            <a:pPr algn="l" marL="523905" indent="-261953" lvl="1">
              <a:lnSpc>
                <a:spcPts val="2960"/>
              </a:lnSpc>
              <a:buFont typeface="Arial"/>
              <a:buChar char="•"/>
            </a:pPr>
            <a:r>
              <a:rPr lang="en-US" sz="2426" spc="16">
                <a:solidFill>
                  <a:srgbClr val="006DAC"/>
                </a:solidFill>
                <a:latin typeface="Raleway"/>
                <a:ea typeface="Raleway"/>
                <a:cs typeface="Raleway"/>
                <a:sym typeface="Raleway"/>
              </a:rPr>
              <a:t>Processamento de imagens em cores, escala de cinza e imagens multiespectrais.</a:t>
            </a:r>
          </a:p>
          <a:p>
            <a:pPr algn="l" marL="523905" indent="-261953" lvl="1">
              <a:lnSpc>
                <a:spcPts val="2960"/>
              </a:lnSpc>
              <a:buFont typeface="Arial"/>
              <a:buChar char="•"/>
            </a:pPr>
            <a:r>
              <a:rPr lang="en-US" sz="2426" spc="16">
                <a:solidFill>
                  <a:srgbClr val="006DAC"/>
                </a:solidFill>
                <a:latin typeface="Raleway"/>
                <a:ea typeface="Raleway"/>
                <a:cs typeface="Raleway"/>
                <a:sym typeface="Raleway"/>
              </a:rPr>
              <a:t>Suporte para processamento distribuído de imagens </a:t>
            </a:r>
          </a:p>
          <a:p>
            <a:pPr algn="l">
              <a:lnSpc>
                <a:spcPts val="2960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358091" y="6306115"/>
            <a:ext cx="8728581" cy="38818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60"/>
              </a:lnSpc>
            </a:pPr>
            <a:r>
              <a:rPr lang="en-US" sz="2426" spc="16" b="true">
                <a:solidFill>
                  <a:srgbClr val="006DAC"/>
                </a:solidFill>
                <a:latin typeface="Raleway Bold"/>
                <a:ea typeface="Raleway Bold"/>
                <a:cs typeface="Raleway Bold"/>
                <a:sym typeface="Raleway Bold"/>
              </a:rPr>
              <a:t>Principais funcionalidades:</a:t>
            </a:r>
          </a:p>
          <a:p>
            <a:pPr algn="l" marL="523905" indent="-261953" lvl="1">
              <a:lnSpc>
                <a:spcPts val="2960"/>
              </a:lnSpc>
              <a:buFont typeface="Arial"/>
              <a:buChar char="•"/>
            </a:pPr>
            <a:r>
              <a:rPr lang="en-US" sz="2426" spc="16">
                <a:solidFill>
                  <a:srgbClr val="006DAC"/>
                </a:solidFill>
                <a:latin typeface="Raleway"/>
                <a:ea typeface="Raleway"/>
                <a:cs typeface="Raleway"/>
                <a:sym typeface="Raleway"/>
              </a:rPr>
              <a:t>Suporte para detecção de bordas, rastreamento de objetos, calibração de câmeras.</a:t>
            </a:r>
          </a:p>
          <a:p>
            <a:pPr algn="l" marL="523905" indent="-261953" lvl="1">
              <a:lnSpc>
                <a:spcPts val="2960"/>
              </a:lnSpc>
              <a:buFont typeface="Arial"/>
              <a:buChar char="•"/>
            </a:pPr>
            <a:r>
              <a:rPr lang="en-US" sz="2426" spc="16">
                <a:solidFill>
                  <a:srgbClr val="006DAC"/>
                </a:solidFill>
                <a:latin typeface="Raleway"/>
                <a:ea typeface="Raleway"/>
                <a:cs typeface="Raleway"/>
                <a:sym typeface="Raleway"/>
              </a:rPr>
              <a:t>Processamento de imagens em escala de cinza e coloridas.</a:t>
            </a:r>
          </a:p>
          <a:p>
            <a:pPr algn="l" marL="523905" indent="-261953" lvl="1">
              <a:lnSpc>
                <a:spcPts val="2960"/>
              </a:lnSpc>
              <a:buFont typeface="Arial"/>
              <a:buChar char="•"/>
            </a:pPr>
            <a:r>
              <a:rPr lang="en-US" sz="2426" spc="16">
                <a:solidFill>
                  <a:srgbClr val="006DAC"/>
                </a:solidFill>
                <a:latin typeface="Raleway"/>
                <a:ea typeface="Raleway"/>
                <a:cs typeface="Raleway"/>
                <a:sym typeface="Raleway"/>
              </a:rPr>
              <a:t>Suporte para imagens de múltiplos formatos (RGB, YUV, etc.).</a:t>
            </a:r>
          </a:p>
          <a:p>
            <a:pPr algn="l" marL="523905" indent="-261953" lvl="1">
              <a:lnSpc>
                <a:spcPts val="2960"/>
              </a:lnSpc>
              <a:buFont typeface="Arial"/>
              <a:buChar char="•"/>
            </a:pPr>
            <a:r>
              <a:rPr lang="en-US" sz="2426" spc="16">
                <a:solidFill>
                  <a:srgbClr val="006DAC"/>
                </a:solidFill>
                <a:latin typeface="Raleway"/>
                <a:ea typeface="Raleway"/>
                <a:cs typeface="Raleway"/>
                <a:sym typeface="Raleway"/>
              </a:rPr>
              <a:t>Integração com aprendizado de máquina para reconhecimento de padrões e segmentação.</a:t>
            </a:r>
          </a:p>
          <a:p>
            <a:pPr algn="l">
              <a:lnSpc>
                <a:spcPts val="2960"/>
              </a:lnSpc>
            </a:pPr>
          </a:p>
          <a:p>
            <a:pPr algn="l" marL="221653" indent="-110826" lvl="1">
              <a:lnSpc>
                <a:spcPts val="1252"/>
              </a:lnSpc>
              <a:buFont typeface="Arial"/>
              <a:buChar char="•"/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602942" y="5478597"/>
            <a:ext cx="5652590" cy="702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85555" indent="-492777" lvl="1">
              <a:lnSpc>
                <a:spcPts val="5569"/>
              </a:lnSpc>
              <a:buFont typeface="Arial"/>
              <a:buChar char="•"/>
            </a:pPr>
            <a:r>
              <a:rPr lang="en-US" b="true" sz="4564" spc="31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BOOFCV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571614" y="-2226478"/>
            <a:ext cx="12824468" cy="12824468"/>
          </a:xfrm>
          <a:custGeom>
            <a:avLst/>
            <a:gdLst/>
            <a:ahLst/>
            <a:cxnLst/>
            <a:rect r="r" b="b" t="t" l="l"/>
            <a:pathLst>
              <a:path h="12824468" w="12824468">
                <a:moveTo>
                  <a:pt x="0" y="0"/>
                </a:moveTo>
                <a:lnTo>
                  <a:pt x="12824468" y="0"/>
                </a:lnTo>
                <a:lnTo>
                  <a:pt x="12824468" y="12824468"/>
                </a:lnTo>
                <a:lnTo>
                  <a:pt x="0" y="128244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632077" y="662561"/>
            <a:ext cx="1660777" cy="1469400"/>
            <a:chOff x="0" y="0"/>
            <a:chExt cx="437406" cy="38700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13241" y="662561"/>
            <a:ext cx="489701" cy="1469400"/>
            <a:chOff x="0" y="0"/>
            <a:chExt cx="128975" cy="38700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975939" y="1041108"/>
            <a:ext cx="5652590" cy="702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85555" indent="-492777" lvl="1">
              <a:lnSpc>
                <a:spcPts val="5569"/>
              </a:lnSpc>
              <a:buFont typeface="Arial"/>
              <a:buChar char="•"/>
            </a:pPr>
            <a:r>
              <a:rPr lang="en-US" b="true" sz="4564" spc="31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IMAGEJ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88667" y="1996112"/>
            <a:ext cx="9677002" cy="3844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53"/>
              </a:lnSpc>
            </a:pPr>
            <a:r>
              <a:rPr lang="en-US" sz="2503" spc="17" b="true">
                <a:solidFill>
                  <a:srgbClr val="006DAC"/>
                </a:solidFill>
                <a:latin typeface="Raleway Bold"/>
                <a:ea typeface="Raleway Bold"/>
                <a:cs typeface="Raleway Bold"/>
                <a:sym typeface="Raleway Bold"/>
              </a:rPr>
              <a:t>Principais funcionalidades:</a:t>
            </a:r>
          </a:p>
          <a:p>
            <a:pPr algn="l" marL="540405" indent="-270203" lvl="1">
              <a:lnSpc>
                <a:spcPts val="3053"/>
              </a:lnSpc>
              <a:buFont typeface="Arial"/>
              <a:buChar char="•"/>
            </a:pPr>
            <a:r>
              <a:rPr lang="en-US" sz="2503" spc="17">
                <a:solidFill>
                  <a:srgbClr val="006DAC"/>
                </a:solidFill>
                <a:latin typeface="Raleway"/>
                <a:ea typeface="Raleway"/>
                <a:cs typeface="Raleway"/>
                <a:sym typeface="Raleway"/>
              </a:rPr>
              <a:t>Suporte para visualização e processamento de grandes conjuntos de dados de imagens.</a:t>
            </a:r>
          </a:p>
          <a:p>
            <a:pPr algn="l" marL="540405" indent="-270203" lvl="1">
              <a:lnSpc>
                <a:spcPts val="3053"/>
              </a:lnSpc>
              <a:buFont typeface="Arial"/>
              <a:buChar char="•"/>
            </a:pPr>
            <a:r>
              <a:rPr lang="en-US" sz="2503" spc="17">
                <a:solidFill>
                  <a:srgbClr val="006DAC"/>
                </a:solidFill>
                <a:latin typeface="Raleway"/>
                <a:ea typeface="Raleway"/>
                <a:cs typeface="Raleway"/>
                <a:sym typeface="Raleway"/>
              </a:rPr>
              <a:t>Ferramentas avançadas de análise de imagem, como contagem de células, medição de áreas e histogramas.</a:t>
            </a:r>
          </a:p>
          <a:p>
            <a:pPr algn="l" marL="540405" indent="-270203" lvl="1">
              <a:lnSpc>
                <a:spcPts val="3053"/>
              </a:lnSpc>
              <a:buFont typeface="Arial"/>
              <a:buChar char="•"/>
            </a:pPr>
            <a:r>
              <a:rPr lang="en-US" sz="2503" spc="17">
                <a:solidFill>
                  <a:srgbClr val="006DAC"/>
                </a:solidFill>
                <a:latin typeface="Raleway"/>
                <a:ea typeface="Raleway"/>
                <a:cs typeface="Raleway"/>
                <a:sym typeface="Raleway"/>
              </a:rPr>
              <a:t>Suporte para imagens em 3D</a:t>
            </a:r>
          </a:p>
          <a:p>
            <a:pPr algn="l" marL="540405" indent="-270203" lvl="1">
              <a:lnSpc>
                <a:spcPts val="3053"/>
              </a:lnSpc>
              <a:buFont typeface="Arial"/>
              <a:buChar char="•"/>
            </a:pPr>
            <a:r>
              <a:rPr lang="en-US" sz="2503" spc="17">
                <a:solidFill>
                  <a:srgbClr val="006DAC"/>
                </a:solidFill>
                <a:latin typeface="Raleway"/>
                <a:ea typeface="Raleway"/>
                <a:cs typeface="Raleway"/>
                <a:sym typeface="Raleway"/>
              </a:rPr>
              <a:t>Extensível com plugins e scripts para funcionalidades personalizadas.</a:t>
            </a:r>
          </a:p>
          <a:p>
            <a:pPr algn="l">
              <a:lnSpc>
                <a:spcPts val="3053"/>
              </a:lnSpc>
            </a:pPr>
            <a:r>
              <a:rPr lang="en-US" sz="2503" spc="17">
                <a:solidFill>
                  <a:srgbClr val="006DAC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</a:p>
          <a:p>
            <a:pPr algn="l">
              <a:lnSpc>
                <a:spcPts val="3053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358091" y="6306115"/>
            <a:ext cx="8728581" cy="3510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60"/>
              </a:lnSpc>
            </a:pPr>
            <a:r>
              <a:rPr lang="en-US" sz="2426" spc="16" b="true">
                <a:solidFill>
                  <a:srgbClr val="006DAC"/>
                </a:solidFill>
                <a:latin typeface="Raleway Bold"/>
                <a:ea typeface="Raleway Bold"/>
                <a:cs typeface="Raleway Bold"/>
                <a:sym typeface="Raleway Bold"/>
              </a:rPr>
              <a:t>Principais funcionalidades:</a:t>
            </a:r>
          </a:p>
          <a:p>
            <a:pPr algn="l" marL="523905" indent="-261953" lvl="1">
              <a:lnSpc>
                <a:spcPts val="2960"/>
              </a:lnSpc>
              <a:buFont typeface="Arial"/>
              <a:buChar char="•"/>
            </a:pPr>
            <a:r>
              <a:rPr lang="en-US" sz="2426" spc="16">
                <a:solidFill>
                  <a:srgbClr val="006DAC"/>
                </a:solidFill>
                <a:latin typeface="Raleway"/>
                <a:ea typeface="Raleway"/>
                <a:cs typeface="Raleway"/>
                <a:sym typeface="Raleway"/>
              </a:rPr>
              <a:t>Aplicação de filtros e transformações de imagem (blur, sharpen, etc.).</a:t>
            </a:r>
          </a:p>
          <a:p>
            <a:pPr algn="l" marL="523905" indent="-261953" lvl="1">
              <a:lnSpc>
                <a:spcPts val="2960"/>
              </a:lnSpc>
              <a:buFont typeface="Arial"/>
              <a:buChar char="•"/>
            </a:pPr>
            <a:r>
              <a:rPr lang="en-US" sz="2426" spc="16">
                <a:solidFill>
                  <a:srgbClr val="006DAC"/>
                </a:solidFill>
                <a:latin typeface="Raleway"/>
                <a:ea typeface="Raleway"/>
                <a:cs typeface="Raleway"/>
                <a:sym typeface="Raleway"/>
              </a:rPr>
              <a:t>Análise de imagens para extração de características, como detecção de bordas e reconhecimento de formas.</a:t>
            </a:r>
          </a:p>
          <a:p>
            <a:pPr algn="l" marL="523905" indent="-261953" lvl="1">
              <a:lnSpc>
                <a:spcPts val="2960"/>
              </a:lnSpc>
              <a:buFont typeface="Arial"/>
              <a:buChar char="•"/>
            </a:pPr>
            <a:r>
              <a:rPr lang="en-US" sz="2426" spc="16">
                <a:solidFill>
                  <a:srgbClr val="006DAC"/>
                </a:solidFill>
                <a:latin typeface="Raleway"/>
                <a:ea typeface="Raleway"/>
                <a:cs typeface="Raleway"/>
                <a:sym typeface="Raleway"/>
              </a:rPr>
              <a:t>Processamento em tempo real de imagens de vídeo.</a:t>
            </a:r>
          </a:p>
          <a:p>
            <a:pPr algn="l" marL="523905" indent="-261953" lvl="1">
              <a:lnSpc>
                <a:spcPts val="2960"/>
              </a:lnSpc>
              <a:buFont typeface="Arial"/>
              <a:buChar char="•"/>
            </a:pPr>
            <a:r>
              <a:rPr lang="en-US" sz="2426" spc="16">
                <a:solidFill>
                  <a:srgbClr val="006DAC"/>
                </a:solidFill>
                <a:latin typeface="Raleway"/>
                <a:ea typeface="Raleway"/>
                <a:cs typeface="Raleway"/>
                <a:sym typeface="Raleway"/>
              </a:rPr>
              <a:t>Criação de novos plugins personalizados para adicionar novas funcionalidades.</a:t>
            </a:r>
          </a:p>
          <a:p>
            <a:pPr algn="l">
              <a:lnSpc>
                <a:spcPts val="2960"/>
              </a:lnSpc>
            </a:pPr>
          </a:p>
          <a:p>
            <a:pPr algn="l" marL="221653" indent="-110826" lvl="1">
              <a:lnSpc>
                <a:spcPts val="1252"/>
              </a:lnSpc>
              <a:buFont typeface="Arial"/>
              <a:buChar char="•"/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602942" y="5469072"/>
            <a:ext cx="9467262" cy="730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042162" indent="-521081" lvl="1">
              <a:lnSpc>
                <a:spcPts val="5889"/>
              </a:lnSpc>
              <a:buFont typeface="Arial"/>
              <a:buChar char="•"/>
            </a:pPr>
            <a:r>
              <a:rPr lang="en-US" b="true" sz="4827" spc="33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MARVIN FRAMEWORK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1411750" y="-2289187"/>
            <a:ext cx="6062923" cy="6038007"/>
          </a:xfrm>
          <a:custGeom>
            <a:avLst/>
            <a:gdLst/>
            <a:ahLst/>
            <a:cxnLst/>
            <a:rect r="r" b="b" t="t" l="l"/>
            <a:pathLst>
              <a:path h="6038007" w="6062923">
                <a:moveTo>
                  <a:pt x="0" y="0"/>
                </a:moveTo>
                <a:lnTo>
                  <a:pt x="6062923" y="0"/>
                </a:lnTo>
                <a:lnTo>
                  <a:pt x="6062923" y="6038006"/>
                </a:lnTo>
                <a:lnTo>
                  <a:pt x="0" y="6038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299271" y="-440700"/>
            <a:ext cx="1660777" cy="1469400"/>
            <a:chOff x="0" y="0"/>
            <a:chExt cx="437406" cy="38700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01769" y="9258300"/>
            <a:ext cx="1660777" cy="1469400"/>
            <a:chOff x="0" y="0"/>
            <a:chExt cx="437406" cy="38700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044589" y="-440700"/>
            <a:ext cx="489701" cy="1469400"/>
            <a:chOff x="0" y="0"/>
            <a:chExt cx="128975" cy="38700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3447087" y="9258300"/>
            <a:ext cx="489701" cy="1469400"/>
            <a:chOff x="0" y="0"/>
            <a:chExt cx="128975" cy="38700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1755128" y="3320032"/>
            <a:ext cx="441245" cy="441245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1755128" y="4831106"/>
            <a:ext cx="441245" cy="441245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1755128" y="6364113"/>
            <a:ext cx="441245" cy="441245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1701769" y="3924199"/>
            <a:ext cx="7593255" cy="1804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198"/>
              </a:lnSpc>
              <a:spcBef>
                <a:spcPct val="0"/>
              </a:spcBef>
            </a:pPr>
            <a:r>
              <a:rPr lang="en-US" b="true" sz="5900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TRANSFORMAÇÕES GEOMÉTRICAS 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701769" y="5852313"/>
            <a:ext cx="8276918" cy="1298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São as operações que alteram a posição, orientação ou escala dos pixels de uma imagem sem necessariamente mudar seu conteúdo visual. 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587142" y="3450775"/>
            <a:ext cx="3352958" cy="355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85"/>
              </a:lnSpc>
              <a:spcBef>
                <a:spcPct val="0"/>
              </a:spcBef>
            </a:pPr>
            <a:r>
              <a:rPr lang="en-US" b="true" sz="2364" spc="16">
                <a:solidFill>
                  <a:srgbClr val="0CC0D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ROTAÇÃO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681921" y="6449415"/>
            <a:ext cx="3163399" cy="355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85"/>
              </a:lnSpc>
              <a:spcBef>
                <a:spcPct val="0"/>
              </a:spcBef>
            </a:pPr>
            <a:r>
              <a:rPr lang="en-US" b="true" sz="2364" spc="16">
                <a:solidFill>
                  <a:srgbClr val="0CC0D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ESCALONAMENTO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2587142" y="4916409"/>
            <a:ext cx="3163399" cy="355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85"/>
              </a:lnSpc>
              <a:spcBef>
                <a:spcPct val="0"/>
              </a:spcBef>
            </a:pPr>
            <a:r>
              <a:rPr lang="en-US" b="true" sz="2364" spc="16">
                <a:solidFill>
                  <a:srgbClr val="0CC0D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TRANSLAÇÃO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11755128" y="7798879"/>
            <a:ext cx="441245" cy="441245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12587142" y="7798879"/>
            <a:ext cx="3163399" cy="717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85"/>
              </a:lnSpc>
              <a:spcBef>
                <a:spcPct val="0"/>
              </a:spcBef>
            </a:pPr>
            <a:r>
              <a:rPr lang="en-US" b="true" sz="2364" spc="16">
                <a:solidFill>
                  <a:srgbClr val="0CC0D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CORREÇÃO DA PERSPECTIVA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1411750" y="-2289187"/>
            <a:ext cx="6062923" cy="6038007"/>
          </a:xfrm>
          <a:custGeom>
            <a:avLst/>
            <a:gdLst/>
            <a:ahLst/>
            <a:cxnLst/>
            <a:rect r="r" b="b" t="t" l="l"/>
            <a:pathLst>
              <a:path h="6038007" w="6062923">
                <a:moveTo>
                  <a:pt x="0" y="0"/>
                </a:moveTo>
                <a:lnTo>
                  <a:pt x="6062923" y="0"/>
                </a:lnTo>
                <a:lnTo>
                  <a:pt x="6062923" y="6038006"/>
                </a:lnTo>
                <a:lnTo>
                  <a:pt x="0" y="6038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299271" y="-440700"/>
            <a:ext cx="1660777" cy="1469400"/>
            <a:chOff x="0" y="0"/>
            <a:chExt cx="437406" cy="38700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01769" y="9258300"/>
            <a:ext cx="1660777" cy="1469400"/>
            <a:chOff x="0" y="0"/>
            <a:chExt cx="437406" cy="38700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044589" y="-440700"/>
            <a:ext cx="489701" cy="1469400"/>
            <a:chOff x="0" y="0"/>
            <a:chExt cx="128975" cy="38700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3447087" y="9258300"/>
            <a:ext cx="489701" cy="1469400"/>
            <a:chOff x="0" y="0"/>
            <a:chExt cx="128975" cy="38700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4222589" y="3009529"/>
            <a:ext cx="441245" cy="441245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4222589" y="5535625"/>
            <a:ext cx="441245" cy="441245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0131344" y="3009529"/>
            <a:ext cx="441245" cy="441245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5164697" y="3009529"/>
            <a:ext cx="3352958" cy="1506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83"/>
              </a:lnSpc>
              <a:spcBef>
                <a:spcPct val="0"/>
              </a:spcBef>
            </a:pPr>
            <a:r>
              <a:rPr lang="en-US" b="true" sz="3264" spc="22">
                <a:solidFill>
                  <a:srgbClr val="0CC0D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DETECÇÃO DE BORDAS E SEGMENTAÇÃO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1210054" y="3009529"/>
            <a:ext cx="3163399" cy="1001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83"/>
              </a:lnSpc>
              <a:spcBef>
                <a:spcPct val="0"/>
              </a:spcBef>
            </a:pPr>
            <a:r>
              <a:rPr lang="en-US" b="true" sz="3264" spc="22">
                <a:solidFill>
                  <a:srgbClr val="0CC0D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DETECÇÃO DE CONTORNOS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5164697" y="5410073"/>
            <a:ext cx="3163399" cy="1001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83"/>
              </a:lnSpc>
              <a:spcBef>
                <a:spcPct val="0"/>
              </a:spcBef>
            </a:pPr>
            <a:r>
              <a:rPr lang="en-US" b="true" sz="3264" spc="22">
                <a:solidFill>
                  <a:srgbClr val="0CC0D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ALGORITMO DE CANNY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10131344" y="5469506"/>
            <a:ext cx="441245" cy="441245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11210054" y="5400548"/>
            <a:ext cx="3780611" cy="1544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05"/>
              </a:lnSpc>
              <a:spcBef>
                <a:spcPct val="0"/>
              </a:spcBef>
            </a:pPr>
            <a:r>
              <a:rPr lang="en-US" b="true" sz="3364" spc="23">
                <a:solidFill>
                  <a:srgbClr val="0CC0D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SEGMENTAÇÃO BASEADA EM CORES</a:t>
            </a:r>
          </a:p>
        </p:txBody>
      </p:sp>
      <p:sp>
        <p:nvSpPr>
          <p:cNvPr name="Freeform 31" id="31"/>
          <p:cNvSpPr/>
          <p:nvPr/>
        </p:nvSpPr>
        <p:spPr>
          <a:xfrm flipH="false" flipV="false" rot="5400000">
            <a:off x="13928586" y="4677235"/>
            <a:ext cx="6062923" cy="6038007"/>
          </a:xfrm>
          <a:custGeom>
            <a:avLst/>
            <a:gdLst/>
            <a:ahLst/>
            <a:cxnLst/>
            <a:rect r="r" b="b" t="t" l="l"/>
            <a:pathLst>
              <a:path h="6038007" w="6062923">
                <a:moveTo>
                  <a:pt x="0" y="0"/>
                </a:moveTo>
                <a:lnTo>
                  <a:pt x="6062923" y="0"/>
                </a:lnTo>
                <a:lnTo>
                  <a:pt x="6062923" y="6038007"/>
                </a:lnTo>
                <a:lnTo>
                  <a:pt x="0" y="60380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876204" y="0"/>
            <a:ext cx="7019752" cy="2462111"/>
          </a:xfrm>
          <a:custGeom>
            <a:avLst/>
            <a:gdLst/>
            <a:ahLst/>
            <a:cxnLst/>
            <a:rect r="r" b="b" t="t" l="l"/>
            <a:pathLst>
              <a:path h="2462111" w="7019752">
                <a:moveTo>
                  <a:pt x="0" y="0"/>
                </a:moveTo>
                <a:lnTo>
                  <a:pt x="7019752" y="0"/>
                </a:lnTo>
                <a:lnTo>
                  <a:pt x="7019752" y="2462111"/>
                </a:lnTo>
                <a:lnTo>
                  <a:pt x="0" y="24621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215690" y="9554927"/>
            <a:ext cx="2087220" cy="732073"/>
          </a:xfrm>
          <a:custGeom>
            <a:avLst/>
            <a:gdLst/>
            <a:ahLst/>
            <a:cxnLst/>
            <a:rect r="r" b="b" t="t" l="l"/>
            <a:pathLst>
              <a:path h="732073" w="2087220">
                <a:moveTo>
                  <a:pt x="0" y="0"/>
                </a:moveTo>
                <a:lnTo>
                  <a:pt x="2087220" y="0"/>
                </a:lnTo>
                <a:lnTo>
                  <a:pt x="2087220" y="732073"/>
                </a:lnTo>
                <a:lnTo>
                  <a:pt x="0" y="7320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505235" y="4160271"/>
            <a:ext cx="4515024" cy="2725433"/>
          </a:xfrm>
          <a:custGeom>
            <a:avLst/>
            <a:gdLst/>
            <a:ahLst/>
            <a:cxnLst/>
            <a:rect r="r" b="b" t="t" l="l"/>
            <a:pathLst>
              <a:path h="2725433" w="4515024">
                <a:moveTo>
                  <a:pt x="0" y="0"/>
                </a:moveTo>
                <a:lnTo>
                  <a:pt x="4515024" y="0"/>
                </a:lnTo>
                <a:lnTo>
                  <a:pt x="4515024" y="2725433"/>
                </a:lnTo>
                <a:lnTo>
                  <a:pt x="0" y="27254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3803398" y="6866654"/>
            <a:ext cx="6492240" cy="0"/>
          </a:xfrm>
          <a:prstGeom prst="line">
            <a:avLst/>
          </a:prstGeom>
          <a:ln cap="flat" w="38100">
            <a:solidFill>
              <a:srgbClr val="006DAC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6" id="6"/>
          <p:cNvSpPr txBox="true"/>
          <p:nvPr/>
        </p:nvSpPr>
        <p:spPr>
          <a:xfrm rot="0">
            <a:off x="3733560" y="880111"/>
            <a:ext cx="13124157" cy="937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442"/>
              </a:lnSpc>
              <a:spcBef>
                <a:spcPct val="0"/>
              </a:spcBef>
            </a:pPr>
            <a:r>
              <a:rPr lang="en-US" b="true" sz="6100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FILTROS E EFEITOS EM JAVA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471187" y="2171353"/>
            <a:ext cx="12110257" cy="1298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Filtros e efeitos são técnicas fundamentais em processamento de imagens, usados para modificar ou realçar aspectos visuais de uma imagem, como bordas, nitidez, contraste ou para criar um estilo artístico.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907272" y="4860682"/>
            <a:ext cx="3355452" cy="7652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32176" indent="-266088" lvl="1">
              <a:lnSpc>
                <a:spcPts val="3007"/>
              </a:lnSpc>
              <a:buFont typeface="Arial"/>
              <a:buChar char="•"/>
            </a:pPr>
            <a:r>
              <a:rPr lang="en-US" b="true" sz="2464" spc="17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FILTRO DE CONVOLUÇAO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020259" y="4813057"/>
            <a:ext cx="8043333" cy="1362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6DAC"/>
                </a:solidFill>
                <a:latin typeface="Raleway"/>
                <a:ea typeface="Raleway"/>
                <a:cs typeface="Raleway"/>
                <a:sym typeface="Raleway"/>
              </a:rPr>
              <a:t>Os filtros de convolução aplicam operações matemáticas que alteram a intensidade de cada pixel com base nos valores de seus vizinhos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505235" y="7895589"/>
            <a:ext cx="8043333" cy="905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b="true" sz="2599">
                <a:solidFill>
                  <a:srgbClr val="006DAC"/>
                </a:solidFill>
                <a:latin typeface="Raleway Bold"/>
                <a:ea typeface="Raleway Bold"/>
                <a:cs typeface="Raleway Bold"/>
                <a:sym typeface="Raleway Bold"/>
              </a:rPr>
              <a:t>EXEMPLOS: </a:t>
            </a:r>
            <a:r>
              <a:rPr lang="en-US" sz="2599">
                <a:solidFill>
                  <a:srgbClr val="006DAC"/>
                </a:solidFill>
                <a:latin typeface="Raleway"/>
                <a:ea typeface="Raleway"/>
                <a:cs typeface="Raleway"/>
                <a:sym typeface="Raleway"/>
              </a:rPr>
              <a:t>Filtro Sobel( detecção de bordas), Filtro Gaussiano (desfoque).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876204" y="0"/>
            <a:ext cx="7019752" cy="2462111"/>
          </a:xfrm>
          <a:custGeom>
            <a:avLst/>
            <a:gdLst/>
            <a:ahLst/>
            <a:cxnLst/>
            <a:rect r="r" b="b" t="t" l="l"/>
            <a:pathLst>
              <a:path h="2462111" w="7019752">
                <a:moveTo>
                  <a:pt x="0" y="0"/>
                </a:moveTo>
                <a:lnTo>
                  <a:pt x="7019752" y="0"/>
                </a:lnTo>
                <a:lnTo>
                  <a:pt x="7019752" y="2462111"/>
                </a:lnTo>
                <a:lnTo>
                  <a:pt x="0" y="24621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215690" y="9554927"/>
            <a:ext cx="2087220" cy="732073"/>
          </a:xfrm>
          <a:custGeom>
            <a:avLst/>
            <a:gdLst/>
            <a:ahLst/>
            <a:cxnLst/>
            <a:rect r="r" b="b" t="t" l="l"/>
            <a:pathLst>
              <a:path h="732073" w="2087220">
                <a:moveTo>
                  <a:pt x="0" y="0"/>
                </a:moveTo>
                <a:lnTo>
                  <a:pt x="2087220" y="0"/>
                </a:lnTo>
                <a:lnTo>
                  <a:pt x="2087220" y="732073"/>
                </a:lnTo>
                <a:lnTo>
                  <a:pt x="0" y="7320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505235" y="4160271"/>
            <a:ext cx="4515024" cy="2725433"/>
          </a:xfrm>
          <a:custGeom>
            <a:avLst/>
            <a:gdLst/>
            <a:ahLst/>
            <a:cxnLst/>
            <a:rect r="r" b="b" t="t" l="l"/>
            <a:pathLst>
              <a:path h="2725433" w="4515024">
                <a:moveTo>
                  <a:pt x="0" y="0"/>
                </a:moveTo>
                <a:lnTo>
                  <a:pt x="4515024" y="0"/>
                </a:lnTo>
                <a:lnTo>
                  <a:pt x="4515024" y="2725433"/>
                </a:lnTo>
                <a:lnTo>
                  <a:pt x="0" y="27254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3803398" y="6866654"/>
            <a:ext cx="6492240" cy="0"/>
          </a:xfrm>
          <a:prstGeom prst="line">
            <a:avLst/>
          </a:prstGeom>
          <a:ln cap="flat" w="38100">
            <a:solidFill>
              <a:srgbClr val="006DAC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6" id="6"/>
          <p:cNvSpPr txBox="true"/>
          <p:nvPr/>
        </p:nvSpPr>
        <p:spPr>
          <a:xfrm rot="0">
            <a:off x="3733560" y="880111"/>
            <a:ext cx="13124157" cy="937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442"/>
              </a:lnSpc>
              <a:spcBef>
                <a:spcPct val="0"/>
              </a:spcBef>
            </a:pPr>
            <a:r>
              <a:rPr lang="en-US" b="true" sz="6100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FILTROS E EFEITOS EM JAVA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471187" y="2171353"/>
            <a:ext cx="12110257" cy="1298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Filtros e efeitos são técnicas fundamentais em processamento de imagens, usados para modificar ou realçar aspectos visuais de uma imagem, como bordas, nitidez, contraste ou para criar um estilo artístico.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907272" y="4860682"/>
            <a:ext cx="3355452" cy="3842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32176" indent="-266088" lvl="1">
              <a:lnSpc>
                <a:spcPts val="3007"/>
              </a:lnSpc>
              <a:buFont typeface="Arial"/>
              <a:buChar char="•"/>
            </a:pPr>
            <a:r>
              <a:rPr lang="en-US" b="true" sz="2464" spc="17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EFEITOS VISUAIS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020259" y="4813057"/>
            <a:ext cx="8043333" cy="1362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6DAC"/>
                </a:solidFill>
                <a:latin typeface="Raleway"/>
                <a:ea typeface="Raleway"/>
                <a:cs typeface="Raleway"/>
                <a:sym typeface="Raleway"/>
              </a:rPr>
              <a:t>Esses efeitos não dependem diretamente de convolução, mas manipulam os valores RGB dos pixels para criar estilos visuais.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505235" y="7895589"/>
            <a:ext cx="8043333" cy="1362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b="true" sz="2599">
                <a:solidFill>
                  <a:srgbClr val="006DAC"/>
                </a:solidFill>
                <a:latin typeface="Raleway Bold"/>
                <a:ea typeface="Raleway Bold"/>
                <a:cs typeface="Raleway Bold"/>
                <a:sym typeface="Raleway Bold"/>
              </a:rPr>
              <a:t>EXEMPLOS: Efeito Sépia (fotos antigas), Efeito Negativo (cores invertidas), Efeito Emboss (Relevo).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4369314" y="-4103150"/>
            <a:ext cx="14913856" cy="14913856"/>
          </a:xfrm>
          <a:custGeom>
            <a:avLst/>
            <a:gdLst/>
            <a:ahLst/>
            <a:cxnLst/>
            <a:rect r="r" b="b" t="t" l="l"/>
            <a:pathLst>
              <a:path h="14913856" w="14913856">
                <a:moveTo>
                  <a:pt x="14913856" y="0"/>
                </a:moveTo>
                <a:lnTo>
                  <a:pt x="0" y="0"/>
                </a:lnTo>
                <a:lnTo>
                  <a:pt x="0" y="14913856"/>
                </a:lnTo>
                <a:lnTo>
                  <a:pt x="14913856" y="14913856"/>
                </a:lnTo>
                <a:lnTo>
                  <a:pt x="1491385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909837" y="621271"/>
            <a:ext cx="9749888" cy="1634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466"/>
              </a:lnSpc>
              <a:spcBef>
                <a:spcPct val="0"/>
              </a:spcBef>
            </a:pPr>
            <a:r>
              <a:rPr lang="en-US" b="true" sz="5300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PROCESSAMENTO DE IMAGENS EM TEMPO REAL</a:t>
            </a:r>
          </a:p>
        </p:txBody>
      </p:sp>
      <p:grpSp>
        <p:nvGrpSpPr>
          <p:cNvPr name="Group 4" id="4"/>
          <p:cNvGrpSpPr/>
          <p:nvPr/>
        </p:nvGrpSpPr>
        <p:grpSpPr>
          <a:xfrm rot="-10800000">
            <a:off x="16991022" y="1145136"/>
            <a:ext cx="1660777" cy="1469400"/>
            <a:chOff x="0" y="0"/>
            <a:chExt cx="437406" cy="38700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-10800000">
            <a:off x="16416780" y="1145136"/>
            <a:ext cx="489701" cy="1469400"/>
            <a:chOff x="0" y="0"/>
            <a:chExt cx="128975" cy="38700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5363570" y="2547861"/>
            <a:ext cx="12457840" cy="7444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9164" indent="-324582" lvl="1">
              <a:lnSpc>
                <a:spcPts val="4209"/>
              </a:lnSpc>
              <a:buFont typeface="Arial"/>
              <a:buChar char="•"/>
            </a:pPr>
            <a:r>
              <a:rPr lang="en-US" sz="3006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Mecanismos do Java</a:t>
            </a:r>
            <a:r>
              <a:rPr lang="en-US" sz="3006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 para processamento de imagens</a:t>
            </a:r>
          </a:p>
          <a:p>
            <a:pPr algn="l" marL="1298328" indent="-432776" lvl="2">
              <a:lnSpc>
                <a:spcPts val="4209"/>
              </a:lnSpc>
              <a:buFont typeface="Arial"/>
              <a:buChar char="⚬"/>
            </a:pPr>
            <a:r>
              <a:rPr lang="en-US" sz="3006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Java Advanced Imaing(JAI)</a:t>
            </a:r>
          </a:p>
          <a:p>
            <a:pPr algn="l" marL="1298328" indent="-432776" lvl="2">
              <a:lnSpc>
                <a:spcPts val="4209"/>
              </a:lnSpc>
              <a:buFont typeface="Arial"/>
              <a:buChar char="⚬"/>
            </a:pPr>
            <a:r>
              <a:rPr lang="en-US" sz="3006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OpenCV(via Bindings Java)</a:t>
            </a:r>
          </a:p>
          <a:p>
            <a:pPr algn="l" marL="1298328" indent="-432776" lvl="2">
              <a:lnSpc>
                <a:spcPts val="4209"/>
              </a:lnSpc>
              <a:buFont typeface="Arial"/>
              <a:buChar char="⚬"/>
            </a:pPr>
            <a:r>
              <a:rPr lang="en-US" sz="3006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ImageJ</a:t>
            </a:r>
          </a:p>
          <a:p>
            <a:pPr algn="l" marL="1298328" indent="-432776" lvl="2">
              <a:lnSpc>
                <a:spcPts val="4209"/>
              </a:lnSpc>
              <a:spcBef>
                <a:spcPct val="0"/>
              </a:spcBef>
              <a:buFont typeface="Arial"/>
              <a:buChar char="⚬"/>
            </a:pPr>
            <a:r>
              <a:rPr lang="en-US" sz="3006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BufferedImage</a:t>
            </a:r>
            <a:r>
              <a:rPr lang="en-US" sz="3006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</a:t>
            </a:r>
          </a:p>
          <a:p>
            <a:pPr algn="l" marL="649164" indent="-324582" lvl="1">
              <a:lnSpc>
                <a:spcPts val="4209"/>
              </a:lnSpc>
              <a:buFont typeface="Arial"/>
              <a:buChar char="•"/>
            </a:pPr>
            <a:r>
              <a:rPr lang="en-US" sz="3006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Estrutura básica de processamento em tempo real</a:t>
            </a:r>
          </a:p>
          <a:p>
            <a:pPr algn="l" marL="1298328" indent="-432776" lvl="2">
              <a:lnSpc>
                <a:spcPts val="4209"/>
              </a:lnSpc>
              <a:buFont typeface="Arial"/>
              <a:buChar char="⚬"/>
            </a:pPr>
            <a:r>
              <a:rPr lang="en-US" sz="3006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Captura de Imagem</a:t>
            </a:r>
          </a:p>
          <a:p>
            <a:pPr algn="l" marL="1298328" indent="-432776" lvl="2">
              <a:lnSpc>
                <a:spcPts val="4209"/>
              </a:lnSpc>
              <a:buFont typeface="Arial"/>
              <a:buChar char="⚬"/>
            </a:pPr>
            <a:r>
              <a:rPr lang="en-US" sz="3006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Processamento e Análise</a:t>
            </a:r>
          </a:p>
          <a:p>
            <a:pPr algn="l" marL="1298328" indent="-432776" lvl="2">
              <a:lnSpc>
                <a:spcPts val="4209"/>
              </a:lnSpc>
              <a:spcBef>
                <a:spcPct val="0"/>
              </a:spcBef>
              <a:buFont typeface="Arial"/>
              <a:buChar char="⚬"/>
            </a:pPr>
            <a:r>
              <a:rPr lang="en-US" sz="3006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Exibição e Resultados</a:t>
            </a:r>
            <a:r>
              <a:rPr lang="en-US" sz="3006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   </a:t>
            </a:r>
          </a:p>
          <a:p>
            <a:pPr algn="just" marL="649164" indent="-324582" lvl="1">
              <a:lnSpc>
                <a:spcPts val="4209"/>
              </a:lnSpc>
              <a:buFont typeface="Arial"/>
              <a:buChar char="•"/>
            </a:pPr>
            <a:r>
              <a:rPr lang="en-US" sz="3006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Técnicas de desempenho para processamento em tempo real</a:t>
            </a:r>
          </a:p>
          <a:p>
            <a:pPr algn="just" marL="1298328" indent="-432776" lvl="2">
              <a:lnSpc>
                <a:spcPts val="4209"/>
              </a:lnSpc>
              <a:buFont typeface="Arial"/>
              <a:buChar char="⚬"/>
            </a:pPr>
            <a:r>
              <a:rPr lang="en-US" sz="3006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Multithreading</a:t>
            </a:r>
          </a:p>
          <a:p>
            <a:pPr algn="just" marL="1298328" indent="-432776" lvl="2">
              <a:lnSpc>
                <a:spcPts val="4209"/>
              </a:lnSpc>
              <a:buFont typeface="Arial"/>
              <a:buChar char="⚬"/>
            </a:pPr>
            <a:r>
              <a:rPr lang="en-US" sz="3006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Aceleração de Hardware</a:t>
            </a:r>
          </a:p>
          <a:p>
            <a:pPr algn="just" marL="1298328" indent="-432776" lvl="2">
              <a:lnSpc>
                <a:spcPts val="4209"/>
              </a:lnSpc>
              <a:buFont typeface="Arial"/>
              <a:buChar char="⚬"/>
            </a:pPr>
            <a:r>
              <a:rPr lang="en-US" sz="3006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Uso de Buffers</a:t>
            </a:r>
          </a:p>
          <a:p>
            <a:pPr algn="just" marL="1298328" indent="-432776" lvl="2">
              <a:lnSpc>
                <a:spcPts val="4209"/>
              </a:lnSpc>
              <a:buFont typeface="Arial"/>
              <a:buChar char="⚬"/>
            </a:pPr>
            <a:r>
              <a:rPr lang="en-US" sz="3006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Filtragem e Processamento em Níveis Baixos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4369314" y="-4103150"/>
            <a:ext cx="14913856" cy="14913856"/>
          </a:xfrm>
          <a:custGeom>
            <a:avLst/>
            <a:gdLst/>
            <a:ahLst/>
            <a:cxnLst/>
            <a:rect r="r" b="b" t="t" l="l"/>
            <a:pathLst>
              <a:path h="14913856" w="14913856">
                <a:moveTo>
                  <a:pt x="14913856" y="0"/>
                </a:moveTo>
                <a:lnTo>
                  <a:pt x="0" y="0"/>
                </a:lnTo>
                <a:lnTo>
                  <a:pt x="0" y="14913856"/>
                </a:lnTo>
                <a:lnTo>
                  <a:pt x="14913856" y="14913856"/>
                </a:lnTo>
                <a:lnTo>
                  <a:pt x="1491385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909837" y="621271"/>
            <a:ext cx="9749888" cy="1634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466"/>
              </a:lnSpc>
              <a:spcBef>
                <a:spcPct val="0"/>
              </a:spcBef>
            </a:pPr>
            <a:r>
              <a:rPr lang="en-US" b="true" sz="5300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RECONHECIMENTO DE PADRÕES DE OBJETOS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470354" y="2856451"/>
            <a:ext cx="12817646" cy="7121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22454" indent="-361227" lvl="1">
              <a:lnSpc>
                <a:spcPts val="4684"/>
              </a:lnSpc>
              <a:buFont typeface="Arial"/>
              <a:buChar char="•"/>
            </a:pPr>
            <a:r>
              <a:rPr lang="en-US" sz="3346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 Reconhecimento de padrões </a:t>
            </a:r>
          </a:p>
          <a:p>
            <a:pPr algn="just" marL="722454" indent="-361227" lvl="1">
              <a:lnSpc>
                <a:spcPts val="4684"/>
              </a:lnSpc>
              <a:buFont typeface="Arial"/>
              <a:buChar char="•"/>
            </a:pPr>
            <a:r>
              <a:rPr lang="en-US" sz="3346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 Reconhecimento de objetos</a:t>
            </a:r>
          </a:p>
          <a:p>
            <a:pPr algn="l" marL="722454" indent="-361227" lvl="1">
              <a:lnSpc>
                <a:spcPts val="4684"/>
              </a:lnSpc>
              <a:buFont typeface="Arial"/>
              <a:buChar char="•"/>
            </a:pPr>
            <a:r>
              <a:rPr lang="en-US" sz="3346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Técnicas e modelos</a:t>
            </a:r>
            <a:r>
              <a:rPr lang="en-US" sz="3346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 comuns para reconhecimento de objetos</a:t>
            </a:r>
          </a:p>
          <a:p>
            <a:pPr algn="l" marL="1444908" indent="-481636" lvl="2">
              <a:lnSpc>
                <a:spcPts val="4684"/>
              </a:lnSpc>
              <a:buFont typeface="Arial"/>
              <a:buChar char="⚬"/>
            </a:pPr>
            <a:r>
              <a:rPr lang="en-US" sz="3346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Haar Cascades</a:t>
            </a:r>
          </a:p>
          <a:p>
            <a:pPr algn="l" marL="1444908" indent="-481636" lvl="2">
              <a:lnSpc>
                <a:spcPts val="4684"/>
              </a:lnSpc>
              <a:buFont typeface="Arial"/>
              <a:buChar char="⚬"/>
            </a:pPr>
            <a:r>
              <a:rPr lang="en-US" sz="3346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YOLO e SSD</a:t>
            </a:r>
          </a:p>
          <a:p>
            <a:pPr algn="l" marL="1444908" indent="-481636" lvl="2">
              <a:lnSpc>
                <a:spcPts val="4684"/>
              </a:lnSpc>
              <a:buFont typeface="Arial"/>
              <a:buChar char="⚬"/>
            </a:pPr>
            <a:r>
              <a:rPr lang="en-US" sz="3346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Hisotgramas de Gradientes Orientados(HOG)</a:t>
            </a:r>
          </a:p>
          <a:p>
            <a:pPr algn="l" marL="1444908" indent="-481636" lvl="2">
              <a:lnSpc>
                <a:spcPts val="4684"/>
              </a:lnSpc>
              <a:buFont typeface="Arial"/>
              <a:buChar char="⚬"/>
            </a:pPr>
            <a:r>
              <a:rPr lang="en-US" sz="3346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Redes Neurais Convolucionais(CNNs)</a:t>
            </a:r>
          </a:p>
          <a:p>
            <a:pPr algn="l" marL="1444908" indent="-481636" lvl="2">
              <a:lnSpc>
                <a:spcPts val="4684"/>
              </a:lnSpc>
              <a:buFont typeface="Arial"/>
              <a:buChar char="⚬"/>
            </a:pPr>
            <a:r>
              <a:rPr lang="en-US" sz="3346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Template Matching</a:t>
            </a:r>
          </a:p>
          <a:p>
            <a:pPr algn="l" marL="722454" indent="-361227" lvl="1">
              <a:lnSpc>
                <a:spcPts val="4684"/>
              </a:lnSpc>
              <a:buFont typeface="Arial"/>
              <a:buChar char="•"/>
            </a:pPr>
            <a:r>
              <a:rPr lang="en-US" sz="3346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Aplicações de reconhecimento de padrões e objetos</a:t>
            </a:r>
          </a:p>
          <a:p>
            <a:pPr algn="l" marL="1444908" indent="-481636" lvl="2">
              <a:lnSpc>
                <a:spcPts val="4684"/>
              </a:lnSpc>
              <a:buFont typeface="Arial"/>
              <a:buChar char="⚬"/>
            </a:pPr>
            <a:r>
              <a:rPr lang="en-US" sz="3346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Segurança, Veículos autônomos, inspeção automática, reconhecimento facial, detecção de placas de veículos e sistemas de diagnóstico médico </a:t>
            </a:r>
          </a:p>
        </p:txBody>
      </p:sp>
      <p:grpSp>
        <p:nvGrpSpPr>
          <p:cNvPr name="Group 5" id="5"/>
          <p:cNvGrpSpPr/>
          <p:nvPr/>
        </p:nvGrpSpPr>
        <p:grpSpPr>
          <a:xfrm rot="-10800000">
            <a:off x="16991022" y="1145136"/>
            <a:ext cx="1660777" cy="1469400"/>
            <a:chOff x="0" y="0"/>
            <a:chExt cx="437406" cy="3870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10800000">
            <a:off x="16416780" y="1145136"/>
            <a:ext cx="489701" cy="1469400"/>
            <a:chOff x="0" y="0"/>
            <a:chExt cx="128975" cy="3870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4369314" y="-4103150"/>
            <a:ext cx="14913856" cy="14913856"/>
          </a:xfrm>
          <a:custGeom>
            <a:avLst/>
            <a:gdLst/>
            <a:ahLst/>
            <a:cxnLst/>
            <a:rect r="r" b="b" t="t" l="l"/>
            <a:pathLst>
              <a:path h="14913856" w="14913856">
                <a:moveTo>
                  <a:pt x="14913856" y="0"/>
                </a:moveTo>
                <a:lnTo>
                  <a:pt x="0" y="0"/>
                </a:lnTo>
                <a:lnTo>
                  <a:pt x="0" y="14913856"/>
                </a:lnTo>
                <a:lnTo>
                  <a:pt x="14913856" y="14913856"/>
                </a:lnTo>
                <a:lnTo>
                  <a:pt x="1491385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761232" y="616331"/>
            <a:ext cx="10765536" cy="815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466"/>
              </a:lnSpc>
              <a:spcBef>
                <a:spcPct val="0"/>
              </a:spcBef>
            </a:pPr>
            <a:r>
              <a:rPr lang="en-US" b="true" sz="5300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APLICAÇÕES AVANÇADAS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569328" y="2750916"/>
            <a:ext cx="23694905" cy="4680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57745" indent="-578872" lvl="1">
              <a:lnSpc>
                <a:spcPts val="7507"/>
              </a:lnSpc>
              <a:buFont typeface="Arial"/>
              <a:buChar char="•"/>
            </a:pPr>
            <a:r>
              <a:rPr lang="en-US" sz="5362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Reconhecimento de caracteres </a:t>
            </a:r>
          </a:p>
          <a:p>
            <a:pPr algn="l">
              <a:lnSpc>
                <a:spcPts val="7507"/>
              </a:lnSpc>
            </a:pPr>
          </a:p>
          <a:p>
            <a:pPr algn="l" marL="1157745" indent="-578872" lvl="1">
              <a:lnSpc>
                <a:spcPts val="7507"/>
              </a:lnSpc>
              <a:buFont typeface="Arial"/>
              <a:buChar char="•"/>
            </a:pPr>
            <a:r>
              <a:rPr lang="en-US" sz="5362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Reconstrução de imagens </a:t>
            </a:r>
            <a:r>
              <a:rPr lang="en-US" sz="5362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</a:t>
            </a:r>
          </a:p>
          <a:p>
            <a:pPr algn="l">
              <a:lnSpc>
                <a:spcPts val="7507"/>
              </a:lnSpc>
            </a:pPr>
          </a:p>
          <a:p>
            <a:pPr algn="l" marL="1157745" indent="-578872" lvl="1">
              <a:lnSpc>
                <a:spcPts val="7507"/>
              </a:lnSpc>
              <a:buFont typeface="Arial"/>
              <a:buChar char="•"/>
            </a:pPr>
            <a:r>
              <a:rPr lang="en-US" sz="5362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 Realidade aumentada</a:t>
            </a:r>
          </a:p>
        </p:txBody>
      </p:sp>
      <p:grpSp>
        <p:nvGrpSpPr>
          <p:cNvPr name="Group 5" id="5"/>
          <p:cNvGrpSpPr/>
          <p:nvPr/>
        </p:nvGrpSpPr>
        <p:grpSpPr>
          <a:xfrm rot="-10800000">
            <a:off x="16991022" y="1145136"/>
            <a:ext cx="1660777" cy="1469400"/>
            <a:chOff x="0" y="0"/>
            <a:chExt cx="437406" cy="3870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10800000">
            <a:off x="16416780" y="1145136"/>
            <a:ext cx="489701" cy="1469400"/>
            <a:chOff x="0" y="0"/>
            <a:chExt cx="128975" cy="3870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32077" y="662561"/>
            <a:ext cx="1660777" cy="1469400"/>
            <a:chOff x="0" y="0"/>
            <a:chExt cx="437406" cy="38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299271" y="9621587"/>
            <a:ext cx="1660777" cy="1469400"/>
            <a:chOff x="0" y="0"/>
            <a:chExt cx="437406" cy="3870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13241" y="662561"/>
            <a:ext cx="489701" cy="1469400"/>
            <a:chOff x="0" y="0"/>
            <a:chExt cx="128975" cy="3870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7044589" y="9621587"/>
            <a:ext cx="489701" cy="1469400"/>
            <a:chOff x="0" y="0"/>
            <a:chExt cx="128975" cy="38700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8720745" y="349607"/>
            <a:ext cx="9271980" cy="9271980"/>
          </a:xfrm>
          <a:custGeom>
            <a:avLst/>
            <a:gdLst/>
            <a:ahLst/>
            <a:cxnLst/>
            <a:rect r="r" b="b" t="t" l="l"/>
            <a:pathLst>
              <a:path h="9271980" w="9271980">
                <a:moveTo>
                  <a:pt x="0" y="0"/>
                </a:moveTo>
                <a:lnTo>
                  <a:pt x="9271980" y="0"/>
                </a:lnTo>
                <a:lnTo>
                  <a:pt x="9271980" y="9271980"/>
                </a:lnTo>
                <a:lnTo>
                  <a:pt x="0" y="92719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113241" y="3150235"/>
            <a:ext cx="6995593" cy="815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51729" indent="-575864" lvl="1">
              <a:lnSpc>
                <a:spcPts val="6508"/>
              </a:lnSpc>
              <a:buFont typeface="Arial"/>
              <a:buChar char="•"/>
            </a:pPr>
            <a:r>
              <a:rPr lang="en-US" b="true" sz="5334">
                <a:solidFill>
                  <a:srgbClr val="0CC0D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O QUE É?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79067" y="3951343"/>
            <a:ext cx="8236447" cy="2011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49"/>
              </a:lnSpc>
            </a:pPr>
          </a:p>
          <a:p>
            <a:pPr algn="l" marL="624470" indent="-312235" lvl="1">
              <a:lnSpc>
                <a:spcPts val="4049"/>
              </a:lnSpc>
              <a:buFont typeface="Arial"/>
              <a:buChar char="•"/>
            </a:pPr>
            <a:r>
              <a:rPr lang="en-US" sz="2892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 É o conjunto de técnicas utilizadas para analisar, manipular e transformar imagens digitais.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899782" y="771403"/>
            <a:ext cx="9761202" cy="13605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435"/>
              </a:lnSpc>
              <a:spcBef>
                <a:spcPct val="0"/>
              </a:spcBef>
            </a:pPr>
            <a:r>
              <a:rPr lang="en-US" b="true" sz="4455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INTRODUÇÃO AO PROCESSAMENTO DE IMAGENS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28700" y="6000801"/>
            <a:ext cx="6995593" cy="815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51729" indent="-575864" lvl="1">
              <a:lnSpc>
                <a:spcPts val="6508"/>
              </a:lnSpc>
              <a:buFont typeface="Arial"/>
              <a:buChar char="•"/>
            </a:pPr>
            <a:r>
              <a:rPr lang="en-US" b="true" sz="5334">
                <a:solidFill>
                  <a:srgbClr val="0CC0D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IMPORTÂNCIA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79067" y="6806401"/>
            <a:ext cx="8236447" cy="2002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4470" indent="-312235" lvl="1">
              <a:lnSpc>
                <a:spcPts val="4049"/>
              </a:lnSpc>
              <a:buFont typeface="Arial"/>
              <a:buChar char="•"/>
            </a:pPr>
            <a:r>
              <a:rPr lang="en-US" sz="2892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Importante para melhorar a qualidade da imagem para outros processos.</a:t>
            </a:r>
          </a:p>
          <a:p>
            <a:pPr algn="l">
              <a:lnSpc>
                <a:spcPts val="4049"/>
              </a:lnSpc>
            </a:pPr>
            <a:r>
              <a:rPr lang="en-US" sz="2892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Ex.: Análise de exames, reconhecimento facial, visão computacional, etc.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4369314" y="-4103150"/>
            <a:ext cx="14913856" cy="14913856"/>
          </a:xfrm>
          <a:custGeom>
            <a:avLst/>
            <a:gdLst/>
            <a:ahLst/>
            <a:cxnLst/>
            <a:rect r="r" b="b" t="t" l="l"/>
            <a:pathLst>
              <a:path h="14913856" w="14913856">
                <a:moveTo>
                  <a:pt x="14913856" y="0"/>
                </a:moveTo>
                <a:lnTo>
                  <a:pt x="0" y="0"/>
                </a:lnTo>
                <a:lnTo>
                  <a:pt x="0" y="14913856"/>
                </a:lnTo>
                <a:lnTo>
                  <a:pt x="14913856" y="14913856"/>
                </a:lnTo>
                <a:lnTo>
                  <a:pt x="1491385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761232" y="329923"/>
            <a:ext cx="10765536" cy="815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466"/>
              </a:lnSpc>
              <a:spcBef>
                <a:spcPct val="0"/>
              </a:spcBef>
            </a:pPr>
            <a:r>
              <a:rPr lang="en-US" b="true" sz="5300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DESAFIOS E CONSIDERAÇÕES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300448" y="1561519"/>
            <a:ext cx="13351351" cy="8476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2354" indent="-326177" lvl="1">
              <a:lnSpc>
                <a:spcPts val="4230"/>
              </a:lnSpc>
              <a:buFont typeface="Arial"/>
              <a:buChar char="•"/>
            </a:pPr>
            <a:r>
              <a:rPr lang="en-US" sz="3021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Desafios de performance e tempo de processamento </a:t>
            </a:r>
          </a:p>
          <a:p>
            <a:pPr algn="l" marL="1304707" indent="-434902" lvl="2">
              <a:lnSpc>
                <a:spcPts val="4230"/>
              </a:lnSpc>
              <a:buFont typeface="Arial"/>
              <a:buChar char="⚬"/>
            </a:pPr>
            <a:r>
              <a:rPr lang="en-US" sz="3021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Operações pesadas em imagens de alta resolução</a:t>
            </a:r>
          </a:p>
          <a:p>
            <a:pPr algn="l" marL="1304707" indent="-434902" lvl="2">
              <a:lnSpc>
                <a:spcPts val="4230"/>
              </a:lnSpc>
              <a:buFont typeface="Arial"/>
              <a:buChar char="⚬"/>
            </a:pPr>
            <a:r>
              <a:rPr lang="en-US" sz="3021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Acesso e manipulação de dado de imagem</a:t>
            </a:r>
          </a:p>
          <a:p>
            <a:pPr algn="l" marL="1304707" indent="-434902" lvl="2">
              <a:lnSpc>
                <a:spcPts val="4230"/>
              </a:lnSpc>
              <a:buFont typeface="Arial"/>
              <a:buChar char="⚬"/>
            </a:pPr>
            <a:r>
              <a:rPr lang="en-US" sz="3021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Consumo de memória</a:t>
            </a:r>
          </a:p>
          <a:p>
            <a:pPr algn="l" marL="652354" indent="-326177" lvl="1">
              <a:lnSpc>
                <a:spcPts val="4230"/>
              </a:lnSpc>
              <a:buFont typeface="Arial"/>
              <a:buChar char="•"/>
            </a:pPr>
            <a:r>
              <a:rPr lang="en-US" sz="3021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Soluções para performance e tempo de processamento</a:t>
            </a:r>
          </a:p>
          <a:p>
            <a:pPr algn="l" marL="1304707" indent="-434902" lvl="2">
              <a:lnSpc>
                <a:spcPts val="4230"/>
              </a:lnSpc>
              <a:buFont typeface="Arial"/>
              <a:buChar char="⚬"/>
            </a:pPr>
            <a:r>
              <a:rPr lang="en-US" sz="3021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Bibliotecas otimizadas</a:t>
            </a:r>
          </a:p>
          <a:p>
            <a:pPr algn="l" marL="1304707" indent="-434902" lvl="2">
              <a:lnSpc>
                <a:spcPts val="4230"/>
              </a:lnSpc>
              <a:buFont typeface="Arial"/>
              <a:buChar char="⚬"/>
            </a:pPr>
            <a:r>
              <a:rPr lang="en-US" sz="3021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Processamento em paralelo</a:t>
            </a:r>
          </a:p>
          <a:p>
            <a:pPr algn="l" marL="1304707" indent="-434902" lvl="2">
              <a:lnSpc>
                <a:spcPts val="4230"/>
              </a:lnSpc>
              <a:buFont typeface="Arial"/>
              <a:buChar char="⚬"/>
            </a:pPr>
            <a:r>
              <a:rPr lang="en-US" sz="3021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Processamento de blocos ou em Stream</a:t>
            </a:r>
            <a:r>
              <a:rPr lang="en-US" sz="3021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</a:t>
            </a:r>
          </a:p>
          <a:p>
            <a:pPr algn="l" marL="652354" indent="-326177" lvl="1">
              <a:lnSpc>
                <a:spcPts val="4230"/>
              </a:lnSpc>
              <a:buFont typeface="Arial"/>
              <a:buChar char="•"/>
            </a:pPr>
            <a:r>
              <a:rPr lang="en-US" sz="3021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 Limitações comuns em java para processamento de imagens</a:t>
            </a:r>
          </a:p>
          <a:p>
            <a:pPr algn="l" marL="1304707" indent="-434902" lvl="2">
              <a:lnSpc>
                <a:spcPts val="4230"/>
              </a:lnSpc>
              <a:buFont typeface="Arial"/>
              <a:buChar char="⚬"/>
            </a:pPr>
            <a:r>
              <a:rPr lang="en-US" sz="3021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Desempenho comparado a linguagens nativas</a:t>
            </a:r>
          </a:p>
          <a:p>
            <a:pPr algn="l" marL="1304707" indent="-434902" lvl="2">
              <a:lnSpc>
                <a:spcPts val="4230"/>
              </a:lnSpc>
              <a:buFont typeface="Arial"/>
              <a:buChar char="⚬"/>
            </a:pPr>
            <a:r>
              <a:rPr lang="en-US" sz="3021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Capacidade limitada de bibliotecas padrão</a:t>
            </a:r>
          </a:p>
          <a:p>
            <a:pPr algn="l" marL="1304707" indent="-434902" lvl="2">
              <a:lnSpc>
                <a:spcPts val="4230"/>
              </a:lnSpc>
              <a:buFont typeface="Arial"/>
              <a:buChar char="⚬"/>
            </a:pPr>
            <a:r>
              <a:rPr lang="en-US" sz="3021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Gerenciamento de memória</a:t>
            </a:r>
          </a:p>
          <a:p>
            <a:pPr algn="l" marL="652354" indent="-326177" lvl="1">
              <a:lnSpc>
                <a:spcPts val="4230"/>
              </a:lnSpc>
              <a:buFont typeface="Arial"/>
              <a:buChar char="•"/>
            </a:pPr>
            <a:r>
              <a:rPr lang="en-US" sz="3021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Soluções para limitações Java</a:t>
            </a:r>
          </a:p>
          <a:p>
            <a:pPr algn="l" marL="1304707" indent="-434902" lvl="2">
              <a:lnSpc>
                <a:spcPts val="4230"/>
              </a:lnSpc>
              <a:buFont typeface="Arial"/>
              <a:buChar char="⚬"/>
            </a:pPr>
            <a:r>
              <a:rPr lang="en-US" sz="3021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Bibliotecas de terceiros</a:t>
            </a:r>
          </a:p>
          <a:p>
            <a:pPr algn="l" marL="1304707" indent="-434902" lvl="2">
              <a:lnSpc>
                <a:spcPts val="4230"/>
              </a:lnSpc>
              <a:buFont typeface="Arial"/>
              <a:buChar char="⚬"/>
            </a:pPr>
            <a:r>
              <a:rPr lang="en-US" sz="3021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Integração de códigos nativos com o JNI</a:t>
            </a:r>
          </a:p>
          <a:p>
            <a:pPr algn="l" marL="1304707" indent="-434902" lvl="2">
              <a:lnSpc>
                <a:spcPts val="4230"/>
              </a:lnSpc>
              <a:buFont typeface="Arial"/>
              <a:buChar char="⚬"/>
            </a:pPr>
            <a:r>
              <a:rPr lang="en-US" sz="3021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Processamento Assíncrono</a:t>
            </a:r>
          </a:p>
        </p:txBody>
      </p:sp>
      <p:grpSp>
        <p:nvGrpSpPr>
          <p:cNvPr name="Group 5" id="5"/>
          <p:cNvGrpSpPr/>
          <p:nvPr/>
        </p:nvGrpSpPr>
        <p:grpSpPr>
          <a:xfrm rot="-10800000">
            <a:off x="16991022" y="1145136"/>
            <a:ext cx="1660777" cy="1469400"/>
            <a:chOff x="0" y="0"/>
            <a:chExt cx="437406" cy="3870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10800000">
            <a:off x="16416780" y="1145136"/>
            <a:ext cx="489701" cy="1469400"/>
            <a:chOff x="0" y="0"/>
            <a:chExt cx="128975" cy="3870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C0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01384" y="3132455"/>
            <a:ext cx="7338939" cy="4003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FFFFF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DEMONSTRAÇÃO PRÁTICA EM FORMA DE CÓDIGO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2650420" y="2469915"/>
            <a:ext cx="16117421" cy="10666802"/>
          </a:xfrm>
          <a:custGeom>
            <a:avLst/>
            <a:gdLst/>
            <a:ahLst/>
            <a:cxnLst/>
            <a:rect r="r" b="b" t="t" l="l"/>
            <a:pathLst>
              <a:path h="10666802" w="16117421">
                <a:moveTo>
                  <a:pt x="0" y="0"/>
                </a:moveTo>
                <a:lnTo>
                  <a:pt x="16117421" y="0"/>
                </a:lnTo>
                <a:lnTo>
                  <a:pt x="16117421" y="10666803"/>
                </a:lnTo>
                <a:lnTo>
                  <a:pt x="0" y="106668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32077" y="662561"/>
            <a:ext cx="1660777" cy="1469400"/>
            <a:chOff x="0" y="0"/>
            <a:chExt cx="437406" cy="38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299271" y="9621587"/>
            <a:ext cx="1660777" cy="1469400"/>
            <a:chOff x="0" y="0"/>
            <a:chExt cx="437406" cy="3870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13241" y="662561"/>
            <a:ext cx="489701" cy="1469400"/>
            <a:chOff x="0" y="0"/>
            <a:chExt cx="128975" cy="3870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7044589" y="9621587"/>
            <a:ext cx="489701" cy="1469400"/>
            <a:chOff x="0" y="0"/>
            <a:chExt cx="128975" cy="38700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9144000" y="349607"/>
            <a:ext cx="9271980" cy="9271980"/>
          </a:xfrm>
          <a:custGeom>
            <a:avLst/>
            <a:gdLst/>
            <a:ahLst/>
            <a:cxnLst/>
            <a:rect r="r" b="b" t="t" l="l"/>
            <a:pathLst>
              <a:path h="9271980" w="9271980">
                <a:moveTo>
                  <a:pt x="0" y="0"/>
                </a:moveTo>
                <a:lnTo>
                  <a:pt x="9271980" y="0"/>
                </a:lnTo>
                <a:lnTo>
                  <a:pt x="9271980" y="9271980"/>
                </a:lnTo>
                <a:lnTo>
                  <a:pt x="0" y="92719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113241" y="3150235"/>
            <a:ext cx="6995593" cy="646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14245" indent="-457122" lvl="1">
              <a:lnSpc>
                <a:spcPts val="5166"/>
              </a:lnSpc>
              <a:buFont typeface="Arial"/>
              <a:buChar char="•"/>
            </a:pPr>
            <a:r>
              <a:rPr lang="en-US" b="true" sz="4234">
                <a:solidFill>
                  <a:srgbClr val="0CC0D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ETAPAS ENVOLVIDAS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37632" y="4145905"/>
            <a:ext cx="9132883" cy="5475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26"/>
              </a:lnSpc>
            </a:pPr>
          </a:p>
          <a:p>
            <a:pPr algn="l" marL="574750" indent="-287375" lvl="1">
              <a:lnSpc>
                <a:spcPts val="3726"/>
              </a:lnSpc>
              <a:buFont typeface="Arial"/>
              <a:buChar char="•"/>
            </a:pPr>
            <a:r>
              <a:rPr lang="en-US" sz="2662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Aquisição de imagem: Obtenção da imagem digital através de um dispositivo, como uma câmera ou scanner.</a:t>
            </a:r>
          </a:p>
          <a:p>
            <a:pPr algn="l" marL="574750" indent="-287375" lvl="1">
              <a:lnSpc>
                <a:spcPts val="3726"/>
              </a:lnSpc>
              <a:buFont typeface="Arial"/>
              <a:buChar char="•"/>
            </a:pPr>
            <a:r>
              <a:rPr lang="en-US" sz="2662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Pré-processamento: Melhora a imagem ao remover ruídos, ajustar contraste, etc.</a:t>
            </a:r>
          </a:p>
          <a:p>
            <a:pPr algn="l" marL="574750" indent="-287375" lvl="1">
              <a:lnSpc>
                <a:spcPts val="3726"/>
              </a:lnSpc>
              <a:buFont typeface="Arial"/>
              <a:buChar char="•"/>
            </a:pPr>
            <a:r>
              <a:rPr lang="en-US" sz="2662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Segmentação: Divide a imagem em partes ou objetos de interesse, facilitando a análise.</a:t>
            </a:r>
          </a:p>
          <a:p>
            <a:pPr algn="l" marL="574750" indent="-287375" lvl="1">
              <a:lnSpc>
                <a:spcPts val="3726"/>
              </a:lnSpc>
              <a:buFont typeface="Arial"/>
              <a:buChar char="•"/>
            </a:pPr>
            <a:r>
              <a:rPr lang="en-US" sz="2662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Análise e interpretação: Identifica e classifica padrões ou formas na imagem.</a:t>
            </a:r>
          </a:p>
          <a:p>
            <a:pPr algn="l" marL="574750" indent="-287375" lvl="1">
              <a:lnSpc>
                <a:spcPts val="3726"/>
              </a:lnSpc>
              <a:buFont typeface="Arial"/>
              <a:buChar char="•"/>
            </a:pPr>
            <a:r>
              <a:rPr lang="en-US" sz="2662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Pós-processamento: Refinamento dos resultados para produzir uma saída mais precisa.</a:t>
            </a:r>
          </a:p>
          <a:p>
            <a:pPr algn="l">
              <a:lnSpc>
                <a:spcPts val="2953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823863" y="771403"/>
            <a:ext cx="9761202" cy="13605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435"/>
              </a:lnSpc>
              <a:spcBef>
                <a:spcPct val="0"/>
              </a:spcBef>
            </a:pPr>
            <a:r>
              <a:rPr lang="en-US" b="true" sz="4455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INTRODUÇÃO AO PROCESSAMENTO DE IMAGENS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495430">
            <a:off x="-1157416" y="-5668961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956643" y="1009650"/>
            <a:ext cx="10877985" cy="872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896"/>
              </a:lnSpc>
            </a:pPr>
            <a:r>
              <a:rPr lang="en-US" b="true" sz="5652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EXEMPLOS PRÁTICOS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14017" y="4069291"/>
            <a:ext cx="6100834" cy="3002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42"/>
              </a:lnSpc>
            </a:pPr>
            <a:r>
              <a:rPr lang="en-US" sz="2459" b="true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Medicina (Imagens Médicas):</a:t>
            </a:r>
          </a:p>
          <a:p>
            <a:pPr algn="l" marL="530953" indent="-265476" lvl="1">
              <a:lnSpc>
                <a:spcPts val="3442"/>
              </a:lnSpc>
              <a:buFont typeface="Arial"/>
              <a:buChar char="•"/>
            </a:pPr>
            <a:r>
              <a:rPr lang="en-US" sz="2459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Tomografia Computadorizada (TC) e Ressonância Magnética (RM):  é usado para melhorar a qualidade das imagens e identificar anomalias, como tumores ou fraturas.</a:t>
            </a:r>
          </a:p>
          <a:p>
            <a:pPr algn="l" marL="530953" indent="-265476" lvl="1">
              <a:lnSpc>
                <a:spcPts val="3442"/>
              </a:lnSpc>
              <a:buFont typeface="Arial"/>
              <a:buChar char="•"/>
            </a:pPr>
            <a:r>
              <a:rPr lang="en-US" sz="2459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Detecção de Câncer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5295866" y="-734700"/>
            <a:ext cx="1660777" cy="1469400"/>
            <a:chOff x="0" y="0"/>
            <a:chExt cx="437406" cy="3870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5299271" y="9621587"/>
            <a:ext cx="1660777" cy="1469400"/>
            <a:chOff x="0" y="0"/>
            <a:chExt cx="437406" cy="3870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041184" y="-734700"/>
            <a:ext cx="489701" cy="1469400"/>
            <a:chOff x="0" y="0"/>
            <a:chExt cx="128975" cy="38700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7044589" y="9621587"/>
            <a:ext cx="489701" cy="1469400"/>
            <a:chOff x="0" y="0"/>
            <a:chExt cx="128975" cy="38700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2086034" y="5157997"/>
            <a:ext cx="6201966" cy="3489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b="true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Carros Autônomos:</a:t>
            </a:r>
          </a:p>
          <a:p>
            <a:pPr algn="l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Utilizam câmeras e processamento de imagens para detectar pedestres, sinais de trânsito, faixas de rodagem e outros veículos, ajudando na navegação e tomada de decisões de maneira segura.</a:t>
            </a:r>
          </a:p>
          <a:p>
            <a:pPr algn="l">
              <a:lnSpc>
                <a:spcPts val="3500"/>
              </a:lnSpc>
            </a:pPr>
          </a:p>
          <a:p>
            <a:pPr algn="l">
              <a:lnSpc>
                <a:spcPts val="3500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6043017" y="3799913"/>
            <a:ext cx="6201966" cy="6556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b="true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Reconhecimento Facial:</a:t>
            </a:r>
          </a:p>
          <a:p>
            <a:pPr algn="l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Utilizado em sistemas de segurança para identificar indivíduos com base em suas características faciais. Esse processamento é usado em sistemas de desbloqueio de dispositivos, como celulares, ou em sistemas de vigilância</a:t>
            </a:r>
            <a:r>
              <a:rPr lang="en-US" b="true" sz="2500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.</a:t>
            </a:r>
          </a:p>
          <a:p>
            <a:pPr algn="l">
              <a:lnSpc>
                <a:spcPts val="3500"/>
              </a:lnSpc>
            </a:pPr>
            <a:r>
              <a:rPr lang="en-US" sz="2500" b="true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Fotografia Digital (Filtros e Efeitos):</a:t>
            </a:r>
          </a:p>
          <a:p>
            <a:pPr algn="l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Aplicativos de edição de fotos, como o Instagram ou o Photoshop, utilizam processamento de imagens para aplicar filtros, remover olhos vermelhos, ajustar brilho, contraste, etc.</a:t>
            </a:r>
          </a:p>
          <a:p>
            <a:pPr algn="l">
              <a:lnSpc>
                <a:spcPts val="3500"/>
              </a:lnSpc>
            </a:pPr>
          </a:p>
          <a:p>
            <a:pPr algn="l">
              <a:lnSpc>
                <a:spcPts val="3500"/>
              </a:lnSpc>
            </a:pPr>
          </a:p>
        </p:txBody>
      </p:sp>
      <p:sp>
        <p:nvSpPr>
          <p:cNvPr name="Freeform 19" id="19"/>
          <p:cNvSpPr/>
          <p:nvPr/>
        </p:nvSpPr>
        <p:spPr>
          <a:xfrm flipH="false" flipV="false" rot="-2495430">
            <a:off x="13231789" y="-5554520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495430">
            <a:off x="-1157416" y="-5668961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956643" y="1009650"/>
            <a:ext cx="10877985" cy="872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896"/>
              </a:lnSpc>
            </a:pPr>
            <a:r>
              <a:rPr lang="en-US" b="true" sz="5652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EXEMPLOS PRÁTICOS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5295866" y="-734700"/>
            <a:ext cx="1660777" cy="1469400"/>
            <a:chOff x="0" y="0"/>
            <a:chExt cx="437406" cy="38700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5299271" y="9621587"/>
            <a:ext cx="1660777" cy="1469400"/>
            <a:chOff x="0" y="0"/>
            <a:chExt cx="437406" cy="38700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7041184" y="-734700"/>
            <a:ext cx="489701" cy="1469400"/>
            <a:chOff x="0" y="0"/>
            <a:chExt cx="128975" cy="38700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7044589" y="9621587"/>
            <a:ext cx="489701" cy="1469400"/>
            <a:chOff x="0" y="0"/>
            <a:chExt cx="128975" cy="38700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-2495430">
            <a:off x="13231789" y="-5554520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4496118" y="2946471"/>
            <a:ext cx="9613713" cy="6181384"/>
          </a:xfrm>
          <a:custGeom>
            <a:avLst/>
            <a:gdLst/>
            <a:ahLst/>
            <a:cxnLst/>
            <a:rect r="r" b="b" t="t" l="l"/>
            <a:pathLst>
              <a:path h="6181384" w="9613713">
                <a:moveTo>
                  <a:pt x="0" y="0"/>
                </a:moveTo>
                <a:lnTo>
                  <a:pt x="9613713" y="0"/>
                </a:lnTo>
                <a:lnTo>
                  <a:pt x="9613713" y="6181384"/>
                </a:lnTo>
                <a:lnTo>
                  <a:pt x="0" y="61813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842" r="0" b="-1842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5295866" y="2304168"/>
            <a:ext cx="6100834" cy="847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42"/>
              </a:lnSpc>
            </a:pPr>
            <a:r>
              <a:rPr lang="en-US" sz="2459" b="true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Medicina (Imagens Médicas):</a:t>
            </a:r>
          </a:p>
          <a:p>
            <a:pPr algn="l">
              <a:lnSpc>
                <a:spcPts val="3442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495430">
            <a:off x="-1157416" y="-5668961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956643" y="1009650"/>
            <a:ext cx="10877985" cy="872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896"/>
              </a:lnSpc>
            </a:pPr>
            <a:r>
              <a:rPr lang="en-US" b="true" sz="5652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EXEMPLOS PRÁTICOS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5295866" y="-734700"/>
            <a:ext cx="1660777" cy="1469400"/>
            <a:chOff x="0" y="0"/>
            <a:chExt cx="437406" cy="38700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5299271" y="9621587"/>
            <a:ext cx="1660777" cy="1469400"/>
            <a:chOff x="0" y="0"/>
            <a:chExt cx="437406" cy="38700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7041184" y="-734700"/>
            <a:ext cx="489701" cy="1469400"/>
            <a:chOff x="0" y="0"/>
            <a:chExt cx="128975" cy="38700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7044589" y="9621587"/>
            <a:ext cx="489701" cy="1469400"/>
            <a:chOff x="0" y="0"/>
            <a:chExt cx="128975" cy="38700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-2495430">
            <a:off x="13231789" y="-5554520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4058732" y="3174616"/>
            <a:ext cx="9139458" cy="6083684"/>
          </a:xfrm>
          <a:custGeom>
            <a:avLst/>
            <a:gdLst/>
            <a:ahLst/>
            <a:cxnLst/>
            <a:rect r="r" b="b" t="t" l="l"/>
            <a:pathLst>
              <a:path h="6083684" w="9139458">
                <a:moveTo>
                  <a:pt x="0" y="0"/>
                </a:moveTo>
                <a:lnTo>
                  <a:pt x="9139458" y="0"/>
                </a:lnTo>
                <a:lnTo>
                  <a:pt x="9139458" y="6083684"/>
                </a:lnTo>
                <a:lnTo>
                  <a:pt x="0" y="60836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5295866" y="2304168"/>
            <a:ext cx="6100834" cy="842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42"/>
              </a:lnSpc>
            </a:pPr>
            <a:r>
              <a:rPr lang="en-US" sz="2459" b="true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Reconhecimento Facial:</a:t>
            </a:r>
          </a:p>
          <a:p>
            <a:pPr algn="l">
              <a:lnSpc>
                <a:spcPts val="3442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495430">
            <a:off x="-1157416" y="-5668961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956643" y="1009650"/>
            <a:ext cx="10877985" cy="872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896"/>
              </a:lnSpc>
            </a:pPr>
            <a:r>
              <a:rPr lang="en-US" b="true" sz="5652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EXEMPLOS PRÁTICOS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5295866" y="-734700"/>
            <a:ext cx="1660777" cy="1469400"/>
            <a:chOff x="0" y="0"/>
            <a:chExt cx="437406" cy="38700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5299271" y="9621587"/>
            <a:ext cx="1660777" cy="1469400"/>
            <a:chOff x="0" y="0"/>
            <a:chExt cx="437406" cy="38700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7041184" y="-734700"/>
            <a:ext cx="489701" cy="1469400"/>
            <a:chOff x="0" y="0"/>
            <a:chExt cx="128975" cy="38700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7044589" y="9621587"/>
            <a:ext cx="489701" cy="1469400"/>
            <a:chOff x="0" y="0"/>
            <a:chExt cx="128975" cy="38700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-2495430">
            <a:off x="13231789" y="-5554520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4385418" y="3146578"/>
            <a:ext cx="9061647" cy="6796236"/>
          </a:xfrm>
          <a:custGeom>
            <a:avLst/>
            <a:gdLst/>
            <a:ahLst/>
            <a:cxnLst/>
            <a:rect r="r" b="b" t="t" l="l"/>
            <a:pathLst>
              <a:path h="6796236" w="9061647">
                <a:moveTo>
                  <a:pt x="0" y="0"/>
                </a:moveTo>
                <a:lnTo>
                  <a:pt x="9061648" y="0"/>
                </a:lnTo>
                <a:lnTo>
                  <a:pt x="9061648" y="6796236"/>
                </a:lnTo>
                <a:lnTo>
                  <a:pt x="0" y="67962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5295866" y="2304168"/>
            <a:ext cx="6100834" cy="842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42"/>
              </a:lnSpc>
            </a:pPr>
            <a:r>
              <a:rPr lang="en-US" sz="2459" b="true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Carros autônomos:</a:t>
            </a:r>
          </a:p>
          <a:p>
            <a:pPr algn="l">
              <a:lnSpc>
                <a:spcPts val="3442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951736" y="294000"/>
            <a:ext cx="11760614" cy="1710635"/>
          </a:xfrm>
          <a:custGeom>
            <a:avLst/>
            <a:gdLst/>
            <a:ahLst/>
            <a:cxnLst/>
            <a:rect r="r" b="b" t="t" l="l"/>
            <a:pathLst>
              <a:path h="1710635" w="11760614">
                <a:moveTo>
                  <a:pt x="0" y="0"/>
                </a:moveTo>
                <a:lnTo>
                  <a:pt x="11760614" y="0"/>
                </a:lnTo>
                <a:lnTo>
                  <a:pt x="11760614" y="1710635"/>
                </a:lnTo>
                <a:lnTo>
                  <a:pt x="0" y="17106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31635" y="1985585"/>
            <a:ext cx="8014708" cy="2002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PROCESSAMENTO EM JAVA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59419" y="4782176"/>
            <a:ext cx="16773846" cy="1544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05"/>
              </a:lnSpc>
            </a:pPr>
            <a:r>
              <a:rPr lang="en-US" sz="3364" b="true">
                <a:solidFill>
                  <a:srgbClr val="0CC0DF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Em Java, o processamento de imagens é a manipulação de dados de imagens digitais utilizando bibliotecas e APIs para realizar operações como leitura, transformação, filtro e análise de imagens.</a:t>
            </a:r>
          </a:p>
        </p:txBody>
      </p:sp>
      <p:sp>
        <p:nvSpPr>
          <p:cNvPr name="AutoShape 5" id="5"/>
          <p:cNvSpPr/>
          <p:nvPr/>
        </p:nvSpPr>
        <p:spPr>
          <a:xfrm>
            <a:off x="1521544" y="3007300"/>
            <a:ext cx="6662738" cy="0"/>
          </a:xfrm>
          <a:prstGeom prst="line">
            <a:avLst/>
          </a:prstGeom>
          <a:ln cap="flat" w="38100">
            <a:solidFill>
              <a:srgbClr val="006DAC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-1206319" y="-440700"/>
            <a:ext cx="1660777" cy="1469400"/>
            <a:chOff x="0" y="0"/>
            <a:chExt cx="437406" cy="38700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252501" y="9621587"/>
            <a:ext cx="1660777" cy="1469400"/>
            <a:chOff x="0" y="0"/>
            <a:chExt cx="437406" cy="38700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538999" y="-440700"/>
            <a:ext cx="489701" cy="1469400"/>
            <a:chOff x="0" y="0"/>
            <a:chExt cx="128975" cy="38700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0997819" y="9621587"/>
            <a:ext cx="489701" cy="1469400"/>
            <a:chOff x="0" y="0"/>
            <a:chExt cx="128975" cy="38700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876204" y="0"/>
            <a:ext cx="7019752" cy="2462111"/>
          </a:xfrm>
          <a:custGeom>
            <a:avLst/>
            <a:gdLst/>
            <a:ahLst/>
            <a:cxnLst/>
            <a:rect r="r" b="b" t="t" l="l"/>
            <a:pathLst>
              <a:path h="2462111" w="7019752">
                <a:moveTo>
                  <a:pt x="0" y="0"/>
                </a:moveTo>
                <a:lnTo>
                  <a:pt x="7019752" y="0"/>
                </a:lnTo>
                <a:lnTo>
                  <a:pt x="7019752" y="2462111"/>
                </a:lnTo>
                <a:lnTo>
                  <a:pt x="0" y="24621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215690" y="9554927"/>
            <a:ext cx="2087220" cy="732073"/>
          </a:xfrm>
          <a:custGeom>
            <a:avLst/>
            <a:gdLst/>
            <a:ahLst/>
            <a:cxnLst/>
            <a:rect r="r" b="b" t="t" l="l"/>
            <a:pathLst>
              <a:path h="732073" w="2087220">
                <a:moveTo>
                  <a:pt x="0" y="0"/>
                </a:moveTo>
                <a:lnTo>
                  <a:pt x="2087220" y="0"/>
                </a:lnTo>
                <a:lnTo>
                  <a:pt x="2087220" y="732073"/>
                </a:lnTo>
                <a:lnTo>
                  <a:pt x="0" y="7320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505235" y="4412902"/>
            <a:ext cx="4096509" cy="2472802"/>
          </a:xfrm>
          <a:custGeom>
            <a:avLst/>
            <a:gdLst/>
            <a:ahLst/>
            <a:cxnLst/>
            <a:rect r="r" b="b" t="t" l="l"/>
            <a:pathLst>
              <a:path h="2472802" w="4096509">
                <a:moveTo>
                  <a:pt x="0" y="0"/>
                </a:moveTo>
                <a:lnTo>
                  <a:pt x="4096509" y="0"/>
                </a:lnTo>
                <a:lnTo>
                  <a:pt x="4096509" y="2472802"/>
                </a:lnTo>
                <a:lnTo>
                  <a:pt x="0" y="24728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733560" y="880111"/>
            <a:ext cx="13124157" cy="2822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42"/>
              </a:lnSpc>
            </a:pPr>
            <a:r>
              <a:rPr lang="en-US" sz="6100" b="true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BIBLIOTECAS JAVA PARA PROCESSAMENTO DE IMAGEM</a:t>
            </a:r>
          </a:p>
          <a:p>
            <a:pPr algn="l" marL="0" indent="0" lvl="0">
              <a:lnSpc>
                <a:spcPts val="7442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4257759" y="2981326"/>
            <a:ext cx="12110257" cy="860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As bibliotecas de processamento de imagens em Java (e em outras linguagens) oferecem ferramentas e APIs para realizar diversas operações sobre imagens digitais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048383" y="5129702"/>
            <a:ext cx="2153034" cy="1029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26481" indent="-363241" lvl="1">
              <a:lnSpc>
                <a:spcPts val="4105"/>
              </a:lnSpc>
              <a:buFont typeface="Arial"/>
              <a:buChar char="•"/>
            </a:pPr>
            <a:r>
              <a:rPr lang="en-US" b="true" sz="3364" spc="23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JAVA 2D API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172050" y="7814402"/>
            <a:ext cx="4174440" cy="515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26481" indent="-363241" lvl="1">
              <a:lnSpc>
                <a:spcPts val="4105"/>
              </a:lnSpc>
              <a:buFont typeface="Arial"/>
              <a:buChar char="•"/>
            </a:pPr>
            <a:r>
              <a:rPr lang="en-US" b="true" sz="3364" spc="23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JAI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601744" y="5133975"/>
            <a:ext cx="2924572" cy="515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26481" indent="-363241" lvl="1">
              <a:lnSpc>
                <a:spcPts val="4105"/>
              </a:lnSpc>
              <a:buFont typeface="Arial"/>
              <a:buChar char="•"/>
            </a:pPr>
            <a:r>
              <a:rPr lang="en-US" b="true" sz="3364" spc="23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OPEN CV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394115" y="7814402"/>
            <a:ext cx="4174440" cy="515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26481" indent="-363241" lvl="1">
              <a:lnSpc>
                <a:spcPts val="4105"/>
              </a:lnSpc>
              <a:buFont typeface="Arial"/>
              <a:buChar char="•"/>
            </a:pPr>
            <a:r>
              <a:rPr lang="en-US" b="true" sz="3364" spc="23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BOOFCV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312887" y="5129702"/>
            <a:ext cx="4174440" cy="515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26481" indent="-363241" lvl="1">
              <a:lnSpc>
                <a:spcPts val="4105"/>
              </a:lnSpc>
              <a:buFont typeface="Arial"/>
              <a:buChar char="•"/>
            </a:pPr>
            <a:r>
              <a:rPr lang="en-US" b="true" sz="3364" spc="23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IMAGEJ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750550" y="7814402"/>
            <a:ext cx="4174440" cy="515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26481" indent="-363241" lvl="1">
              <a:lnSpc>
                <a:spcPts val="4105"/>
              </a:lnSpc>
              <a:buFont typeface="Arial"/>
              <a:buChar char="•"/>
            </a:pPr>
            <a:r>
              <a:rPr lang="en-US" b="true" sz="3364" spc="23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MARVIN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6601744" y="4412902"/>
            <a:ext cx="4096509" cy="2472802"/>
          </a:xfrm>
          <a:custGeom>
            <a:avLst/>
            <a:gdLst/>
            <a:ahLst/>
            <a:cxnLst/>
            <a:rect r="r" b="b" t="t" l="l"/>
            <a:pathLst>
              <a:path h="2472802" w="4096509">
                <a:moveTo>
                  <a:pt x="0" y="0"/>
                </a:moveTo>
                <a:lnTo>
                  <a:pt x="4096509" y="0"/>
                </a:lnTo>
                <a:lnTo>
                  <a:pt x="4096509" y="2472802"/>
                </a:lnTo>
                <a:lnTo>
                  <a:pt x="0" y="24728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698253" y="4412902"/>
            <a:ext cx="4096509" cy="2472802"/>
          </a:xfrm>
          <a:custGeom>
            <a:avLst/>
            <a:gdLst/>
            <a:ahLst/>
            <a:cxnLst/>
            <a:rect r="r" b="b" t="t" l="l"/>
            <a:pathLst>
              <a:path h="2472802" w="4096509">
                <a:moveTo>
                  <a:pt x="0" y="0"/>
                </a:moveTo>
                <a:lnTo>
                  <a:pt x="4096509" y="0"/>
                </a:lnTo>
                <a:lnTo>
                  <a:pt x="4096509" y="2472802"/>
                </a:lnTo>
                <a:lnTo>
                  <a:pt x="0" y="24728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750550" y="6885704"/>
            <a:ext cx="4096509" cy="2472802"/>
          </a:xfrm>
          <a:custGeom>
            <a:avLst/>
            <a:gdLst/>
            <a:ahLst/>
            <a:cxnLst/>
            <a:rect r="r" b="b" t="t" l="l"/>
            <a:pathLst>
              <a:path h="2472802" w="4096509">
                <a:moveTo>
                  <a:pt x="0" y="0"/>
                </a:moveTo>
                <a:lnTo>
                  <a:pt x="4096509" y="0"/>
                </a:lnTo>
                <a:lnTo>
                  <a:pt x="4096509" y="2472802"/>
                </a:lnTo>
                <a:lnTo>
                  <a:pt x="0" y="24728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6601744" y="6840428"/>
            <a:ext cx="4096509" cy="2472802"/>
          </a:xfrm>
          <a:custGeom>
            <a:avLst/>
            <a:gdLst/>
            <a:ahLst/>
            <a:cxnLst/>
            <a:rect r="r" b="b" t="t" l="l"/>
            <a:pathLst>
              <a:path h="2472802" w="4096509">
                <a:moveTo>
                  <a:pt x="0" y="0"/>
                </a:moveTo>
                <a:lnTo>
                  <a:pt x="4096509" y="0"/>
                </a:lnTo>
                <a:lnTo>
                  <a:pt x="4096509" y="2472802"/>
                </a:lnTo>
                <a:lnTo>
                  <a:pt x="0" y="24728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2505235" y="6885704"/>
            <a:ext cx="4096509" cy="2472802"/>
          </a:xfrm>
          <a:custGeom>
            <a:avLst/>
            <a:gdLst/>
            <a:ahLst/>
            <a:cxnLst/>
            <a:rect r="r" b="b" t="t" l="l"/>
            <a:pathLst>
              <a:path h="2472802" w="4096509">
                <a:moveTo>
                  <a:pt x="0" y="0"/>
                </a:moveTo>
                <a:lnTo>
                  <a:pt x="4096509" y="0"/>
                </a:lnTo>
                <a:lnTo>
                  <a:pt x="4096509" y="2472802"/>
                </a:lnTo>
                <a:lnTo>
                  <a:pt x="0" y="24728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DAGcaLi0u1s</dc:identifier>
  <dcterms:modified xsi:type="dcterms:W3CDTF">2011-08-01T06:04:30Z</dcterms:modified>
  <cp:revision>1</cp:revision>
  <dc:title>Apresentação Pitch Empresarial Simples Azul</dc:title>
</cp:coreProperties>
</file>