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05" r:id="rId3"/>
    <p:sldId id="306" r:id="rId4"/>
    <p:sldId id="257" r:id="rId5"/>
    <p:sldId id="259" r:id="rId6"/>
    <p:sldId id="265" r:id="rId7"/>
    <p:sldId id="261" r:id="rId8"/>
    <p:sldId id="266" r:id="rId9"/>
    <p:sldId id="304" r:id="rId10"/>
    <p:sldId id="320" r:id="rId11"/>
    <p:sldId id="316" r:id="rId12"/>
    <p:sldId id="317" r:id="rId13"/>
    <p:sldId id="326" r:id="rId14"/>
    <p:sldId id="325" r:id="rId15"/>
    <p:sldId id="329" r:id="rId16"/>
    <p:sldId id="258" r:id="rId17"/>
    <p:sldId id="296" r:id="rId18"/>
    <p:sldId id="295" r:id="rId19"/>
    <p:sldId id="298" r:id="rId20"/>
    <p:sldId id="315" r:id="rId21"/>
    <p:sldId id="299" r:id="rId22"/>
    <p:sldId id="300" r:id="rId23"/>
    <p:sldId id="323" r:id="rId24"/>
    <p:sldId id="284" r:id="rId25"/>
    <p:sldId id="301" r:id="rId26"/>
    <p:sldId id="302" r:id="rId27"/>
    <p:sldId id="303" r:id="rId28"/>
    <p:sldId id="294" r:id="rId29"/>
    <p:sldId id="270" r:id="rId30"/>
    <p:sldId id="307" r:id="rId31"/>
    <p:sldId id="308" r:id="rId32"/>
    <p:sldId id="331" r:id="rId33"/>
    <p:sldId id="311" r:id="rId34"/>
    <p:sldId id="318" r:id="rId35"/>
    <p:sldId id="264" r:id="rId36"/>
    <p:sldId id="328" r:id="rId37"/>
    <p:sldId id="321" r:id="rId38"/>
    <p:sldId id="314" r:id="rId39"/>
    <p:sldId id="312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  <a:srgbClr val="A6A6A6"/>
    <a:srgbClr val="3333CC"/>
    <a:srgbClr val="0000FF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04" y="-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BC439-54E4-4BA9-9BBA-03A3C29E6DBD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42C-122D-4994-94A1-8223E0B124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1A7-5E91-4565-92D5-976604E81F02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F2FE-6BC2-46AE-A040-2994B8BD50EB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4CBD-4FF0-44D4-8E9E-9141CD9C546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8C00-BBB0-4786-B3DF-1F6DE5BD7FF6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364-C68F-41F5-B8A7-053EDBE84910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EC4-554A-4B79-BD28-24505A9401E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3463-1886-44B9-B236-2F90F61F125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412C-BA47-422B-87AF-1E792D61F3F4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83826"/>
            <a:ext cx="2133600" cy="168275"/>
          </a:xfrm>
        </p:spPr>
        <p:txBody>
          <a:bodyPr/>
          <a:lstStyle>
            <a:lvl1pPr>
              <a:defRPr sz="1050"/>
            </a:lvl1pPr>
          </a:lstStyle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83826"/>
            <a:ext cx="2895600" cy="16827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83826"/>
            <a:ext cx="2133600" cy="168275"/>
          </a:xfrm>
        </p:spPr>
        <p:txBody>
          <a:bodyPr/>
          <a:lstStyle>
            <a:lvl1pPr>
              <a:defRPr sz="1050"/>
            </a:lvl1pPr>
          </a:lstStyle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ACB8-E9E0-4F1F-AFCA-2A7897992732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EA46-70C9-45FE-B6A7-9AE2207704D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BF2A-74F4-4FF9-B7BE-6EEE1B275688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BCA8-9684-4C45-B865-D1D67170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sFw3lmFG4k8FwM&amp;tbnid=zkDCLzM5XPBipM:&amp;ved=0CAgQjRwwADgn&amp;url=http://smallsurfaces.com/predictive-text-input-for-pcs/&amp;ei=4RKPUZmyGuq-yQH5yYDgDw&amp;psig=AFQjCNGBFnh3Tn_kdlFOtm70M5yFdnnczQ&amp;ust=1368417377467593" TargetMode="External"/><Relationship Id="rId3" Type="http://schemas.openxmlformats.org/officeDocument/2006/relationships/hyperlink" Target="http://www.google.com/url?sa=i&amp;source=images&amp;cd=&amp;cad=rja&amp;docid=ccO_rbonGTRsfM&amp;tbnid=62vl-FirzRWaLM:&amp;ved=0CAgQjRwwADgP&amp;url=http://www.stoneleigh-eng.com/pneumatic_actuators.html&amp;ei=YxCPUdasB4LoqAGRl4DACg&amp;psig=AFQjCNHQX11LHmUEzmrDWyta6GdkCQjNeg&amp;ust=1368416739151302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url?sa=i&amp;rct=j&amp;q=pressure+sensor&amp;source=images&amp;cd=&amp;cad=rja&amp;docid=x-2Te107rPKkXM&amp;tbnid=dljqs44sWJRLUM:&amp;ved=0CAUQjRw&amp;url=http://shop.moderndevice.com/products/pressure-sensor-mpxv&amp;ei=nA-PUejtOYa4qQGh6oH4Cw&amp;bvm=bv.46340616,d.aWM&amp;psig=AFQjCNGpmFeWPM1-4PPLSDXYB0wjz534qw&amp;ust=1368416505898391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7963077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1. Introduction to Microprocessors </a:t>
            </a:r>
          </a:p>
          <a:p>
            <a:pPr marL="465138">
              <a:spcBef>
                <a:spcPts val="600"/>
              </a:spcBef>
            </a:pPr>
            <a:r>
              <a:rPr lang="en-US" sz="2400" dirty="0" smtClean="0"/>
              <a:t>1.1  Hardware Components and </a:t>
            </a:r>
            <a:r>
              <a:rPr lang="en-US" sz="2400" b="1" dirty="0" smtClean="0"/>
              <a:t> </a:t>
            </a:r>
            <a:r>
              <a:rPr lang="en-US" sz="2400" dirty="0" smtClean="0"/>
              <a:t>Von Neumann Architecture</a:t>
            </a:r>
          </a:p>
          <a:p>
            <a:pPr marL="465138">
              <a:spcBef>
                <a:spcPts val="600"/>
              </a:spcBef>
            </a:pPr>
            <a:r>
              <a:rPr lang="en-US" sz="2400" dirty="0" smtClean="0"/>
              <a:t>1.2 Fundamental Concepts of Programs</a:t>
            </a:r>
          </a:p>
          <a:p>
            <a:pPr marL="465138">
              <a:spcBef>
                <a:spcPts val="600"/>
              </a:spcBef>
            </a:pPr>
            <a:r>
              <a:rPr lang="en-US" sz="2400" dirty="0" smtClean="0"/>
              <a:t>1.3  Other Computer Architectures</a:t>
            </a:r>
          </a:p>
          <a:p>
            <a:pPr marL="465138">
              <a:spcBef>
                <a:spcPts val="600"/>
              </a:spcBef>
            </a:pPr>
            <a:r>
              <a:rPr lang="en-US" sz="2400" dirty="0" smtClean="0"/>
              <a:t>1.4  Embedded Systems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C8A6-81C7-4452-A5FF-D498FFF99798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8600" y="457200"/>
            <a:ext cx="7467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High Level Language: </a:t>
            </a:r>
            <a:r>
              <a:rPr lang="en-CA" sz="2200" dirty="0" smtClean="0"/>
              <a:t> 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/>
              <a:t>                                                       A = A + B</a:t>
            </a:r>
          </a:p>
          <a:p>
            <a:pPr marL="342900" indent="-168275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no knowledge of CPU/memory required</a:t>
            </a:r>
          </a:p>
          <a:p>
            <a:pPr marL="342900" indent="-168275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portable to different operating systems/CPU</a:t>
            </a:r>
          </a:p>
          <a:p>
            <a:pPr marL="342900" indent="-168275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trivial to understand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28600" y="2286000"/>
            <a:ext cx="7086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Assembly Language</a:t>
            </a:r>
          </a:p>
          <a:p>
            <a:pPr marL="1417638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LDAA $D000</a:t>
            </a:r>
          </a:p>
          <a:p>
            <a:pPr marL="1417638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ADDA $D001</a:t>
            </a:r>
          </a:p>
          <a:p>
            <a:pPr marL="1417638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STAA $D000</a:t>
            </a:r>
          </a:p>
          <a:p>
            <a:pPr marL="342900" indent="-111125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not portable</a:t>
            </a:r>
          </a:p>
          <a:p>
            <a:pPr marL="342900" indent="-111125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requires knowledge of CPU and memory</a:t>
            </a:r>
          </a:p>
          <a:p>
            <a:pPr marL="342900" indent="-111125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non-trivial understanding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1000" y="4876800"/>
            <a:ext cx="7010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Machine Code</a:t>
            </a:r>
          </a:p>
          <a:p>
            <a:pPr marL="850900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B6 D0 00  =  1011 0110 1101 0000 0000 0000</a:t>
            </a:r>
          </a:p>
          <a:p>
            <a:pPr marL="850900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BB D0 01  = 1011  1011 1101 0000 0000 0001</a:t>
            </a:r>
          </a:p>
          <a:p>
            <a:pPr marL="850900" indent="4763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B7 D0 00 =   1011 0111 1101 0000 0000 0000</a:t>
            </a:r>
          </a:p>
          <a:p>
            <a:pPr marL="342900" indent="-342900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machine dependent, difficult to understand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6200" y="0"/>
            <a:ext cx="464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Example of Add Operation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" y="152400"/>
            <a:ext cx="8915400" cy="27432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Program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Concepts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executable program is a sequence of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instructions stored in memory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processes each instruction (goes through an instruction cycle)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/>
              <a:t>most instructions are processed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sequentially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instructions cause the CPU to jump ahead or backwards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memory for the 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 instruction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Programs and data reside in memory 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3200400"/>
          <a:ext cx="3352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$8006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$8008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$800A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$800C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$800E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$8010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5448300" y="4456906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449094" y="4761706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449094" y="5048218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867400" y="4821936"/>
            <a:ext cx="492252" cy="1161288"/>
          </a:xfrm>
          <a:custGeom>
            <a:avLst/>
            <a:gdLst>
              <a:gd name="connsiteX0" fmla="*/ 0 w 492252"/>
              <a:gd name="connsiteY0" fmla="*/ 1161288 h 1161288"/>
              <a:gd name="connsiteX1" fmla="*/ 484632 w 492252"/>
              <a:gd name="connsiteY1" fmla="*/ 594360 h 1161288"/>
              <a:gd name="connsiteX2" fmla="*/ 45720 w 492252"/>
              <a:gd name="connsiteY2" fmla="*/ 0 h 116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252" h="1161288">
                <a:moveTo>
                  <a:pt x="0" y="1161288"/>
                </a:moveTo>
                <a:cubicBezTo>
                  <a:pt x="238506" y="974598"/>
                  <a:pt x="477012" y="787908"/>
                  <a:pt x="484632" y="594360"/>
                </a:cubicBezTo>
                <a:cubicBezTo>
                  <a:pt x="492252" y="400812"/>
                  <a:pt x="268986" y="200406"/>
                  <a:pt x="45720" y="0"/>
                </a:cubicBezTo>
              </a:path>
            </a:pathLst>
          </a:custGeom>
          <a:noFill/>
          <a:ln w="1905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flipV="1">
            <a:off x="5867400" y="5334000"/>
            <a:ext cx="492252" cy="1161288"/>
          </a:xfrm>
          <a:custGeom>
            <a:avLst/>
            <a:gdLst>
              <a:gd name="connsiteX0" fmla="*/ 0 w 492252"/>
              <a:gd name="connsiteY0" fmla="*/ 1161288 h 1161288"/>
              <a:gd name="connsiteX1" fmla="*/ 484632 w 492252"/>
              <a:gd name="connsiteY1" fmla="*/ 594360 h 1161288"/>
              <a:gd name="connsiteX2" fmla="*/ 45720 w 492252"/>
              <a:gd name="connsiteY2" fmla="*/ 0 h 116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252" h="1161288">
                <a:moveTo>
                  <a:pt x="0" y="1161288"/>
                </a:moveTo>
                <a:cubicBezTo>
                  <a:pt x="238506" y="974598"/>
                  <a:pt x="477012" y="787908"/>
                  <a:pt x="484632" y="594360"/>
                </a:cubicBezTo>
                <a:cubicBezTo>
                  <a:pt x="492252" y="400812"/>
                  <a:pt x="268986" y="200406"/>
                  <a:pt x="45720" y="0"/>
                </a:cubicBezTo>
              </a:path>
            </a:pathLst>
          </a:custGeom>
          <a:ln w="19050">
            <a:solidFill>
              <a:srgbClr val="3333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324600" y="4495800"/>
            <a:ext cx="1981200" cy="304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00800" y="5181600"/>
            <a:ext cx="2514600" cy="304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BACKWARDS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400800" y="5791200"/>
            <a:ext cx="2514600" cy="304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FORWARD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F3E1-5D9F-4A2F-B205-733254B9EB38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6200" y="76200"/>
            <a:ext cx="6172200" cy="27432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Concepts</a:t>
            </a:r>
          </a:p>
          <a:p>
            <a:pPr marL="228600" marR="0" lvl="0" indent="-1095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instruction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goes through an instruction cycle </a:t>
            </a:r>
          </a:p>
          <a:p>
            <a:pPr marL="684213" marR="0" lvl="0" indent="-227013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200" baseline="0" dirty="0" smtClean="0"/>
              <a:t>instruction</a:t>
            </a:r>
            <a:r>
              <a:rPr lang="en-US" sz="2200" dirty="0" smtClean="0"/>
              <a:t> fetch(IF)</a:t>
            </a:r>
          </a:p>
          <a:p>
            <a:pPr marL="684213" marR="0" lvl="0" indent="-227013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decode (De)</a:t>
            </a:r>
          </a:p>
          <a:p>
            <a:pPr marL="684213" marR="0" lvl="0" indent="-227013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200" noProof="0" dirty="0" smtClean="0"/>
              <a:t>operand fetch (OF)</a:t>
            </a:r>
          </a:p>
          <a:p>
            <a:pPr marL="684213" marR="0" lvl="0" indent="-227013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 (Ex)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715000" y="838200"/>
          <a:ext cx="3352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$8006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$8008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715000" y="3048000"/>
          <a:ext cx="3352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$A000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$A002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$A004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$A006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$A008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4800600" y="1600200"/>
            <a:ext cx="838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48200" y="2971800"/>
            <a:ext cx="9144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3733800" y="1219200"/>
            <a:ext cx="1828800" cy="685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ctr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 </a:t>
            </a:r>
          </a:p>
          <a:p>
            <a:pPr marR="0" lvl="0" algn="ctr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Instructions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3276600" y="3505200"/>
            <a:ext cx="2286000" cy="304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noProof="0" dirty="0" smtClean="0"/>
              <a:t>Fetch/Store Data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91000" y="2286000"/>
            <a:ext cx="990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900" dirty="0" smtClean="0">
              <a:solidFill>
                <a:srgbClr val="3333CC"/>
              </a:solidFill>
            </a:endParaRPr>
          </a:p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533400" y="5715000"/>
            <a:ext cx="1828800" cy="304800"/>
            <a:chOff x="685800" y="4267200"/>
            <a:chExt cx="1828800" cy="304800"/>
          </a:xfrm>
        </p:grpSpPr>
        <p:sp>
          <p:nvSpPr>
            <p:cNvPr id="45" name="Rectangle 44"/>
            <p:cNvSpPr/>
            <p:nvPr/>
          </p:nvSpPr>
          <p:spPr>
            <a:xfrm>
              <a:off x="6858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30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002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2438400" y="5715000"/>
            <a:ext cx="1828800" cy="304800"/>
            <a:chOff x="685800" y="4267200"/>
            <a:chExt cx="1828800" cy="304800"/>
          </a:xfrm>
        </p:grpSpPr>
        <p:sp>
          <p:nvSpPr>
            <p:cNvPr id="51" name="Rectangle 50"/>
            <p:cNvSpPr/>
            <p:nvPr/>
          </p:nvSpPr>
          <p:spPr>
            <a:xfrm>
              <a:off x="6858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30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002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4" name="Group 54"/>
          <p:cNvGrpSpPr/>
          <p:nvPr/>
        </p:nvGrpSpPr>
        <p:grpSpPr>
          <a:xfrm>
            <a:off x="4343400" y="5715000"/>
            <a:ext cx="1828800" cy="304800"/>
            <a:chOff x="685800" y="4267200"/>
            <a:chExt cx="1828800" cy="304800"/>
          </a:xfrm>
        </p:grpSpPr>
        <p:sp>
          <p:nvSpPr>
            <p:cNvPr id="56" name="Rectangle 55"/>
            <p:cNvSpPr/>
            <p:nvPr/>
          </p:nvSpPr>
          <p:spPr>
            <a:xfrm>
              <a:off x="6858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30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7400" y="4267200"/>
              <a:ext cx="4572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248400" y="5865812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2438400" y="5638800"/>
            <a:ext cx="1752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2667000" y="5334000"/>
            <a:ext cx="1371600" cy="3048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noProof="0" dirty="0" smtClean="0"/>
              <a:t>instruction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2BAF-7215-4100-9DC3-5B49E0538704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200" y="76200"/>
            <a:ext cx="6705600" cy="1371600"/>
            <a:chOff x="76200" y="76200"/>
            <a:chExt cx="6705600" cy="1371600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76200" y="76200"/>
              <a:ext cx="5638800" cy="3048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73038" marR="0" lvl="0" indent="-173038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b="1" dirty="0" smtClean="0"/>
                <a:t>(2) Instruction &amp; 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Instruction</a:t>
              </a:r>
              <a:r>
                <a:rPr kumimoji="0" lang="en-US" sz="24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Cycle</a:t>
              </a:r>
            </a:p>
          </p:txBody>
        </p:sp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533400" y="457200"/>
              <a:ext cx="6248400" cy="9906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200" b="1" dirty="0" smtClean="0"/>
                <a:t>Read and Write Cycle</a:t>
              </a:r>
            </a:p>
            <a:p>
              <a:pPr lvl="0">
                <a:lnSpc>
                  <a:spcPts val="22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US" sz="2200" b="1" dirty="0" smtClean="0"/>
                <a:t>Structure of an Instruction</a:t>
              </a:r>
            </a:p>
            <a:p>
              <a:pPr lvl="0">
                <a:lnSpc>
                  <a:spcPts val="22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US" sz="2200" b="1" baseline="0" dirty="0" smtClean="0"/>
                <a:t>Instruction</a:t>
              </a:r>
              <a:r>
                <a:rPr lang="en-US" sz="2200" b="1" dirty="0" smtClean="0"/>
                <a:t> Cycle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7675" y="1905000"/>
            <a:ext cx="8915400" cy="99060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/>
              <a:t>(2.1) Read and Write Cycle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8925"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 transitions</a:t>
            </a:r>
            <a:r>
              <a:rPr kumimoji="0" lang="en-US" sz="2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distinct states over time</a:t>
            </a:r>
          </a:p>
          <a:p>
            <a:pPr marL="288925"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baseline="0" dirty="0" smtClean="0"/>
              <a:t>requires</a:t>
            </a:r>
            <a:r>
              <a:rPr lang="en-US" sz="2200" dirty="0" smtClean="0"/>
              <a:t> timing for moving between CPU and memory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30"/>
          <p:cNvGrpSpPr/>
          <p:nvPr/>
        </p:nvGrpSpPr>
        <p:grpSpPr>
          <a:xfrm>
            <a:off x="1565475" y="3048000"/>
            <a:ext cx="6781800" cy="1295400"/>
            <a:chOff x="1371600" y="1600200"/>
            <a:chExt cx="6781800" cy="12954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2514600" y="1600200"/>
              <a:ext cx="12192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rise time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>
            <a:xfrm>
              <a:off x="6705600" y="2613471"/>
              <a:ext cx="1447800" cy="2821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rising edge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3352800" y="2590800"/>
              <a:ext cx="1447800" cy="2821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falling edge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0126429">
              <a:off x="4149568" y="2117996"/>
              <a:ext cx="729205" cy="326020"/>
            </a:xfrm>
            <a:custGeom>
              <a:avLst/>
              <a:gdLst>
                <a:gd name="connsiteX0" fmla="*/ 0 w 729205"/>
                <a:gd name="connsiteY0" fmla="*/ 326020 h 326020"/>
                <a:gd name="connsiteX1" fmla="*/ 277792 w 729205"/>
                <a:gd name="connsiteY1" fmla="*/ 36653 h 326020"/>
                <a:gd name="connsiteX2" fmla="*/ 729205 w 729205"/>
                <a:gd name="connsiteY2" fmla="*/ 106101 h 3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205" h="326020">
                  <a:moveTo>
                    <a:pt x="0" y="326020"/>
                  </a:moveTo>
                  <a:cubicBezTo>
                    <a:pt x="78129" y="199663"/>
                    <a:pt x="156258" y="73306"/>
                    <a:pt x="277792" y="36653"/>
                  </a:cubicBezTo>
                  <a:cubicBezTo>
                    <a:pt x="399326" y="0"/>
                    <a:pt x="564265" y="53050"/>
                    <a:pt x="729205" y="106101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 rot="1473571" flipH="1">
              <a:off x="6740368" y="2127984"/>
              <a:ext cx="729205" cy="326020"/>
            </a:xfrm>
            <a:custGeom>
              <a:avLst/>
              <a:gdLst>
                <a:gd name="connsiteX0" fmla="*/ 0 w 729205"/>
                <a:gd name="connsiteY0" fmla="*/ 326020 h 326020"/>
                <a:gd name="connsiteX1" fmla="*/ 277792 w 729205"/>
                <a:gd name="connsiteY1" fmla="*/ 36653 h 326020"/>
                <a:gd name="connsiteX2" fmla="*/ 729205 w 729205"/>
                <a:gd name="connsiteY2" fmla="*/ 106101 h 3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205" h="326020">
                  <a:moveTo>
                    <a:pt x="0" y="326020"/>
                  </a:moveTo>
                  <a:cubicBezTo>
                    <a:pt x="78129" y="199663"/>
                    <a:pt x="156258" y="73306"/>
                    <a:pt x="277792" y="36653"/>
                  </a:cubicBezTo>
                  <a:cubicBezTo>
                    <a:pt x="399326" y="0"/>
                    <a:pt x="564265" y="53050"/>
                    <a:pt x="729205" y="106101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95600" y="19050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705100" y="20574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9"/>
            <p:cNvGrpSpPr/>
            <p:nvPr/>
          </p:nvGrpSpPr>
          <p:grpSpPr>
            <a:xfrm>
              <a:off x="1371600" y="1905000"/>
              <a:ext cx="5539450" cy="381000"/>
              <a:chOff x="1494692" y="1905000"/>
              <a:chExt cx="5416358" cy="381000"/>
            </a:xfrm>
          </p:grpSpPr>
          <p:grpSp>
            <p:nvGrpSpPr>
              <p:cNvPr id="18" name="Group 14"/>
              <p:cNvGrpSpPr/>
              <p:nvPr/>
            </p:nvGrpSpPr>
            <p:grpSpPr>
              <a:xfrm>
                <a:off x="2971800" y="1905000"/>
                <a:ext cx="2133600" cy="381000"/>
                <a:chOff x="1524000" y="1752600"/>
                <a:chExt cx="2971800" cy="8382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1524000" y="1752600"/>
                  <a:ext cx="457200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981200" y="1752600"/>
                  <a:ext cx="2057400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13"/>
                <p:cNvCxnSpPr/>
                <p:nvPr/>
              </p:nvCxnSpPr>
              <p:spPr>
                <a:xfrm flipH="1" flipV="1">
                  <a:off x="4038600" y="1752600"/>
                  <a:ext cx="457200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flipV="1">
                <a:off x="5105696" y="1905000"/>
                <a:ext cx="1805354" cy="381000"/>
                <a:chOff x="1981200" y="1752600"/>
                <a:chExt cx="2514600" cy="8382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81200" y="1752600"/>
                  <a:ext cx="2057400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4038600" y="1752600"/>
                  <a:ext cx="457200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 flipV="1">
                <a:off x="1494692" y="2286000"/>
                <a:ext cx="1477108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28600" y="4754605"/>
            <a:ext cx="8915400" cy="172239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775" marR="0" lvl="0" indent="-115888" algn="l" defTabSz="914400" rtl="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b="1" dirty="0" smtClean="0"/>
              <a:t>CPU clock</a:t>
            </a:r>
            <a:r>
              <a:rPr lang="en-US" sz="2200" dirty="0" smtClean="0"/>
              <a:t> drives all cpu functions</a:t>
            </a:r>
          </a:p>
          <a:p>
            <a:pPr marL="231775" marR="0" lvl="0" indent="-115888" algn="l" defTabSz="914400" rtl="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b="1" dirty="0" smtClean="0"/>
              <a:t>bus clock</a:t>
            </a:r>
            <a:r>
              <a:rPr lang="en-US" sz="2200" dirty="0" smtClean="0"/>
              <a:t> for address and data  transfers runs at a fraction of the CPU clock rate (bus clock period is a multiple of cpu clock)</a:t>
            </a:r>
          </a:p>
          <a:p>
            <a:pPr marL="231775" marR="0" lvl="0" indent="-115888" algn="l" defTabSz="914400" rtl="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R/W line,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 valid,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valid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signals are driven off cpu clock transitions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6" name="Rectangle 3"/>
          <p:cNvSpPr txBox="1">
            <a:spLocks noChangeArrowheads="1"/>
          </p:cNvSpPr>
          <p:nvPr/>
        </p:nvSpPr>
        <p:spPr>
          <a:xfrm>
            <a:off x="91440" y="3962400"/>
            <a:ext cx="9052560" cy="269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1. bus clock rate is a fraction of CPU clock rate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2. initiate </a:t>
            </a:r>
            <a:r>
              <a:rPr lang="en-US" sz="2200" b="1" dirty="0" smtClean="0"/>
              <a:t>write operation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CPU places address on address bus -  assert </a:t>
            </a:r>
            <a:r>
              <a:rPr lang="en-US" sz="2200" dirty="0" smtClean="0">
                <a:solidFill>
                  <a:srgbClr val="3333FF"/>
                </a:solidFill>
                <a:sym typeface="Wingdings" pitchFamily="2" charset="2"/>
              </a:rPr>
              <a:t>address valid</a:t>
            </a:r>
            <a:r>
              <a:rPr lang="en-US" sz="2200" dirty="0" smtClean="0">
                <a:sym typeface="Wingdings" pitchFamily="2" charset="2"/>
              </a:rPr>
              <a:t> after clock transition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assert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R/W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‘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Write’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 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4. Data put on </a:t>
            </a:r>
            <a:r>
              <a:rPr lang="en-US" sz="2200" b="1" dirty="0" smtClean="0"/>
              <a:t>data bus</a:t>
            </a:r>
            <a:r>
              <a:rPr lang="en-US" sz="2200" dirty="0" smtClean="0"/>
              <a:t> – assert </a:t>
            </a:r>
            <a:r>
              <a:rPr lang="en-US" sz="2200" dirty="0" smtClean="0">
                <a:solidFill>
                  <a:srgbClr val="3333FF"/>
                </a:solidFill>
              </a:rPr>
              <a:t>data valid</a:t>
            </a:r>
            <a:r>
              <a:rPr lang="en-US" sz="2200" dirty="0" smtClean="0"/>
              <a:t> one cpu cycle after address is  valid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 sent to RAM or remote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 RAM or device latches data on data bus 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aseline="0" dirty="0" smtClean="0"/>
              <a:t>6. de-assert </a:t>
            </a:r>
            <a:r>
              <a:rPr lang="en-US" sz="2200" baseline="0" dirty="0" smtClean="0">
                <a:solidFill>
                  <a:srgbClr val="3333FF"/>
                </a:solidFill>
              </a:rPr>
              <a:t>R/W, write, address</a:t>
            </a:r>
            <a:r>
              <a:rPr lang="en-US" sz="2200" dirty="0" smtClean="0">
                <a:solidFill>
                  <a:srgbClr val="3333FF"/>
                </a:solidFill>
              </a:rPr>
              <a:t> valid</a:t>
            </a:r>
            <a:r>
              <a:rPr lang="en-US" sz="2200" dirty="0" smtClean="0"/>
              <a:t>, and </a:t>
            </a:r>
            <a:r>
              <a:rPr lang="en-US" sz="2200" dirty="0" smtClean="0">
                <a:solidFill>
                  <a:srgbClr val="3333FF"/>
                </a:solidFill>
              </a:rPr>
              <a:t>data valid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11575"/>
            <a:ext cx="8915400" cy="2821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Cycle: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transfer Data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from CPU to memory/output device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52400" y="457200"/>
            <a:ext cx="7315200" cy="3383280"/>
            <a:chOff x="152400" y="457200"/>
            <a:chExt cx="7315200" cy="3581400"/>
          </a:xfrm>
        </p:grpSpPr>
        <p:grpSp>
          <p:nvGrpSpPr>
            <p:cNvPr id="226" name="Group 225"/>
            <p:cNvGrpSpPr/>
            <p:nvPr/>
          </p:nvGrpSpPr>
          <p:grpSpPr>
            <a:xfrm>
              <a:off x="152400" y="838201"/>
              <a:ext cx="7315200" cy="3124199"/>
              <a:chOff x="152400" y="838201"/>
              <a:chExt cx="7315200" cy="3124199"/>
            </a:xfrm>
          </p:grpSpPr>
          <p:cxnSp>
            <p:nvCxnSpPr>
              <p:cNvPr id="211" name="Straight Connector 20"/>
              <p:cNvCxnSpPr/>
              <p:nvPr/>
            </p:nvCxnSpPr>
            <p:spPr>
              <a:xfrm rot="10800000" flipV="1">
                <a:off x="152400" y="3962400"/>
                <a:ext cx="7315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0"/>
              <p:cNvCxnSpPr/>
              <p:nvPr/>
            </p:nvCxnSpPr>
            <p:spPr>
              <a:xfrm rot="10800000" flipV="1">
                <a:off x="152402" y="3352800"/>
                <a:ext cx="7315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0"/>
              <p:cNvCxnSpPr/>
              <p:nvPr/>
            </p:nvCxnSpPr>
            <p:spPr>
              <a:xfrm rot="10800000" flipV="1">
                <a:off x="152402" y="2057400"/>
                <a:ext cx="7315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0"/>
              <p:cNvCxnSpPr/>
              <p:nvPr/>
            </p:nvCxnSpPr>
            <p:spPr>
              <a:xfrm rot="10800000" flipV="1">
                <a:off x="152400" y="1447801"/>
                <a:ext cx="7315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0"/>
              <p:cNvCxnSpPr/>
              <p:nvPr/>
            </p:nvCxnSpPr>
            <p:spPr>
              <a:xfrm rot="10800000" flipV="1">
                <a:off x="152400" y="838201"/>
                <a:ext cx="7315198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57200" y="533400"/>
              <a:ext cx="12192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CPU clock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>
            <a:xfrm>
              <a:off x="457200" y="1828321"/>
              <a:ext cx="1752600" cy="2821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Address Valid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>
            <a:xfrm>
              <a:off x="457200" y="1237896"/>
              <a:ext cx="14478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Bus Clock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533400" y="2438400"/>
              <a:ext cx="14478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R/W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>
            <a:xfrm>
              <a:off x="457200" y="3142896"/>
              <a:ext cx="14478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Write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57200" y="3676296"/>
              <a:ext cx="1447800" cy="2861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ts val="22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 Valid</a:t>
              </a:r>
              <a:endPara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905000" y="457200"/>
              <a:ext cx="5139122" cy="381000"/>
              <a:chOff x="3042297" y="4114800"/>
              <a:chExt cx="5139122" cy="3810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042297" y="4114800"/>
                <a:ext cx="1769878" cy="381000"/>
                <a:chOff x="3042297" y="4114800"/>
                <a:chExt cx="1769878" cy="3810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042297" y="4114800"/>
                  <a:ext cx="920103" cy="381000"/>
                  <a:chOff x="3042297" y="4114800"/>
                  <a:chExt cx="4009723" cy="381000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3042297" y="4114800"/>
                    <a:ext cx="2174468" cy="381000"/>
                    <a:chOff x="3042297" y="4114800"/>
                    <a:chExt cx="2174468" cy="381000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flipV="1">
                      <a:off x="3042297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969106" y="4114800"/>
                  <a:ext cx="843069" cy="381000"/>
                  <a:chOff x="3378003" y="4114800"/>
                  <a:chExt cx="3674017" cy="381000"/>
                </a:xfrm>
              </p:grpSpPr>
              <p:grpSp>
                <p:nvGrpSpPr>
                  <p:cNvPr id="38" name="Group 34"/>
                  <p:cNvGrpSpPr/>
                  <p:nvPr/>
                </p:nvGrpSpPr>
                <p:grpSpPr>
                  <a:xfrm>
                    <a:off x="3378003" y="4114800"/>
                    <a:ext cx="1838762" cy="381000"/>
                    <a:chOff x="3378003" y="4114800"/>
                    <a:chExt cx="1838762" cy="381000"/>
                  </a:xfrm>
                </p:grpSpPr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4812175" y="4114800"/>
                <a:ext cx="1692844" cy="381000"/>
                <a:chOff x="3119331" y="4114800"/>
                <a:chExt cx="1692844" cy="381000"/>
              </a:xfrm>
            </p:grpSpPr>
            <p:grpSp>
              <p:nvGrpSpPr>
                <p:cNvPr id="47" name="Group 35"/>
                <p:cNvGrpSpPr/>
                <p:nvPr/>
              </p:nvGrpSpPr>
              <p:grpSpPr>
                <a:xfrm>
                  <a:off x="3119331" y="4114800"/>
                  <a:ext cx="843069" cy="381000"/>
                  <a:chOff x="3378003" y="4114800"/>
                  <a:chExt cx="3674017" cy="381000"/>
                </a:xfrm>
              </p:grpSpPr>
              <p:grpSp>
                <p:nvGrpSpPr>
                  <p:cNvPr id="56" name="Group 34"/>
                  <p:cNvGrpSpPr/>
                  <p:nvPr/>
                </p:nvGrpSpPr>
                <p:grpSpPr>
                  <a:xfrm>
                    <a:off x="3378003" y="4114800"/>
                    <a:ext cx="1838762" cy="381000"/>
                    <a:chOff x="3378003" y="4114800"/>
                    <a:chExt cx="1838762" cy="381000"/>
                  </a:xfrm>
                </p:grpSpPr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Group 36"/>
                <p:cNvGrpSpPr/>
                <p:nvPr/>
              </p:nvGrpSpPr>
              <p:grpSpPr>
                <a:xfrm>
                  <a:off x="3969106" y="4114800"/>
                  <a:ext cx="843069" cy="381000"/>
                  <a:chOff x="3378003" y="4114800"/>
                  <a:chExt cx="3674017" cy="381000"/>
                </a:xfrm>
              </p:grpSpPr>
              <p:grpSp>
                <p:nvGrpSpPr>
                  <p:cNvPr id="49" name="Group 34"/>
                  <p:cNvGrpSpPr/>
                  <p:nvPr/>
                </p:nvGrpSpPr>
                <p:grpSpPr>
                  <a:xfrm>
                    <a:off x="3378003" y="4114800"/>
                    <a:ext cx="1838762" cy="381000"/>
                    <a:chOff x="3378003" y="4114800"/>
                    <a:chExt cx="1838762" cy="381000"/>
                  </a:xfrm>
                </p:grpSpPr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6488575" y="4114800"/>
                <a:ext cx="1692844" cy="381000"/>
                <a:chOff x="3119331" y="4114800"/>
                <a:chExt cx="1692844" cy="381000"/>
              </a:xfrm>
            </p:grpSpPr>
            <p:grpSp>
              <p:nvGrpSpPr>
                <p:cNvPr id="64" name="Group 35"/>
                <p:cNvGrpSpPr/>
                <p:nvPr/>
              </p:nvGrpSpPr>
              <p:grpSpPr>
                <a:xfrm>
                  <a:off x="3119331" y="4114800"/>
                  <a:ext cx="843069" cy="381000"/>
                  <a:chOff x="3378003" y="4114800"/>
                  <a:chExt cx="3674017" cy="381000"/>
                </a:xfrm>
              </p:grpSpPr>
              <p:grpSp>
                <p:nvGrpSpPr>
                  <p:cNvPr id="73" name="Group 34"/>
                  <p:cNvGrpSpPr/>
                  <p:nvPr/>
                </p:nvGrpSpPr>
                <p:grpSpPr>
                  <a:xfrm>
                    <a:off x="3378003" y="4114800"/>
                    <a:ext cx="1838762" cy="381000"/>
                    <a:chOff x="3378003" y="4114800"/>
                    <a:chExt cx="1838762" cy="381000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5" name="Group 36"/>
                <p:cNvGrpSpPr/>
                <p:nvPr/>
              </p:nvGrpSpPr>
              <p:grpSpPr>
                <a:xfrm>
                  <a:off x="3969106" y="4114800"/>
                  <a:ext cx="843069" cy="381000"/>
                  <a:chOff x="3378003" y="4114800"/>
                  <a:chExt cx="3674017" cy="381000"/>
                </a:xfrm>
              </p:grpSpPr>
              <p:grpSp>
                <p:nvGrpSpPr>
                  <p:cNvPr id="66" name="Group 34"/>
                  <p:cNvGrpSpPr/>
                  <p:nvPr/>
                </p:nvGrpSpPr>
                <p:grpSpPr>
                  <a:xfrm>
                    <a:off x="3378003" y="4114800"/>
                    <a:ext cx="1838762" cy="381000"/>
                    <a:chOff x="3378003" y="4114800"/>
                    <a:chExt cx="1838762" cy="381000"/>
                  </a:xfrm>
                </p:grpSpPr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3378003" y="4114800"/>
                      <a:ext cx="1510676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4881059" y="4114800"/>
                      <a:ext cx="335706" cy="3810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18"/>
                  <p:cNvGrpSpPr/>
                  <p:nvPr/>
                </p:nvGrpSpPr>
                <p:grpSpPr>
                  <a:xfrm flipV="1">
                    <a:off x="5213258" y="4114800"/>
                    <a:ext cx="1838762" cy="381000"/>
                    <a:chOff x="1981200" y="1752600"/>
                    <a:chExt cx="2504222" cy="838200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1981200" y="1752600"/>
                      <a:ext cx="2057400" cy="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flipH="1" flipV="1">
                      <a:off x="4028222" y="1752600"/>
                      <a:ext cx="457200" cy="838200"/>
                    </a:xfrm>
                    <a:prstGeom prst="line">
                      <a:avLst/>
                    </a:prstGeom>
                    <a:ln w="19050">
                      <a:solidFill>
                        <a:srgbClr val="3333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53" name="Group 152"/>
            <p:cNvGrpSpPr/>
            <p:nvPr/>
          </p:nvGrpSpPr>
          <p:grpSpPr>
            <a:xfrm>
              <a:off x="1981200" y="1066800"/>
              <a:ext cx="2134434" cy="381000"/>
              <a:chOff x="1981200" y="1752600"/>
              <a:chExt cx="2134434" cy="381000"/>
            </a:xfrm>
          </p:grpSpPr>
          <p:grpSp>
            <p:nvGrpSpPr>
              <p:cNvPr id="120" name="Group 34"/>
              <p:cNvGrpSpPr/>
              <p:nvPr/>
            </p:nvGrpSpPr>
            <p:grpSpPr>
              <a:xfrm>
                <a:off x="1981200" y="1752600"/>
                <a:ext cx="431219" cy="381000"/>
                <a:chOff x="6294765" y="4114800"/>
                <a:chExt cx="1879212" cy="381000"/>
              </a:xfrm>
            </p:grpSpPr>
            <p:cxnSp>
              <p:nvCxnSpPr>
                <p:cNvPr id="125" name="Straight Connector 9"/>
                <p:cNvCxnSpPr/>
                <p:nvPr/>
              </p:nvCxnSpPr>
              <p:spPr>
                <a:xfrm>
                  <a:off x="6294765" y="4114800"/>
                  <a:ext cx="1593948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Straight Connector 20"/>
              <p:cNvCxnSpPr/>
              <p:nvPr/>
            </p:nvCxnSpPr>
            <p:spPr>
              <a:xfrm flipV="1">
                <a:off x="2411614" y="2133600"/>
                <a:ext cx="162763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21"/>
              <p:cNvCxnSpPr/>
              <p:nvPr/>
            </p:nvCxnSpPr>
            <p:spPr>
              <a:xfrm flipH="1">
                <a:off x="4038600" y="1752600"/>
                <a:ext cx="77034" cy="381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 flipV="1">
              <a:off x="4114800" y="1066800"/>
              <a:ext cx="1682496" cy="381000"/>
              <a:chOff x="2411614" y="1752600"/>
              <a:chExt cx="1704020" cy="381000"/>
            </a:xfrm>
          </p:grpSpPr>
          <p:cxnSp>
            <p:nvCxnSpPr>
              <p:cNvPr id="156" name="Straight Connector 20"/>
              <p:cNvCxnSpPr/>
              <p:nvPr/>
            </p:nvCxnSpPr>
            <p:spPr>
              <a:xfrm flipV="1">
                <a:off x="2411614" y="2133600"/>
                <a:ext cx="162763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1"/>
              <p:cNvCxnSpPr/>
              <p:nvPr/>
            </p:nvCxnSpPr>
            <p:spPr>
              <a:xfrm flipH="1">
                <a:off x="4038600" y="1752600"/>
                <a:ext cx="77034" cy="381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20"/>
            <p:cNvCxnSpPr/>
            <p:nvPr/>
          </p:nvCxnSpPr>
          <p:spPr>
            <a:xfrm flipV="1">
              <a:off x="5791200" y="1447800"/>
              <a:ext cx="914400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2309149" y="457201"/>
              <a:ext cx="3786851" cy="3566160"/>
              <a:chOff x="2309149" y="685801"/>
              <a:chExt cx="3786851" cy="4572000"/>
            </a:xfrm>
          </p:grpSpPr>
          <p:cxnSp>
            <p:nvCxnSpPr>
              <p:cNvPr id="151" name="Straight Connector 20"/>
              <p:cNvCxnSpPr/>
              <p:nvPr/>
            </p:nvCxnSpPr>
            <p:spPr>
              <a:xfrm rot="16200000" flipV="1">
                <a:off x="23149" y="2971801"/>
                <a:ext cx="45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20"/>
              <p:cNvCxnSpPr/>
              <p:nvPr/>
            </p:nvCxnSpPr>
            <p:spPr>
              <a:xfrm rot="16200000" flipV="1">
                <a:off x="1828799" y="2971801"/>
                <a:ext cx="45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20"/>
              <p:cNvCxnSpPr/>
              <p:nvPr/>
            </p:nvCxnSpPr>
            <p:spPr>
              <a:xfrm rot="16200000" flipV="1">
                <a:off x="3505200" y="2971801"/>
                <a:ext cx="45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20"/>
              <p:cNvCxnSpPr/>
              <p:nvPr/>
            </p:nvCxnSpPr>
            <p:spPr>
              <a:xfrm rot="16200000" flipV="1">
                <a:off x="457199" y="2971801"/>
                <a:ext cx="45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20"/>
              <p:cNvCxnSpPr/>
              <p:nvPr/>
            </p:nvCxnSpPr>
            <p:spPr>
              <a:xfrm rot="16200000" flipV="1">
                <a:off x="3810000" y="2971801"/>
                <a:ext cx="457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1919406" y="1676400"/>
              <a:ext cx="4177428" cy="381000"/>
              <a:chOff x="1919406" y="2438400"/>
              <a:chExt cx="4177428" cy="381000"/>
            </a:xfrm>
          </p:grpSpPr>
          <p:grpSp>
            <p:nvGrpSpPr>
              <p:cNvPr id="137" name="Group 126"/>
              <p:cNvGrpSpPr/>
              <p:nvPr/>
            </p:nvGrpSpPr>
            <p:grpSpPr>
              <a:xfrm>
                <a:off x="1920240" y="2438400"/>
                <a:ext cx="4176594" cy="381000"/>
                <a:chOff x="2453640" y="2057400"/>
                <a:chExt cx="4176594" cy="381000"/>
              </a:xfrm>
            </p:grpSpPr>
            <p:grpSp>
              <p:nvGrpSpPr>
                <p:cNvPr id="145" name="Group 34"/>
                <p:cNvGrpSpPr/>
                <p:nvPr/>
              </p:nvGrpSpPr>
              <p:grpSpPr>
                <a:xfrm>
                  <a:off x="2453640" y="2057400"/>
                  <a:ext cx="899993" cy="381000"/>
                  <a:chOff x="4251890" y="4114800"/>
                  <a:chExt cx="3922087" cy="381000"/>
                </a:xfrm>
              </p:grpSpPr>
              <p:cxnSp>
                <p:nvCxnSpPr>
                  <p:cNvPr id="149" name="Straight Connector 9"/>
                  <p:cNvCxnSpPr/>
                  <p:nvPr/>
                </p:nvCxnSpPr>
                <p:spPr>
                  <a:xfrm>
                    <a:off x="4251890" y="4114800"/>
                    <a:ext cx="3586385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3"/>
                  <p:cNvCxnSpPr/>
                  <p:nvPr/>
                </p:nvCxnSpPr>
                <p:spPr>
                  <a:xfrm flipH="1" flipV="1">
                    <a:off x="7838270" y="4114800"/>
                    <a:ext cx="335707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8"/>
                <p:cNvGrpSpPr/>
                <p:nvPr/>
              </p:nvGrpSpPr>
              <p:grpSpPr>
                <a:xfrm flipV="1">
                  <a:off x="3352829" y="2057400"/>
                  <a:ext cx="3277405" cy="381000"/>
                  <a:chOff x="6008647" y="1752600"/>
                  <a:chExt cx="19451606" cy="838200"/>
                </a:xfrm>
              </p:grpSpPr>
              <p:cxnSp>
                <p:nvCxnSpPr>
                  <p:cNvPr id="147" name="Straight Connector 20"/>
                  <p:cNvCxnSpPr/>
                  <p:nvPr/>
                </p:nvCxnSpPr>
                <p:spPr>
                  <a:xfrm>
                    <a:off x="6008647" y="1752600"/>
                    <a:ext cx="18994572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21"/>
                  <p:cNvCxnSpPr/>
                  <p:nvPr/>
                </p:nvCxnSpPr>
                <p:spPr>
                  <a:xfrm flipH="1" flipV="1">
                    <a:off x="25003051" y="1752600"/>
                    <a:ext cx="457202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Group 126"/>
              <p:cNvGrpSpPr/>
              <p:nvPr/>
            </p:nvGrpSpPr>
            <p:grpSpPr>
              <a:xfrm flipV="1">
                <a:off x="1919406" y="2438400"/>
                <a:ext cx="4176594" cy="381000"/>
                <a:chOff x="2453640" y="2057400"/>
                <a:chExt cx="4176594" cy="381000"/>
              </a:xfrm>
            </p:grpSpPr>
            <p:grpSp>
              <p:nvGrpSpPr>
                <p:cNvPr id="165" name="Group 34"/>
                <p:cNvGrpSpPr/>
                <p:nvPr/>
              </p:nvGrpSpPr>
              <p:grpSpPr>
                <a:xfrm>
                  <a:off x="2453640" y="2057400"/>
                  <a:ext cx="899993" cy="381000"/>
                  <a:chOff x="4251890" y="4114800"/>
                  <a:chExt cx="3922087" cy="381000"/>
                </a:xfrm>
              </p:grpSpPr>
              <p:cxnSp>
                <p:nvCxnSpPr>
                  <p:cNvPr id="169" name="Straight Connector 9"/>
                  <p:cNvCxnSpPr/>
                  <p:nvPr/>
                </p:nvCxnSpPr>
                <p:spPr>
                  <a:xfrm>
                    <a:off x="4251890" y="4114800"/>
                    <a:ext cx="3586385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3"/>
                  <p:cNvCxnSpPr/>
                  <p:nvPr/>
                </p:nvCxnSpPr>
                <p:spPr>
                  <a:xfrm flipH="1" flipV="1">
                    <a:off x="7838270" y="4114800"/>
                    <a:ext cx="335707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8"/>
                <p:cNvGrpSpPr/>
                <p:nvPr/>
              </p:nvGrpSpPr>
              <p:grpSpPr>
                <a:xfrm flipV="1">
                  <a:off x="3352829" y="2057400"/>
                  <a:ext cx="3277405" cy="381000"/>
                  <a:chOff x="6008647" y="1752600"/>
                  <a:chExt cx="19451606" cy="838200"/>
                </a:xfrm>
              </p:grpSpPr>
              <p:cxnSp>
                <p:nvCxnSpPr>
                  <p:cNvPr id="167" name="Straight Connector 20"/>
                  <p:cNvCxnSpPr/>
                  <p:nvPr/>
                </p:nvCxnSpPr>
                <p:spPr>
                  <a:xfrm>
                    <a:off x="6008647" y="1752600"/>
                    <a:ext cx="18994572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21"/>
                  <p:cNvCxnSpPr/>
                  <p:nvPr/>
                </p:nvCxnSpPr>
                <p:spPr>
                  <a:xfrm flipH="1" flipV="1">
                    <a:off x="25003051" y="1752600"/>
                    <a:ext cx="457202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" name="Group 126"/>
            <p:cNvGrpSpPr/>
            <p:nvPr/>
          </p:nvGrpSpPr>
          <p:grpSpPr>
            <a:xfrm>
              <a:off x="1905000" y="2286000"/>
              <a:ext cx="4176594" cy="381000"/>
              <a:chOff x="2453640" y="2057400"/>
              <a:chExt cx="4176594" cy="381000"/>
            </a:xfrm>
          </p:grpSpPr>
          <p:grpSp>
            <p:nvGrpSpPr>
              <p:cNvPr id="172" name="Group 34"/>
              <p:cNvGrpSpPr/>
              <p:nvPr/>
            </p:nvGrpSpPr>
            <p:grpSpPr>
              <a:xfrm>
                <a:off x="2453640" y="2057400"/>
                <a:ext cx="899993" cy="381000"/>
                <a:chOff x="4251890" y="4114800"/>
                <a:chExt cx="3922087" cy="381000"/>
              </a:xfrm>
            </p:grpSpPr>
            <p:cxnSp>
              <p:nvCxnSpPr>
                <p:cNvPr id="176" name="Straight Connector 9"/>
                <p:cNvCxnSpPr/>
                <p:nvPr/>
              </p:nvCxnSpPr>
              <p:spPr>
                <a:xfrm>
                  <a:off x="4251890" y="4114800"/>
                  <a:ext cx="3586385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8"/>
              <p:cNvGrpSpPr/>
              <p:nvPr/>
            </p:nvGrpSpPr>
            <p:grpSpPr>
              <a:xfrm flipV="1">
                <a:off x="3352829" y="2057400"/>
                <a:ext cx="3277405" cy="381000"/>
                <a:chOff x="6008647" y="1752600"/>
                <a:chExt cx="19451606" cy="838200"/>
              </a:xfrm>
            </p:grpSpPr>
            <p:cxnSp>
              <p:nvCxnSpPr>
                <p:cNvPr id="174" name="Straight Connector 20"/>
                <p:cNvCxnSpPr/>
                <p:nvPr/>
              </p:nvCxnSpPr>
              <p:spPr>
                <a:xfrm>
                  <a:off x="6008647" y="1752600"/>
                  <a:ext cx="1899457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21"/>
                <p:cNvCxnSpPr/>
                <p:nvPr/>
              </p:nvCxnSpPr>
              <p:spPr>
                <a:xfrm flipH="1" flipV="1">
                  <a:off x="25003051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8" name="Group 126"/>
            <p:cNvGrpSpPr/>
            <p:nvPr/>
          </p:nvGrpSpPr>
          <p:grpSpPr>
            <a:xfrm>
              <a:off x="1981200" y="2971800"/>
              <a:ext cx="3810834" cy="381000"/>
              <a:chOff x="1143834" y="2057400"/>
              <a:chExt cx="3810834" cy="381000"/>
            </a:xfrm>
          </p:grpSpPr>
          <p:grpSp>
            <p:nvGrpSpPr>
              <p:cNvPr id="179" name="Group 34"/>
              <p:cNvGrpSpPr/>
              <p:nvPr/>
            </p:nvGrpSpPr>
            <p:grpSpPr>
              <a:xfrm>
                <a:off x="1143834" y="2057400"/>
                <a:ext cx="2209800" cy="381000"/>
                <a:chOff x="-1456131" y="4114800"/>
                <a:chExt cx="9630108" cy="381000"/>
              </a:xfrm>
            </p:grpSpPr>
            <p:cxnSp>
              <p:nvCxnSpPr>
                <p:cNvPr id="183" name="Straight Connector 9"/>
                <p:cNvCxnSpPr/>
                <p:nvPr/>
              </p:nvCxnSpPr>
              <p:spPr>
                <a:xfrm>
                  <a:off x="-1456131" y="4114800"/>
                  <a:ext cx="928475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8"/>
              <p:cNvGrpSpPr/>
              <p:nvPr/>
            </p:nvGrpSpPr>
            <p:grpSpPr>
              <a:xfrm flipV="1">
                <a:off x="3352829" y="2057400"/>
                <a:ext cx="1601839" cy="381000"/>
                <a:chOff x="6008647" y="1752600"/>
                <a:chExt cx="9507016" cy="838200"/>
              </a:xfrm>
            </p:grpSpPr>
            <p:cxnSp>
              <p:nvCxnSpPr>
                <p:cNvPr id="181" name="Straight Connector 20"/>
                <p:cNvCxnSpPr/>
                <p:nvPr/>
              </p:nvCxnSpPr>
              <p:spPr>
                <a:xfrm>
                  <a:off x="6008647" y="1752600"/>
                  <a:ext cx="9117397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21"/>
                <p:cNvCxnSpPr/>
                <p:nvPr/>
              </p:nvCxnSpPr>
              <p:spPr>
                <a:xfrm flipH="1" flipV="1">
                  <a:off x="15058461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6" name="Oval 185"/>
            <p:cNvSpPr/>
            <p:nvPr/>
          </p:nvSpPr>
          <p:spPr>
            <a:xfrm>
              <a:off x="1981200" y="11430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2895600" y="23622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4343400" y="30480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2756772" y="3581400"/>
              <a:ext cx="3380703" cy="381000"/>
              <a:chOff x="1919406" y="2438400"/>
              <a:chExt cx="3380703" cy="381000"/>
            </a:xfrm>
          </p:grpSpPr>
          <p:grpSp>
            <p:nvGrpSpPr>
              <p:cNvPr id="192" name="Group 126"/>
              <p:cNvGrpSpPr/>
              <p:nvPr/>
            </p:nvGrpSpPr>
            <p:grpSpPr>
              <a:xfrm>
                <a:off x="1920240" y="2438400"/>
                <a:ext cx="3379869" cy="381000"/>
                <a:chOff x="2453640" y="2057400"/>
                <a:chExt cx="3379869" cy="381000"/>
              </a:xfrm>
            </p:grpSpPr>
            <p:grpSp>
              <p:nvGrpSpPr>
                <p:cNvPr id="200" name="Group 34"/>
                <p:cNvGrpSpPr/>
                <p:nvPr/>
              </p:nvGrpSpPr>
              <p:grpSpPr>
                <a:xfrm>
                  <a:off x="2453640" y="2057400"/>
                  <a:ext cx="899993" cy="381000"/>
                  <a:chOff x="4251890" y="4114800"/>
                  <a:chExt cx="3922087" cy="381000"/>
                </a:xfrm>
              </p:grpSpPr>
              <p:cxnSp>
                <p:nvCxnSpPr>
                  <p:cNvPr id="204" name="Straight Connector 9"/>
                  <p:cNvCxnSpPr/>
                  <p:nvPr/>
                </p:nvCxnSpPr>
                <p:spPr>
                  <a:xfrm>
                    <a:off x="4251890" y="4114800"/>
                    <a:ext cx="3586385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13"/>
                  <p:cNvCxnSpPr/>
                  <p:nvPr/>
                </p:nvCxnSpPr>
                <p:spPr>
                  <a:xfrm flipH="1" flipV="1">
                    <a:off x="7838270" y="4114800"/>
                    <a:ext cx="335707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18"/>
                <p:cNvGrpSpPr/>
                <p:nvPr/>
              </p:nvGrpSpPr>
              <p:grpSpPr>
                <a:xfrm flipV="1">
                  <a:off x="3352829" y="2057400"/>
                  <a:ext cx="2480680" cy="381000"/>
                  <a:chOff x="6008647" y="1752600"/>
                  <a:chExt cx="14722994" cy="838200"/>
                </a:xfrm>
              </p:grpSpPr>
              <p:cxnSp>
                <p:nvCxnSpPr>
                  <p:cNvPr id="202" name="Straight Connector 20"/>
                  <p:cNvCxnSpPr/>
                  <p:nvPr/>
                </p:nvCxnSpPr>
                <p:spPr>
                  <a:xfrm>
                    <a:off x="6008647" y="1752600"/>
                    <a:ext cx="14273069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1"/>
                  <p:cNvCxnSpPr/>
                  <p:nvPr/>
                </p:nvCxnSpPr>
                <p:spPr>
                  <a:xfrm flipH="1" flipV="1">
                    <a:off x="20274439" y="1752600"/>
                    <a:ext cx="457202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3" name="Group 126"/>
              <p:cNvGrpSpPr/>
              <p:nvPr/>
            </p:nvGrpSpPr>
            <p:grpSpPr>
              <a:xfrm flipV="1">
                <a:off x="1919406" y="2438400"/>
                <a:ext cx="3379869" cy="381000"/>
                <a:chOff x="2453640" y="2057400"/>
                <a:chExt cx="3379869" cy="381000"/>
              </a:xfrm>
            </p:grpSpPr>
            <p:grpSp>
              <p:nvGrpSpPr>
                <p:cNvPr id="194" name="Group 34"/>
                <p:cNvGrpSpPr/>
                <p:nvPr/>
              </p:nvGrpSpPr>
              <p:grpSpPr>
                <a:xfrm>
                  <a:off x="2453640" y="2057400"/>
                  <a:ext cx="899993" cy="381000"/>
                  <a:chOff x="4251890" y="4114800"/>
                  <a:chExt cx="3922087" cy="381000"/>
                </a:xfrm>
              </p:grpSpPr>
              <p:cxnSp>
                <p:nvCxnSpPr>
                  <p:cNvPr id="198" name="Straight Connector 9"/>
                  <p:cNvCxnSpPr/>
                  <p:nvPr/>
                </p:nvCxnSpPr>
                <p:spPr>
                  <a:xfrm>
                    <a:off x="4251890" y="4114800"/>
                    <a:ext cx="3586385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3"/>
                  <p:cNvCxnSpPr/>
                  <p:nvPr/>
                </p:nvCxnSpPr>
                <p:spPr>
                  <a:xfrm flipH="1" flipV="1">
                    <a:off x="7838270" y="4114800"/>
                    <a:ext cx="335707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8"/>
                <p:cNvGrpSpPr/>
                <p:nvPr/>
              </p:nvGrpSpPr>
              <p:grpSpPr>
                <a:xfrm flipV="1">
                  <a:off x="3352829" y="2057400"/>
                  <a:ext cx="2480680" cy="381000"/>
                  <a:chOff x="6008647" y="1752600"/>
                  <a:chExt cx="14722994" cy="838200"/>
                </a:xfrm>
              </p:grpSpPr>
              <p:cxnSp>
                <p:nvCxnSpPr>
                  <p:cNvPr id="196" name="Straight Connector 20"/>
                  <p:cNvCxnSpPr/>
                  <p:nvPr/>
                </p:nvCxnSpPr>
                <p:spPr>
                  <a:xfrm>
                    <a:off x="6008647" y="1752600"/>
                    <a:ext cx="14273069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21"/>
                  <p:cNvCxnSpPr/>
                  <p:nvPr/>
                </p:nvCxnSpPr>
                <p:spPr>
                  <a:xfrm flipH="1" flipV="1">
                    <a:off x="20274439" y="1752600"/>
                    <a:ext cx="457202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08" name="Straight Connector 20"/>
            <p:cNvCxnSpPr/>
            <p:nvPr/>
          </p:nvCxnSpPr>
          <p:spPr>
            <a:xfrm rot="16200000" flipV="1">
              <a:off x="1897090" y="2301240"/>
              <a:ext cx="34747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33800" y="36576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96000" y="2362200"/>
              <a:ext cx="304800" cy="304800"/>
            </a:xfrm>
            <a:prstGeom prst="ellipse">
              <a:avLst/>
            </a:pr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217" name="Straight Connector 20"/>
            <p:cNvCxnSpPr/>
            <p:nvPr/>
          </p:nvCxnSpPr>
          <p:spPr>
            <a:xfrm rot="10800000" flipV="1">
              <a:off x="152400" y="2667000"/>
              <a:ext cx="292607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6" name="Rectangle 3"/>
          <p:cNvSpPr txBox="1">
            <a:spLocks noChangeArrowheads="1"/>
          </p:cNvSpPr>
          <p:nvPr/>
        </p:nvSpPr>
        <p:spPr>
          <a:xfrm>
            <a:off x="91440" y="4419600"/>
            <a:ext cx="9052560" cy="2164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1. initiate </a:t>
            </a:r>
            <a:r>
              <a:rPr lang="en-US" sz="2200" b="1" dirty="0" smtClean="0"/>
              <a:t>read operation </a:t>
            </a:r>
            <a:r>
              <a:rPr lang="en-US" sz="2200" dirty="0" smtClean="0">
                <a:sym typeface="Wingdings" pitchFamily="2" charset="2"/>
              </a:rPr>
              <a:t> CPU places address on address bus -  assert </a:t>
            </a:r>
            <a:r>
              <a:rPr lang="en-US" sz="2200" dirty="0" smtClean="0">
                <a:solidFill>
                  <a:srgbClr val="3333FF"/>
                </a:solidFill>
                <a:sym typeface="Wingdings" pitchFamily="2" charset="2"/>
              </a:rPr>
              <a:t>address valid</a:t>
            </a:r>
            <a:r>
              <a:rPr lang="en-US" sz="2200" dirty="0" smtClean="0">
                <a:sym typeface="Wingdings" pitchFamily="2" charset="2"/>
              </a:rPr>
              <a:t> after clock transition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assert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R/W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‘Read’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3. Data put on </a:t>
            </a:r>
            <a:r>
              <a:rPr lang="en-US" sz="2200" b="1" dirty="0" smtClean="0"/>
              <a:t>data bus</a:t>
            </a:r>
            <a:r>
              <a:rPr lang="en-US" sz="2200" dirty="0" smtClean="0"/>
              <a:t> – assert </a:t>
            </a:r>
            <a:r>
              <a:rPr lang="en-US" sz="2200" dirty="0" smtClean="0">
                <a:solidFill>
                  <a:srgbClr val="3333FF"/>
                </a:solidFill>
              </a:rPr>
              <a:t>data valid</a:t>
            </a:r>
            <a:r>
              <a:rPr lang="en-US" sz="2200" dirty="0" smtClean="0"/>
              <a:t> one cpu cycle after address is  valid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  set, read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peration performed after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is valid and R/W set</a:t>
            </a:r>
          </a:p>
          <a:p>
            <a:pPr marL="288925" marR="0" lvl="0" indent="-288925" algn="l" defTabSz="914400" rtl="0" eaLnBrk="1" fontAlgn="auto" latinLnBrk="0" hangingPunct="1">
              <a:lnSpc>
                <a:spcPts val="2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aseline="0" dirty="0" smtClean="0"/>
              <a:t>5. de-assert </a:t>
            </a:r>
            <a:r>
              <a:rPr lang="en-US" sz="2200" baseline="0" dirty="0" smtClean="0">
                <a:solidFill>
                  <a:srgbClr val="3333FF"/>
                </a:solidFill>
              </a:rPr>
              <a:t>R/W, read, address</a:t>
            </a:r>
            <a:r>
              <a:rPr lang="en-US" sz="2200" dirty="0" smtClean="0">
                <a:solidFill>
                  <a:srgbClr val="3333FF"/>
                </a:solidFill>
              </a:rPr>
              <a:t> valid</a:t>
            </a:r>
            <a:r>
              <a:rPr lang="en-US" sz="2200" dirty="0" smtClean="0"/>
              <a:t>, and </a:t>
            </a:r>
            <a:r>
              <a:rPr lang="en-US" sz="2200" dirty="0" smtClean="0">
                <a:solidFill>
                  <a:srgbClr val="3333FF"/>
                </a:solidFill>
              </a:rPr>
              <a:t>data valid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" y="0"/>
            <a:ext cx="8915400" cy="28212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Cycle: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 Data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from memory/device to CPU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5"/>
          <p:cNvGrpSpPr/>
          <p:nvPr/>
        </p:nvGrpSpPr>
        <p:grpSpPr>
          <a:xfrm>
            <a:off x="152400" y="838201"/>
            <a:ext cx="7315200" cy="3200398"/>
            <a:chOff x="152400" y="914401"/>
            <a:chExt cx="3657601" cy="3200398"/>
          </a:xfrm>
        </p:grpSpPr>
        <p:cxnSp>
          <p:nvCxnSpPr>
            <p:cNvPr id="211" name="Straight Connector 20"/>
            <p:cNvCxnSpPr/>
            <p:nvPr/>
          </p:nvCxnSpPr>
          <p:spPr>
            <a:xfrm rot="10800000" flipV="1">
              <a:off x="152400" y="4114799"/>
              <a:ext cx="3657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0"/>
            <p:cNvCxnSpPr/>
            <p:nvPr/>
          </p:nvCxnSpPr>
          <p:spPr>
            <a:xfrm rot="10800000" flipV="1">
              <a:off x="152401" y="3505200"/>
              <a:ext cx="3657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0"/>
            <p:cNvCxnSpPr/>
            <p:nvPr/>
          </p:nvCxnSpPr>
          <p:spPr>
            <a:xfrm rot="10800000" flipV="1">
              <a:off x="152401" y="2209800"/>
              <a:ext cx="3657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0"/>
            <p:cNvCxnSpPr/>
            <p:nvPr/>
          </p:nvCxnSpPr>
          <p:spPr>
            <a:xfrm rot="10800000" flipV="1">
              <a:off x="152400" y="1600199"/>
              <a:ext cx="3657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0"/>
            <p:cNvCxnSpPr/>
            <p:nvPr/>
          </p:nvCxnSpPr>
          <p:spPr>
            <a:xfrm rot="10800000" flipV="1">
              <a:off x="152400" y="914401"/>
              <a:ext cx="3657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57200" y="533400"/>
            <a:ext cx="1219200" cy="2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clock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828321"/>
            <a:ext cx="17526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 Valid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57200" y="1237896"/>
            <a:ext cx="1447800" cy="2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 Clock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33400" y="2533296"/>
            <a:ext cx="1447800" cy="2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R/W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3142896"/>
            <a:ext cx="1447800" cy="2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3733800"/>
            <a:ext cx="1447800" cy="28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Valid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78"/>
          <p:cNvGrpSpPr/>
          <p:nvPr/>
        </p:nvGrpSpPr>
        <p:grpSpPr>
          <a:xfrm>
            <a:off x="1905000" y="457200"/>
            <a:ext cx="5139122" cy="381000"/>
            <a:chOff x="3042297" y="4114800"/>
            <a:chExt cx="5139122" cy="381000"/>
          </a:xfrm>
        </p:grpSpPr>
        <p:grpSp>
          <p:nvGrpSpPr>
            <p:cNvPr id="8" name="Group 44"/>
            <p:cNvGrpSpPr/>
            <p:nvPr/>
          </p:nvGrpSpPr>
          <p:grpSpPr>
            <a:xfrm>
              <a:off x="3042297" y="4114800"/>
              <a:ext cx="1769878" cy="381000"/>
              <a:chOff x="3042297" y="4114800"/>
              <a:chExt cx="1769878" cy="381000"/>
            </a:xfrm>
          </p:grpSpPr>
          <p:grpSp>
            <p:nvGrpSpPr>
              <p:cNvPr id="11" name="Group 35"/>
              <p:cNvGrpSpPr/>
              <p:nvPr/>
            </p:nvGrpSpPr>
            <p:grpSpPr>
              <a:xfrm>
                <a:off x="3042297" y="4114800"/>
                <a:ext cx="920103" cy="381000"/>
                <a:chOff x="3042297" y="4114800"/>
                <a:chExt cx="4009723" cy="381000"/>
              </a:xfrm>
            </p:grpSpPr>
            <p:grpSp>
              <p:nvGrpSpPr>
                <p:cNvPr id="12" name="Group 34"/>
                <p:cNvGrpSpPr/>
                <p:nvPr/>
              </p:nvGrpSpPr>
              <p:grpSpPr>
                <a:xfrm>
                  <a:off x="3042297" y="4114800"/>
                  <a:ext cx="2174468" cy="381000"/>
                  <a:chOff x="3042297" y="4114800"/>
                  <a:chExt cx="2174468" cy="381000"/>
                </a:xfrm>
              </p:grpSpPr>
              <p:cxnSp>
                <p:nvCxnSpPr>
                  <p:cNvPr id="9" name="Straight Connector 8"/>
                  <p:cNvCxnSpPr/>
                  <p:nvPr/>
                </p:nvCxnSpPr>
                <p:spPr>
                  <a:xfrm flipV="1">
                    <a:off x="3042297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Group 36"/>
              <p:cNvGrpSpPr/>
              <p:nvPr/>
            </p:nvGrpSpPr>
            <p:grpSpPr>
              <a:xfrm>
                <a:off x="3969106" y="4114800"/>
                <a:ext cx="843069" cy="381000"/>
                <a:chOff x="3378003" y="4114800"/>
                <a:chExt cx="3674017" cy="381000"/>
              </a:xfrm>
            </p:grpSpPr>
            <p:grpSp>
              <p:nvGrpSpPr>
                <p:cNvPr id="16" name="Group 34"/>
                <p:cNvGrpSpPr/>
                <p:nvPr/>
              </p:nvGrpSpPr>
              <p:grpSpPr>
                <a:xfrm>
                  <a:off x="3378003" y="4114800"/>
                  <a:ext cx="1838762" cy="381000"/>
                  <a:chOff x="3378003" y="4114800"/>
                  <a:chExt cx="1838762" cy="38100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 45"/>
            <p:cNvGrpSpPr/>
            <p:nvPr/>
          </p:nvGrpSpPr>
          <p:grpSpPr>
            <a:xfrm>
              <a:off x="4812175" y="4114800"/>
              <a:ext cx="1692844" cy="381000"/>
              <a:chOff x="3119331" y="4114800"/>
              <a:chExt cx="1692844" cy="381000"/>
            </a:xfrm>
          </p:grpSpPr>
          <p:grpSp>
            <p:nvGrpSpPr>
              <p:cNvPr id="19" name="Group 35"/>
              <p:cNvGrpSpPr/>
              <p:nvPr/>
            </p:nvGrpSpPr>
            <p:grpSpPr>
              <a:xfrm>
                <a:off x="3119331" y="4114800"/>
                <a:ext cx="843069" cy="381000"/>
                <a:chOff x="3378003" y="4114800"/>
                <a:chExt cx="3674017" cy="381000"/>
              </a:xfrm>
            </p:grpSpPr>
            <p:grpSp>
              <p:nvGrpSpPr>
                <p:cNvPr id="20" name="Group 34"/>
                <p:cNvGrpSpPr/>
                <p:nvPr/>
              </p:nvGrpSpPr>
              <p:grpSpPr>
                <a:xfrm>
                  <a:off x="3378003" y="4114800"/>
                  <a:ext cx="1838762" cy="381000"/>
                  <a:chOff x="3378003" y="4114800"/>
                  <a:chExt cx="1838762" cy="3810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36"/>
              <p:cNvGrpSpPr/>
              <p:nvPr/>
            </p:nvGrpSpPr>
            <p:grpSpPr>
              <a:xfrm>
                <a:off x="3969106" y="4114800"/>
                <a:ext cx="843069" cy="381000"/>
                <a:chOff x="3378003" y="4114800"/>
                <a:chExt cx="3674017" cy="381000"/>
              </a:xfrm>
            </p:grpSpPr>
            <p:grpSp>
              <p:nvGrpSpPr>
                <p:cNvPr id="25" name="Group 34"/>
                <p:cNvGrpSpPr/>
                <p:nvPr/>
              </p:nvGrpSpPr>
              <p:grpSpPr>
                <a:xfrm>
                  <a:off x="3378003" y="4114800"/>
                  <a:ext cx="1838762" cy="381000"/>
                  <a:chOff x="3378003" y="4114800"/>
                  <a:chExt cx="1838762" cy="381000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62"/>
            <p:cNvGrpSpPr/>
            <p:nvPr/>
          </p:nvGrpSpPr>
          <p:grpSpPr>
            <a:xfrm>
              <a:off x="6488575" y="4114800"/>
              <a:ext cx="1692844" cy="381000"/>
              <a:chOff x="3119331" y="4114800"/>
              <a:chExt cx="1692844" cy="381000"/>
            </a:xfrm>
          </p:grpSpPr>
          <p:grpSp>
            <p:nvGrpSpPr>
              <p:cNvPr id="29" name="Group 35"/>
              <p:cNvGrpSpPr/>
              <p:nvPr/>
            </p:nvGrpSpPr>
            <p:grpSpPr>
              <a:xfrm>
                <a:off x="3119331" y="4114800"/>
                <a:ext cx="843069" cy="381000"/>
                <a:chOff x="3378003" y="4114800"/>
                <a:chExt cx="3674017" cy="38100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3378003" y="4114800"/>
                  <a:ext cx="1838762" cy="381000"/>
                  <a:chOff x="3378003" y="4114800"/>
                  <a:chExt cx="1838762" cy="381000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969106" y="4114800"/>
                <a:ext cx="843069" cy="381000"/>
                <a:chOff x="3378003" y="4114800"/>
                <a:chExt cx="3674017" cy="381000"/>
              </a:xfrm>
            </p:grpSpPr>
            <p:grpSp>
              <p:nvGrpSpPr>
                <p:cNvPr id="38" name="Group 34"/>
                <p:cNvGrpSpPr/>
                <p:nvPr/>
              </p:nvGrpSpPr>
              <p:grpSpPr>
                <a:xfrm>
                  <a:off x="3378003" y="4114800"/>
                  <a:ext cx="1838762" cy="381000"/>
                  <a:chOff x="3378003" y="4114800"/>
                  <a:chExt cx="1838762" cy="381000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3378003" y="4114800"/>
                    <a:ext cx="1510676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H="1" flipV="1">
                    <a:off x="4881059" y="4114800"/>
                    <a:ext cx="335706" cy="3810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18"/>
                <p:cNvGrpSpPr/>
                <p:nvPr/>
              </p:nvGrpSpPr>
              <p:grpSpPr>
                <a:xfrm flipV="1">
                  <a:off x="5213258" y="4114800"/>
                  <a:ext cx="1838762" cy="381000"/>
                  <a:chOff x="1981200" y="1752600"/>
                  <a:chExt cx="2504222" cy="838200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981200" y="1752600"/>
                    <a:ext cx="2057400" cy="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H="1" flipV="1">
                    <a:off x="4028222" y="1752600"/>
                    <a:ext cx="457200" cy="838200"/>
                  </a:xfrm>
                  <a:prstGeom prst="line">
                    <a:avLst/>
                  </a:prstGeom>
                  <a:ln w="19050">
                    <a:solidFill>
                      <a:srgbClr val="3333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2" name="Group 152"/>
          <p:cNvGrpSpPr/>
          <p:nvPr/>
        </p:nvGrpSpPr>
        <p:grpSpPr>
          <a:xfrm>
            <a:off x="1981200" y="1143000"/>
            <a:ext cx="2134434" cy="381000"/>
            <a:chOff x="1981200" y="1752600"/>
            <a:chExt cx="2134434" cy="381000"/>
          </a:xfrm>
        </p:grpSpPr>
        <p:grpSp>
          <p:nvGrpSpPr>
            <p:cNvPr id="45" name="Group 34"/>
            <p:cNvGrpSpPr/>
            <p:nvPr/>
          </p:nvGrpSpPr>
          <p:grpSpPr>
            <a:xfrm>
              <a:off x="1981200" y="1752600"/>
              <a:ext cx="431219" cy="381000"/>
              <a:chOff x="6294765" y="4114800"/>
              <a:chExt cx="1879212" cy="381000"/>
            </a:xfrm>
          </p:grpSpPr>
          <p:cxnSp>
            <p:nvCxnSpPr>
              <p:cNvPr id="125" name="Straight Connector 9"/>
              <p:cNvCxnSpPr/>
              <p:nvPr/>
            </p:nvCxnSpPr>
            <p:spPr>
              <a:xfrm>
                <a:off x="6294765" y="4114800"/>
                <a:ext cx="1593948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3"/>
              <p:cNvCxnSpPr/>
              <p:nvPr/>
            </p:nvCxnSpPr>
            <p:spPr>
              <a:xfrm flipH="1" flipV="1">
                <a:off x="7838270" y="4114800"/>
                <a:ext cx="335707" cy="381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20"/>
            <p:cNvCxnSpPr/>
            <p:nvPr/>
          </p:nvCxnSpPr>
          <p:spPr>
            <a:xfrm flipV="1">
              <a:off x="2411614" y="2133600"/>
              <a:ext cx="162763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21"/>
            <p:cNvCxnSpPr/>
            <p:nvPr/>
          </p:nvCxnSpPr>
          <p:spPr>
            <a:xfrm flipH="1">
              <a:off x="4038600" y="1752600"/>
              <a:ext cx="77034" cy="381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53"/>
          <p:cNvGrpSpPr/>
          <p:nvPr/>
        </p:nvGrpSpPr>
        <p:grpSpPr>
          <a:xfrm flipV="1">
            <a:off x="4114800" y="1143000"/>
            <a:ext cx="1682496" cy="381000"/>
            <a:chOff x="2411614" y="1752600"/>
            <a:chExt cx="1704020" cy="381000"/>
          </a:xfrm>
        </p:grpSpPr>
        <p:cxnSp>
          <p:nvCxnSpPr>
            <p:cNvPr id="156" name="Straight Connector 20"/>
            <p:cNvCxnSpPr/>
            <p:nvPr/>
          </p:nvCxnSpPr>
          <p:spPr>
            <a:xfrm flipV="1">
              <a:off x="2411614" y="2133600"/>
              <a:ext cx="162763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1"/>
            <p:cNvCxnSpPr/>
            <p:nvPr/>
          </p:nvCxnSpPr>
          <p:spPr>
            <a:xfrm flipH="1">
              <a:off x="4038600" y="1752600"/>
              <a:ext cx="77034" cy="381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20"/>
          <p:cNvCxnSpPr/>
          <p:nvPr/>
        </p:nvCxnSpPr>
        <p:spPr>
          <a:xfrm flipV="1">
            <a:off x="5791200" y="1524000"/>
            <a:ext cx="914400" cy="0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206"/>
          <p:cNvGrpSpPr/>
          <p:nvPr/>
        </p:nvGrpSpPr>
        <p:grpSpPr>
          <a:xfrm>
            <a:off x="2309149" y="457201"/>
            <a:ext cx="3786851" cy="3566160"/>
            <a:chOff x="2309149" y="685801"/>
            <a:chExt cx="3786851" cy="4572000"/>
          </a:xfrm>
        </p:grpSpPr>
        <p:cxnSp>
          <p:nvCxnSpPr>
            <p:cNvPr id="151" name="Straight Connector 20"/>
            <p:cNvCxnSpPr/>
            <p:nvPr/>
          </p:nvCxnSpPr>
          <p:spPr>
            <a:xfrm rot="16200000" flipV="1">
              <a:off x="23149" y="2971801"/>
              <a:ext cx="4572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20"/>
            <p:cNvCxnSpPr/>
            <p:nvPr/>
          </p:nvCxnSpPr>
          <p:spPr>
            <a:xfrm rot="16200000" flipV="1">
              <a:off x="1828799" y="2971801"/>
              <a:ext cx="4572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20"/>
            <p:cNvCxnSpPr/>
            <p:nvPr/>
          </p:nvCxnSpPr>
          <p:spPr>
            <a:xfrm rot="16200000" flipV="1">
              <a:off x="3505200" y="2971801"/>
              <a:ext cx="4572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20"/>
            <p:cNvCxnSpPr/>
            <p:nvPr/>
          </p:nvCxnSpPr>
          <p:spPr>
            <a:xfrm rot="16200000" flipV="1">
              <a:off x="457199" y="2971801"/>
              <a:ext cx="4572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20"/>
            <p:cNvCxnSpPr/>
            <p:nvPr/>
          </p:nvCxnSpPr>
          <p:spPr>
            <a:xfrm rot="16200000" flipV="1">
              <a:off x="3810000" y="2971801"/>
              <a:ext cx="4572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189"/>
          <p:cNvGrpSpPr/>
          <p:nvPr/>
        </p:nvGrpSpPr>
        <p:grpSpPr>
          <a:xfrm>
            <a:off x="1919406" y="1752600"/>
            <a:ext cx="4177428" cy="381000"/>
            <a:chOff x="1919406" y="2438400"/>
            <a:chExt cx="4177428" cy="381000"/>
          </a:xfrm>
        </p:grpSpPr>
        <p:grpSp>
          <p:nvGrpSpPr>
            <p:cNvPr id="49" name="Group 126"/>
            <p:cNvGrpSpPr/>
            <p:nvPr/>
          </p:nvGrpSpPr>
          <p:grpSpPr>
            <a:xfrm>
              <a:off x="1920240" y="2438400"/>
              <a:ext cx="4176594" cy="381000"/>
              <a:chOff x="2453640" y="2057400"/>
              <a:chExt cx="4176594" cy="381000"/>
            </a:xfrm>
          </p:grpSpPr>
          <p:grpSp>
            <p:nvGrpSpPr>
              <p:cNvPr id="50" name="Group 34"/>
              <p:cNvGrpSpPr/>
              <p:nvPr/>
            </p:nvGrpSpPr>
            <p:grpSpPr>
              <a:xfrm>
                <a:off x="2453640" y="2057400"/>
                <a:ext cx="899993" cy="381000"/>
                <a:chOff x="4251890" y="4114800"/>
                <a:chExt cx="3922087" cy="381000"/>
              </a:xfrm>
            </p:grpSpPr>
            <p:cxnSp>
              <p:nvCxnSpPr>
                <p:cNvPr id="149" name="Straight Connector 9"/>
                <p:cNvCxnSpPr/>
                <p:nvPr/>
              </p:nvCxnSpPr>
              <p:spPr>
                <a:xfrm>
                  <a:off x="4251890" y="4114800"/>
                  <a:ext cx="3586385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18"/>
              <p:cNvGrpSpPr/>
              <p:nvPr/>
            </p:nvGrpSpPr>
            <p:grpSpPr>
              <a:xfrm flipV="1">
                <a:off x="3352829" y="2057400"/>
                <a:ext cx="3277405" cy="381000"/>
                <a:chOff x="6008647" y="1752600"/>
                <a:chExt cx="19451606" cy="838200"/>
              </a:xfrm>
            </p:grpSpPr>
            <p:cxnSp>
              <p:nvCxnSpPr>
                <p:cNvPr id="147" name="Straight Connector 20"/>
                <p:cNvCxnSpPr/>
                <p:nvPr/>
              </p:nvCxnSpPr>
              <p:spPr>
                <a:xfrm>
                  <a:off x="6008647" y="1752600"/>
                  <a:ext cx="1899457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21"/>
                <p:cNvCxnSpPr/>
                <p:nvPr/>
              </p:nvCxnSpPr>
              <p:spPr>
                <a:xfrm flipH="1" flipV="1">
                  <a:off x="25003051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126"/>
            <p:cNvGrpSpPr/>
            <p:nvPr/>
          </p:nvGrpSpPr>
          <p:grpSpPr>
            <a:xfrm flipV="1">
              <a:off x="1919406" y="2438400"/>
              <a:ext cx="4176594" cy="381000"/>
              <a:chOff x="2453640" y="2057400"/>
              <a:chExt cx="4176594" cy="381000"/>
            </a:xfrm>
          </p:grpSpPr>
          <p:grpSp>
            <p:nvGrpSpPr>
              <p:cNvPr id="57" name="Group 34"/>
              <p:cNvGrpSpPr/>
              <p:nvPr/>
            </p:nvGrpSpPr>
            <p:grpSpPr>
              <a:xfrm>
                <a:off x="2453640" y="2057400"/>
                <a:ext cx="899993" cy="381000"/>
                <a:chOff x="4251890" y="4114800"/>
                <a:chExt cx="3922087" cy="381000"/>
              </a:xfrm>
            </p:grpSpPr>
            <p:cxnSp>
              <p:nvCxnSpPr>
                <p:cNvPr id="169" name="Straight Connector 9"/>
                <p:cNvCxnSpPr/>
                <p:nvPr/>
              </p:nvCxnSpPr>
              <p:spPr>
                <a:xfrm>
                  <a:off x="4251890" y="4114800"/>
                  <a:ext cx="3586385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18"/>
              <p:cNvGrpSpPr/>
              <p:nvPr/>
            </p:nvGrpSpPr>
            <p:grpSpPr>
              <a:xfrm flipV="1">
                <a:off x="3352829" y="2057400"/>
                <a:ext cx="3277405" cy="381000"/>
                <a:chOff x="6008647" y="1752600"/>
                <a:chExt cx="19451606" cy="838200"/>
              </a:xfrm>
            </p:grpSpPr>
            <p:cxnSp>
              <p:nvCxnSpPr>
                <p:cNvPr id="167" name="Straight Connector 20"/>
                <p:cNvCxnSpPr/>
                <p:nvPr/>
              </p:nvCxnSpPr>
              <p:spPr>
                <a:xfrm>
                  <a:off x="6008647" y="1752600"/>
                  <a:ext cx="1899457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21"/>
                <p:cNvCxnSpPr/>
                <p:nvPr/>
              </p:nvCxnSpPr>
              <p:spPr>
                <a:xfrm flipH="1" flipV="1">
                  <a:off x="25003051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126"/>
          <p:cNvGrpSpPr/>
          <p:nvPr/>
        </p:nvGrpSpPr>
        <p:grpSpPr>
          <a:xfrm flipV="1">
            <a:off x="1905000" y="2438400"/>
            <a:ext cx="4176594" cy="381000"/>
            <a:chOff x="2453640" y="2057400"/>
            <a:chExt cx="4176594" cy="381000"/>
          </a:xfrm>
        </p:grpSpPr>
        <p:grpSp>
          <p:nvGrpSpPr>
            <p:cNvPr id="64" name="Group 34"/>
            <p:cNvGrpSpPr/>
            <p:nvPr/>
          </p:nvGrpSpPr>
          <p:grpSpPr>
            <a:xfrm>
              <a:off x="2453640" y="2057400"/>
              <a:ext cx="899993" cy="381000"/>
              <a:chOff x="4251890" y="4114800"/>
              <a:chExt cx="3922087" cy="381000"/>
            </a:xfrm>
          </p:grpSpPr>
          <p:cxnSp>
            <p:nvCxnSpPr>
              <p:cNvPr id="176" name="Straight Connector 9"/>
              <p:cNvCxnSpPr/>
              <p:nvPr/>
            </p:nvCxnSpPr>
            <p:spPr>
              <a:xfrm>
                <a:off x="4251890" y="4114800"/>
                <a:ext cx="3586385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3"/>
              <p:cNvCxnSpPr/>
              <p:nvPr/>
            </p:nvCxnSpPr>
            <p:spPr>
              <a:xfrm flipH="1" flipV="1">
                <a:off x="7838270" y="4114800"/>
                <a:ext cx="335707" cy="381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18"/>
            <p:cNvGrpSpPr/>
            <p:nvPr/>
          </p:nvGrpSpPr>
          <p:grpSpPr>
            <a:xfrm flipV="1">
              <a:off x="3352829" y="2057400"/>
              <a:ext cx="3277405" cy="381000"/>
              <a:chOff x="6008647" y="1752600"/>
              <a:chExt cx="19451606" cy="838200"/>
            </a:xfrm>
          </p:grpSpPr>
          <p:cxnSp>
            <p:nvCxnSpPr>
              <p:cNvPr id="174" name="Straight Connector 20"/>
              <p:cNvCxnSpPr/>
              <p:nvPr/>
            </p:nvCxnSpPr>
            <p:spPr>
              <a:xfrm>
                <a:off x="6008647" y="1752600"/>
                <a:ext cx="1899457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21"/>
              <p:cNvCxnSpPr/>
              <p:nvPr/>
            </p:nvCxnSpPr>
            <p:spPr>
              <a:xfrm flipH="1" flipV="1">
                <a:off x="25003051" y="1752600"/>
                <a:ext cx="457202" cy="8382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126"/>
          <p:cNvGrpSpPr/>
          <p:nvPr/>
        </p:nvGrpSpPr>
        <p:grpSpPr>
          <a:xfrm>
            <a:off x="1981200" y="3048000"/>
            <a:ext cx="3810834" cy="381000"/>
            <a:chOff x="1143834" y="2057400"/>
            <a:chExt cx="3810834" cy="381000"/>
          </a:xfrm>
        </p:grpSpPr>
        <p:grpSp>
          <p:nvGrpSpPr>
            <p:cNvPr id="67" name="Group 34"/>
            <p:cNvGrpSpPr/>
            <p:nvPr/>
          </p:nvGrpSpPr>
          <p:grpSpPr>
            <a:xfrm>
              <a:off x="1143834" y="2057400"/>
              <a:ext cx="2209800" cy="381000"/>
              <a:chOff x="-1456131" y="4114800"/>
              <a:chExt cx="9630108" cy="381000"/>
            </a:xfrm>
          </p:grpSpPr>
          <p:cxnSp>
            <p:nvCxnSpPr>
              <p:cNvPr id="183" name="Straight Connector 9"/>
              <p:cNvCxnSpPr/>
              <p:nvPr/>
            </p:nvCxnSpPr>
            <p:spPr>
              <a:xfrm>
                <a:off x="-1456131" y="4114800"/>
                <a:ext cx="928475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3"/>
              <p:cNvCxnSpPr/>
              <p:nvPr/>
            </p:nvCxnSpPr>
            <p:spPr>
              <a:xfrm flipH="1" flipV="1">
                <a:off x="7838270" y="4114800"/>
                <a:ext cx="335707" cy="381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18"/>
            <p:cNvGrpSpPr/>
            <p:nvPr/>
          </p:nvGrpSpPr>
          <p:grpSpPr>
            <a:xfrm flipV="1">
              <a:off x="3352829" y="2057400"/>
              <a:ext cx="1601839" cy="381000"/>
              <a:chOff x="6008647" y="1752600"/>
              <a:chExt cx="9507016" cy="838200"/>
            </a:xfrm>
          </p:grpSpPr>
          <p:cxnSp>
            <p:nvCxnSpPr>
              <p:cNvPr id="181" name="Straight Connector 20"/>
              <p:cNvCxnSpPr/>
              <p:nvPr/>
            </p:nvCxnSpPr>
            <p:spPr>
              <a:xfrm>
                <a:off x="6008647" y="1752600"/>
                <a:ext cx="9117397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21"/>
              <p:cNvCxnSpPr/>
              <p:nvPr/>
            </p:nvCxnSpPr>
            <p:spPr>
              <a:xfrm flipH="1" flipV="1">
                <a:off x="15058461" y="1752600"/>
                <a:ext cx="457202" cy="8382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Oval 186"/>
          <p:cNvSpPr/>
          <p:nvPr/>
        </p:nvSpPr>
        <p:spPr>
          <a:xfrm>
            <a:off x="2971800" y="1752600"/>
            <a:ext cx="304800" cy="3048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Oval 187"/>
          <p:cNvSpPr/>
          <p:nvPr/>
        </p:nvSpPr>
        <p:spPr>
          <a:xfrm>
            <a:off x="2895600" y="2438400"/>
            <a:ext cx="304800" cy="3048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9" name="Oval 188"/>
          <p:cNvSpPr/>
          <p:nvPr/>
        </p:nvSpPr>
        <p:spPr>
          <a:xfrm>
            <a:off x="4343400" y="3048000"/>
            <a:ext cx="304800" cy="3048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3" name="Group 190"/>
          <p:cNvGrpSpPr/>
          <p:nvPr/>
        </p:nvGrpSpPr>
        <p:grpSpPr>
          <a:xfrm>
            <a:off x="2756772" y="3657600"/>
            <a:ext cx="3380703" cy="381000"/>
            <a:chOff x="1919406" y="2438400"/>
            <a:chExt cx="3380703" cy="381000"/>
          </a:xfrm>
        </p:grpSpPr>
        <p:grpSp>
          <p:nvGrpSpPr>
            <p:cNvPr id="74" name="Group 126"/>
            <p:cNvGrpSpPr/>
            <p:nvPr/>
          </p:nvGrpSpPr>
          <p:grpSpPr>
            <a:xfrm>
              <a:off x="1920240" y="2438400"/>
              <a:ext cx="3379869" cy="381000"/>
              <a:chOff x="2453640" y="2057400"/>
              <a:chExt cx="3379869" cy="381000"/>
            </a:xfrm>
          </p:grpSpPr>
          <p:grpSp>
            <p:nvGrpSpPr>
              <p:cNvPr id="79" name="Group 34"/>
              <p:cNvGrpSpPr/>
              <p:nvPr/>
            </p:nvGrpSpPr>
            <p:grpSpPr>
              <a:xfrm>
                <a:off x="2453640" y="2057400"/>
                <a:ext cx="899993" cy="381000"/>
                <a:chOff x="4251890" y="4114800"/>
                <a:chExt cx="3922087" cy="381000"/>
              </a:xfrm>
            </p:grpSpPr>
            <p:cxnSp>
              <p:nvCxnSpPr>
                <p:cNvPr id="204" name="Straight Connector 9"/>
                <p:cNvCxnSpPr/>
                <p:nvPr/>
              </p:nvCxnSpPr>
              <p:spPr>
                <a:xfrm>
                  <a:off x="4251890" y="4114800"/>
                  <a:ext cx="3586385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18"/>
              <p:cNvGrpSpPr/>
              <p:nvPr/>
            </p:nvGrpSpPr>
            <p:grpSpPr>
              <a:xfrm flipV="1">
                <a:off x="3352829" y="2057400"/>
                <a:ext cx="2480680" cy="381000"/>
                <a:chOff x="6008647" y="1752600"/>
                <a:chExt cx="14722994" cy="838200"/>
              </a:xfrm>
            </p:grpSpPr>
            <p:cxnSp>
              <p:nvCxnSpPr>
                <p:cNvPr id="202" name="Straight Connector 20"/>
                <p:cNvCxnSpPr/>
                <p:nvPr/>
              </p:nvCxnSpPr>
              <p:spPr>
                <a:xfrm>
                  <a:off x="6008647" y="1752600"/>
                  <a:ext cx="14273069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1"/>
                <p:cNvCxnSpPr/>
                <p:nvPr/>
              </p:nvCxnSpPr>
              <p:spPr>
                <a:xfrm flipH="1" flipV="1">
                  <a:off x="20274439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126"/>
            <p:cNvGrpSpPr/>
            <p:nvPr/>
          </p:nvGrpSpPr>
          <p:grpSpPr>
            <a:xfrm flipV="1">
              <a:off x="1919406" y="2438400"/>
              <a:ext cx="3379869" cy="381000"/>
              <a:chOff x="2453640" y="2057400"/>
              <a:chExt cx="3379869" cy="381000"/>
            </a:xfrm>
          </p:grpSpPr>
          <p:grpSp>
            <p:nvGrpSpPr>
              <p:cNvPr id="82" name="Group 34"/>
              <p:cNvGrpSpPr/>
              <p:nvPr/>
            </p:nvGrpSpPr>
            <p:grpSpPr>
              <a:xfrm>
                <a:off x="2453640" y="2057400"/>
                <a:ext cx="899993" cy="381000"/>
                <a:chOff x="4251890" y="4114800"/>
                <a:chExt cx="3922087" cy="381000"/>
              </a:xfrm>
            </p:grpSpPr>
            <p:cxnSp>
              <p:nvCxnSpPr>
                <p:cNvPr id="198" name="Straight Connector 9"/>
                <p:cNvCxnSpPr/>
                <p:nvPr/>
              </p:nvCxnSpPr>
              <p:spPr>
                <a:xfrm>
                  <a:off x="4251890" y="4114800"/>
                  <a:ext cx="3586385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3"/>
                <p:cNvCxnSpPr/>
                <p:nvPr/>
              </p:nvCxnSpPr>
              <p:spPr>
                <a:xfrm flipH="1" flipV="1">
                  <a:off x="7838270" y="4114800"/>
                  <a:ext cx="335707" cy="3810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18"/>
              <p:cNvGrpSpPr/>
              <p:nvPr/>
            </p:nvGrpSpPr>
            <p:grpSpPr>
              <a:xfrm flipV="1">
                <a:off x="3352829" y="2057400"/>
                <a:ext cx="2480680" cy="381000"/>
                <a:chOff x="6008647" y="1752600"/>
                <a:chExt cx="14722994" cy="838200"/>
              </a:xfrm>
            </p:grpSpPr>
            <p:cxnSp>
              <p:nvCxnSpPr>
                <p:cNvPr id="196" name="Straight Connector 20"/>
                <p:cNvCxnSpPr/>
                <p:nvPr/>
              </p:nvCxnSpPr>
              <p:spPr>
                <a:xfrm>
                  <a:off x="6008647" y="1752600"/>
                  <a:ext cx="14273069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21"/>
                <p:cNvCxnSpPr/>
                <p:nvPr/>
              </p:nvCxnSpPr>
              <p:spPr>
                <a:xfrm flipH="1" flipV="1">
                  <a:off x="20274439" y="1752600"/>
                  <a:ext cx="457202" cy="83820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08" name="Straight Connector 20"/>
          <p:cNvCxnSpPr/>
          <p:nvPr/>
        </p:nvCxnSpPr>
        <p:spPr>
          <a:xfrm rot="16200000" flipV="1">
            <a:off x="1805650" y="2286000"/>
            <a:ext cx="365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6096000" y="2438400"/>
            <a:ext cx="304800" cy="3048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7" name="Straight Connector 20"/>
          <p:cNvCxnSpPr/>
          <p:nvPr/>
        </p:nvCxnSpPr>
        <p:spPr>
          <a:xfrm rot="10800000" flipV="1">
            <a:off x="152400" y="2819400"/>
            <a:ext cx="73152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533400"/>
            <a:ext cx="8915400" cy="762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2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3333CC"/>
                </a:solidFill>
              </a:rPr>
              <a:t>ASM Instruction Format</a:t>
            </a:r>
          </a:p>
          <a:p>
            <a:pPr lvl="0">
              <a:lnSpc>
                <a:spcPts val="2200"/>
              </a:lnSpc>
              <a:spcBef>
                <a:spcPts val="900"/>
              </a:spcBef>
            </a:pPr>
            <a:r>
              <a:rPr lang="en-US" sz="2400" dirty="0" smtClean="0"/>
              <a:t>                              LABEL MNEUMONIC   OPERAND1,  OPERAND2,… </a:t>
            </a:r>
          </a:p>
          <a:p>
            <a:pPr lvl="0">
              <a:lnSpc>
                <a:spcPts val="2200"/>
              </a:lnSpc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524000"/>
            <a:ext cx="8915400" cy="31242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200"/>
              </a:lnSpc>
              <a:spcBef>
                <a:spcPts val="1200"/>
              </a:spcBef>
            </a:pPr>
            <a:r>
              <a:rPr lang="en-US" sz="2400" b="1" dirty="0" smtClean="0"/>
              <a:t>LABEL</a:t>
            </a:r>
            <a:r>
              <a:rPr lang="en-US" sz="2400" dirty="0" smtClean="0"/>
              <a:t> = logical pointer to instructions address (memory location) – used by branch and jump instructions</a:t>
            </a:r>
          </a:p>
          <a:p>
            <a:pPr lvl="0">
              <a:lnSpc>
                <a:spcPts val="2200"/>
              </a:lnSpc>
              <a:spcBef>
                <a:spcPts val="1800"/>
              </a:spcBef>
            </a:pPr>
            <a:r>
              <a:rPr lang="en-US" sz="2400" b="1" dirty="0" smtClean="0"/>
              <a:t>MNEUMONIC</a:t>
            </a:r>
            <a:r>
              <a:rPr lang="en-US" sz="2400" dirty="0" smtClean="0"/>
              <a:t> = logical representation of machine Opcode (e.g. ADD, LOAD, STORE)</a:t>
            </a:r>
          </a:p>
          <a:p>
            <a:pPr lvl="0">
              <a:lnSpc>
                <a:spcPts val="2200"/>
              </a:lnSpc>
              <a:spcBef>
                <a:spcPts val="1800"/>
              </a:spcBef>
            </a:pPr>
            <a:r>
              <a:rPr lang="en-US" sz="2400" b="1" dirty="0" smtClean="0"/>
              <a:t>OPERAND</a:t>
            </a:r>
            <a:r>
              <a:rPr lang="en-US" sz="2400" dirty="0" smtClean="0"/>
              <a:t>(s) = data to modified</a:t>
            </a:r>
          </a:p>
          <a:p>
            <a:pPr marL="231775" lvl="0" indent="-122238">
              <a:lnSpc>
                <a:spcPts val="22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data can be constant or variable</a:t>
            </a:r>
          </a:p>
          <a:p>
            <a:pPr marL="231775" lvl="0" indent="-122238">
              <a:lnSpc>
                <a:spcPts val="22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/>
              <a:t>data can be stored in a CPU register or memory</a:t>
            </a:r>
          </a:p>
          <a:p>
            <a:pPr marL="231775" lvl="0" indent="-122238">
              <a:lnSpc>
                <a:spcPts val="22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Addressing Modes</a:t>
            </a:r>
            <a:r>
              <a:rPr lang="en-US" sz="2400" dirty="0" smtClean="0"/>
              <a:t> define how to access operands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4953000"/>
            <a:ext cx="8229600" cy="16002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200"/>
              </a:lnSpc>
              <a:spcBef>
                <a:spcPts val="600"/>
              </a:spcBef>
            </a:pPr>
            <a:r>
              <a:rPr lang="en-US" sz="2400" b="1" dirty="0" smtClean="0"/>
              <a:t>Common Categories of Machine Instructions</a:t>
            </a:r>
          </a:p>
          <a:p>
            <a:pPr marL="228600" lvl="0" indent="-109538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load &amp; store</a:t>
            </a:r>
            <a:r>
              <a:rPr lang="en-US" sz="2400" dirty="0" smtClean="0"/>
              <a:t> (read &amp; write)</a:t>
            </a:r>
          </a:p>
          <a:p>
            <a:pPr marL="228600" lvl="0" indent="-109538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logic</a:t>
            </a:r>
            <a:r>
              <a:rPr lang="en-US" sz="2400" dirty="0" smtClean="0"/>
              <a:t> operations (comparison, XOR, OR, AND, NOT)</a:t>
            </a:r>
          </a:p>
          <a:p>
            <a:pPr marL="228600" lvl="0" indent="-109538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arithmetic</a:t>
            </a:r>
            <a:r>
              <a:rPr lang="en-US" sz="2400" dirty="0" smtClean="0"/>
              <a:t> operations: add, subtract, multiply, divide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0"/>
            <a:ext cx="5638800" cy="304800"/>
          </a:xfrm>
          <a:prstGeom prst="rect">
            <a:avLst/>
          </a:prstGeom>
        </p:spPr>
        <p:txBody>
          <a:bodyPr lIns="0" tIns="0" rIns="0" bIns="0"/>
          <a:lstStyle/>
          <a:p>
            <a:pPr marL="173038" marR="0" lvl="0" indent="-1730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/>
              <a:t>(2.2) Structure of an Instruction 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50B2-4801-4DB0-99F3-175AE46490A6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76200"/>
            <a:ext cx="8763000" cy="378565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200" b="1" dirty="0" smtClean="0"/>
              <a:t>(2.3) ASM  Instruction Cycle </a:t>
            </a:r>
            <a:r>
              <a:rPr lang="en-US" sz="2400" b="1" dirty="0" smtClean="0">
                <a:solidFill>
                  <a:srgbClr val="3333CC"/>
                </a:solidFill>
              </a:rPr>
              <a:t> </a:t>
            </a:r>
          </a:p>
          <a:p>
            <a:pPr marL="228600" indent="-55563">
              <a:buFont typeface="Arial" pitchFamily="34" charset="0"/>
              <a:buChar char="•"/>
            </a:pPr>
            <a:r>
              <a:rPr lang="en-US" sz="2400" dirty="0" smtClean="0"/>
              <a:t> refers to the execution of a machine code instructions by CPU</a:t>
            </a:r>
          </a:p>
          <a:p>
            <a:pPr marL="228600" indent="-55563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b="1" dirty="0" smtClean="0"/>
              <a:t>instruction </a:t>
            </a:r>
            <a:r>
              <a:rPr lang="en-US" sz="2400" dirty="0" smtClean="0"/>
              <a:t>consists of 4 fundamental operations</a:t>
            </a:r>
          </a:p>
          <a:p>
            <a:pPr marL="401638"/>
            <a:r>
              <a:rPr lang="en-US" sz="2400" dirty="0" smtClean="0"/>
              <a:t>(1) Instruction Fetch</a:t>
            </a:r>
          </a:p>
          <a:p>
            <a:pPr marL="401638"/>
            <a:r>
              <a:rPr lang="en-US" sz="2400" dirty="0" smtClean="0"/>
              <a:t>(2) Decode the instruction</a:t>
            </a:r>
          </a:p>
          <a:p>
            <a:pPr marL="401638"/>
            <a:r>
              <a:rPr lang="en-US" sz="2400" dirty="0" smtClean="0"/>
              <a:t>(3) Operand Fetch</a:t>
            </a:r>
          </a:p>
          <a:p>
            <a:pPr marL="401638"/>
            <a:r>
              <a:rPr lang="en-US" sz="2400" dirty="0" smtClean="0"/>
              <a:t>(4) Execute</a:t>
            </a:r>
          </a:p>
          <a:p>
            <a:pPr marL="401638"/>
            <a:endParaRPr lang="en-US" sz="2400" b="1" dirty="0" smtClean="0"/>
          </a:p>
          <a:p>
            <a:pPr marL="228600">
              <a:buFont typeface="Arial" pitchFamily="34" charset="0"/>
              <a:buChar char="•"/>
            </a:pPr>
            <a:r>
              <a:rPr lang="en-US" sz="2400" dirty="0" smtClean="0"/>
              <a:t> operations (1), (2), and (3) consist of </a:t>
            </a:r>
            <a:r>
              <a:rPr lang="en-US" sz="2400" dirty="0" smtClean="0">
                <a:solidFill>
                  <a:srgbClr val="3333FF"/>
                </a:solidFill>
              </a:rPr>
              <a:t>read/write cycles</a:t>
            </a:r>
          </a:p>
          <a:p>
            <a:pPr marL="401638"/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FECA-5D74-4BBE-8968-DD6A21224674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9154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1. Instruction Fetch </a:t>
            </a:r>
            <a:r>
              <a:rPr lang="en-US" sz="2200" dirty="0" smtClean="0"/>
              <a:t>(2 clock cycles)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3333CC"/>
                </a:solidFill>
              </a:rPr>
              <a:t>Program Counter</a:t>
            </a:r>
            <a:r>
              <a:rPr lang="en-US" sz="2200" dirty="0" smtClean="0"/>
              <a:t> (PC) contains address of next instruction to be executed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FETCH instruction from memory &amp; stored in CPU’s </a:t>
            </a:r>
            <a:r>
              <a:rPr lang="en-US" sz="2200" dirty="0" smtClean="0">
                <a:solidFill>
                  <a:srgbClr val="3333CC"/>
                </a:solidFill>
              </a:rPr>
              <a:t>Instruction Register </a:t>
            </a:r>
            <a:r>
              <a:rPr lang="en-US" sz="2200" dirty="0" smtClean="0"/>
              <a:t>(IR)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PC is updated to the address of the next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89154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2.Decode the instruction </a:t>
            </a:r>
            <a:r>
              <a:rPr lang="en-US" sz="2200" dirty="0" smtClean="0"/>
              <a:t>(1 clock cycle)</a:t>
            </a:r>
          </a:p>
          <a:p>
            <a:pPr marL="228600" indent="-55563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3333CC"/>
                </a:solidFill>
              </a:rPr>
              <a:t>decoder</a:t>
            </a:r>
            <a:r>
              <a:rPr lang="en-US" sz="2200" dirty="0" smtClean="0"/>
              <a:t> interprets the instruction contained in the IR</a:t>
            </a:r>
          </a:p>
          <a:p>
            <a:pPr marL="228600" indent="-55563">
              <a:buFont typeface="Arial" pitchFamily="34" charset="0"/>
              <a:buChar char="•"/>
            </a:pPr>
            <a:r>
              <a:rPr lang="en-US" sz="2200" dirty="0" smtClean="0"/>
              <a:t>determines how many operands and addressing modes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52800"/>
            <a:ext cx="88392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3. Operand Fetch</a:t>
            </a:r>
            <a:endParaRPr lang="en-US" sz="2200" dirty="0" smtClean="0"/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location of operand(s) is determined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FETCH operand from memory to CPU data registers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number of clock cycles depends on addressing mode (one-three is typical)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87630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4. Execute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operand(s) are manipulated by relevant units of the CPU 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result of the operation is written to memory or output device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PC may be updated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8763000" cy="43088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200" b="1" dirty="0" smtClean="0"/>
              <a:t>ASM Instruction Cycle (cont)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3362-C8C5-42CF-8410-438E4D0C873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4206240"/>
          <a:ext cx="2895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mnemonic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$8003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mnemonic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operand 1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148840"/>
            <a:ext cx="3810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68224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$8000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68224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21564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321564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Mne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3100" y="268224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3100" y="313944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268224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13944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1029442">
            <a:off x="549888" y="3491631"/>
            <a:ext cx="502920" cy="1203960"/>
          </a:xfrm>
          <a:custGeom>
            <a:avLst/>
            <a:gdLst>
              <a:gd name="connsiteX0" fmla="*/ 1728216 w 1728216"/>
              <a:gd name="connsiteY0" fmla="*/ 2267712 h 2267712"/>
              <a:gd name="connsiteX1" fmla="*/ 210312 w 1728216"/>
              <a:gd name="connsiteY1" fmla="*/ 1472184 h 2267712"/>
              <a:gd name="connsiteX2" fmla="*/ 466344 w 1728216"/>
              <a:gd name="connsiteY2" fmla="*/ 0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216" h="2267712">
                <a:moveTo>
                  <a:pt x="1728216" y="2267712"/>
                </a:moveTo>
                <a:cubicBezTo>
                  <a:pt x="1074420" y="2058924"/>
                  <a:pt x="420624" y="1850136"/>
                  <a:pt x="210312" y="1472184"/>
                </a:cubicBezTo>
                <a:cubicBezTo>
                  <a:pt x="0" y="1094232"/>
                  <a:pt x="233172" y="547116"/>
                  <a:pt x="466344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858768" y="4572000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" y="533400"/>
            <a:ext cx="47244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1. Instruction Fetch </a:t>
            </a:r>
            <a:r>
              <a:rPr lang="en-US" sz="2200" dirty="0" smtClean="0"/>
              <a:t>(2 clock cycles)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 PC points to next instruction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 instruction is stored in IR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 PC updated to next instruction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53000" y="2286000"/>
            <a:ext cx="3810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28194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$8003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28194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29200" y="33528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0" y="33528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Mne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91300" y="28194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1300" y="32766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15200" y="28194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5200" y="32766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800600" y="28681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3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58368" y="39349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2</a:t>
            </a:r>
            <a:endParaRPr lang="en-US" sz="2200" dirty="0">
              <a:solidFill>
                <a:srgbClr val="008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0800000">
            <a:off x="4267200" y="3124200"/>
            <a:ext cx="533400" cy="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F97-37E5-4654-86C9-1908682ED6BA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533400"/>
            <a:ext cx="8162491" cy="2292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Von Neumann Architecture</a:t>
            </a:r>
            <a:r>
              <a:rPr lang="en-US" sz="2400" dirty="0" smtClean="0"/>
              <a:t> - basic computer architecture</a:t>
            </a:r>
          </a:p>
          <a:p>
            <a:pPr marL="231775">
              <a:spcBef>
                <a:spcPts val="600"/>
              </a:spcBef>
            </a:pPr>
            <a:r>
              <a:rPr lang="en-US" sz="2400" dirty="0" smtClean="0"/>
              <a:t>functional components include </a:t>
            </a:r>
          </a:p>
          <a:p>
            <a:pPr marL="855663" indent="-173038">
              <a:buFont typeface="Arial" pitchFamily="34" charset="0"/>
              <a:buChar char="•"/>
            </a:pPr>
            <a:r>
              <a:rPr lang="en-US" sz="2400" dirty="0" smtClean="0"/>
              <a:t>Processing Unit for Computations</a:t>
            </a:r>
          </a:p>
          <a:p>
            <a:pPr marL="855663" indent="-173038">
              <a:buFont typeface="Arial" pitchFamily="34" charset="0"/>
              <a:buChar char="•"/>
            </a:pPr>
            <a:r>
              <a:rPr lang="en-US" sz="2400" dirty="0" smtClean="0"/>
              <a:t>Input Device(s) to enter data</a:t>
            </a:r>
          </a:p>
          <a:p>
            <a:pPr marL="855663" indent="-173038">
              <a:buFont typeface="Arial" pitchFamily="34" charset="0"/>
              <a:buChar char="•"/>
            </a:pPr>
            <a:r>
              <a:rPr lang="en-US" sz="2400" dirty="0" smtClean="0"/>
              <a:t>Control Unit to oversee performance of other components</a:t>
            </a:r>
          </a:p>
          <a:p>
            <a:pPr marL="855663" indent="-173038">
              <a:buFont typeface="Arial" pitchFamily="34" charset="0"/>
              <a:buChar char="•"/>
            </a:pPr>
            <a:r>
              <a:rPr lang="en-US" sz="2400" dirty="0" smtClean="0"/>
              <a:t>Output Devices for data to exit the computer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2300" y="4511040"/>
            <a:ext cx="2590800" cy="1371600"/>
            <a:chOff x="1828800" y="4800600"/>
            <a:chExt cx="2590800" cy="1371600"/>
          </a:xfrm>
        </p:grpSpPr>
        <p:sp>
          <p:nvSpPr>
            <p:cNvPr id="6" name="Rectangle 8"/>
            <p:cNvSpPr/>
            <p:nvPr/>
          </p:nvSpPr>
          <p:spPr>
            <a:xfrm>
              <a:off x="1828800" y="4800600"/>
              <a:ext cx="2590800" cy="137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Processing Unit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1981200" y="5334000"/>
              <a:ext cx="838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"/>
            <p:cNvSpPr/>
            <p:nvPr/>
          </p:nvSpPr>
          <p:spPr>
            <a:xfrm>
              <a:off x="3124200" y="5773056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Registers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398520" y="5257800"/>
              <a:ext cx="640080" cy="609600"/>
              <a:chOff x="3124200" y="5791200"/>
              <a:chExt cx="640080" cy="60960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3124200" y="5791200"/>
                <a:ext cx="640080" cy="1828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7"/>
              <p:cNvSpPr/>
              <p:nvPr/>
            </p:nvSpPr>
            <p:spPr>
              <a:xfrm>
                <a:off x="3124200" y="6004560"/>
                <a:ext cx="640080" cy="1828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7"/>
              <p:cNvSpPr/>
              <p:nvPr/>
            </p:nvSpPr>
            <p:spPr>
              <a:xfrm>
                <a:off x="3124200" y="6217920"/>
                <a:ext cx="640080" cy="1828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ctangle 5"/>
          <p:cNvSpPr/>
          <p:nvPr/>
        </p:nvSpPr>
        <p:spPr>
          <a:xfrm>
            <a:off x="2286000" y="6263640"/>
            <a:ext cx="4267200" cy="36576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/>
              <a:t>Control Unit</a:t>
            </a:r>
            <a:endParaRPr lang="en-US" sz="2400" dirty="0"/>
          </a:p>
        </p:txBody>
      </p:sp>
      <p:sp>
        <p:nvSpPr>
          <p:cNvPr id="4" name="Rectangle 5"/>
          <p:cNvSpPr/>
          <p:nvPr/>
        </p:nvSpPr>
        <p:spPr>
          <a:xfrm>
            <a:off x="3550920" y="3429000"/>
            <a:ext cx="15544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3672840"/>
            <a:ext cx="73152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28600" y="3097966"/>
            <a:ext cx="2247900" cy="1413078"/>
            <a:chOff x="-762000" y="3997126"/>
            <a:chExt cx="2247900" cy="1413078"/>
          </a:xfrm>
        </p:grpSpPr>
        <p:sp>
          <p:nvSpPr>
            <p:cNvPr id="17" name="Rectangle 7"/>
            <p:cNvSpPr/>
            <p:nvPr/>
          </p:nvSpPr>
          <p:spPr>
            <a:xfrm>
              <a:off x="-762000" y="4419600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Input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19100" y="3997126"/>
              <a:ext cx="1066800" cy="1413078"/>
              <a:chOff x="419100" y="3993468"/>
              <a:chExt cx="1066800" cy="1264332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6" name="Rectangle 5"/>
              <p:cNvSpPr/>
              <p:nvPr/>
            </p:nvSpPr>
            <p:spPr>
              <a:xfrm>
                <a:off x="419100" y="3993468"/>
                <a:ext cx="10668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KBD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5"/>
              <p:cNvSpPr/>
              <p:nvPr/>
            </p:nvSpPr>
            <p:spPr>
              <a:xfrm>
                <a:off x="419100" y="4343400"/>
                <a:ext cx="10668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Mouse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419100" y="4724400"/>
                <a:ext cx="1066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228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Hard Drive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057900" y="3097968"/>
            <a:ext cx="2552700" cy="1413079"/>
            <a:chOff x="419100" y="3997128"/>
            <a:chExt cx="2283994" cy="1413079"/>
          </a:xfrm>
        </p:grpSpPr>
        <p:sp>
          <p:nvSpPr>
            <p:cNvPr id="23" name="Rectangle 7"/>
            <p:cNvSpPr/>
            <p:nvPr/>
          </p:nvSpPr>
          <p:spPr>
            <a:xfrm>
              <a:off x="1407694" y="4343400"/>
              <a:ext cx="1295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Output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19"/>
            <p:cNvGrpSpPr/>
            <p:nvPr/>
          </p:nvGrpSpPr>
          <p:grpSpPr>
            <a:xfrm>
              <a:off x="419100" y="3997128"/>
              <a:ext cx="1066800" cy="1413079"/>
              <a:chOff x="419100" y="3993468"/>
              <a:chExt cx="1066800" cy="1264332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5" name="Rectangle 5"/>
              <p:cNvSpPr/>
              <p:nvPr/>
            </p:nvSpPr>
            <p:spPr>
              <a:xfrm>
                <a:off x="419100" y="3993468"/>
                <a:ext cx="10668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Display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419100" y="4343400"/>
                <a:ext cx="1066800" cy="3048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Network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5"/>
              <p:cNvSpPr/>
              <p:nvPr/>
            </p:nvSpPr>
            <p:spPr>
              <a:xfrm>
                <a:off x="419100" y="4724400"/>
                <a:ext cx="1066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>
                  <a:lnSpc>
                    <a:spcPts val="228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Hard Drive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>
            <a:off x="5143500" y="3672840"/>
            <a:ext cx="73152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038600" y="4244340"/>
            <a:ext cx="533400" cy="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712686" y="4590869"/>
            <a:ext cx="957943" cy="1582057"/>
          </a:xfrm>
          <a:custGeom>
            <a:avLst/>
            <a:gdLst>
              <a:gd name="connsiteX0" fmla="*/ 957943 w 957943"/>
              <a:gd name="connsiteY0" fmla="*/ 1582057 h 1582057"/>
              <a:gd name="connsiteX1" fmla="*/ 174171 w 957943"/>
              <a:gd name="connsiteY1" fmla="*/ 478971 h 1582057"/>
              <a:gd name="connsiteX2" fmla="*/ 0 w 957943"/>
              <a:gd name="connsiteY2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582057">
                <a:moveTo>
                  <a:pt x="957943" y="1582057"/>
                </a:moveTo>
                <a:cubicBezTo>
                  <a:pt x="645885" y="1162352"/>
                  <a:pt x="333828" y="742647"/>
                  <a:pt x="174171" y="478971"/>
                </a:cubicBezTo>
                <a:cubicBezTo>
                  <a:pt x="14514" y="215295"/>
                  <a:pt x="7257" y="107647"/>
                  <a:pt x="0" y="0"/>
                </a:cubicBezTo>
              </a:path>
            </a:pathLst>
          </a:custGeom>
          <a:ln w="28575">
            <a:solidFill>
              <a:srgbClr val="33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 flipH="1">
            <a:off x="5976257" y="4587240"/>
            <a:ext cx="957943" cy="1582057"/>
          </a:xfrm>
          <a:custGeom>
            <a:avLst/>
            <a:gdLst>
              <a:gd name="connsiteX0" fmla="*/ 957943 w 957943"/>
              <a:gd name="connsiteY0" fmla="*/ 1582057 h 1582057"/>
              <a:gd name="connsiteX1" fmla="*/ 174171 w 957943"/>
              <a:gd name="connsiteY1" fmla="*/ 478971 h 1582057"/>
              <a:gd name="connsiteX2" fmla="*/ 0 w 957943"/>
              <a:gd name="connsiteY2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582057">
                <a:moveTo>
                  <a:pt x="957943" y="1582057"/>
                </a:moveTo>
                <a:cubicBezTo>
                  <a:pt x="645885" y="1162352"/>
                  <a:pt x="333828" y="742647"/>
                  <a:pt x="174171" y="478971"/>
                </a:cubicBezTo>
                <a:cubicBezTo>
                  <a:pt x="14514" y="215295"/>
                  <a:pt x="7257" y="107647"/>
                  <a:pt x="0" y="0"/>
                </a:cubicBezTo>
              </a:path>
            </a:pathLst>
          </a:custGeom>
          <a:ln w="28575">
            <a:solidFill>
              <a:srgbClr val="33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2583543" y="4010297"/>
            <a:ext cx="595086" cy="2133600"/>
          </a:xfrm>
          <a:custGeom>
            <a:avLst/>
            <a:gdLst>
              <a:gd name="connsiteX0" fmla="*/ 595086 w 595086"/>
              <a:gd name="connsiteY0" fmla="*/ 2133600 h 2133600"/>
              <a:gd name="connsiteX1" fmla="*/ 0 w 595086"/>
              <a:gd name="connsiteY1" fmla="*/ 1190172 h 2133600"/>
              <a:gd name="connsiteX2" fmla="*/ 595086 w 595086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086" h="2133600">
                <a:moveTo>
                  <a:pt x="595086" y="2133600"/>
                </a:moveTo>
                <a:cubicBezTo>
                  <a:pt x="297543" y="1839686"/>
                  <a:pt x="0" y="1545772"/>
                  <a:pt x="0" y="1190172"/>
                </a:cubicBezTo>
                <a:cubicBezTo>
                  <a:pt x="0" y="834572"/>
                  <a:pt x="297543" y="417286"/>
                  <a:pt x="595086" y="0"/>
                </a:cubicBezTo>
              </a:path>
            </a:pathLst>
          </a:custGeom>
          <a:ln w="28575">
            <a:solidFill>
              <a:srgbClr val="33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3570514" y="5911669"/>
            <a:ext cx="145143" cy="290285"/>
          </a:xfrm>
          <a:custGeom>
            <a:avLst/>
            <a:gdLst>
              <a:gd name="connsiteX0" fmla="*/ 145143 w 145143"/>
              <a:gd name="connsiteY0" fmla="*/ 290285 h 290285"/>
              <a:gd name="connsiteX1" fmla="*/ 0 w 145143"/>
              <a:gd name="connsiteY1" fmla="*/ 0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3" h="290285">
                <a:moveTo>
                  <a:pt x="145143" y="290285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CC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C843-543D-4EE8-A1BC-2E4F69103A6C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708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1.1 Hardware Components Von Neumann Architecture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1676400"/>
            <a:ext cx="3810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$8003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22098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743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27432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Mne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5300" y="22098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5300" y="2667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22098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26670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0400" y="33528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59552" y="37338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19400" y="3429000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762000"/>
            <a:ext cx="48006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2. Decode the instruction </a:t>
            </a:r>
            <a:r>
              <a:rPr lang="en-US" sz="2200" dirty="0" smtClean="0"/>
              <a:t>(1 clock cycle)</a:t>
            </a:r>
          </a:p>
        </p:txBody>
      </p:sp>
      <p:sp>
        <p:nvSpPr>
          <p:cNvPr id="35" name="Freeform 34"/>
          <p:cNvSpPr/>
          <p:nvPr/>
        </p:nvSpPr>
        <p:spPr>
          <a:xfrm>
            <a:off x="4572000" y="3429000"/>
            <a:ext cx="457200" cy="2286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4773168" y="3447288"/>
            <a:ext cx="990600" cy="2286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 flipV="1">
            <a:off x="4572000" y="3124200"/>
            <a:ext cx="914400" cy="3048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0516-87FD-4E37-87C2-F491CB845A85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1143000"/>
            <a:ext cx="3810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16764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$8003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16764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22098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22098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Mne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6500" y="16764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6500" y="21336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400" y="16764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21336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8194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81800" y="32004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0752" y="32004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508337"/>
            <a:ext cx="472440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3. Operand Fetch</a:t>
            </a:r>
            <a:endParaRPr lang="en-US" sz="2200" dirty="0" smtClean="0"/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determine operand(s) location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fetch/store operands in data registers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410200" y="3977640"/>
          <a:ext cx="2895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mnemonic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$8003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Freeform 34"/>
          <p:cNvSpPr/>
          <p:nvPr/>
        </p:nvSpPr>
        <p:spPr>
          <a:xfrm>
            <a:off x="6553200" y="2895600"/>
            <a:ext cx="457200" cy="2286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6754368" y="2913888"/>
            <a:ext cx="990600" cy="2286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 flipV="1">
            <a:off x="6553200" y="2590800"/>
            <a:ext cx="914400" cy="304800"/>
          </a:xfrm>
          <a:custGeom>
            <a:avLst/>
            <a:gdLst>
              <a:gd name="connsiteX0" fmla="*/ 0 w 566928"/>
              <a:gd name="connsiteY0" fmla="*/ 0 h 338328"/>
              <a:gd name="connsiteX1" fmla="*/ 402336 w 566928"/>
              <a:gd name="connsiteY1" fmla="*/ 73152 h 338328"/>
              <a:gd name="connsiteX2" fmla="*/ 566928 w 566928"/>
              <a:gd name="connsiteY2" fmla="*/ 338328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6928" h="338328">
                <a:moveTo>
                  <a:pt x="0" y="0"/>
                </a:moveTo>
                <a:cubicBezTo>
                  <a:pt x="153924" y="8382"/>
                  <a:pt x="307848" y="16764"/>
                  <a:pt x="402336" y="73152"/>
                </a:cubicBezTo>
                <a:cubicBezTo>
                  <a:pt x="496824" y="129540"/>
                  <a:pt x="531876" y="233934"/>
                  <a:pt x="566928" y="33832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0516-87FD-4E37-87C2-F491CB845A85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387257" y="2146313"/>
            <a:ext cx="534479" cy="2565373"/>
          </a:xfrm>
          <a:custGeom>
            <a:avLst/>
            <a:gdLst>
              <a:gd name="connsiteX0" fmla="*/ 0 w 381000"/>
              <a:gd name="connsiteY0" fmla="*/ 2560320 h 2560320"/>
              <a:gd name="connsiteX1" fmla="*/ 365760 w 381000"/>
              <a:gd name="connsiteY1" fmla="*/ 1014984 h 2560320"/>
              <a:gd name="connsiteX2" fmla="*/ 91440 w 381000"/>
              <a:gd name="connsiteY2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560320">
                <a:moveTo>
                  <a:pt x="0" y="2560320"/>
                </a:moveTo>
                <a:cubicBezTo>
                  <a:pt x="175260" y="2001012"/>
                  <a:pt x="350520" y="1441704"/>
                  <a:pt x="365760" y="1014984"/>
                </a:cubicBezTo>
                <a:cubicBezTo>
                  <a:pt x="381000" y="588264"/>
                  <a:pt x="236220" y="294132"/>
                  <a:pt x="91440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735568" y="32491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6200" y="457200"/>
            <a:ext cx="50292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4.  Execute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operand(s) are manipulated by CPU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result stored to memory/output device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PC may be updated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67200" y="1447800"/>
            <a:ext cx="3810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76800" y="19812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$80AE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1981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25146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25146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Mne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05500" y="18288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05500" y="2286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DR-2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9400" y="18288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1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29400" y="2286000"/>
            <a:ext cx="1371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Operand 2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00600" y="31242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800" y="35052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159752" y="35052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982968" y="2895600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202168" y="34777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2</a:t>
            </a:r>
            <a:endParaRPr lang="en-US" sz="2200" dirty="0">
              <a:solidFill>
                <a:srgbClr val="008000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29200" y="4282440"/>
          <a:ext cx="2895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mnemonic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operand 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$8003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result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Freeform 47"/>
          <p:cNvSpPr/>
          <p:nvPr/>
        </p:nvSpPr>
        <p:spPr>
          <a:xfrm rot="188411" flipV="1">
            <a:off x="8006257" y="2451113"/>
            <a:ext cx="534479" cy="2565373"/>
          </a:xfrm>
          <a:custGeom>
            <a:avLst/>
            <a:gdLst>
              <a:gd name="connsiteX0" fmla="*/ 0 w 381000"/>
              <a:gd name="connsiteY0" fmla="*/ 2560320 h 2560320"/>
              <a:gd name="connsiteX1" fmla="*/ 365760 w 381000"/>
              <a:gd name="connsiteY1" fmla="*/ 1014984 h 2560320"/>
              <a:gd name="connsiteX2" fmla="*/ 91440 w 381000"/>
              <a:gd name="connsiteY2" fmla="*/ 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560320">
                <a:moveTo>
                  <a:pt x="0" y="2560320"/>
                </a:moveTo>
                <a:cubicBezTo>
                  <a:pt x="175260" y="2001012"/>
                  <a:pt x="350520" y="1441704"/>
                  <a:pt x="365760" y="1014984"/>
                </a:cubicBezTo>
                <a:cubicBezTo>
                  <a:pt x="381000" y="588264"/>
                  <a:pt x="236220" y="294132"/>
                  <a:pt x="91440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rot="16200000">
            <a:off x="7010400" y="3048001"/>
            <a:ext cx="762000" cy="0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62400" y="20299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3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6397-15FF-46DD-AF9A-7BB7D151194D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762000" y="3733800"/>
            <a:ext cx="7624825" cy="738850"/>
            <a:chOff x="833375" y="4267200"/>
            <a:chExt cx="7624825" cy="738850"/>
          </a:xfrm>
        </p:grpSpPr>
        <p:grpSp>
          <p:nvGrpSpPr>
            <p:cNvPr id="24" name="Group 79"/>
            <p:cNvGrpSpPr/>
            <p:nvPr/>
          </p:nvGrpSpPr>
          <p:grpSpPr>
            <a:xfrm>
              <a:off x="833375" y="4267200"/>
              <a:ext cx="7071360" cy="381000"/>
              <a:chOff x="914400" y="0"/>
              <a:chExt cx="707136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0"/>
                <a:ext cx="54864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IF 1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47800" y="0"/>
                <a:ext cx="59436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DE 1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57400" y="0"/>
                <a:ext cx="59436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OF 1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0"/>
                <a:ext cx="594360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EX 1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0"/>
                <a:ext cx="54864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IF 2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10000" y="0"/>
                <a:ext cx="59436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DE 2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0"/>
                <a:ext cx="59436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OF 2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0"/>
                <a:ext cx="594360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EX 2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38800" y="0"/>
                <a:ext cx="54864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IF 3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72200" y="0"/>
                <a:ext cx="59436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DE 3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81800" y="0"/>
                <a:ext cx="59436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OF 3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0" y="0"/>
                <a:ext cx="594360" cy="381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>
                    <a:solidFill>
                      <a:srgbClr val="3333CC"/>
                    </a:solidFill>
                  </a:rPr>
                  <a:t>EX 3</a:t>
                </a:r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25" name="Group 34"/>
            <p:cNvGrpSpPr/>
            <p:nvPr/>
          </p:nvGrpSpPr>
          <p:grpSpPr>
            <a:xfrm>
              <a:off x="838200" y="4625050"/>
              <a:ext cx="7620000" cy="381000"/>
              <a:chOff x="838200" y="2057400"/>
              <a:chExt cx="7620000" cy="3810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38200" y="2133600"/>
                <a:ext cx="740664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7863840" y="2057400"/>
                <a:ext cx="594360" cy="381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i="1" dirty="0" smtClean="0">
                    <a:solidFill>
                      <a:srgbClr val="3333CC"/>
                    </a:solidFill>
                  </a:rPr>
                  <a:t>t</a:t>
                </a:r>
                <a:endParaRPr lang="en-US" sz="2400" i="1" dirty="0">
                  <a:solidFill>
                    <a:srgbClr val="3333CC"/>
                  </a:solidFill>
                </a:endParaRPr>
              </a:p>
            </p:txBody>
          </p:sp>
        </p:grpSp>
      </p:grpSp>
      <p:grpSp>
        <p:nvGrpSpPr>
          <p:cNvPr id="26" name="Group 40"/>
          <p:cNvGrpSpPr/>
          <p:nvPr/>
        </p:nvGrpSpPr>
        <p:grpSpPr>
          <a:xfrm>
            <a:off x="838200" y="5105400"/>
            <a:ext cx="7620000" cy="1524000"/>
            <a:chOff x="914400" y="2895600"/>
            <a:chExt cx="7620000" cy="1524000"/>
          </a:xfrm>
        </p:grpSpPr>
        <p:sp>
          <p:nvSpPr>
            <p:cNvPr id="16" name="Rectangle 15"/>
            <p:cNvSpPr/>
            <p:nvPr/>
          </p:nvSpPr>
          <p:spPr>
            <a:xfrm>
              <a:off x="914400" y="2895600"/>
              <a:ext cx="54864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 1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895600"/>
              <a:ext cx="59436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 1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57400" y="2895600"/>
              <a:ext cx="59436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 1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67000" y="2895600"/>
              <a:ext cx="59436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 1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3276600"/>
              <a:ext cx="54864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 2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27500" y="3276600"/>
              <a:ext cx="59436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 2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0250" y="3276600"/>
              <a:ext cx="59436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 2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69850" y="3276600"/>
              <a:ext cx="59436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 2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9075" y="3699075"/>
              <a:ext cx="54864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IF 3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41925" y="3699075"/>
              <a:ext cx="59436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DE 3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4675" y="3699075"/>
              <a:ext cx="59436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OF 3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84275" y="3699075"/>
              <a:ext cx="59436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EX 3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grpSp>
          <p:nvGrpSpPr>
            <p:cNvPr id="27" name="Group 35"/>
            <p:cNvGrpSpPr/>
            <p:nvPr/>
          </p:nvGrpSpPr>
          <p:grpSpPr>
            <a:xfrm>
              <a:off x="914400" y="4038600"/>
              <a:ext cx="7620000" cy="381000"/>
              <a:chOff x="838200" y="2057400"/>
              <a:chExt cx="7620000" cy="3810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838200" y="2133600"/>
                <a:ext cx="740664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7863840" y="2057400"/>
                <a:ext cx="594360" cy="381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i="1" dirty="0" smtClean="0">
                    <a:solidFill>
                      <a:srgbClr val="3333CC"/>
                    </a:solidFill>
                  </a:rPr>
                  <a:t>t</a:t>
                </a:r>
                <a:endParaRPr lang="en-US" sz="2400" i="1" dirty="0">
                  <a:solidFill>
                    <a:srgbClr val="3333CC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343400" y="76200"/>
            <a:ext cx="4648200" cy="3313250"/>
            <a:chOff x="1981200" y="2667000"/>
            <a:chExt cx="4648200" cy="3313250"/>
          </a:xfrm>
        </p:grpSpPr>
        <p:sp>
          <p:nvSpPr>
            <p:cNvPr id="47" name="Rectangle 46"/>
            <p:cNvSpPr/>
            <p:nvPr/>
          </p:nvSpPr>
          <p:spPr>
            <a:xfrm>
              <a:off x="1981200" y="2667000"/>
              <a:ext cx="4648200" cy="15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Memory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grpSp>
          <p:nvGrpSpPr>
            <p:cNvPr id="32" name="Group 77"/>
            <p:cNvGrpSpPr/>
            <p:nvPr/>
          </p:nvGrpSpPr>
          <p:grpSpPr>
            <a:xfrm>
              <a:off x="1981200" y="3006525"/>
              <a:ext cx="4648200" cy="2973725"/>
              <a:chOff x="1981200" y="3006525"/>
              <a:chExt cx="4648200" cy="2973725"/>
            </a:xfrm>
          </p:grpSpPr>
          <p:grpSp>
            <p:nvGrpSpPr>
              <p:cNvPr id="35" name="Group 44"/>
              <p:cNvGrpSpPr/>
              <p:nvPr/>
            </p:nvGrpSpPr>
            <p:grpSpPr>
              <a:xfrm>
                <a:off x="1981200" y="4227650"/>
                <a:ext cx="4648200" cy="1752600"/>
                <a:chOff x="2590800" y="3541850"/>
                <a:chExt cx="4648200" cy="17526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90800" y="3541850"/>
                  <a:ext cx="46482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endParaRPr lang="en-US" sz="2400" dirty="0" smtClean="0">
                    <a:solidFill>
                      <a:srgbClr val="3333CC"/>
                    </a:solidFill>
                  </a:endParaRPr>
                </a:p>
                <a:p>
                  <a:pPr algn="ctr"/>
                  <a:endParaRPr lang="en-US" sz="2400" dirty="0" smtClean="0">
                    <a:solidFill>
                      <a:srgbClr val="3333CC"/>
                    </a:solidFill>
                  </a:endParaRPr>
                </a:p>
                <a:p>
                  <a:pPr algn="ctr"/>
                  <a:endParaRPr lang="en-US" sz="2400" dirty="0" smtClean="0">
                    <a:solidFill>
                      <a:srgbClr val="3333CC"/>
                    </a:solidFill>
                  </a:endParaRPr>
                </a:p>
                <a:p>
                  <a:pPr algn="ctr"/>
                  <a:endParaRPr lang="en-US" sz="2400" dirty="0" smtClean="0">
                    <a:solidFill>
                      <a:srgbClr val="3333CC"/>
                    </a:solidFill>
                  </a:endParaRPr>
                </a:p>
                <a:p>
                  <a:pPr algn="ctr"/>
                  <a:r>
                    <a:rPr lang="en-US" sz="2400" dirty="0" smtClean="0">
                      <a:solidFill>
                        <a:srgbClr val="3333CC"/>
                      </a:solidFill>
                    </a:rPr>
                    <a:t>CPU</a:t>
                  </a:r>
                  <a:endParaRPr lang="en-US" sz="2400" dirty="0">
                    <a:solidFill>
                      <a:srgbClr val="3333CC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581400" y="4572000"/>
                  <a:ext cx="1219200" cy="381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FF"/>
                      </a:solidFill>
                    </a:rPr>
                    <a:t>Decoder</a:t>
                  </a:r>
                  <a:endParaRPr lang="en-US" sz="2400" dirty="0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667000" y="3733800"/>
                  <a:ext cx="838200" cy="76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FF"/>
                      </a:solidFill>
                    </a:rPr>
                    <a:t>Inst. Fetch</a:t>
                  </a:r>
                  <a:endParaRPr lang="en-US" sz="2400" dirty="0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791200" y="4572000"/>
                  <a:ext cx="838200" cy="381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FF"/>
                      </a:solidFill>
                    </a:rPr>
                    <a:t>EXE</a:t>
                  </a:r>
                  <a:endParaRPr lang="en-US" sz="2400" dirty="0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800600" y="3733800"/>
                  <a:ext cx="838200" cy="762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FF"/>
                      </a:solidFill>
                    </a:rPr>
                    <a:t>OPR</a:t>
                  </a:r>
                </a:p>
                <a:p>
                  <a:pPr algn="ctr"/>
                  <a:r>
                    <a:rPr lang="en-US" sz="2400" dirty="0" smtClean="0">
                      <a:solidFill>
                        <a:srgbClr val="3333FF"/>
                      </a:solidFill>
                    </a:rPr>
                    <a:t>Fetch</a:t>
                  </a:r>
                  <a:endParaRPr lang="en-US" sz="2400" dirty="0">
                    <a:solidFill>
                      <a:srgbClr val="3333FF"/>
                    </a:solidFill>
                  </a:endParaRPr>
                </a:p>
              </p:txBody>
            </p:sp>
          </p:grpSp>
          <p:grpSp>
            <p:nvGrpSpPr>
              <p:cNvPr id="36" name="Group 49"/>
              <p:cNvGrpSpPr/>
              <p:nvPr/>
            </p:nvGrpSpPr>
            <p:grpSpPr>
              <a:xfrm>
                <a:off x="2514600" y="5181600"/>
                <a:ext cx="457200" cy="304800"/>
                <a:chOff x="762000" y="5029200"/>
                <a:chExt cx="914400" cy="9144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62000" y="59436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304800" y="54864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50"/>
              <p:cNvGrpSpPr/>
              <p:nvPr/>
            </p:nvGrpSpPr>
            <p:grpSpPr>
              <a:xfrm>
                <a:off x="4724400" y="5174887"/>
                <a:ext cx="457200" cy="246888"/>
                <a:chOff x="762000" y="5029200"/>
                <a:chExt cx="914400" cy="914400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62000" y="59436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304800" y="54864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5562600"/>
                <a:ext cx="1005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54"/>
              <p:cNvGrpSpPr/>
              <p:nvPr/>
            </p:nvGrpSpPr>
            <p:grpSpPr>
              <a:xfrm rot="16200000">
                <a:off x="5345575" y="4636624"/>
                <a:ext cx="1500851" cy="152402"/>
                <a:chOff x="762000" y="5029200"/>
                <a:chExt cx="914400" cy="9144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59436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304800" y="54864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rot="5400000">
                <a:off x="2209800" y="4191000"/>
                <a:ext cx="457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4541520" y="4236720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 rot="16200000">
                <a:off x="1992775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2331159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669543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007927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Group 63"/>
              <p:cNvGrpSpPr/>
              <p:nvPr/>
            </p:nvGrpSpPr>
            <p:grpSpPr>
              <a:xfrm>
                <a:off x="2796250" y="3939250"/>
                <a:ext cx="1928150" cy="129250"/>
                <a:chOff x="762000" y="5029200"/>
                <a:chExt cx="914400" cy="91440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62000" y="59436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5400000">
                  <a:off x="304800" y="54864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66"/>
              <p:cNvGrpSpPr/>
              <p:nvPr/>
            </p:nvGrpSpPr>
            <p:grpSpPr>
              <a:xfrm flipV="1">
                <a:off x="3581400" y="4800600"/>
                <a:ext cx="609600" cy="457200"/>
                <a:chOff x="762000" y="5029200"/>
                <a:chExt cx="914400" cy="91440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62000" y="59436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304800" y="5486400"/>
                  <a:ext cx="914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 rot="16200000">
                <a:off x="3346311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3684695" y="3311325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6200000">
                <a:off x="4023079" y="3311325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6200000">
                <a:off x="4361463" y="3311325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4699847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5038231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6200000">
                <a:off x="5376615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5715000" y="3311326"/>
                <a:ext cx="9144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1" y="76200"/>
            <a:ext cx="4267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Instruction Cycle and Pipelines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each step in the cycle operates independently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pipelines execute different steps in parallel 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significant increase in processing speed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6200" y="3200400"/>
            <a:ext cx="3287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Linear Instruction Cycle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6200" y="4648200"/>
            <a:ext cx="3572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Pipelined Instruction Cycle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0"/>
            <a:ext cx="7239000" cy="304800"/>
          </a:xfrm>
          <a:prstGeom prst="rect">
            <a:avLst/>
          </a:prstGeom>
        </p:spPr>
        <p:txBody>
          <a:bodyPr lIns="0" tIns="0" rIns="0" bIns="0"/>
          <a:lstStyle/>
          <a:p>
            <a:pPr marL="173038" lvl="0" indent="-173038">
              <a:lnSpc>
                <a:spcPts val="2200"/>
              </a:lnSpc>
              <a:spcBef>
                <a:spcPts val="600"/>
              </a:spcBef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</a:t>
            </a:r>
            <a:r>
              <a:rPr lang="en-US" sz="2400" b="1" dirty="0" smtClean="0"/>
              <a:t>Machine Language &amp;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Assembly Language Concepts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9112" y="838200"/>
            <a:ext cx="32004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82512" y="13716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$8000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2076" y="13716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2076" y="19050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2512" y="19050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B6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1212" y="12192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11212" y="16764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B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5112" y="12192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A4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35112" y="16764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 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6312" y="25146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01712" y="28956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60664" y="28956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19800" y="3581400"/>
          <a:ext cx="289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contents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$8000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 B6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$8001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D0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$8002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00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$8003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….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$D000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A4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$D001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FE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28600" y="475896"/>
            <a:ext cx="6477000" cy="2861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noProof="0" dirty="0" smtClean="0">
                <a:solidFill>
                  <a:srgbClr val="3333CC"/>
                </a:solidFill>
              </a:rPr>
              <a:t> accumulator</a:t>
            </a:r>
            <a:r>
              <a:rPr lang="en-US" sz="2200" noProof="0" dirty="0" smtClean="0"/>
              <a:t> (ACC) is a type of data register on the CPU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" y="2076033"/>
            <a:ext cx="5638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/>
              <a:t>PC </a:t>
            </a:r>
            <a:r>
              <a:rPr lang="en-CA" sz="2200" dirty="0" smtClean="0"/>
              <a:t>= $8000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&amp; decodes ($8000) = B6 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Decoding reveals operands at ($8001),($8002)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operands $D0 and $00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instruction </a:t>
            </a:r>
            <a:r>
              <a:rPr lang="en-CA" sz="2200" dirty="0"/>
              <a:t>B6 D0 00 is </a:t>
            </a:r>
            <a:r>
              <a:rPr lang="en-CA" sz="2200" u="sng" dirty="0"/>
              <a:t>executed </a:t>
            </a:r>
            <a:r>
              <a:rPr lang="en-CA" sz="2200" dirty="0"/>
              <a:t> </a:t>
            </a:r>
            <a:endParaRPr lang="en-CA" sz="2200" dirty="0" smtClean="0"/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B6 causes ($D000) to load  into register A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(A) = ($D000) =$A4</a:t>
            </a:r>
            <a:endParaRPr lang="en-CA" sz="22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6200" y="1143000"/>
            <a:ext cx="6477000" cy="2861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noProof="0" dirty="0" smtClean="0">
                <a:solidFill>
                  <a:srgbClr val="3333CC"/>
                </a:solidFill>
              </a:rPr>
              <a:t>Example 1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0" y="14478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Machine Language Instruction </a:t>
            </a:r>
            <a:r>
              <a:rPr lang="en-CA" sz="2200" dirty="0" smtClean="0"/>
              <a:t> B6 </a:t>
            </a:r>
            <a:r>
              <a:rPr lang="en-CA" sz="2200" dirty="0"/>
              <a:t>D0 </a:t>
            </a:r>
            <a:r>
              <a:rPr lang="en-CA" sz="2200" dirty="0" smtClean="0"/>
              <a:t>00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304800" y="5638800"/>
            <a:ext cx="464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B6 </a:t>
            </a:r>
            <a:r>
              <a:rPr lang="en-CA" sz="2200" dirty="0">
                <a:solidFill>
                  <a:srgbClr val="3333CC"/>
                </a:solidFill>
              </a:rPr>
              <a:t>D0 00</a:t>
            </a:r>
            <a:r>
              <a:rPr lang="en-CA" sz="2200" dirty="0"/>
              <a:t> </a:t>
            </a:r>
            <a:r>
              <a:rPr lang="en-CA" sz="2200" dirty="0" smtClean="0"/>
              <a:t>is translated as </a:t>
            </a:r>
            <a:r>
              <a:rPr lang="en-CA" sz="2200" dirty="0" smtClean="0">
                <a:solidFill>
                  <a:srgbClr val="3333CC"/>
                </a:solidFill>
              </a:rPr>
              <a:t>LDAA $D000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76200" y="5207913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Assembly Language Instruction</a:t>
            </a:r>
            <a:endParaRPr lang="en-CA" sz="2200" dirty="0" smtClean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7277-6E82-4401-A201-BE41197D77E1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1200" y="381000"/>
            <a:ext cx="3200400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9144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$8003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9144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4164" y="14478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14478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BB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762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2192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B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7200" y="7620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AA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7200" y="12192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 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20574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0" y="24384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2752" y="24384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61888" y="2971800"/>
          <a:ext cx="2895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contents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B6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$8003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BB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$8004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D0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$8005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D1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….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$D000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A4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$D001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06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" y="1219200"/>
            <a:ext cx="5638800" cy="28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/>
              <a:t>PC </a:t>
            </a:r>
            <a:r>
              <a:rPr lang="en-CA" sz="2200" dirty="0" smtClean="0"/>
              <a:t>= $8003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&amp; decodes ($8003) = BB 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Decoding reveals operands at ($8004),($8005)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operands $D0 and $01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instruction BB </a:t>
            </a:r>
            <a:r>
              <a:rPr lang="en-CA" sz="2200" dirty="0"/>
              <a:t>D0 </a:t>
            </a:r>
            <a:r>
              <a:rPr lang="en-CA" sz="2200" dirty="0" smtClean="0"/>
              <a:t>01 </a:t>
            </a:r>
            <a:r>
              <a:rPr lang="en-CA" sz="2200" dirty="0"/>
              <a:t>is </a:t>
            </a:r>
            <a:r>
              <a:rPr lang="en-CA" sz="2200" u="sng" dirty="0"/>
              <a:t>executed </a:t>
            </a:r>
            <a:r>
              <a:rPr lang="en-CA" sz="2200" dirty="0"/>
              <a:t> </a:t>
            </a:r>
            <a:r>
              <a:rPr lang="en-CA" sz="2200" dirty="0" smtClean="0"/>
              <a:t>(Add)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BB causes ($D001) to add with (A)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(A) = (A) +  ($D001) =$A4 + $06=$AA</a:t>
            </a:r>
            <a:endParaRPr lang="en-CA" sz="22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0" y="0"/>
            <a:ext cx="6477000" cy="2861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noProof="0" dirty="0" smtClean="0">
                <a:solidFill>
                  <a:srgbClr val="3333CC"/>
                </a:solidFill>
              </a:rPr>
              <a:t>Example 1 (cont)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0" y="635913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Machine Language Instruction </a:t>
            </a:r>
            <a:r>
              <a:rPr lang="en-CA" sz="2200" dirty="0" smtClean="0"/>
              <a:t> BB </a:t>
            </a:r>
            <a:r>
              <a:rPr lang="en-CA" sz="2200" dirty="0"/>
              <a:t>D0 </a:t>
            </a:r>
            <a:r>
              <a:rPr lang="en-CA" sz="2200" dirty="0" smtClean="0"/>
              <a:t>01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304800" y="4850487"/>
            <a:ext cx="472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BB </a:t>
            </a:r>
            <a:r>
              <a:rPr lang="en-CA" sz="2200" dirty="0">
                <a:solidFill>
                  <a:srgbClr val="3333CC"/>
                </a:solidFill>
              </a:rPr>
              <a:t>D0 </a:t>
            </a:r>
            <a:r>
              <a:rPr lang="en-CA" sz="2200" dirty="0" smtClean="0">
                <a:solidFill>
                  <a:srgbClr val="3333CC"/>
                </a:solidFill>
              </a:rPr>
              <a:t>01</a:t>
            </a:r>
            <a:r>
              <a:rPr lang="en-CA" sz="2200" dirty="0" smtClean="0"/>
              <a:t> is translated as </a:t>
            </a:r>
            <a:r>
              <a:rPr lang="en-CA" sz="2200" dirty="0" smtClean="0">
                <a:solidFill>
                  <a:srgbClr val="3333CC"/>
                </a:solidFill>
              </a:rPr>
              <a:t>AddA $D001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76200" y="44196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Assembly Language Instruction</a:t>
            </a:r>
            <a:endParaRPr lang="en-CA" sz="2200" dirty="0" smtClean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7CA-CFA6-48B5-9599-38BDA924CC40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0" y="0"/>
            <a:ext cx="33528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0" y="5334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$8006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60364" y="5334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PC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0364" y="10668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IR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1066800"/>
            <a:ext cx="914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B7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9500" y="3810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AccA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9500" y="838200"/>
            <a:ext cx="609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AccB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3400" y="3810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AA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3400" y="838200"/>
            <a:ext cx="73152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 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1524000"/>
            <a:ext cx="1219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Decoder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0" y="1524000"/>
            <a:ext cx="6096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78952" y="1524000"/>
            <a:ext cx="612648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FPU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43600" y="2209800"/>
          <a:ext cx="28956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752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contents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 B6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D0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$8003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$8004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$8005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$8006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B7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$8007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D0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>
                          <a:solidFill>
                            <a:srgbClr val="008000"/>
                          </a:solidFill>
                        </a:rPr>
                        <a:t>$8008</a:t>
                      </a:r>
                      <a:endParaRPr lang="en-US" sz="220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008000"/>
                          </a:solidFill>
                        </a:rPr>
                        <a:t>02</a:t>
                      </a:r>
                      <a:endParaRPr lang="en-US" sz="2200" b="0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….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$D000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A4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$D001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06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dirty="0" smtClean="0"/>
                        <a:t>$D002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2200" b="0" dirty="0" smtClean="0">
                          <a:solidFill>
                            <a:srgbClr val="3333CC"/>
                          </a:solidFill>
                        </a:rPr>
                        <a:t>AA</a:t>
                      </a:r>
                      <a:endParaRPr lang="en-US" sz="22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" y="1219200"/>
            <a:ext cx="5638800" cy="28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/>
              <a:t>PC </a:t>
            </a:r>
            <a:r>
              <a:rPr lang="en-CA" sz="2200" dirty="0" smtClean="0"/>
              <a:t>= $8006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&amp; decodes ($8006) = B7 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Decoding reveals operands at ($8007),($8008)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CPU fetches operands $D0 and $02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instruction B7 </a:t>
            </a:r>
            <a:r>
              <a:rPr lang="en-CA" sz="2200" dirty="0"/>
              <a:t>D0 </a:t>
            </a:r>
            <a:r>
              <a:rPr lang="en-CA" sz="2200" dirty="0" smtClean="0"/>
              <a:t>02 </a:t>
            </a:r>
            <a:r>
              <a:rPr lang="en-CA" sz="2200" dirty="0"/>
              <a:t>is </a:t>
            </a:r>
            <a:r>
              <a:rPr lang="en-CA" sz="2200" u="sng" dirty="0"/>
              <a:t>executed </a:t>
            </a:r>
            <a:r>
              <a:rPr lang="en-CA" sz="2200" dirty="0"/>
              <a:t> </a:t>
            </a:r>
            <a:r>
              <a:rPr lang="en-CA" sz="2200" dirty="0" smtClean="0"/>
              <a:t>(Store)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B7 causes (A) to be stored in $D002</a:t>
            </a:r>
          </a:p>
          <a:p>
            <a:pPr marL="342900" indent="-342900" eaLnBrk="1" hangingPunct="1">
              <a:lnSpc>
                <a:spcPts val="2200"/>
              </a:lnSpc>
              <a:spcBef>
                <a:spcPts val="600"/>
              </a:spcBef>
              <a:buFontTx/>
              <a:buAutoNum type="arabicPeriod"/>
            </a:pPr>
            <a:r>
              <a:rPr lang="en-CA" sz="2200" dirty="0" smtClean="0"/>
              <a:t>($D002) = (A)  =$AA</a:t>
            </a:r>
            <a:endParaRPr lang="en-CA" sz="2200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0" y="0"/>
            <a:ext cx="6477000" cy="28610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noProof="0" dirty="0" smtClean="0">
                <a:solidFill>
                  <a:srgbClr val="3333CC"/>
                </a:solidFill>
              </a:rPr>
              <a:t>Example 1 (cont)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0" y="3810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Machine Language Instruction </a:t>
            </a:r>
            <a:r>
              <a:rPr lang="en-CA" sz="2200" dirty="0" smtClean="0"/>
              <a:t> B7 </a:t>
            </a:r>
            <a:r>
              <a:rPr lang="en-CA" sz="2200" dirty="0"/>
              <a:t>D0 </a:t>
            </a:r>
            <a:r>
              <a:rPr lang="en-CA" sz="2200" dirty="0" smtClean="0"/>
              <a:t>02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304800" y="4850487"/>
            <a:ext cx="472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B7 </a:t>
            </a:r>
            <a:r>
              <a:rPr lang="en-CA" sz="2200" dirty="0">
                <a:solidFill>
                  <a:srgbClr val="3333CC"/>
                </a:solidFill>
              </a:rPr>
              <a:t>D0 </a:t>
            </a:r>
            <a:r>
              <a:rPr lang="en-CA" sz="2200" dirty="0" smtClean="0">
                <a:solidFill>
                  <a:srgbClr val="3333CC"/>
                </a:solidFill>
              </a:rPr>
              <a:t>02</a:t>
            </a:r>
            <a:r>
              <a:rPr lang="en-CA" sz="2200" dirty="0" smtClean="0"/>
              <a:t> is translated as </a:t>
            </a:r>
            <a:r>
              <a:rPr lang="en-CA" sz="2200" dirty="0" smtClean="0">
                <a:solidFill>
                  <a:srgbClr val="3333CC"/>
                </a:solidFill>
              </a:rPr>
              <a:t>STAA $D002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76200" y="4419600"/>
            <a:ext cx="5638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Assembly Language Instruction</a:t>
            </a:r>
            <a:endParaRPr lang="en-CA" sz="2200" dirty="0" smtClean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CCED-8587-4F1A-8810-B5EE763E4C1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76200" y="26313"/>
            <a:ext cx="7848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Early Computers  (194x)</a:t>
            </a:r>
          </a:p>
          <a:p>
            <a:pPr marL="342900" indent="-169863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programs were written in binary and stored on paper tape</a:t>
            </a:r>
          </a:p>
          <a:p>
            <a:pPr marL="342900" indent="-169863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/>
              <a:t>“</a:t>
            </a:r>
            <a:r>
              <a:rPr lang="en-CA" sz="2200" b="1" dirty="0" smtClean="0"/>
              <a:t>machine code</a:t>
            </a:r>
            <a:r>
              <a:rPr lang="en-CA" sz="2200" dirty="0" smtClean="0"/>
              <a:t>” instructions consisted of </a:t>
            </a:r>
            <a:r>
              <a:rPr lang="en-CA" sz="2200" dirty="0" smtClean="0">
                <a:solidFill>
                  <a:srgbClr val="3333CC"/>
                </a:solidFill>
              </a:rPr>
              <a:t>opcodes </a:t>
            </a:r>
            <a:r>
              <a:rPr lang="en-CA" sz="2200" dirty="0" smtClean="0"/>
              <a:t>and </a:t>
            </a:r>
            <a:r>
              <a:rPr lang="en-CA" sz="2200" dirty="0" smtClean="0">
                <a:solidFill>
                  <a:srgbClr val="008000"/>
                </a:solidFill>
              </a:rPr>
              <a:t>operands</a:t>
            </a:r>
          </a:p>
          <a:p>
            <a:pPr marL="342900" indent="-342900">
              <a:spcBef>
                <a:spcPct val="0"/>
              </a:spcBef>
            </a:pPr>
            <a:r>
              <a:rPr lang="en-CA" sz="2200" dirty="0" smtClean="0"/>
              <a:t>                           </a:t>
            </a:r>
            <a:r>
              <a:rPr lang="en-CA" sz="2200" dirty="0" smtClean="0">
                <a:solidFill>
                  <a:srgbClr val="3333CC"/>
                </a:solidFill>
              </a:rPr>
              <a:t> </a:t>
            </a:r>
          </a:p>
          <a:p>
            <a:pPr marL="342900" indent="-342900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                                 10110110 </a:t>
            </a:r>
            <a:r>
              <a:rPr lang="en-CA" sz="2200" dirty="0" smtClean="0"/>
              <a:t> </a:t>
            </a:r>
            <a:r>
              <a:rPr lang="en-CA" sz="2200" dirty="0" smtClean="0">
                <a:solidFill>
                  <a:srgbClr val="008000"/>
                </a:solidFill>
              </a:rPr>
              <a:t>11010000  00000000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52400" y="3124200"/>
            <a:ext cx="838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Assembly Language</a:t>
            </a:r>
            <a:r>
              <a:rPr lang="en-CA" sz="2200" dirty="0" smtClean="0"/>
              <a:t> evolved to make </a:t>
            </a:r>
            <a:r>
              <a:rPr lang="en-CA" sz="2200" dirty="0" smtClean="0">
                <a:solidFill>
                  <a:srgbClr val="3333CC"/>
                </a:solidFill>
              </a:rPr>
              <a:t>machine language</a:t>
            </a:r>
            <a:r>
              <a:rPr lang="en-CA" sz="2200" dirty="0" smtClean="0"/>
              <a:t> understandable</a:t>
            </a:r>
          </a:p>
          <a:p>
            <a:pPr marL="342900" indent="-11430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>
                <a:solidFill>
                  <a:srgbClr val="3333CC"/>
                </a:solidFill>
              </a:rPr>
              <a:t>mnemonics</a:t>
            </a:r>
            <a:r>
              <a:rPr lang="en-CA" sz="2200" dirty="0" smtClean="0"/>
              <a:t>  replaced opcodes</a:t>
            </a:r>
          </a:p>
          <a:p>
            <a:pPr marL="342900" indent="-11430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CA" sz="2200" dirty="0" smtClean="0">
                <a:solidFill>
                  <a:srgbClr val="3333CC"/>
                </a:solidFill>
              </a:rPr>
              <a:t>symbolic names</a:t>
            </a:r>
            <a:r>
              <a:rPr lang="en-CA" sz="2200" dirty="0" smtClean="0"/>
              <a:t> replaced explicit memory locations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14400" y="5360313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10110111</a:t>
            </a:r>
            <a:r>
              <a:rPr lang="en-CA" sz="2200" dirty="0" smtClean="0"/>
              <a:t>  </a:t>
            </a:r>
            <a:r>
              <a:rPr lang="en-CA" sz="2200" dirty="0" smtClean="0">
                <a:solidFill>
                  <a:srgbClr val="008000"/>
                </a:solidFill>
              </a:rPr>
              <a:t>11010000  00000000</a:t>
            </a:r>
            <a:r>
              <a:rPr lang="en-CA" sz="2200" dirty="0" smtClean="0"/>
              <a:t>  becomes </a:t>
            </a:r>
            <a:r>
              <a:rPr lang="en-CA" sz="2200" dirty="0" smtClean="0">
                <a:solidFill>
                  <a:srgbClr val="3333CC"/>
                </a:solidFill>
              </a:rPr>
              <a:t>LDAA </a:t>
            </a:r>
            <a:r>
              <a:rPr lang="en-CA" sz="2200" dirty="0" smtClean="0">
                <a:solidFill>
                  <a:srgbClr val="008000"/>
                </a:solidFill>
              </a:rPr>
              <a:t>DATA1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2133600"/>
            <a:ext cx="784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b="1" dirty="0" smtClean="0"/>
              <a:t>hex </a:t>
            </a:r>
            <a:r>
              <a:rPr lang="en-CA" sz="2200" dirty="0" smtClean="0"/>
              <a:t>is a compact form of binary</a:t>
            </a:r>
          </a:p>
          <a:p>
            <a:pPr marL="342900" indent="-342900">
              <a:spcBef>
                <a:spcPct val="0"/>
              </a:spcBef>
            </a:pPr>
            <a:r>
              <a:rPr lang="en-CA" sz="2200" dirty="0" smtClean="0"/>
              <a:t>                               </a:t>
            </a:r>
            <a:r>
              <a:rPr lang="en-CA" sz="2200" dirty="0" smtClean="0">
                <a:solidFill>
                  <a:srgbClr val="3333CC"/>
                </a:solidFill>
              </a:rPr>
              <a:t>B6</a:t>
            </a:r>
            <a:r>
              <a:rPr lang="en-CA" sz="2200" dirty="0" smtClean="0"/>
              <a:t> </a:t>
            </a:r>
            <a:r>
              <a:rPr lang="en-CA" sz="2200" dirty="0" smtClean="0">
                <a:solidFill>
                  <a:srgbClr val="008000"/>
                </a:solidFill>
              </a:rPr>
              <a:t>D0 00</a:t>
            </a:r>
            <a:r>
              <a:rPr lang="en-CA" sz="2200" dirty="0" smtClean="0"/>
              <a:t>  = </a:t>
            </a:r>
            <a:r>
              <a:rPr lang="en-CA" sz="2200" dirty="0" smtClean="0">
                <a:solidFill>
                  <a:srgbClr val="3333CC"/>
                </a:solidFill>
              </a:rPr>
              <a:t>10110110</a:t>
            </a:r>
            <a:r>
              <a:rPr lang="en-CA" sz="2200" dirty="0" smtClean="0"/>
              <a:t>  </a:t>
            </a:r>
            <a:r>
              <a:rPr lang="en-CA" sz="2200" dirty="0" smtClean="0">
                <a:solidFill>
                  <a:srgbClr val="008000"/>
                </a:solidFill>
              </a:rPr>
              <a:t>11010000  00000000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524000" y="4259759"/>
            <a:ext cx="5486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CA" sz="2200" dirty="0" smtClean="0">
                <a:solidFill>
                  <a:srgbClr val="3333CC"/>
                </a:solidFill>
              </a:rPr>
              <a:t>LDAA</a:t>
            </a:r>
            <a:r>
              <a:rPr lang="en-CA" sz="2200" dirty="0" smtClean="0"/>
              <a:t> replaced B6 </a:t>
            </a:r>
          </a:p>
          <a:p>
            <a:pPr marL="342900" indent="-342900">
              <a:spcBef>
                <a:spcPct val="0"/>
              </a:spcBef>
            </a:pPr>
            <a:r>
              <a:rPr lang="en-CA" sz="2200" dirty="0" smtClean="0">
                <a:solidFill>
                  <a:srgbClr val="008000"/>
                </a:solidFill>
              </a:rPr>
              <a:t>DATA1</a:t>
            </a:r>
            <a:r>
              <a:rPr lang="en-CA" sz="2200" dirty="0" smtClean="0">
                <a:solidFill>
                  <a:srgbClr val="3333CC"/>
                </a:solidFill>
              </a:rPr>
              <a:t> </a:t>
            </a:r>
            <a:r>
              <a:rPr lang="en-CA" sz="2200" dirty="0" smtClean="0"/>
              <a:t>replaced 11010000 0000000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D5AE-1C21-4FCA-83D2-421663A113F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Assembler translation </a:t>
            </a:r>
            <a:r>
              <a:rPr lang="en-US" sz="2400" dirty="0"/>
              <a:t>steps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04800" y="2667000"/>
            <a:ext cx="1600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 smtClean="0"/>
              <a:t>AL</a:t>
            </a:r>
            <a:endParaRPr lang="en-US" sz="2000" dirty="0"/>
          </a:p>
          <a:p>
            <a:pPr algn="ctr" eaLnBrk="1" hangingPunct="1">
              <a:spcBef>
                <a:spcPct val="0"/>
              </a:spcBef>
            </a:pPr>
            <a:r>
              <a:rPr lang="en-US" sz="2000" dirty="0" smtClean="0"/>
              <a:t>source</a:t>
            </a:r>
            <a:endParaRPr lang="en-US" sz="2000" dirty="0"/>
          </a:p>
          <a:p>
            <a:pPr algn="ctr" eaLnBrk="1" hangingPunct="1">
              <a:spcBef>
                <a:spcPct val="0"/>
              </a:spcBef>
            </a:pPr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990099"/>
                </a:solidFill>
              </a:rPr>
              <a:t>demo.asm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886200" y="1524000"/>
            <a:ext cx="1752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/>
              <a:t>program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Listing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file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057400" y="320040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133600" y="28035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/>
              <a:t>assembler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1436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990099"/>
                </a:solidFill>
              </a:rPr>
              <a:t>demo.lst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962400" y="3429000"/>
            <a:ext cx="1219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 smtClean="0"/>
              <a:t>executable</a:t>
            </a:r>
            <a:endParaRPr lang="en-US" sz="2000" dirty="0"/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Program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file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3979771" y="3048000"/>
            <a:ext cx="11256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smtClean="0">
                <a:solidFill>
                  <a:srgbClr val="990099"/>
                </a:solidFill>
              </a:rPr>
              <a:t>demo.s</a:t>
            </a:r>
            <a:endParaRPr lang="en-US" sz="2400" b="1" dirty="0">
              <a:solidFill>
                <a:srgbClr val="990099"/>
              </a:solidFill>
            </a:endParaRP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228600" y="4267200"/>
            <a:ext cx="259474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written in </a:t>
            </a:r>
            <a:r>
              <a:rPr lang="en-US" sz="2000" dirty="0"/>
              <a:t>TEXT </a:t>
            </a:r>
            <a:r>
              <a:rPr lang="en-US" sz="2000" dirty="0" smtClean="0"/>
              <a:t>EDITOR</a:t>
            </a:r>
            <a:endParaRPr lang="en-US" sz="2000" dirty="0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5670550" y="1524000"/>
            <a:ext cx="257666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(Machine Code Listing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View </a:t>
            </a:r>
            <a:r>
              <a:rPr lang="en-US" sz="2000" dirty="0"/>
              <a:t>in </a:t>
            </a:r>
            <a:r>
              <a:rPr lang="en-US" sz="2000" dirty="0" smtClean="0"/>
              <a:t>Notepad</a:t>
            </a:r>
            <a:endParaRPr lang="en-US" sz="2000" dirty="0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438400" y="5546725"/>
            <a:ext cx="4724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(downloaded to the Evaluation board )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162800" y="3810000"/>
            <a:ext cx="1752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 smtClean="0"/>
              <a:t>HCS12 board</a:t>
            </a:r>
            <a:endParaRPr lang="en-US" sz="2000" dirty="0"/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Board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181600" y="3657600"/>
            <a:ext cx="1981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/>
              <a:t> download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(L T command)</a:t>
            </a:r>
          </a:p>
          <a:p>
            <a:pPr algn="ctr" eaLnBrk="1" hangingPunct="1">
              <a:spcBef>
                <a:spcPct val="0"/>
              </a:spcBef>
            </a:pPr>
            <a:endParaRPr lang="en-US" sz="2000" dirty="0"/>
          </a:p>
          <a:p>
            <a:pPr algn="ctr" eaLnBrk="1" hangingPunct="1">
              <a:spcBef>
                <a:spcPct val="0"/>
              </a:spcBef>
            </a:pPr>
            <a:r>
              <a:rPr lang="en-US" sz="2000" dirty="0"/>
              <a:t>using terminal program</a:t>
            </a: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5410200" y="449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086600" y="5105400"/>
            <a:ext cx="2057400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(Execute with</a:t>
            </a:r>
          </a:p>
          <a:p>
            <a:r>
              <a:rPr lang="en-US" sz="2000" dirty="0"/>
              <a:t> G command)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3FB4-8725-41CF-9B96-4A3F82367C0E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48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1.3   Other Computer Architectures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90600" y="933271"/>
            <a:ext cx="73669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(1) Reduced Instruction Set Computing (RISC) Processors</a:t>
            </a:r>
          </a:p>
          <a:p>
            <a:r>
              <a:rPr lang="en-US" sz="2400" dirty="0" smtClean="0"/>
              <a:t>(2) Complex Instruction Set Computing (CISC) Processors</a:t>
            </a:r>
          </a:p>
          <a:p>
            <a:r>
              <a:rPr lang="en-US" sz="2400" dirty="0" smtClean="0"/>
              <a:t>(3) Super Scalar Architectures</a:t>
            </a:r>
          </a:p>
          <a:p>
            <a:r>
              <a:rPr lang="en-US" sz="2400" dirty="0" smtClean="0"/>
              <a:t>(4) Multi Core Architectures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E4F8-1CA2-4402-944A-F478C2A7C688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514600"/>
            <a:ext cx="8895064" cy="215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Other  Architectures</a:t>
            </a:r>
            <a:r>
              <a:rPr lang="en-US" sz="2400" dirty="0" smtClean="0"/>
              <a:t> </a:t>
            </a:r>
          </a:p>
          <a:p>
            <a:pPr marL="231775">
              <a:spcBef>
                <a:spcPts val="600"/>
              </a:spcBef>
            </a:pPr>
            <a:r>
              <a:rPr lang="en-US" sz="2400" b="1" dirty="0" smtClean="0"/>
              <a:t>CISC:</a:t>
            </a:r>
            <a:r>
              <a:rPr lang="en-US" sz="2400" dirty="0" smtClean="0"/>
              <a:t> complex instruction set computer</a:t>
            </a:r>
          </a:p>
          <a:p>
            <a:pPr marL="231775">
              <a:spcBef>
                <a:spcPts val="600"/>
              </a:spcBef>
            </a:pPr>
            <a:r>
              <a:rPr lang="en-US" sz="2400" b="1" dirty="0" smtClean="0"/>
              <a:t>RISC: </a:t>
            </a:r>
            <a:r>
              <a:rPr lang="en-US" sz="2400" dirty="0" smtClean="0"/>
              <a:t>reduced instruction set computer</a:t>
            </a:r>
          </a:p>
          <a:p>
            <a:pPr marL="231775">
              <a:spcBef>
                <a:spcPts val="600"/>
              </a:spcBef>
            </a:pPr>
            <a:r>
              <a:rPr lang="en-US" sz="2400" b="1" dirty="0" smtClean="0"/>
              <a:t>Super Scalar</a:t>
            </a:r>
            <a:r>
              <a:rPr lang="en-US" sz="2400" dirty="0" smtClean="0"/>
              <a:t>: multiple computational units within a CPU</a:t>
            </a:r>
          </a:p>
          <a:p>
            <a:pPr marL="231775">
              <a:spcBef>
                <a:spcPts val="600"/>
              </a:spcBef>
            </a:pPr>
            <a:r>
              <a:rPr lang="en-US" sz="2400" b="1" dirty="0" smtClean="0"/>
              <a:t>Multi Core:</a:t>
            </a:r>
            <a:r>
              <a:rPr lang="en-US" sz="2400" dirty="0" smtClean="0"/>
              <a:t> multiple processing cores integrated with shared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6200"/>
            <a:ext cx="8450903" cy="17081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Von Neumann Architecture</a:t>
            </a:r>
            <a:r>
              <a:rPr lang="en-US" sz="2400" dirty="0" smtClean="0"/>
              <a:t> </a:t>
            </a:r>
          </a:p>
          <a:p>
            <a:pPr marL="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starting point for understanding more complex architectures</a:t>
            </a:r>
          </a:p>
          <a:p>
            <a:pPr marL="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all architectures have same basic components</a:t>
            </a:r>
          </a:p>
          <a:p>
            <a:pPr marL="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differ in number, complexity, and interconnection of components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0196-52C4-40B8-A2E7-17815742C1F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6200" y="76801"/>
            <a:ext cx="9144000" cy="322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(1) RISC Overview </a:t>
            </a:r>
          </a:p>
          <a:p>
            <a:pPr marL="231775" marR="0" lvl="0" indent="-5715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RISC CPU </a:t>
            </a:r>
            <a:r>
              <a:rPr lang="en-US" sz="2200" dirty="0" smtClean="0"/>
              <a:t>designed to execute</a:t>
            </a:r>
            <a:r>
              <a:rPr lang="en-US" sz="2200" dirty="0" smtClean="0">
                <a:solidFill>
                  <a:srgbClr val="0000FF"/>
                </a:solidFill>
              </a:rPr>
              <a:t> si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mple instruction set </a:t>
            </a:r>
          </a:p>
          <a:p>
            <a:pPr marL="231775" marR="0" lvl="0" indent="-5715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="1" dirty="0" smtClean="0"/>
              <a:t>goal</a:t>
            </a:r>
            <a:r>
              <a:rPr lang="en-US" sz="2200" dirty="0" smtClean="0"/>
              <a:t> is to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</a:rPr>
              <a:t>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omplete each instruction in one clock cycle</a:t>
            </a:r>
          </a:p>
          <a:p>
            <a:pPr marL="406400" lvl="0" fontAlgn="base">
              <a:lnSpc>
                <a:spcPts val="224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200" dirty="0" smtClean="0"/>
              <a:t>complex commands are broken into multiple simple instructions</a:t>
            </a:r>
          </a:p>
          <a:p>
            <a:pPr marL="406400" fontAlgn="base">
              <a:lnSpc>
                <a:spcPts val="224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200" dirty="0" smtClean="0"/>
              <a:t>load, store, processing  operations are separate instructions 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0513" marR="0" lvl="0" indent="-115888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results in more lines of ASM code </a:t>
            </a:r>
          </a:p>
          <a:p>
            <a:pPr marL="508000" marR="0" lvl="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requires more memory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store additional code</a:t>
            </a:r>
          </a:p>
          <a:p>
            <a:pPr marL="508000" marR="0" lvl="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high level language (HLL) compilers are more complex (costly) and take longer to perform conversion to ASM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DD9-53B6-4BDA-8951-A4BB9CFE6DFC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3733800"/>
            <a:ext cx="8915400" cy="24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RISC advantages</a:t>
            </a:r>
          </a:p>
          <a:p>
            <a:pPr marL="231775" marR="0" lvl="0" indent="-5715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/>
              <a:t> reduced instruction set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itchFamily="2" charset="2"/>
              </a:rPr>
              <a:t> </a:t>
            </a:r>
          </a:p>
          <a:p>
            <a:pPr marL="406400" marR="0" lvl="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results in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simpler (lower cost) design of core processor</a:t>
            </a:r>
          </a:p>
          <a:p>
            <a:pPr marL="406400" marR="0" lvl="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fewer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transistors needed for  processing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sym typeface="Wingdings" pitchFamily="2" charset="2"/>
              </a:rPr>
              <a:t> </a:t>
            </a:r>
            <a:r>
              <a:rPr lang="en-US" sz="2200" dirty="0" smtClean="0"/>
              <a:t>allows for extensive register set</a:t>
            </a:r>
          </a:p>
          <a:p>
            <a:pPr marL="406400" marR="0" lvl="0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more registers and one-cycle instructions facilitate increased pipelining</a:t>
            </a:r>
          </a:p>
          <a:p>
            <a:pPr marL="231775" marR="0" lvl="0" indent="-115888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/>
              <a:t>overall speed is increased due to use of pipelining, large set of on board registers, and  one cycle instruction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" y="61238"/>
            <a:ext cx="8915400" cy="20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(2) CISC Overview</a:t>
            </a:r>
          </a:p>
          <a:p>
            <a:pPr marL="231775" marR="0" lvl="0" indent="-115888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CPU designed to use large, complex instruction set</a:t>
            </a:r>
          </a:p>
          <a:p>
            <a:pPr marL="231775" marR="0" lvl="0" indent="-115888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sz="2200" dirty="0" smtClean="0"/>
              <a:t>multiple and variable number of clock cycles to execute instructions </a:t>
            </a:r>
            <a:r>
              <a:rPr lang="en-US" sz="2200" dirty="0" smtClean="0">
                <a:sym typeface="Wingdings" pitchFamily="2" charset="2"/>
              </a:rPr>
              <a:t> difficult to pipeline effectively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31775" marR="0" lvl="0" indent="-115888" algn="l" defTabSz="914400" rtl="0" eaLnBrk="1" fontAlgn="base" latinLnBrk="0" hangingPunct="1">
              <a:lnSpc>
                <a:spcPts val="224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sz="2200" baseline="0" dirty="0" smtClean="0"/>
              <a:t>complex</a:t>
            </a:r>
            <a:r>
              <a:rPr lang="en-US" sz="2200" dirty="0" smtClean="0"/>
              <a:t> instruction set result in complex state machines </a:t>
            </a:r>
            <a:r>
              <a:rPr lang="en-US" sz="2200" dirty="0" smtClean="0">
                <a:sym typeface="Wingdings" pitchFamily="2" charset="2"/>
              </a:rPr>
              <a:t> complex  (costly) core processor designs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F27-84EE-40E6-B23F-78CBC6FFD2C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" y="2513112"/>
            <a:ext cx="8991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CISC Advantages</a:t>
            </a:r>
          </a:p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minimize lines of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ASM code (memory) needed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complete a task</a:t>
            </a:r>
          </a:p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>
                <a:sym typeface="Wingdings" pitchFamily="2" charset="2"/>
              </a:rPr>
              <a:t>completion of </a:t>
            </a:r>
            <a:r>
              <a:rPr lang="en-US" sz="2200" dirty="0" smtClean="0"/>
              <a:t> large tasks with fewest memory transfers, register transfers, and computations</a:t>
            </a:r>
          </a:p>
          <a:p>
            <a:pPr marL="231775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baseline="0" dirty="0" smtClean="0"/>
              <a:t>complex instructions  are built into hardware  </a:t>
            </a:r>
            <a:r>
              <a:rPr lang="en-US" sz="2200" baseline="0" dirty="0" smtClean="0">
                <a:sym typeface="Wingdings" pitchFamily="2" charset="2"/>
              </a:rPr>
              <a:t> </a:t>
            </a:r>
            <a:r>
              <a:rPr lang="en-US" sz="2200" dirty="0" smtClean="0"/>
              <a:t>simpler compilers – fewer instructions – less 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F27-84EE-40E6-B23F-78CBC6FFD2C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6800" y="76200"/>
            <a:ext cx="91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CISC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5600" y="3276600"/>
            <a:ext cx="14478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grpSp>
        <p:nvGrpSpPr>
          <p:cNvPr id="2" name="Group 97"/>
          <p:cNvGrpSpPr/>
          <p:nvPr/>
        </p:nvGrpSpPr>
        <p:grpSpPr>
          <a:xfrm rot="16200000">
            <a:off x="2247903" y="3771903"/>
            <a:ext cx="914394" cy="381000"/>
            <a:chOff x="1219200" y="4419600"/>
            <a:chExt cx="1295400" cy="609600"/>
          </a:xfrm>
        </p:grpSpPr>
        <p:grpSp>
          <p:nvGrpSpPr>
            <p:cNvPr id="3" name="Group 37"/>
            <p:cNvGrpSpPr/>
            <p:nvPr/>
          </p:nvGrpSpPr>
          <p:grpSpPr>
            <a:xfrm rot="16200000">
              <a:off x="10668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4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78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55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56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 rot="16200000">
              <a:off x="13970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0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63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64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41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42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67"/>
            <p:cNvGrpSpPr/>
            <p:nvPr/>
          </p:nvGrpSpPr>
          <p:grpSpPr>
            <a:xfrm rot="16200000">
              <a:off x="17272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3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50" name="Straight Connector 24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25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2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27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28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82"/>
            <p:cNvGrpSpPr/>
            <p:nvPr/>
          </p:nvGrpSpPr>
          <p:grpSpPr>
            <a:xfrm rot="16200000">
              <a:off x="20574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Rectangle 26"/>
          <p:cNvSpPr/>
          <p:nvPr/>
        </p:nvSpPr>
        <p:spPr>
          <a:xfrm>
            <a:off x="914400" y="2209800"/>
            <a:ext cx="1600200" cy="419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" y="47244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28956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8" name="Group 98"/>
          <p:cNvGrpSpPr/>
          <p:nvPr/>
        </p:nvGrpSpPr>
        <p:grpSpPr>
          <a:xfrm>
            <a:off x="3200400" y="3962400"/>
            <a:ext cx="609600" cy="533400"/>
            <a:chOff x="3810000" y="4419600"/>
            <a:chExt cx="609600" cy="533400"/>
          </a:xfrm>
        </p:grpSpPr>
        <p:sp>
          <p:nvSpPr>
            <p:cNvPr id="100" name="Rectangle 99"/>
            <p:cNvSpPr/>
            <p:nvPr/>
          </p:nvSpPr>
          <p:spPr>
            <a:xfrm>
              <a:off x="3810000" y="4419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10000" y="46101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10000" y="4800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048000" y="46482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ALU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990600" y="4724400"/>
          <a:ext cx="1371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</a:tblGrid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$D000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A4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$D001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06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AA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D4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$D004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55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90600" y="2667000"/>
          <a:ext cx="1371600" cy="204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</a:tblGrid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D6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$8001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D0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$8004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$8005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….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3048000" y="35814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Rectangle 1"/>
          <p:cNvSpPr>
            <a:spLocks noChangeArrowheads="1"/>
          </p:cNvSpPr>
          <p:nvPr/>
        </p:nvSpPr>
        <p:spPr bwMode="auto">
          <a:xfrm>
            <a:off x="609600" y="685800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1. </a:t>
            </a:r>
            <a:r>
              <a:rPr lang="en-US" sz="2200" dirty="0" err="1" smtClean="0"/>
              <a:t>Mult</a:t>
            </a:r>
            <a:r>
              <a:rPr lang="en-US" sz="2200" dirty="0" smtClean="0"/>
              <a:t> (OP1, OP2)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1" name="Oval 90"/>
          <p:cNvSpPr/>
          <p:nvPr/>
        </p:nvSpPr>
        <p:spPr>
          <a:xfrm>
            <a:off x="2563368" y="4724400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92" name="Rectangle 1"/>
          <p:cNvSpPr>
            <a:spLocks noChangeArrowheads="1"/>
          </p:cNvSpPr>
          <p:nvPr/>
        </p:nvSpPr>
        <p:spPr bwMode="auto">
          <a:xfrm>
            <a:off x="6400800" y="76200"/>
            <a:ext cx="91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RISC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592568" y="2971800"/>
            <a:ext cx="14478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grpSp>
        <p:nvGrpSpPr>
          <p:cNvPr id="94" name="Group 97"/>
          <p:cNvGrpSpPr/>
          <p:nvPr/>
        </p:nvGrpSpPr>
        <p:grpSpPr>
          <a:xfrm rot="16200000">
            <a:off x="6944871" y="3848103"/>
            <a:ext cx="914394" cy="381000"/>
            <a:chOff x="1219200" y="4419600"/>
            <a:chExt cx="1295400" cy="609600"/>
          </a:xfrm>
        </p:grpSpPr>
        <p:grpSp>
          <p:nvGrpSpPr>
            <p:cNvPr id="95" name="Group 37"/>
            <p:cNvGrpSpPr/>
            <p:nvPr/>
          </p:nvGrpSpPr>
          <p:grpSpPr>
            <a:xfrm rot="16200000">
              <a:off x="10668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46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48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55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56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Group 52"/>
            <p:cNvGrpSpPr/>
            <p:nvPr/>
          </p:nvGrpSpPr>
          <p:grpSpPr>
            <a:xfrm rot="16200000">
              <a:off x="13970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32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63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64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41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42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oup 67"/>
            <p:cNvGrpSpPr/>
            <p:nvPr/>
          </p:nvGrpSpPr>
          <p:grpSpPr>
            <a:xfrm rot="16200000">
              <a:off x="17272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118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20" name="Straight Connector 24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25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2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27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28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82"/>
            <p:cNvGrpSpPr/>
            <p:nvPr/>
          </p:nvGrpSpPr>
          <p:grpSpPr>
            <a:xfrm rot="16200000">
              <a:off x="2057400" y="4572000"/>
              <a:ext cx="609600" cy="304800"/>
              <a:chOff x="1905000" y="5943600"/>
              <a:chExt cx="609600" cy="304800"/>
            </a:xfrm>
          </p:grpSpPr>
          <p:grpSp>
            <p:nvGrpSpPr>
              <p:cNvPr id="99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0" name="Rectangle 159"/>
          <p:cNvSpPr/>
          <p:nvPr/>
        </p:nvSpPr>
        <p:spPr>
          <a:xfrm>
            <a:off x="5611368" y="2286000"/>
            <a:ext cx="1600200" cy="419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63" name="Group 98"/>
          <p:cNvGrpSpPr/>
          <p:nvPr/>
        </p:nvGrpSpPr>
        <p:grpSpPr>
          <a:xfrm>
            <a:off x="7668768" y="3657600"/>
            <a:ext cx="609600" cy="533400"/>
            <a:chOff x="3810000" y="4419600"/>
            <a:chExt cx="609600" cy="533400"/>
          </a:xfrm>
        </p:grpSpPr>
        <p:sp>
          <p:nvSpPr>
            <p:cNvPr id="164" name="Rectangle 163"/>
            <p:cNvSpPr/>
            <p:nvPr/>
          </p:nvSpPr>
          <p:spPr>
            <a:xfrm>
              <a:off x="3810000" y="4419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10000" y="46101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10000" y="4800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7973568" y="4419600"/>
            <a:ext cx="685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ALU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/>
        </p:nvGraphicFramePr>
        <p:xfrm>
          <a:off x="5701284" y="4800600"/>
          <a:ext cx="1371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</a:tblGrid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$D000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A4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$D001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06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AA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D4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$D004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55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/>
        </p:nvGraphicFramePr>
        <p:xfrm>
          <a:off x="5701284" y="2743200"/>
          <a:ext cx="137160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</a:tblGrid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D6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$8001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D0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$8002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$8003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$8004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$8005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dirty="0" smtClean="0">
                          <a:solidFill>
                            <a:srgbClr val="3333CC"/>
                          </a:solidFill>
                        </a:rPr>
                        <a:t>….</a:t>
                      </a:r>
                      <a:endParaRPr lang="en-US" sz="2000" b="0" dirty="0">
                        <a:solidFill>
                          <a:srgbClr val="3333CC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0" name="Rectangle 169"/>
          <p:cNvSpPr/>
          <p:nvPr/>
        </p:nvSpPr>
        <p:spPr>
          <a:xfrm>
            <a:off x="7744968" y="3276600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1" name="Rectangle 1"/>
          <p:cNvSpPr>
            <a:spLocks noChangeArrowheads="1"/>
          </p:cNvSpPr>
          <p:nvPr/>
        </p:nvSpPr>
        <p:spPr bwMode="auto">
          <a:xfrm>
            <a:off x="6096000" y="534650"/>
            <a:ext cx="2133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1.Ld OP1</a:t>
            </a:r>
          </a:p>
          <a:p>
            <a:pPr marL="231775" indent="-115888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/>
              <a:t>2.Ld OP2</a:t>
            </a:r>
            <a:endParaRPr lang="en-US" sz="2200" dirty="0" smtClean="0"/>
          </a:p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/>
              <a:t>3.Mult </a:t>
            </a:r>
          </a:p>
          <a:p>
            <a:pPr marL="231775" marR="0" lvl="0" indent="-115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4.Str</a:t>
            </a:r>
            <a:r>
              <a:rPr lang="en-US" sz="2200" dirty="0" smtClean="0"/>
              <a:t>A Op3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7162800" y="37825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1</a:t>
            </a:r>
            <a:endParaRPr lang="en-US" sz="2200" dirty="0">
              <a:solidFill>
                <a:srgbClr val="008000"/>
              </a:solidFill>
            </a:endParaRPr>
          </a:p>
        </p:txBody>
      </p:sp>
      <p:grpSp>
        <p:nvGrpSpPr>
          <p:cNvPr id="173" name="Group 98"/>
          <p:cNvGrpSpPr/>
          <p:nvPr/>
        </p:nvGrpSpPr>
        <p:grpSpPr>
          <a:xfrm>
            <a:off x="8361318" y="3657600"/>
            <a:ext cx="609600" cy="533400"/>
            <a:chOff x="3810000" y="4419600"/>
            <a:chExt cx="609600" cy="533400"/>
          </a:xfrm>
        </p:grpSpPr>
        <p:sp>
          <p:nvSpPr>
            <p:cNvPr id="174" name="Rectangle 173"/>
            <p:cNvSpPr/>
            <p:nvPr/>
          </p:nvSpPr>
          <p:spPr>
            <a:xfrm>
              <a:off x="3810000" y="4419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810000" y="46101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810000" y="4800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7" name="Freeform 176"/>
          <p:cNvSpPr/>
          <p:nvPr/>
        </p:nvSpPr>
        <p:spPr>
          <a:xfrm rot="19551880">
            <a:off x="2254227" y="4279789"/>
            <a:ext cx="914400" cy="122396"/>
          </a:xfrm>
          <a:custGeom>
            <a:avLst/>
            <a:gdLst>
              <a:gd name="connsiteX0" fmla="*/ 0 w 706056"/>
              <a:gd name="connsiteY0" fmla="*/ 223777 h 246926"/>
              <a:gd name="connsiteX1" fmla="*/ 381964 w 706056"/>
              <a:gd name="connsiteY1" fmla="*/ 3858 h 246926"/>
              <a:gd name="connsiteX2" fmla="*/ 706056 w 706056"/>
              <a:gd name="connsiteY2" fmla="*/ 246926 h 24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56" h="246926">
                <a:moveTo>
                  <a:pt x="0" y="223777"/>
                </a:moveTo>
                <a:cubicBezTo>
                  <a:pt x="132144" y="111888"/>
                  <a:pt x="264288" y="0"/>
                  <a:pt x="381964" y="3858"/>
                </a:cubicBezTo>
                <a:cubicBezTo>
                  <a:pt x="499640" y="7716"/>
                  <a:pt x="602848" y="127321"/>
                  <a:pt x="706056" y="246926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2407534" y="4294208"/>
            <a:ext cx="659757" cy="787078"/>
          </a:xfrm>
          <a:custGeom>
            <a:avLst/>
            <a:gdLst>
              <a:gd name="connsiteX0" fmla="*/ 0 w 659757"/>
              <a:gd name="connsiteY0" fmla="*/ 787078 h 787078"/>
              <a:gd name="connsiteX1" fmla="*/ 277793 w 659757"/>
              <a:gd name="connsiteY1" fmla="*/ 266217 h 787078"/>
              <a:gd name="connsiteX2" fmla="*/ 659757 w 659757"/>
              <a:gd name="connsiteY2" fmla="*/ 0 h 78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757" h="787078">
                <a:moveTo>
                  <a:pt x="0" y="787078"/>
                </a:moveTo>
                <a:cubicBezTo>
                  <a:pt x="83917" y="592237"/>
                  <a:pt x="167834" y="397397"/>
                  <a:pt x="277793" y="266217"/>
                </a:cubicBezTo>
                <a:cubicBezTo>
                  <a:pt x="387752" y="135037"/>
                  <a:pt x="523754" y="67518"/>
                  <a:pt x="659757" y="0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2384385" y="4537276"/>
            <a:ext cx="717630" cy="798653"/>
          </a:xfrm>
          <a:custGeom>
            <a:avLst/>
            <a:gdLst>
              <a:gd name="connsiteX0" fmla="*/ 717630 w 717630"/>
              <a:gd name="connsiteY0" fmla="*/ 0 h 798653"/>
              <a:gd name="connsiteX1" fmla="*/ 474562 w 717630"/>
              <a:gd name="connsiteY1" fmla="*/ 544010 h 798653"/>
              <a:gd name="connsiteX2" fmla="*/ 0 w 717630"/>
              <a:gd name="connsiteY2" fmla="*/ 798653 h 79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630" h="798653">
                <a:moveTo>
                  <a:pt x="717630" y="0"/>
                </a:moveTo>
                <a:cubicBezTo>
                  <a:pt x="655898" y="205450"/>
                  <a:pt x="594167" y="410901"/>
                  <a:pt x="474562" y="544010"/>
                </a:cubicBezTo>
                <a:cubicBezTo>
                  <a:pt x="354957" y="677119"/>
                  <a:pt x="177478" y="737886"/>
                  <a:pt x="0" y="798653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 rot="17689596">
            <a:off x="6686386" y="4162747"/>
            <a:ext cx="1248180" cy="158122"/>
          </a:xfrm>
          <a:custGeom>
            <a:avLst/>
            <a:gdLst>
              <a:gd name="connsiteX0" fmla="*/ 0 w 706056"/>
              <a:gd name="connsiteY0" fmla="*/ 223777 h 246926"/>
              <a:gd name="connsiteX1" fmla="*/ 381964 w 706056"/>
              <a:gd name="connsiteY1" fmla="*/ 3858 h 246926"/>
              <a:gd name="connsiteX2" fmla="*/ 706056 w 706056"/>
              <a:gd name="connsiteY2" fmla="*/ 246926 h 24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56" h="246926">
                <a:moveTo>
                  <a:pt x="0" y="223777"/>
                </a:moveTo>
                <a:cubicBezTo>
                  <a:pt x="132144" y="111888"/>
                  <a:pt x="264288" y="0"/>
                  <a:pt x="381964" y="3858"/>
                </a:cubicBezTo>
                <a:cubicBezTo>
                  <a:pt x="499640" y="7716"/>
                  <a:pt x="602848" y="127321"/>
                  <a:pt x="706056" y="246926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 rot="17689596">
            <a:off x="6720104" y="4579130"/>
            <a:ext cx="1248180" cy="158122"/>
          </a:xfrm>
          <a:custGeom>
            <a:avLst/>
            <a:gdLst>
              <a:gd name="connsiteX0" fmla="*/ 0 w 706056"/>
              <a:gd name="connsiteY0" fmla="*/ 223777 h 246926"/>
              <a:gd name="connsiteX1" fmla="*/ 381964 w 706056"/>
              <a:gd name="connsiteY1" fmla="*/ 3858 h 246926"/>
              <a:gd name="connsiteX2" fmla="*/ 706056 w 706056"/>
              <a:gd name="connsiteY2" fmla="*/ 246926 h 24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56" h="246926">
                <a:moveTo>
                  <a:pt x="0" y="223777"/>
                </a:moveTo>
                <a:cubicBezTo>
                  <a:pt x="132144" y="111888"/>
                  <a:pt x="264288" y="0"/>
                  <a:pt x="381964" y="3858"/>
                </a:cubicBezTo>
                <a:cubicBezTo>
                  <a:pt x="499640" y="7716"/>
                  <a:pt x="602848" y="127321"/>
                  <a:pt x="706056" y="246926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315200" y="45445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2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184" name="Freeform 183"/>
          <p:cNvSpPr/>
          <p:nvPr/>
        </p:nvSpPr>
        <p:spPr>
          <a:xfrm>
            <a:off x="7130970" y="4191000"/>
            <a:ext cx="946230" cy="1255853"/>
          </a:xfrm>
          <a:custGeom>
            <a:avLst/>
            <a:gdLst>
              <a:gd name="connsiteX0" fmla="*/ 717630 w 717630"/>
              <a:gd name="connsiteY0" fmla="*/ 0 h 798653"/>
              <a:gd name="connsiteX1" fmla="*/ 474562 w 717630"/>
              <a:gd name="connsiteY1" fmla="*/ 544010 h 798653"/>
              <a:gd name="connsiteX2" fmla="*/ 0 w 717630"/>
              <a:gd name="connsiteY2" fmla="*/ 798653 h 79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7630" h="798653">
                <a:moveTo>
                  <a:pt x="717630" y="0"/>
                </a:moveTo>
                <a:cubicBezTo>
                  <a:pt x="655898" y="205450"/>
                  <a:pt x="594167" y="410901"/>
                  <a:pt x="474562" y="544010"/>
                </a:cubicBezTo>
                <a:cubicBezTo>
                  <a:pt x="354957" y="677119"/>
                  <a:pt x="177478" y="737886"/>
                  <a:pt x="0" y="798653"/>
                </a:cubicBezTo>
              </a:path>
            </a:pathLst>
          </a:cu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8153400" y="3810000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3</a:t>
            </a:r>
            <a:endParaRPr lang="en-US" sz="2200" dirty="0">
              <a:solidFill>
                <a:srgbClr val="008000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7467600" y="5306568"/>
            <a:ext cx="256032" cy="256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rgbClr val="008000"/>
                </a:solidFill>
              </a:rPr>
              <a:t>4</a:t>
            </a:r>
            <a:endParaRPr lang="en-US" sz="2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0"/>
            <a:ext cx="8991600" cy="643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b="1" dirty="0" smtClean="0"/>
              <a:t>CISC approach 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minimize number of instructions per program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results in more clock cycles per instruction  &amp; simpler compiler design</a:t>
            </a:r>
          </a:p>
          <a:p>
            <a:endParaRPr lang="en-US" sz="2200" dirty="0" smtClean="0"/>
          </a:p>
          <a:p>
            <a:r>
              <a:rPr lang="en-US" sz="2200" b="1" dirty="0" smtClean="0"/>
              <a:t>RISC approach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reduces  cycles per instruction results in more instructions per program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complex compiler design  - software support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more registers/predictable clock cycles per instruction </a:t>
            </a:r>
            <a:r>
              <a:rPr lang="en-US" sz="2200" dirty="0" smtClean="0">
                <a:sym typeface="Wingdings" pitchFamily="2" charset="2"/>
              </a:rPr>
              <a:t> effective pipelining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b="1" dirty="0" smtClean="0"/>
              <a:t>RISC Challenges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RISC was slow in emerging due to lack of company investment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companies did not invest due to perceived high risk due to development costs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resulted in expensive  and limited supply of chips</a:t>
            </a:r>
          </a:p>
          <a:p>
            <a:endParaRPr lang="en-US" sz="2200" dirty="0" smtClean="0"/>
          </a:p>
          <a:p>
            <a:r>
              <a:rPr lang="en-US" sz="2200" b="1" dirty="0" smtClean="0"/>
              <a:t>CISC Challenges 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2200" dirty="0" smtClean="0"/>
              <a:t>increased chip complexity increased design costs   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2200" dirty="0" smtClean="0"/>
              <a:t>Intel pushed x86chip set thru development – one of  last CISC chips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2200" dirty="0" smtClean="0"/>
              <a:t>reduced cost of RAM &amp;  improvements in compiler design made RISC chips dominant </a:t>
            </a: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47D4-409E-4595-A824-E2ABE74D2F54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280243"/>
            <a:ext cx="86106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</a:pPr>
            <a:r>
              <a:rPr lang="en-CA" sz="2400" b="1" dirty="0" smtClean="0"/>
              <a:t>(3) Super Scalar Architecture</a:t>
            </a:r>
          </a:p>
          <a:p>
            <a:pPr marL="342900" indent="-111125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CA" sz="2400" b="1" dirty="0" smtClean="0"/>
              <a:t>Branch Prediction</a:t>
            </a:r>
            <a:r>
              <a:rPr lang="en-CA" sz="2400" dirty="0" smtClean="0"/>
              <a:t>: predict program branches</a:t>
            </a:r>
          </a:p>
          <a:p>
            <a:pPr marL="342900" indent="-111125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CA" sz="2400" b="1" dirty="0" smtClean="0"/>
              <a:t>Multiple Computation units</a:t>
            </a:r>
            <a:r>
              <a:rPr lang="en-CA" sz="2400" dirty="0" smtClean="0"/>
              <a:t>: execute instructions in parallel</a:t>
            </a:r>
          </a:p>
          <a:p>
            <a:pPr marL="342900" indent="-111125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CA" sz="2400" b="1" dirty="0" smtClean="0"/>
              <a:t>Completion Unit</a:t>
            </a:r>
            <a:r>
              <a:rPr lang="en-CA" sz="2400" dirty="0" smtClean="0"/>
              <a:t>: correct any errors due to incorrect branch prediction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F27-84EE-40E6-B23F-78CBC6FFD2C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Line 62"/>
          <p:cNvSpPr>
            <a:spLocks noChangeShapeType="1"/>
          </p:cNvSpPr>
          <p:nvPr/>
        </p:nvSpPr>
        <p:spPr bwMode="auto">
          <a:xfrm rot="16200000">
            <a:off x="7818128" y="5333780"/>
            <a:ext cx="365743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rot="5400000">
            <a:off x="3310054" y="1569670"/>
            <a:ext cx="64005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374678" y="4282267"/>
            <a:ext cx="413666" cy="1371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CR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4540145" y="3962242"/>
            <a:ext cx="0" cy="3200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226983" y="4998515"/>
            <a:ext cx="877891" cy="335265"/>
          </a:xfrm>
          <a:prstGeom prst="rect">
            <a:avLst/>
          </a:prstGeom>
          <a:solidFill>
            <a:srgbClr val="E5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16K Data Cache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5400000">
            <a:off x="4993031" y="4419421"/>
            <a:ext cx="914359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5450210" y="4236549"/>
            <a:ext cx="910065" cy="7772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0"/>
              </a:cxn>
              <a:cxn ang="0">
                <a:pos x="576" y="720"/>
              </a:cxn>
            </a:cxnLst>
            <a:rect l="0" t="0" r="r" b="b"/>
            <a:pathLst>
              <a:path w="576" h="720">
                <a:moveTo>
                  <a:pt x="0" y="0"/>
                </a:moveTo>
                <a:lnTo>
                  <a:pt x="576" y="0"/>
                </a:lnTo>
                <a:lnTo>
                  <a:pt x="576" y="720"/>
                </a:ln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2968214" y="4053678"/>
            <a:ext cx="661866" cy="13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 rot="5400000">
            <a:off x="7616637" y="3245994"/>
            <a:ext cx="39622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5615676" y="3870806"/>
            <a:ext cx="496399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2968214" y="3809849"/>
            <a:ext cx="661866" cy="22859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Int Unit</a:t>
            </a: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3961012" y="3809849"/>
            <a:ext cx="661866" cy="22859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RSU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4953811" y="3809849"/>
            <a:ext cx="661866" cy="22859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LSU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435807" y="3809849"/>
            <a:ext cx="661866" cy="22859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FPU</a:t>
            </a:r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 rot="5400000">
            <a:off x="3192471" y="3703173"/>
            <a:ext cx="21335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 rot="5400000">
            <a:off x="4185270" y="3703173"/>
            <a:ext cx="21335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rot="5400000">
            <a:off x="5178068" y="3703173"/>
            <a:ext cx="21335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5400000">
            <a:off x="7708073" y="3703173"/>
            <a:ext cx="21335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6061275" y="3708153"/>
            <a:ext cx="974907" cy="318872"/>
            <a:chOff x="6031375" y="3708153"/>
            <a:chExt cx="974907" cy="318872"/>
          </a:xfrm>
        </p:grpSpPr>
        <p:sp>
          <p:nvSpPr>
            <p:cNvPr id="92" name="Text Box 4"/>
            <p:cNvSpPr txBox="1">
              <a:spLocks noChangeArrowheads="1"/>
            </p:cNvSpPr>
            <p:nvPr/>
          </p:nvSpPr>
          <p:spPr bwMode="auto">
            <a:xfrm>
              <a:off x="6178950" y="38441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6118443" y="38142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090328" y="376120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6031375" y="37081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FPR-32</a:t>
              </a:r>
            </a:p>
          </p:txBody>
        </p:sp>
      </p:grp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6939408" y="3870806"/>
            <a:ext cx="496399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6939408" y="3916524"/>
            <a:ext cx="496399" cy="13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5615676" y="3916524"/>
            <a:ext cx="496399" cy="13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rot="16200000">
            <a:off x="3161993" y="4099396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 rot="16200000">
            <a:off x="4154791" y="4099396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 rot="16200000">
            <a:off x="5147590" y="4099396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2174205" y="4236549"/>
            <a:ext cx="314386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 rot="5400000" flipV="1">
            <a:off x="3658392" y="4373703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3331320" y="4876600"/>
            <a:ext cx="2449822" cy="990800"/>
          </a:xfrm>
          <a:prstGeom prst="rect">
            <a:avLst/>
          </a:prstGeom>
          <a:solidFill>
            <a:srgbClr val="E5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MMU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5" name="Text Box 41"/>
          <p:cNvSpPr txBox="1">
            <a:spLocks noChangeArrowheads="1"/>
          </p:cNvSpPr>
          <p:nvPr/>
        </p:nvSpPr>
        <p:spPr bwMode="auto">
          <a:xfrm>
            <a:off x="3484147" y="5150912"/>
            <a:ext cx="1151371" cy="320026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SR-original</a:t>
            </a:r>
          </a:p>
        </p:txBody>
      </p:sp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4690673" y="5150912"/>
            <a:ext cx="1007737" cy="320026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DBATarray</a:t>
            </a: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3636975" y="5539514"/>
            <a:ext cx="1011226" cy="251686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DTLB</a:t>
            </a:r>
          </a:p>
        </p:txBody>
      </p:sp>
      <p:sp>
        <p:nvSpPr>
          <p:cNvPr id="1068" name="Text Box 44"/>
          <p:cNvSpPr txBox="1">
            <a:spLocks noChangeArrowheads="1"/>
          </p:cNvSpPr>
          <p:nvPr/>
        </p:nvSpPr>
        <p:spPr bwMode="auto">
          <a:xfrm>
            <a:off x="685800" y="6230075"/>
            <a:ext cx="1820131" cy="3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32 bit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address bus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32/64 bit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bus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0" name="Line 46"/>
          <p:cNvSpPr>
            <a:spLocks noChangeShapeType="1"/>
          </p:cNvSpPr>
          <p:nvPr/>
        </p:nvSpPr>
        <p:spPr bwMode="auto">
          <a:xfrm rot="16200000">
            <a:off x="7372684" y="6232899"/>
            <a:ext cx="457179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2471814" y="6339574"/>
            <a:ext cx="546039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72" name="Line 48"/>
          <p:cNvSpPr>
            <a:spLocks noChangeShapeType="1"/>
          </p:cNvSpPr>
          <p:nvPr/>
        </p:nvSpPr>
        <p:spPr bwMode="auto">
          <a:xfrm>
            <a:off x="2464408" y="6477000"/>
            <a:ext cx="5460392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73" name="Line 49"/>
          <p:cNvSpPr>
            <a:spLocks noChangeShapeType="1"/>
          </p:cNvSpPr>
          <p:nvPr/>
        </p:nvSpPr>
        <p:spPr bwMode="auto">
          <a:xfrm rot="16200000">
            <a:off x="7117085" y="6217660"/>
            <a:ext cx="24382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1045815" y="3413627"/>
            <a:ext cx="1756932" cy="533376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Completion Unit</a:t>
            </a:r>
          </a:p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record buffer-6</a:t>
            </a: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2569485" y="1493473"/>
            <a:ext cx="4204456" cy="1280102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Instruction Unit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2646473" y="457200"/>
            <a:ext cx="2231499" cy="822923"/>
          </a:xfrm>
          <a:prstGeom prst="rect">
            <a:avLst/>
          </a:prstGeom>
          <a:solidFill>
            <a:srgbClr val="E5FFE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Instruction MMU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2798151" y="670550"/>
            <a:ext cx="1143327" cy="22859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SR-shadow</a:t>
            </a: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4094305" y="670550"/>
            <a:ext cx="700934" cy="45717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IBAT</a:t>
            </a:r>
          </a:p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array</a:t>
            </a:r>
          </a:p>
        </p:txBody>
      </p:sp>
      <p:sp>
        <p:nvSpPr>
          <p:cNvPr id="1079" name="Text Box 55"/>
          <p:cNvSpPr txBox="1">
            <a:spLocks noChangeArrowheads="1"/>
          </p:cNvSpPr>
          <p:nvPr/>
        </p:nvSpPr>
        <p:spPr bwMode="auto">
          <a:xfrm>
            <a:off x="2950977" y="975337"/>
            <a:ext cx="781369" cy="167632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ITLB</a:t>
            </a: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5360528" y="563875"/>
            <a:ext cx="964072" cy="335265"/>
          </a:xfrm>
          <a:prstGeom prst="rect">
            <a:avLst/>
          </a:prstGeom>
          <a:solidFill>
            <a:srgbClr val="E5FFE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16K Instr Cache</a:t>
            </a:r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4856140" y="746747"/>
            <a:ext cx="49639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83" name="Freeform 59"/>
          <p:cNvSpPr>
            <a:spLocks/>
          </p:cNvSpPr>
          <p:nvPr/>
        </p:nvSpPr>
        <p:spPr bwMode="auto">
          <a:xfrm>
            <a:off x="2140881" y="1859217"/>
            <a:ext cx="1158265" cy="155441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0" y="0"/>
              </a:cxn>
              <a:cxn ang="0">
                <a:pos x="0" y="288"/>
              </a:cxn>
            </a:cxnLst>
            <a:rect l="0" t="0" r="r" b="b"/>
            <a:pathLst>
              <a:path w="864" h="288">
                <a:moveTo>
                  <a:pt x="86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2950977" y="2194482"/>
            <a:ext cx="1010035" cy="21335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Instr. Q</a:t>
            </a: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2950977" y="1661106"/>
            <a:ext cx="1010035" cy="24382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Fetcher</a:t>
            </a:r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3961012" y="1836358"/>
            <a:ext cx="66186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 rot="5400000">
            <a:off x="3512337" y="2019229"/>
            <a:ext cx="2285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3961012" y="2316396"/>
            <a:ext cx="330933" cy="27430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144"/>
              </a:cxn>
            </a:cxnLst>
            <a:rect l="0" t="0" r="r" b="b"/>
            <a:pathLst>
              <a:path w="144" h="144">
                <a:moveTo>
                  <a:pt x="0" y="0"/>
                </a:moveTo>
                <a:lnTo>
                  <a:pt x="144" y="0"/>
                </a:lnTo>
                <a:lnTo>
                  <a:pt x="144" y="144"/>
                </a:lnTo>
              </a:path>
            </a:pathLst>
          </a:custGeom>
          <a:solidFill>
            <a:srgbClr val="EAEAEA"/>
          </a:solidFill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3961012" y="2407832"/>
            <a:ext cx="29761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97" name="Text Box 73"/>
          <p:cNvSpPr txBox="1">
            <a:spLocks noChangeArrowheads="1"/>
          </p:cNvSpPr>
          <p:nvPr/>
        </p:nvSpPr>
        <p:spPr bwMode="auto">
          <a:xfrm>
            <a:off x="4627474" y="1646500"/>
            <a:ext cx="1820131" cy="7620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BPU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8" name="Text Box 74"/>
          <p:cNvSpPr txBox="1">
            <a:spLocks noChangeArrowheads="1"/>
          </p:cNvSpPr>
          <p:nvPr/>
        </p:nvSpPr>
        <p:spPr bwMode="auto">
          <a:xfrm>
            <a:off x="5530645" y="2050348"/>
            <a:ext cx="661866" cy="24377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LR</a:t>
            </a:r>
          </a:p>
        </p:txBody>
      </p:sp>
      <p:sp>
        <p:nvSpPr>
          <p:cNvPr id="1099" name="Text Box 75"/>
          <p:cNvSpPr txBox="1">
            <a:spLocks noChangeArrowheads="1"/>
          </p:cNvSpPr>
          <p:nvPr/>
        </p:nvSpPr>
        <p:spPr bwMode="auto">
          <a:xfrm>
            <a:off x="4648157" y="1798900"/>
            <a:ext cx="661866" cy="24377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CTR</a:t>
            </a:r>
          </a:p>
        </p:txBody>
      </p:sp>
      <p:sp>
        <p:nvSpPr>
          <p:cNvPr id="1100" name="Text Box 76"/>
          <p:cNvSpPr txBox="1">
            <a:spLocks noChangeArrowheads="1"/>
          </p:cNvSpPr>
          <p:nvPr/>
        </p:nvSpPr>
        <p:spPr bwMode="auto">
          <a:xfrm>
            <a:off x="4648157" y="2088529"/>
            <a:ext cx="661866" cy="24377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BHT</a:t>
            </a:r>
          </a:p>
        </p:txBody>
      </p:sp>
      <p:sp>
        <p:nvSpPr>
          <p:cNvPr id="1101" name="Line 77"/>
          <p:cNvSpPr>
            <a:spLocks noChangeShapeType="1"/>
          </p:cNvSpPr>
          <p:nvPr/>
        </p:nvSpPr>
        <p:spPr bwMode="auto">
          <a:xfrm>
            <a:off x="3961012" y="2224960"/>
            <a:ext cx="66186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rot="5400000">
            <a:off x="3111377" y="3245994"/>
            <a:ext cx="39622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3" name="Line 79"/>
          <p:cNvSpPr>
            <a:spLocks noChangeShapeType="1"/>
          </p:cNvSpPr>
          <p:nvPr/>
        </p:nvSpPr>
        <p:spPr bwMode="auto">
          <a:xfrm rot="5400000">
            <a:off x="4120263" y="3245994"/>
            <a:ext cx="39622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5" name="Line 81"/>
          <p:cNvSpPr>
            <a:spLocks noChangeShapeType="1"/>
          </p:cNvSpPr>
          <p:nvPr/>
        </p:nvSpPr>
        <p:spPr bwMode="auto">
          <a:xfrm>
            <a:off x="2973959" y="3047883"/>
            <a:ext cx="487551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6" name="Line 82"/>
          <p:cNvSpPr>
            <a:spLocks noChangeShapeType="1"/>
          </p:cNvSpPr>
          <p:nvPr/>
        </p:nvSpPr>
        <p:spPr bwMode="auto">
          <a:xfrm rot="16200000" flipH="1">
            <a:off x="4135502" y="2864119"/>
            <a:ext cx="365743" cy="1149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2362200" y="3047883"/>
            <a:ext cx="672207" cy="365743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0" y="0"/>
              </a:cxn>
              <a:cxn ang="0">
                <a:pos x="0" y="288"/>
              </a:cxn>
            </a:cxnLst>
            <a:rect l="0" t="0" r="r" b="b"/>
            <a:pathLst>
              <a:path w="864" h="288">
                <a:moveTo>
                  <a:pt x="86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76200" cmpd="sng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8" name="Line 84"/>
          <p:cNvSpPr>
            <a:spLocks noChangeShapeType="1"/>
          </p:cNvSpPr>
          <p:nvPr/>
        </p:nvSpPr>
        <p:spPr bwMode="auto">
          <a:xfrm>
            <a:off x="5781143" y="5150908"/>
            <a:ext cx="49639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109" name="Text Box 85"/>
          <p:cNvSpPr txBox="1">
            <a:spLocks noChangeArrowheads="1"/>
          </p:cNvSpPr>
          <p:nvPr/>
        </p:nvSpPr>
        <p:spPr bwMode="auto">
          <a:xfrm>
            <a:off x="3712812" y="2499268"/>
            <a:ext cx="965221" cy="19811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dispatcher</a:t>
            </a:r>
          </a:p>
        </p:txBody>
      </p:sp>
      <p:sp>
        <p:nvSpPr>
          <p:cNvPr id="1111" name="Line 87"/>
          <p:cNvSpPr>
            <a:spLocks noChangeShapeType="1"/>
          </p:cNvSpPr>
          <p:nvPr/>
        </p:nvSpPr>
        <p:spPr bwMode="auto">
          <a:xfrm rot="16200000">
            <a:off x="2053138" y="4099396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7086600" y="5394736"/>
            <a:ext cx="1655342" cy="8536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60x BIU</a:t>
            </a:r>
          </a:p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Instr Fetch Q</a:t>
            </a:r>
          </a:p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L1 Cast Out Q</a:t>
            </a:r>
          </a:p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 Load Q</a:t>
            </a:r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28600" y="4876800"/>
            <a:ext cx="2264950" cy="838179"/>
            <a:chOff x="1752" y="1584"/>
            <a:chExt cx="1848" cy="720"/>
          </a:xfrm>
        </p:grpSpPr>
        <p:sp>
          <p:nvSpPr>
            <p:cNvPr id="1113" name="Text Box 89"/>
            <p:cNvSpPr txBox="1">
              <a:spLocks noChangeArrowheads="1"/>
            </p:cNvSpPr>
            <p:nvPr/>
          </p:nvSpPr>
          <p:spPr bwMode="auto">
            <a:xfrm>
              <a:off x="1752" y="1584"/>
              <a:ext cx="158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instruction path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data path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control path </a:t>
              </a:r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>
              <a:off x="3024" y="172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>
              <a:off x="3024" y="1908"/>
              <a:ext cx="576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>
              <a:off x="3024" y="2098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94" name="Text Box 18"/>
          <p:cNvSpPr txBox="1">
            <a:spLocks noChangeArrowheads="1"/>
          </p:cNvSpPr>
          <p:nvPr/>
        </p:nvSpPr>
        <p:spPr bwMode="auto">
          <a:xfrm>
            <a:off x="7446550" y="3352800"/>
            <a:ext cx="661866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Res Sta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95400" y="76200"/>
            <a:ext cx="7010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 Scalar Architecture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0" name="Date Placeholder 8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DC56-BFC2-4495-9378-40C2226FD627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68214" y="3352805"/>
            <a:ext cx="661866" cy="2285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Res Sta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3961012" y="3352800"/>
            <a:ext cx="661866" cy="2285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Res Sta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rot="5400000">
            <a:off x="5189848" y="3184145"/>
            <a:ext cx="273673" cy="1149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sp>
        <p:nvSpPr>
          <p:cNvPr id="93" name="Text Box 18"/>
          <p:cNvSpPr txBox="1">
            <a:spLocks noChangeArrowheads="1"/>
          </p:cNvSpPr>
          <p:nvPr/>
        </p:nvSpPr>
        <p:spPr bwMode="auto">
          <a:xfrm>
            <a:off x="4931950" y="3352800"/>
            <a:ext cx="661866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Res Sta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377875" y="4481728"/>
            <a:ext cx="974907" cy="318872"/>
            <a:chOff x="6031375" y="3708153"/>
            <a:chExt cx="974907" cy="318872"/>
          </a:xfrm>
        </p:grpSpPr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6178950" y="38441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9" name="Text Box 4"/>
            <p:cNvSpPr txBox="1">
              <a:spLocks noChangeArrowheads="1"/>
            </p:cNvSpPr>
            <p:nvPr/>
          </p:nvSpPr>
          <p:spPr bwMode="auto">
            <a:xfrm>
              <a:off x="6118443" y="38142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6090328" y="376120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6031375" y="3708153"/>
              <a:ext cx="827332" cy="1828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GPR-32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328294" y="838199"/>
            <a:ext cx="2411556" cy="4373677"/>
            <a:chOff x="6275244" y="685801"/>
            <a:chExt cx="2649760" cy="4526076"/>
          </a:xfrm>
        </p:grpSpPr>
        <p:sp>
          <p:nvSpPr>
            <p:cNvPr id="1084" name="Freeform 60"/>
            <p:cNvSpPr>
              <a:spLocks/>
            </p:cNvSpPr>
            <p:nvPr/>
          </p:nvSpPr>
          <p:spPr bwMode="auto">
            <a:xfrm rot="5400000">
              <a:off x="5335938" y="1625107"/>
              <a:ext cx="4526076" cy="2647463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0" y="0"/>
                </a:cxn>
                <a:cxn ang="0">
                  <a:pos x="0" y="288"/>
                </a:cxn>
              </a:cxnLst>
              <a:rect l="0" t="0" r="r" b="b"/>
              <a:pathLst>
                <a:path w="864" h="288">
                  <a:moveTo>
                    <a:pt x="864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76200" cmpd="sng">
              <a:solidFill>
                <a:srgbClr val="3333FF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rot="10800000" flipV="1">
              <a:off x="7919164" y="5181599"/>
              <a:ext cx="1005840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/>
            </a:p>
          </p:txBody>
        </p:sp>
        <p:sp>
          <p:nvSpPr>
            <p:cNvPr id="102" name="Line 61"/>
            <p:cNvSpPr>
              <a:spLocks noChangeShapeType="1"/>
            </p:cNvSpPr>
            <p:nvPr/>
          </p:nvSpPr>
          <p:spPr bwMode="auto">
            <a:xfrm rot="10800000" flipV="1">
              <a:off x="7086601" y="5181599"/>
              <a:ext cx="914400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/>
            </a:p>
          </p:txBody>
        </p:sp>
      </p:grpSp>
      <p:sp>
        <p:nvSpPr>
          <p:cNvPr id="103" name="Line 39"/>
          <p:cNvSpPr>
            <a:spLocks noChangeShapeType="1"/>
          </p:cNvSpPr>
          <p:nvPr/>
        </p:nvSpPr>
        <p:spPr bwMode="auto">
          <a:xfrm rot="16200000" flipV="1">
            <a:off x="3649696" y="4956671"/>
            <a:ext cx="274308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 type="none" w="sm" len="sm"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6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318690" y="685800"/>
            <a:ext cx="2649760" cy="4655327"/>
            <a:chOff x="6275244" y="685801"/>
            <a:chExt cx="2649760" cy="4526076"/>
          </a:xfrm>
        </p:grpSpPr>
        <p:sp>
          <p:nvSpPr>
            <p:cNvPr id="106" name="Freeform 60"/>
            <p:cNvSpPr>
              <a:spLocks/>
            </p:cNvSpPr>
            <p:nvPr/>
          </p:nvSpPr>
          <p:spPr bwMode="auto">
            <a:xfrm rot="5400000">
              <a:off x="5335938" y="1625107"/>
              <a:ext cx="4526076" cy="2647463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0" y="0"/>
                </a:cxn>
                <a:cxn ang="0">
                  <a:pos x="0" y="288"/>
                </a:cxn>
              </a:cxnLst>
              <a:rect l="0" t="0" r="r" b="b"/>
              <a:pathLst>
                <a:path w="864" h="288">
                  <a:moveTo>
                    <a:pt x="864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" name="Line 61"/>
            <p:cNvSpPr>
              <a:spLocks noChangeShapeType="1"/>
            </p:cNvSpPr>
            <p:nvPr/>
          </p:nvSpPr>
          <p:spPr bwMode="auto">
            <a:xfrm rot="10800000" flipV="1">
              <a:off x="7919164" y="5181599"/>
              <a:ext cx="1005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Line 61"/>
            <p:cNvSpPr>
              <a:spLocks noChangeShapeType="1"/>
            </p:cNvSpPr>
            <p:nvPr/>
          </p:nvSpPr>
          <p:spPr bwMode="auto">
            <a:xfrm rot="10800000" flipV="1">
              <a:off x="7086601" y="5181599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en-US" sz="1600" dirty="0">
                <a:ln w="12700"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(4) Multi-core Processor 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device with two or more  CPUs (cores)  integrated onto a chip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each core can execute CPU assembly language code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results in more instructions executed in a given time interval (faster execution speed)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72200" y="1600200"/>
            <a:ext cx="2743200" cy="3048000"/>
            <a:chOff x="1676400" y="2133600"/>
            <a:chExt cx="2743200" cy="3048000"/>
          </a:xfrm>
        </p:grpSpPr>
        <p:grpSp>
          <p:nvGrpSpPr>
            <p:cNvPr id="12" name="Group 105"/>
            <p:cNvGrpSpPr/>
            <p:nvPr/>
          </p:nvGrpSpPr>
          <p:grpSpPr>
            <a:xfrm>
              <a:off x="1676400" y="4038600"/>
              <a:ext cx="2743200" cy="228600"/>
              <a:chOff x="1676400" y="5181600"/>
              <a:chExt cx="900952" cy="838200"/>
            </a:xfrm>
          </p:grpSpPr>
          <p:grpSp>
            <p:nvGrpSpPr>
              <p:cNvPr id="176" name="Group 37"/>
              <p:cNvGrpSpPr/>
              <p:nvPr/>
            </p:nvGrpSpPr>
            <p:grpSpPr>
              <a:xfrm rot="16200000">
                <a:off x="1364876" y="5493124"/>
                <a:ext cx="838200" cy="215152"/>
                <a:chOff x="1905000" y="5943600"/>
                <a:chExt cx="609600" cy="304800"/>
              </a:xfrm>
            </p:grpSpPr>
            <p:grpSp>
              <p:nvGrpSpPr>
                <p:cNvPr id="222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30" name="Straight Connector 9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9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10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10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24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7" name="Group 52"/>
              <p:cNvGrpSpPr/>
              <p:nvPr/>
            </p:nvGrpSpPr>
            <p:grpSpPr>
              <a:xfrm rot="16200000">
                <a:off x="1593476" y="5493124"/>
                <a:ext cx="838200" cy="215152"/>
                <a:chOff x="1905000" y="5943600"/>
                <a:chExt cx="609600" cy="304800"/>
              </a:xfrm>
            </p:grpSpPr>
            <p:grpSp>
              <p:nvGrpSpPr>
                <p:cNvPr id="208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16" name="Straight Connector 8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8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10" name="Straight Connector 209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" name="Group 67"/>
              <p:cNvGrpSpPr/>
              <p:nvPr/>
            </p:nvGrpSpPr>
            <p:grpSpPr>
              <a:xfrm rot="16200000">
                <a:off x="1822076" y="5493124"/>
                <a:ext cx="838200" cy="215152"/>
                <a:chOff x="1905000" y="5943600"/>
                <a:chExt cx="609600" cy="304800"/>
              </a:xfrm>
            </p:grpSpPr>
            <p:grpSp>
              <p:nvGrpSpPr>
                <p:cNvPr id="194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02" name="Straight Connector 7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7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Group 82"/>
              <p:cNvGrpSpPr/>
              <p:nvPr/>
            </p:nvGrpSpPr>
            <p:grpSpPr>
              <a:xfrm rot="16200000">
                <a:off x="2050676" y="5493124"/>
                <a:ext cx="838200" cy="215152"/>
                <a:chOff x="1905000" y="5943600"/>
                <a:chExt cx="609600" cy="304800"/>
              </a:xfrm>
            </p:grpSpPr>
            <p:grpSp>
              <p:nvGrpSpPr>
                <p:cNvPr id="180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88" name="Straight Connector 5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5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82" name="Straight Connector 181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" name="Rectangle 12"/>
            <p:cNvSpPr/>
            <p:nvPr/>
          </p:nvSpPr>
          <p:spPr>
            <a:xfrm>
              <a:off x="1676400" y="4267200"/>
              <a:ext cx="2743200" cy="914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en-US" sz="2400" dirty="0" smtClean="0">
                <a:solidFill>
                  <a:srgbClr val="3333FF"/>
                </a:solidFill>
              </a:endParaRPr>
            </a:p>
            <a:p>
              <a:pPr algn="ctr"/>
              <a:r>
                <a:rPr lang="en-US" sz="2400" dirty="0" smtClean="0">
                  <a:solidFill>
                    <a:srgbClr val="3333FF"/>
                  </a:solidFill>
                </a:rPr>
                <a:t>Memory</a:t>
              </a:r>
              <a:endParaRPr lang="en-US" sz="2400" dirty="0">
                <a:solidFill>
                  <a:srgbClr val="3333FF"/>
                </a:solidFill>
              </a:endParaRPr>
            </a:p>
          </p:txBody>
        </p:sp>
        <p:grpSp>
          <p:nvGrpSpPr>
            <p:cNvPr id="14" name="Group 230"/>
            <p:cNvGrpSpPr/>
            <p:nvPr/>
          </p:nvGrpSpPr>
          <p:grpSpPr>
            <a:xfrm>
              <a:off x="1676400" y="2133600"/>
              <a:ext cx="2743200" cy="1676400"/>
              <a:chOff x="1676400" y="4114800"/>
              <a:chExt cx="2743200" cy="1676400"/>
            </a:xfrm>
          </p:grpSpPr>
          <p:grpSp>
            <p:nvGrpSpPr>
              <p:cNvPr id="16" name="Group 10"/>
              <p:cNvGrpSpPr/>
              <p:nvPr/>
            </p:nvGrpSpPr>
            <p:grpSpPr>
              <a:xfrm>
                <a:off x="1714500" y="4114800"/>
                <a:ext cx="1219200" cy="1066800"/>
                <a:chOff x="1714500" y="4114800"/>
                <a:chExt cx="1219200" cy="1066800"/>
              </a:xfrm>
            </p:grpSpPr>
            <p:sp>
              <p:nvSpPr>
                <p:cNvPr id="174" name="Rectangle 6"/>
                <p:cNvSpPr/>
                <p:nvPr/>
              </p:nvSpPr>
              <p:spPr>
                <a:xfrm>
                  <a:off x="1714500" y="4114800"/>
                  <a:ext cx="1219200" cy="685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CC"/>
                      </a:solidFill>
                    </a:rPr>
                    <a:t>CPU </a:t>
                  </a:r>
                </a:p>
                <a:p>
                  <a:pPr algn="ctr"/>
                  <a:r>
                    <a:rPr lang="en-US" sz="2400" dirty="0" smtClean="0">
                      <a:solidFill>
                        <a:srgbClr val="3333CC"/>
                      </a:solidFill>
                    </a:rPr>
                    <a:t>Core 1</a:t>
                  </a:r>
                  <a:endParaRPr lang="en-US" sz="2400" dirty="0">
                    <a:solidFill>
                      <a:srgbClr val="3333CC"/>
                    </a:solidFill>
                  </a:endParaRPr>
                </a:p>
              </p:txBody>
            </p:sp>
            <p:sp>
              <p:nvSpPr>
                <p:cNvPr id="175" name="Rectangle 7"/>
                <p:cNvSpPr/>
                <p:nvPr/>
              </p:nvSpPr>
              <p:spPr>
                <a:xfrm>
                  <a:off x="1714500" y="4800600"/>
                  <a:ext cx="12192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</a:rPr>
                    <a:t>L1 cache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1"/>
              <p:cNvGrpSpPr/>
              <p:nvPr/>
            </p:nvGrpSpPr>
            <p:grpSpPr>
              <a:xfrm>
                <a:off x="3200400" y="4114800"/>
                <a:ext cx="1219200" cy="1066800"/>
                <a:chOff x="1714500" y="4114800"/>
                <a:chExt cx="1219200" cy="1066800"/>
              </a:xfrm>
            </p:grpSpPr>
            <p:sp>
              <p:nvSpPr>
                <p:cNvPr id="172" name="Rectangle 12"/>
                <p:cNvSpPr/>
                <p:nvPr/>
              </p:nvSpPr>
              <p:spPr>
                <a:xfrm>
                  <a:off x="1714500" y="4114800"/>
                  <a:ext cx="1219200" cy="685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rgbClr val="3333CC"/>
                      </a:solidFill>
                    </a:rPr>
                    <a:t>CPU </a:t>
                  </a:r>
                </a:p>
                <a:p>
                  <a:pPr algn="ctr"/>
                  <a:r>
                    <a:rPr lang="en-US" sz="2400" dirty="0" smtClean="0">
                      <a:solidFill>
                        <a:srgbClr val="3333CC"/>
                      </a:solidFill>
                    </a:rPr>
                    <a:t>Core 2</a:t>
                  </a:r>
                  <a:endParaRPr lang="en-US" sz="2400" dirty="0">
                    <a:solidFill>
                      <a:srgbClr val="3333CC"/>
                    </a:solidFill>
                  </a:endParaRPr>
                </a:p>
              </p:txBody>
            </p:sp>
            <p:sp>
              <p:nvSpPr>
                <p:cNvPr id="173" name="Rectangle 13"/>
                <p:cNvSpPr/>
                <p:nvPr/>
              </p:nvSpPr>
              <p:spPr>
                <a:xfrm>
                  <a:off x="1714500" y="4800600"/>
                  <a:ext cx="12192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sz="2400" dirty="0" smtClean="0">
                      <a:solidFill>
                        <a:schemeClr val="bg1"/>
                      </a:solidFill>
                    </a:rPr>
                    <a:t>L1 cache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oup 105"/>
              <p:cNvGrpSpPr/>
              <p:nvPr/>
            </p:nvGrpSpPr>
            <p:grpSpPr>
              <a:xfrm>
                <a:off x="1676400" y="5181600"/>
                <a:ext cx="1219200" cy="609600"/>
                <a:chOff x="1676400" y="5181600"/>
                <a:chExt cx="900952" cy="838200"/>
              </a:xfrm>
            </p:grpSpPr>
            <p:grpSp>
              <p:nvGrpSpPr>
                <p:cNvPr id="112" name="Group 37"/>
                <p:cNvGrpSpPr/>
                <p:nvPr/>
              </p:nvGrpSpPr>
              <p:grpSpPr>
                <a:xfrm rot="16200000">
                  <a:off x="13648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158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49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50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03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60" name="Straight Connector 40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41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3" name="Group 52"/>
                <p:cNvGrpSpPr/>
                <p:nvPr/>
              </p:nvGrpSpPr>
              <p:grpSpPr>
                <a:xfrm rot="16200000">
                  <a:off x="15934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144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6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6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88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89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Connector 148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67"/>
                <p:cNvGrpSpPr/>
                <p:nvPr/>
              </p:nvGrpSpPr>
              <p:grpSpPr>
                <a:xfrm rot="16200000">
                  <a:off x="18220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130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74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75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" name="Group 82"/>
                <p:cNvGrpSpPr/>
                <p:nvPr/>
              </p:nvGrpSpPr>
              <p:grpSpPr>
                <a:xfrm rot="16200000">
                  <a:off x="20506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116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60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61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9" name="Group 106"/>
              <p:cNvGrpSpPr/>
              <p:nvPr/>
            </p:nvGrpSpPr>
            <p:grpSpPr>
              <a:xfrm>
                <a:off x="3200400" y="5181600"/>
                <a:ext cx="1219200" cy="609600"/>
                <a:chOff x="1676400" y="5181600"/>
                <a:chExt cx="900952" cy="838200"/>
              </a:xfrm>
            </p:grpSpPr>
            <p:grpSp>
              <p:nvGrpSpPr>
                <p:cNvPr id="52" name="Group 37"/>
                <p:cNvGrpSpPr/>
                <p:nvPr/>
              </p:nvGrpSpPr>
              <p:grpSpPr>
                <a:xfrm rot="16200000">
                  <a:off x="13648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98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49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50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100" name="Straight Connector 40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41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 rot="16200000">
                  <a:off x="15934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84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6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6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4" name="Group 67"/>
                <p:cNvGrpSpPr/>
                <p:nvPr/>
              </p:nvGrpSpPr>
              <p:grpSpPr>
                <a:xfrm rot="16200000">
                  <a:off x="18220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70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" name="Group 82"/>
                <p:cNvGrpSpPr/>
                <p:nvPr/>
              </p:nvGrpSpPr>
              <p:grpSpPr>
                <a:xfrm rot="16200000">
                  <a:off x="2050676" y="5493124"/>
                  <a:ext cx="838200" cy="215152"/>
                  <a:chOff x="1905000" y="5943600"/>
                  <a:chExt cx="609600" cy="304800"/>
                </a:xfrm>
              </p:grpSpPr>
              <p:grpSp>
                <p:nvGrpSpPr>
                  <p:cNvPr id="56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0" name="Group 228"/>
              <p:cNvGrpSpPr/>
              <p:nvPr/>
            </p:nvGrpSpPr>
            <p:grpSpPr>
              <a:xfrm>
                <a:off x="1676400" y="5195249"/>
                <a:ext cx="2743200" cy="595951"/>
                <a:chOff x="1676400" y="5257800"/>
                <a:chExt cx="2743200" cy="595951"/>
              </a:xfrm>
            </p:grpSpPr>
            <p:grpSp>
              <p:nvGrpSpPr>
                <p:cNvPr id="22" name="Group 52"/>
                <p:cNvGrpSpPr/>
                <p:nvPr/>
              </p:nvGrpSpPr>
              <p:grpSpPr>
                <a:xfrm rot="10800000">
                  <a:off x="1676400" y="5562600"/>
                  <a:ext cx="2743200" cy="291151"/>
                  <a:chOff x="1905000" y="5943600"/>
                  <a:chExt cx="609600" cy="304800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6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6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82"/>
                <p:cNvGrpSpPr/>
                <p:nvPr/>
              </p:nvGrpSpPr>
              <p:grpSpPr>
                <a:xfrm rot="10800000">
                  <a:off x="1676400" y="5257800"/>
                  <a:ext cx="2743200" cy="291151"/>
                  <a:chOff x="1905000" y="5943600"/>
                  <a:chExt cx="609600" cy="304800"/>
                </a:xfrm>
              </p:grpSpPr>
              <p:grpSp>
                <p:nvGrpSpPr>
                  <p:cNvPr id="24" name="Group 28"/>
                  <p:cNvGrpSpPr/>
                  <p:nvPr/>
                </p:nvGrpSpPr>
                <p:grpSpPr>
                  <a:xfrm>
                    <a:off x="1905000" y="59436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9"/>
                  <p:cNvGrpSpPr/>
                  <p:nvPr/>
                </p:nvGrpSpPr>
                <p:grpSpPr>
                  <a:xfrm>
                    <a:off x="1905000" y="6096000"/>
                    <a:ext cx="609600" cy="152400"/>
                    <a:chOff x="1905000" y="6096000"/>
                    <a:chExt cx="609600" cy="152400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rot="10800000" flipV="1">
                      <a:off x="1905000" y="60960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rot="10800000" flipV="1">
                      <a:off x="1905000" y="612648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rot="10800000" flipV="1">
                      <a:off x="1905000" y="615696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rot="10800000" flipV="1">
                      <a:off x="1905000" y="618744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rot="10800000" flipV="1">
                      <a:off x="1905000" y="621792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rot="10800000" flipV="1">
                      <a:off x="1905000" y="6248400"/>
                      <a:ext cx="609600" cy="0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1" name="Rectangle 20"/>
              <p:cNvSpPr/>
              <p:nvPr/>
            </p:nvSpPr>
            <p:spPr>
              <a:xfrm>
                <a:off x="2438400" y="5181600"/>
                <a:ext cx="1219200" cy="609600"/>
              </a:xfrm>
              <a:prstGeom prst="rect">
                <a:avLst/>
              </a:prstGeom>
              <a:solidFill>
                <a:srgbClr val="A6A6A6">
                  <a:alpha val="7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cross bar switch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676400" y="3733800"/>
              <a:ext cx="2743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/>
                <a:t>L2 Cache</a:t>
              </a:r>
              <a:endParaRPr lang="en-US" sz="2400" dirty="0"/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76200" y="2286000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cores can have independent or shared cache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cores may share memory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may have specialized I/O structure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0" y="4090987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Performance Improvement</a:t>
            </a:r>
            <a:r>
              <a:rPr lang="en-US" sz="2200" dirty="0" smtClean="0"/>
              <a:t> 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driven by ability to  run instructions in parallel 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instruction sequences that are independent of output from other instruction sequences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requires support from </a:t>
            </a:r>
            <a:r>
              <a:rPr lang="en-US" sz="2200" b="1" dirty="0" smtClean="0"/>
              <a:t>operating system</a:t>
            </a:r>
            <a:r>
              <a:rPr lang="en-US" sz="2200" dirty="0" smtClean="0"/>
              <a:t> and </a:t>
            </a:r>
            <a:r>
              <a:rPr lang="en-US" sz="2200" b="1" dirty="0" smtClean="0"/>
              <a:t>program design</a:t>
            </a:r>
            <a:r>
              <a:rPr lang="en-US" sz="2200" dirty="0" smtClean="0"/>
              <a:t> that maximizes use of </a:t>
            </a:r>
            <a:r>
              <a:rPr lang="en-US" sz="2200" dirty="0" smtClean="0">
                <a:solidFill>
                  <a:srgbClr val="3333FF"/>
                </a:solidFill>
              </a:rPr>
              <a:t>multi threading</a:t>
            </a:r>
            <a:r>
              <a:rPr lang="en-US" sz="2200" dirty="0" smtClean="0"/>
              <a:t> or</a:t>
            </a:r>
            <a:r>
              <a:rPr lang="en-US" sz="2200" dirty="0" smtClean="0">
                <a:solidFill>
                  <a:srgbClr val="3333FF"/>
                </a:solidFill>
              </a:rPr>
              <a:t> multiprocessing</a:t>
            </a:r>
          </a:p>
          <a:p>
            <a:pPr marL="231775" indent="-115888">
              <a:buFont typeface="Arial" pitchFamily="34" charset="0"/>
              <a:buChar char="•"/>
            </a:pPr>
            <a:r>
              <a:rPr lang="en-US" sz="2200" dirty="0" smtClean="0"/>
              <a:t>can create thermal management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DA-24A6-4EAF-A9E6-46753E32A116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010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1.4  Embedded Applications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2209800" y="1752600"/>
            <a:ext cx="6096000" cy="3252555"/>
            <a:chOff x="838200" y="1143000"/>
            <a:chExt cx="6096000" cy="3252555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48000" y="2895600"/>
              <a:ext cx="1482525" cy="849086"/>
              <a:chOff x="3048000" y="3036425"/>
              <a:chExt cx="1482525" cy="849086"/>
            </a:xfrm>
          </p:grpSpPr>
          <p:pic>
            <p:nvPicPr>
              <p:cNvPr id="4108" name="Picture 1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4250" t="17901" r="19248" b="15610"/>
              <a:stretch>
                <a:fillRect/>
              </a:stretch>
            </p:blipFill>
            <p:spPr bwMode="auto">
              <a:xfrm>
                <a:off x="3616125" y="3036425"/>
                <a:ext cx="914400" cy="849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8" name="Group 36"/>
              <p:cNvGrpSpPr/>
              <p:nvPr/>
            </p:nvGrpSpPr>
            <p:grpSpPr>
              <a:xfrm>
                <a:off x="3048000" y="32766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19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" name="Group 36"/>
            <p:cNvGrpSpPr/>
            <p:nvPr/>
          </p:nvGrpSpPr>
          <p:grpSpPr>
            <a:xfrm>
              <a:off x="2057400" y="2590800"/>
              <a:ext cx="609600" cy="304800"/>
              <a:chOff x="1905000" y="5943600"/>
              <a:chExt cx="609600" cy="304800"/>
            </a:xfrm>
          </p:grpSpPr>
          <p:grpSp>
            <p:nvGrpSpPr>
              <p:cNvPr id="7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2667000" y="1524000"/>
              <a:ext cx="457200" cy="243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I/O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97"/>
            <p:cNvGrpSpPr/>
            <p:nvPr/>
          </p:nvGrpSpPr>
          <p:grpSpPr>
            <a:xfrm>
              <a:off x="1142998" y="2514600"/>
              <a:ext cx="914394" cy="457200"/>
              <a:chOff x="1219200" y="4419600"/>
              <a:chExt cx="1295400" cy="609600"/>
            </a:xfrm>
          </p:grpSpPr>
          <p:grpSp>
            <p:nvGrpSpPr>
              <p:cNvPr id="24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5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83" name="Straight Connector 8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77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55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5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52"/>
              <p:cNvGrpSpPr/>
              <p:nvPr/>
            </p:nvGrpSpPr>
            <p:grpSpPr>
              <a:xfrm rot="16200000">
                <a:off x="13970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41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4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32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49" name="Straight Connector 2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2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2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2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2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47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1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838200" y="1676400"/>
              <a:ext cx="1524000" cy="838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85125" y="2971800"/>
              <a:ext cx="990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 smtClean="0">
                  <a:solidFill>
                    <a:srgbClr val="3333CC"/>
                  </a:solidFill>
                </a:rPr>
                <a:t>CPU</a:t>
              </a:r>
              <a:endParaRPr lang="en-US" sz="2400" dirty="0">
                <a:solidFill>
                  <a:srgbClr val="3333CC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72000" y="3200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parallel out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3657600" y="1143000"/>
              <a:ext cx="3276600" cy="1755726"/>
              <a:chOff x="3352800" y="2209800"/>
              <a:chExt cx="3276600" cy="175572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267200" y="2971800"/>
                <a:ext cx="2362200" cy="993726"/>
                <a:chOff x="4343400" y="2968674"/>
                <a:chExt cx="2362200" cy="993726"/>
              </a:xfrm>
            </p:grpSpPr>
            <p:pic>
              <p:nvPicPr>
                <p:cNvPr id="4102" name="Picture 6" descr="http://www.stoneleigh-eng.com/images/pneumatic_actuator.jpg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rot="2122350">
                  <a:off x="5474603" y="3013192"/>
                  <a:ext cx="1009650" cy="8077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05" name="Picture 9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rot="1881111">
                  <a:off x="4385527" y="2968674"/>
                  <a:ext cx="1150937" cy="7895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31" name="Rectangle 130"/>
                <p:cNvSpPr/>
                <p:nvPr/>
              </p:nvSpPr>
              <p:spPr>
                <a:xfrm>
                  <a:off x="5410200" y="36576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valve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343400" y="35052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actuator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3352800" y="2209800"/>
                <a:ext cx="3214869" cy="1219200"/>
                <a:chOff x="3352800" y="2209800"/>
                <a:chExt cx="3214869" cy="1219200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3352800" y="25908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A/D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352800" y="3124200"/>
                  <a:ext cx="685800" cy="304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D/A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98" name="Picture 2" descr="http://cdn.shopify.com/s/files/1/0038/9582/products/Pressure_Sensor_Top_1024x1024.jpg?791">
                  <a:hlinkClick r:id="rId6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419600" y="2503025"/>
                  <a:ext cx="609600" cy="6096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4038600" y="2743200"/>
                  <a:ext cx="4572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Freeform 125"/>
                <p:cNvSpPr/>
                <p:nvPr/>
              </p:nvSpPr>
              <p:spPr>
                <a:xfrm>
                  <a:off x="4876800" y="2743199"/>
                  <a:ext cx="1690869" cy="517003"/>
                </a:xfrm>
                <a:custGeom>
                  <a:avLst/>
                  <a:gdLst>
                    <a:gd name="connsiteX0" fmla="*/ 1215341 w 1687975"/>
                    <a:gd name="connsiteY0" fmla="*/ 636608 h 636608"/>
                    <a:gd name="connsiteX1" fmla="*/ 1608881 w 1687975"/>
                    <a:gd name="connsiteY1" fmla="*/ 324091 h 636608"/>
                    <a:gd name="connsiteX2" fmla="*/ 740779 w 1687975"/>
                    <a:gd name="connsiteY2" fmla="*/ 254643 h 636608"/>
                    <a:gd name="connsiteX3" fmla="*/ 0 w 1687975"/>
                    <a:gd name="connsiteY3" fmla="*/ 0 h 636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87975" h="636608">
                      <a:moveTo>
                        <a:pt x="1215341" y="636608"/>
                      </a:moveTo>
                      <a:cubicBezTo>
                        <a:pt x="1451658" y="512180"/>
                        <a:pt x="1687975" y="387752"/>
                        <a:pt x="1608881" y="324091"/>
                      </a:cubicBezTo>
                      <a:cubicBezTo>
                        <a:pt x="1529787" y="260430"/>
                        <a:pt x="1008926" y="308658"/>
                        <a:pt x="740779" y="254643"/>
                      </a:cubicBezTo>
                      <a:cubicBezTo>
                        <a:pt x="472632" y="200628"/>
                        <a:pt x="236316" y="100314"/>
                        <a:pt x="0" y="0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3" name="Straight Arrow Connector 132"/>
                <p:cNvCxnSpPr/>
                <p:nvPr/>
              </p:nvCxnSpPr>
              <p:spPr>
                <a:xfrm flipH="1">
                  <a:off x="4038600" y="3276600"/>
                  <a:ext cx="4572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Rectangle 133"/>
                <p:cNvSpPr/>
                <p:nvPr/>
              </p:nvSpPr>
              <p:spPr>
                <a:xfrm>
                  <a:off x="4191000" y="22098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sz="2000" dirty="0" smtClean="0">
                      <a:solidFill>
                        <a:schemeClr val="tx1"/>
                      </a:solidFill>
                    </a:rPr>
                    <a:t>pressure sensor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5" name="Rectangle 134"/>
            <p:cNvSpPr/>
            <p:nvPr/>
          </p:nvSpPr>
          <p:spPr>
            <a:xfrm>
              <a:off x="3733800" y="38862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serial 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4110" name="Picture 14" descr="http://www.smallsurfaces.com/wp-content/uploads/2008/01/an_sms_keyboard_for_conventional_computers_1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64036" y="3733800"/>
              <a:ext cx="798364" cy="661755"/>
            </a:xfrm>
            <a:prstGeom prst="rect">
              <a:avLst/>
            </a:prstGeom>
            <a:noFill/>
          </p:spPr>
        </p:pic>
        <p:cxnSp>
          <p:nvCxnSpPr>
            <p:cNvPr id="141" name="Straight Arrow Connector 140"/>
            <p:cNvCxnSpPr/>
            <p:nvPr/>
          </p:nvCxnSpPr>
          <p:spPr>
            <a:xfrm flipH="1">
              <a:off x="3147350" y="22098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47350" y="16764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0" y="458450"/>
            <a:ext cx="8001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Microcontrollers</a:t>
            </a:r>
            <a:r>
              <a:rPr lang="en-US" sz="2200" dirty="0" smtClean="0"/>
              <a:t> are widely used in embedded applications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b="1" dirty="0" smtClean="0"/>
              <a:t>I/O Intensive</a:t>
            </a:r>
            <a:r>
              <a:rPr lang="en-US" sz="2200" dirty="0" smtClean="0"/>
              <a:t>: sensors, actuators, commands, status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b="1" dirty="0" smtClean="0"/>
              <a:t>Real Time</a:t>
            </a:r>
            <a:r>
              <a:rPr lang="en-US" sz="2200" dirty="0" smtClean="0"/>
              <a:t>: time constraints must be met for correct operations</a:t>
            </a:r>
          </a:p>
          <a:p>
            <a:pPr marL="284163" indent="-111125">
              <a:buFont typeface="Arial" pitchFamily="34" charset="0"/>
              <a:buChar char="•"/>
            </a:pPr>
            <a:r>
              <a:rPr lang="en-US" sz="2200" dirty="0" smtClean="0"/>
              <a:t>Simple or no operating system and services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0" y="5181600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Operational Characteristics differ from information based systems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200" dirty="0" smtClean="0"/>
              <a:t>Operate continuously for long periods of time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200" dirty="0" smtClean="0"/>
              <a:t>Operate in harsh environments: </a:t>
            </a:r>
            <a:r>
              <a:rPr lang="en-US" sz="2200" i="1" dirty="0" smtClean="0"/>
              <a:t>temperature, shock, vibration, moisture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200" dirty="0" smtClean="0"/>
              <a:t>Failure can cause Property damage or injury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38200"/>
            <a:ext cx="7010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 smtClean="0"/>
              <a:t>Summary of Main Points</a:t>
            </a:r>
          </a:p>
          <a:p>
            <a:pPr marL="290513" indent="-174625">
              <a:buFont typeface="Arial" pitchFamily="34" charset="0"/>
              <a:buChar char="•"/>
            </a:pPr>
            <a:r>
              <a:rPr lang="en-US" sz="2400" dirty="0" smtClean="0"/>
              <a:t>Functional Components of Von Neumann Architecture</a:t>
            </a:r>
          </a:p>
          <a:p>
            <a:pPr marL="290513" indent="-174625">
              <a:buFont typeface="Arial" pitchFamily="34" charset="0"/>
              <a:buChar char="•"/>
            </a:pPr>
            <a:r>
              <a:rPr lang="en-US" sz="2400" dirty="0" smtClean="0"/>
              <a:t>Hardware Components</a:t>
            </a:r>
          </a:p>
          <a:p>
            <a:pPr marL="290513" indent="-174625">
              <a:buFont typeface="Arial" pitchFamily="34" charset="0"/>
              <a:buChar char="•"/>
            </a:pPr>
            <a:r>
              <a:rPr lang="en-US" sz="2400" dirty="0" smtClean="0"/>
              <a:t>Machine Language vs Assembly Language</a:t>
            </a:r>
          </a:p>
          <a:p>
            <a:pPr marL="290513" indent="-174625">
              <a:buFont typeface="Arial" pitchFamily="34" charset="0"/>
              <a:buChar char="•"/>
            </a:pPr>
            <a:r>
              <a:rPr lang="en-US" sz="2400" dirty="0" smtClean="0"/>
              <a:t>Instruction Cycle</a:t>
            </a:r>
          </a:p>
          <a:p>
            <a:pPr marL="290513" indent="-174625">
              <a:buFont typeface="Arial" pitchFamily="34" charset="0"/>
              <a:buChar char="•"/>
            </a:pPr>
            <a:r>
              <a:rPr lang="en-US" sz="2400" dirty="0" smtClean="0"/>
              <a:t>Program Basics</a:t>
            </a:r>
          </a:p>
          <a:p>
            <a:pPr algn="ctr"/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DA-24A6-4EAF-A9E6-46753E32A116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447675"/>
            <a:ext cx="895191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371600" y="0"/>
            <a:ext cx="7086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Hardware Components Von Neumann Architecture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310" name="Group 244"/>
          <p:cNvGrpSpPr/>
          <p:nvPr/>
        </p:nvGrpSpPr>
        <p:grpSpPr>
          <a:xfrm>
            <a:off x="1371600" y="685800"/>
            <a:ext cx="2362200" cy="1524000"/>
            <a:chOff x="4800600" y="1905000"/>
            <a:chExt cx="2362200" cy="1524000"/>
          </a:xfrm>
        </p:grpSpPr>
        <p:sp>
          <p:nvSpPr>
            <p:cNvPr id="444" name="Rectangle 5"/>
            <p:cNvSpPr/>
            <p:nvPr/>
          </p:nvSpPr>
          <p:spPr>
            <a:xfrm>
              <a:off x="4800600" y="1905000"/>
              <a:ext cx="23622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/>
                <a:t>Memory</a:t>
              </a:r>
              <a:endParaRPr lang="en-US" sz="2400" dirty="0"/>
            </a:p>
          </p:txBody>
        </p:sp>
        <p:sp>
          <p:nvSpPr>
            <p:cNvPr id="445" name="Rectangle 7"/>
            <p:cNvSpPr/>
            <p:nvPr/>
          </p:nvSpPr>
          <p:spPr>
            <a:xfrm>
              <a:off x="61722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8"/>
            <p:cNvSpPr/>
            <p:nvPr/>
          </p:nvSpPr>
          <p:spPr>
            <a:xfrm>
              <a:off x="50292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Group 243"/>
          <p:cNvGrpSpPr/>
          <p:nvPr/>
        </p:nvGrpSpPr>
        <p:grpSpPr>
          <a:xfrm>
            <a:off x="6096000" y="990600"/>
            <a:ext cx="1828800" cy="1219200"/>
            <a:chOff x="6934200" y="3352800"/>
            <a:chExt cx="1828800" cy="1219200"/>
          </a:xfrm>
        </p:grpSpPr>
        <p:sp>
          <p:nvSpPr>
            <p:cNvPr id="435" name="Rectangle 6"/>
            <p:cNvSpPr/>
            <p:nvPr/>
          </p:nvSpPr>
          <p:spPr>
            <a:xfrm>
              <a:off x="6934200" y="3505200"/>
              <a:ext cx="457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I/O</a:t>
              </a:r>
              <a:endParaRPr lang="en-US" sz="2400" dirty="0"/>
            </a:p>
          </p:txBody>
        </p:sp>
        <p:grpSp>
          <p:nvGrpSpPr>
            <p:cNvPr id="436" name="Group 19"/>
            <p:cNvGrpSpPr/>
            <p:nvPr/>
          </p:nvGrpSpPr>
          <p:grpSpPr>
            <a:xfrm>
              <a:off x="7391400" y="3581401"/>
              <a:ext cx="457200" cy="761999"/>
              <a:chOff x="2286000" y="5867400"/>
              <a:chExt cx="457200" cy="761999"/>
            </a:xfrm>
          </p:grpSpPr>
          <p:cxnSp>
            <p:nvCxnSpPr>
              <p:cNvPr id="441" name="Straight Connector 14"/>
              <p:cNvCxnSpPr/>
              <p:nvPr/>
            </p:nvCxnSpPr>
            <p:spPr>
              <a:xfrm rot="5400000" flipH="1" flipV="1">
                <a:off x="2286000" y="5867400"/>
                <a:ext cx="3810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15"/>
              <p:cNvCxnSpPr/>
              <p:nvPr/>
            </p:nvCxnSpPr>
            <p:spPr>
              <a:xfrm rot="16200000" flipH="1">
                <a:off x="2286000" y="6248399"/>
                <a:ext cx="3810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16"/>
              <p:cNvCxnSpPr/>
              <p:nvPr/>
            </p:nvCxnSpPr>
            <p:spPr>
              <a:xfrm rot="10800000" flipH="1">
                <a:off x="2286000" y="62484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14"/>
            <p:cNvGrpSpPr/>
            <p:nvPr/>
          </p:nvGrpSpPr>
          <p:grpSpPr>
            <a:xfrm>
              <a:off x="7693152" y="3352800"/>
              <a:ext cx="1069848" cy="1219200"/>
              <a:chOff x="3276600" y="4724400"/>
              <a:chExt cx="1069848" cy="1219200"/>
            </a:xfrm>
          </p:grpSpPr>
          <p:sp>
            <p:nvSpPr>
              <p:cNvPr id="438" name="Rectangle 11"/>
              <p:cNvSpPr/>
              <p:nvPr/>
            </p:nvSpPr>
            <p:spPr>
              <a:xfrm>
                <a:off x="3276600" y="47244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KBD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12"/>
              <p:cNvSpPr/>
              <p:nvPr/>
            </p:nvSpPr>
            <p:spPr>
              <a:xfrm>
                <a:off x="3276600" y="51816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display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13"/>
              <p:cNvSpPr/>
              <p:nvPr/>
            </p:nvSpPr>
            <p:spPr>
              <a:xfrm>
                <a:off x="3276600" y="56388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network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4" name="Rectangle 4"/>
          <p:cNvSpPr/>
          <p:nvPr/>
        </p:nvSpPr>
        <p:spPr>
          <a:xfrm>
            <a:off x="4191000" y="31242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cxnSp>
        <p:nvCxnSpPr>
          <p:cNvPr id="508" name="Straight Connector 507"/>
          <p:cNvCxnSpPr/>
          <p:nvPr/>
        </p:nvCxnSpPr>
        <p:spPr>
          <a:xfrm>
            <a:off x="2971800" y="2286000"/>
            <a:ext cx="1295400" cy="76200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 rot="5400000">
            <a:off x="4838700" y="1866900"/>
            <a:ext cx="1295400" cy="91440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76200" y="2667000"/>
            <a:ext cx="749435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Memory:</a:t>
            </a:r>
            <a:r>
              <a:rPr lang="en-US" sz="2200" dirty="0" smtClean="0"/>
              <a:t> stores code and data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CPU: 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reads instructions and data from memory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stores data on CPU registers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performs operations on data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writes data to memory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I/O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receives data from external sources (e.g. keyboards, network)</a:t>
            </a:r>
          </a:p>
          <a:p>
            <a:pPr marL="173038">
              <a:buFont typeface="Arial" pitchFamily="34" charset="0"/>
              <a:buChar char="•"/>
            </a:pPr>
            <a:r>
              <a:rPr lang="en-US" sz="2200" dirty="0" smtClean="0"/>
              <a:t>sends data to external sources (e.g. display, network)</a:t>
            </a:r>
            <a:endParaRPr lang="en-US" sz="2200" dirty="0"/>
          </a:p>
        </p:txBody>
      </p:sp>
      <p:sp>
        <p:nvSpPr>
          <p:cNvPr id="712" name="Date Placeholder 7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1EB-15BE-42A4-B048-3799F6111CBE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713" name="Slide Number Placeholder 7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C64D-4648-4892-8E86-AA235E3AC433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7155"/>
          <a:ext cx="8001001" cy="6379845"/>
        </p:xfrm>
        <a:graphic>
          <a:graphicData uri="http://schemas.openxmlformats.org/drawingml/2006/table">
            <a:tbl>
              <a:tblPr/>
              <a:tblGrid>
                <a:gridCol w="1500188"/>
                <a:gridCol w="1583531"/>
                <a:gridCol w="2021681"/>
                <a:gridCol w="2895601"/>
              </a:tblGrid>
              <a:tr h="70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DECIMAL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1’s Compliment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2‘s Compliment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1001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1010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1011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1100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1101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1110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1111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1111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1110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1101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1100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1011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1010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3333CC"/>
                          </a:solidFill>
                          <a:latin typeface="Calibri"/>
                        </a:rPr>
                        <a:t>1001</a:t>
                      </a:r>
                      <a:endParaRPr lang="en-US" sz="2400" b="0" i="0" u="none" strike="noStrike" dirty="0">
                        <a:solidFill>
                          <a:srgbClr val="3333CC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72"/>
          <p:cNvSpPr/>
          <p:nvPr/>
        </p:nvSpPr>
        <p:spPr>
          <a:xfrm>
            <a:off x="1295400" y="0"/>
            <a:ext cx="6324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Address, Data, Control Lines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6200" y="475525"/>
            <a:ext cx="6781800" cy="1718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5888" indent="-115888">
              <a:lnSpc>
                <a:spcPts val="224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3333FF"/>
                </a:solidFill>
              </a:rPr>
              <a:t>16 bit address</a:t>
            </a:r>
            <a:r>
              <a:rPr lang="en-US" sz="2200" dirty="0" smtClean="0"/>
              <a:t> l</a:t>
            </a:r>
            <a:r>
              <a:rPr lang="en-US" sz="2200" dirty="0" smtClean="0">
                <a:solidFill>
                  <a:srgbClr val="3333FF"/>
                </a:solidFill>
              </a:rPr>
              <a:t>ines</a:t>
            </a:r>
            <a:r>
              <a:rPr lang="en-US" sz="2200" dirty="0" smtClean="0"/>
              <a:t> designate target memory cell</a:t>
            </a:r>
          </a:p>
          <a:p>
            <a:pPr marL="115888" indent="-115888">
              <a:lnSpc>
                <a:spcPts val="224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3333FF"/>
                </a:solidFill>
              </a:rPr>
              <a:t>8 bit data lines</a:t>
            </a:r>
            <a:r>
              <a:rPr lang="en-US" sz="2200" dirty="0" smtClean="0"/>
              <a:t> carry data associated with memory cell </a:t>
            </a:r>
          </a:p>
          <a:p>
            <a:pPr marL="115888" indent="-115888">
              <a:lnSpc>
                <a:spcPts val="224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3333FF"/>
                </a:solidFill>
              </a:rPr>
              <a:t>R/W control line</a:t>
            </a:r>
            <a:r>
              <a:rPr lang="en-US" sz="2200" dirty="0" smtClean="0"/>
              <a:t> </a:t>
            </a:r>
          </a:p>
          <a:p>
            <a:pPr marL="231775">
              <a:lnSpc>
                <a:spcPts val="224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3333FF"/>
                </a:solidFill>
              </a:rPr>
              <a:t>R</a:t>
            </a:r>
            <a:r>
              <a:rPr lang="en-US" sz="2200" dirty="0" smtClean="0"/>
              <a:t> = memory contents are transferred to CPU </a:t>
            </a:r>
          </a:p>
          <a:p>
            <a:pPr marL="231775">
              <a:lnSpc>
                <a:spcPts val="224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3333FF"/>
                </a:solidFill>
              </a:rPr>
              <a:t>W</a:t>
            </a:r>
            <a:r>
              <a:rPr lang="en-US" sz="2200" dirty="0" smtClean="0"/>
              <a:t> = CPU writes data to memory location</a:t>
            </a:r>
            <a:endParaRPr lang="en-US" sz="2200" baseline="-25000" dirty="0"/>
          </a:p>
        </p:txBody>
      </p:sp>
      <p:sp>
        <p:nvSpPr>
          <p:cNvPr id="220" name="Date Placeholder 2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3354-0A98-444C-B220-833158DC12E8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221" name="Slide Number Placeholder 2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2438400" y="2209800"/>
            <a:ext cx="4267200" cy="4343400"/>
            <a:chOff x="2438400" y="1828800"/>
            <a:chExt cx="4267200" cy="4343400"/>
          </a:xfrm>
        </p:grpSpPr>
        <p:sp>
          <p:nvSpPr>
            <p:cNvPr id="217" name="Rectangle 5"/>
            <p:cNvSpPr/>
            <p:nvPr/>
          </p:nvSpPr>
          <p:spPr>
            <a:xfrm>
              <a:off x="4343400" y="1828800"/>
              <a:ext cx="1219200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</a:rPr>
                <a:t>Memory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222" name="Group 199"/>
            <p:cNvGrpSpPr/>
            <p:nvPr/>
          </p:nvGrpSpPr>
          <p:grpSpPr>
            <a:xfrm>
              <a:off x="4930140" y="3348335"/>
              <a:ext cx="45720" cy="274320"/>
              <a:chOff x="4930140" y="3200400"/>
              <a:chExt cx="45720" cy="274320"/>
            </a:xfrm>
          </p:grpSpPr>
          <p:sp>
            <p:nvSpPr>
              <p:cNvPr id="496" name="Oval 495"/>
              <p:cNvSpPr/>
              <p:nvPr/>
            </p:nvSpPr>
            <p:spPr>
              <a:xfrm>
                <a:off x="4930140" y="320040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4930140" y="331470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4930140" y="342900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3" name="Group 357"/>
            <p:cNvGrpSpPr/>
            <p:nvPr/>
          </p:nvGrpSpPr>
          <p:grpSpPr>
            <a:xfrm>
              <a:off x="5708850" y="2286000"/>
              <a:ext cx="295710" cy="2416792"/>
              <a:chOff x="5708850" y="1524000"/>
              <a:chExt cx="295710" cy="3178792"/>
            </a:xfrm>
          </p:grpSpPr>
          <p:grpSp>
            <p:nvGrpSpPr>
              <p:cNvPr id="482" name="Group 28"/>
              <p:cNvGrpSpPr/>
              <p:nvPr/>
            </p:nvGrpSpPr>
            <p:grpSpPr>
              <a:xfrm rot="5400000">
                <a:off x="4346584" y="3044816"/>
                <a:ext cx="3178792" cy="137160"/>
                <a:chOff x="1905000" y="6096000"/>
                <a:chExt cx="609600" cy="152400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29"/>
              <p:cNvGrpSpPr/>
              <p:nvPr/>
            </p:nvGrpSpPr>
            <p:grpSpPr>
              <a:xfrm rot="5400000">
                <a:off x="4188034" y="3044816"/>
                <a:ext cx="3178792" cy="137160"/>
                <a:chOff x="1905000" y="6096000"/>
                <a:chExt cx="609600" cy="152400"/>
              </a:xfrm>
            </p:grpSpPr>
            <p:cxnSp>
              <p:nvCxnSpPr>
                <p:cNvPr id="484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356"/>
            <p:cNvGrpSpPr/>
            <p:nvPr/>
          </p:nvGrpSpPr>
          <p:grpSpPr>
            <a:xfrm>
              <a:off x="3504006" y="2209800"/>
              <a:ext cx="610794" cy="2467428"/>
              <a:chOff x="3504006" y="685801"/>
              <a:chExt cx="610794" cy="2467428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 rot="16200000" flipV="1">
                <a:off x="2564068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rot="16200000" flipV="1">
                <a:off x="2537512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rot="16200000" flipV="1">
                <a:off x="2510956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49"/>
              <p:cNvCxnSpPr/>
              <p:nvPr/>
            </p:nvCxnSpPr>
            <p:spPr>
              <a:xfrm rot="16200000" flipV="1">
                <a:off x="2484400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50"/>
              <p:cNvCxnSpPr/>
              <p:nvPr/>
            </p:nvCxnSpPr>
            <p:spPr>
              <a:xfrm rot="16200000" flipV="1">
                <a:off x="2457844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rot="16200000" flipV="1">
                <a:off x="2431288" y="191785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rot="16200000" flipV="1">
                <a:off x="2882746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rot="16200000" flipV="1">
                <a:off x="2856184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rot="16200000" flipV="1">
                <a:off x="2829628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49"/>
              <p:cNvCxnSpPr/>
              <p:nvPr/>
            </p:nvCxnSpPr>
            <p:spPr>
              <a:xfrm rot="16200000" flipV="1">
                <a:off x="2803072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50"/>
              <p:cNvCxnSpPr/>
              <p:nvPr/>
            </p:nvCxnSpPr>
            <p:spPr>
              <a:xfrm rot="16200000" flipV="1">
                <a:off x="2776516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rot="16200000" flipV="1">
                <a:off x="2749960" y="1921175"/>
                <a:ext cx="2464108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40"/>
              <p:cNvCxnSpPr/>
              <p:nvPr/>
            </p:nvCxnSpPr>
            <p:spPr>
              <a:xfrm rot="16200000" flipV="1">
                <a:off x="2404359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1"/>
              <p:cNvCxnSpPr/>
              <p:nvPr/>
            </p:nvCxnSpPr>
            <p:spPr>
              <a:xfrm rot="16200000" flipV="1">
                <a:off x="2377803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16200000" flipV="1">
                <a:off x="2351247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rot="16200000" flipV="1">
                <a:off x="2324691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rot="16200000" flipV="1">
                <a:off x="2298135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 rot="16200000" flipV="1">
                <a:off x="2271579" y="1918228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0"/>
              <p:cNvCxnSpPr/>
              <p:nvPr/>
            </p:nvCxnSpPr>
            <p:spPr>
              <a:xfrm rot="16200000" flipV="1">
                <a:off x="2723031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1"/>
              <p:cNvCxnSpPr/>
              <p:nvPr/>
            </p:nvCxnSpPr>
            <p:spPr>
              <a:xfrm rot="16200000" flipV="1">
                <a:off x="2696475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rot="16200000" flipV="1">
                <a:off x="2669919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rot="16200000" flipV="1">
                <a:off x="2643363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rot="16200000" flipV="1">
                <a:off x="2616807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16200000" flipV="1">
                <a:off x="2590251" y="1920802"/>
                <a:ext cx="2464854" cy="0"/>
              </a:xfrm>
              <a:prstGeom prst="line">
                <a:avLst/>
              </a:prstGeom>
              <a:ln w="6350">
                <a:solidFill>
                  <a:srgbClr val="33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18"/>
            <p:cNvGrpSpPr/>
            <p:nvPr/>
          </p:nvGrpSpPr>
          <p:grpSpPr>
            <a:xfrm>
              <a:off x="3048000" y="2209800"/>
              <a:ext cx="1447800" cy="1530368"/>
              <a:chOff x="5318760" y="982641"/>
              <a:chExt cx="1463040" cy="1530368"/>
            </a:xfrm>
          </p:grpSpPr>
          <p:cxnSp>
            <p:nvCxnSpPr>
              <p:cNvPr id="345" name="Straight Connector 344"/>
              <p:cNvCxnSpPr/>
              <p:nvPr/>
            </p:nvCxnSpPr>
            <p:spPr>
              <a:xfrm flipV="1">
                <a:off x="5318760" y="2513009"/>
                <a:ext cx="1463040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5318760" y="1744641"/>
                <a:ext cx="1463040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V="1">
                <a:off x="5318760" y="1363641"/>
                <a:ext cx="1463040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flipV="1">
                <a:off x="5318760" y="982641"/>
                <a:ext cx="1463040" cy="0"/>
              </a:xfrm>
              <a:prstGeom prst="line">
                <a:avLst/>
              </a:prstGeom>
              <a:ln w="28575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Connector 225"/>
            <p:cNvCxnSpPr/>
            <p:nvPr/>
          </p:nvCxnSpPr>
          <p:spPr>
            <a:xfrm rot="16200000" flipV="1">
              <a:off x="1790700" y="3467100"/>
              <a:ext cx="25146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00"/>
            <p:cNvGrpSpPr/>
            <p:nvPr/>
          </p:nvGrpSpPr>
          <p:grpSpPr>
            <a:xfrm>
              <a:off x="4114800" y="3733800"/>
              <a:ext cx="426720" cy="237744"/>
              <a:chOff x="4058196" y="3581400"/>
              <a:chExt cx="274320" cy="278257"/>
            </a:xfrm>
          </p:grpSpPr>
          <p:grpSp>
            <p:nvGrpSpPr>
              <p:cNvPr id="331" name="Group 28"/>
              <p:cNvGrpSpPr/>
              <p:nvPr/>
            </p:nvGrpSpPr>
            <p:grpSpPr>
              <a:xfrm rot="10800000">
                <a:off x="4058196" y="3722497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29"/>
              <p:cNvGrpSpPr/>
              <p:nvPr/>
            </p:nvGrpSpPr>
            <p:grpSpPr>
              <a:xfrm rot="10800000">
                <a:off x="4058196" y="3581400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33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8" name="Rectangle 227"/>
            <p:cNvSpPr/>
            <p:nvPr/>
          </p:nvSpPr>
          <p:spPr>
            <a:xfrm>
              <a:off x="4533900" y="3729335"/>
              <a:ext cx="838200" cy="2438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533900" y="2956561"/>
              <a:ext cx="838200" cy="2438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533900" y="2575561"/>
              <a:ext cx="838200" cy="2438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533900" y="2209800"/>
              <a:ext cx="838200" cy="2438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438400" y="4648200"/>
              <a:ext cx="4267200" cy="152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200" y="4872335"/>
              <a:ext cx="2133600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3333FF"/>
                  </a:solidFill>
                </a:rPr>
                <a:t>A</a:t>
              </a:r>
              <a:r>
                <a:rPr lang="en-US" sz="2200" baseline="-25000" dirty="0" smtClean="0">
                  <a:solidFill>
                    <a:srgbClr val="3333FF"/>
                  </a:solidFill>
                </a:rPr>
                <a:t>15   </a:t>
              </a:r>
              <a:r>
                <a:rPr lang="en-US" sz="2200" dirty="0" smtClean="0">
                  <a:solidFill>
                    <a:srgbClr val="3333FF"/>
                  </a:solidFill>
                </a:rPr>
                <a:t>…   A</a:t>
              </a:r>
              <a:r>
                <a:rPr lang="en-US" sz="2200" baseline="-25000" dirty="0" smtClean="0">
                  <a:solidFill>
                    <a:srgbClr val="3333FF"/>
                  </a:solidFill>
                </a:rPr>
                <a:t>1 </a:t>
              </a:r>
              <a:r>
                <a:rPr lang="en-US" sz="2200" dirty="0" smtClean="0">
                  <a:solidFill>
                    <a:srgbClr val="3333FF"/>
                  </a:solidFill>
                </a:rPr>
                <a:t> A</a:t>
              </a:r>
              <a:r>
                <a:rPr lang="en-US" sz="2200" baseline="-25000" dirty="0" smtClean="0">
                  <a:solidFill>
                    <a:srgbClr val="3333FF"/>
                  </a:solidFill>
                </a:rPr>
                <a:t>0</a:t>
              </a:r>
              <a:endParaRPr lang="en-US" sz="22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559045" y="4575163"/>
              <a:ext cx="699230" cy="43088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008000"/>
                  </a:solidFill>
                </a:rPr>
                <a:t>R/W</a:t>
              </a:r>
              <a:endParaRPr lang="en-US" sz="2200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430261" y="3881735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7 </a:t>
              </a:r>
              <a:r>
                <a:rPr lang="en-US" sz="2400" dirty="0" smtClean="0"/>
                <a:t>… d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236" name="TextBox 235"/>
            <p:cNvSpPr txBox="1"/>
            <p:nvPr/>
          </p:nvSpPr>
          <p:spPr>
            <a:xfrm rot="5400000">
              <a:off x="5797749" y="3896244"/>
              <a:ext cx="737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baseline="-25000" dirty="0"/>
            </a:p>
          </p:txBody>
        </p:sp>
        <p:sp>
          <p:nvSpPr>
            <p:cNvPr id="237" name="TextBox 236"/>
            <p:cNvSpPr txBox="1"/>
            <p:nvPr/>
          </p:nvSpPr>
          <p:spPr>
            <a:xfrm rot="16200000" flipH="1">
              <a:off x="2780492" y="3840543"/>
              <a:ext cx="1153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33CC"/>
                  </a:solidFill>
                </a:rPr>
                <a:t>address</a:t>
              </a:r>
              <a:endParaRPr lang="en-US" sz="24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 rot="16200000" flipH="1">
              <a:off x="2358188" y="3657147"/>
              <a:ext cx="1070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control</a:t>
              </a:r>
              <a:endParaRPr lang="en-US" sz="2400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271230" y="4678680"/>
              <a:ext cx="129540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195030" y="4903113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D</a:t>
              </a:r>
              <a:r>
                <a:rPr lang="en-US" sz="2200" baseline="-25000" dirty="0" smtClean="0"/>
                <a:t>7  </a:t>
              </a:r>
              <a:r>
                <a:rPr lang="en-US" sz="2200" dirty="0" smtClean="0"/>
                <a:t>D</a:t>
              </a:r>
              <a:r>
                <a:rPr lang="en-US" sz="2200" baseline="-25000" dirty="0" smtClean="0"/>
                <a:t>6</a:t>
              </a:r>
              <a:r>
                <a:rPr lang="en-US" sz="2200" dirty="0" smtClean="0"/>
                <a:t>… D</a:t>
              </a:r>
              <a:r>
                <a:rPr lang="en-US" sz="2200" baseline="-25000" dirty="0" smtClean="0"/>
                <a:t>0</a:t>
              </a:r>
              <a:endParaRPr lang="en-US" sz="2200" baseline="-250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276600" y="4678680"/>
              <a:ext cx="1385030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57" name="Group 201"/>
            <p:cNvGrpSpPr/>
            <p:nvPr/>
          </p:nvGrpSpPr>
          <p:grpSpPr>
            <a:xfrm>
              <a:off x="4114800" y="2971800"/>
              <a:ext cx="426720" cy="237744"/>
              <a:chOff x="4058196" y="3581400"/>
              <a:chExt cx="274320" cy="278257"/>
            </a:xfrm>
          </p:grpSpPr>
          <p:grpSp>
            <p:nvGrpSpPr>
              <p:cNvPr id="317" name="Group 28"/>
              <p:cNvGrpSpPr/>
              <p:nvPr/>
            </p:nvGrpSpPr>
            <p:grpSpPr>
              <a:xfrm rot="10800000">
                <a:off x="4058196" y="3722497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29"/>
              <p:cNvGrpSpPr/>
              <p:nvPr/>
            </p:nvGrpSpPr>
            <p:grpSpPr>
              <a:xfrm rot="10800000">
                <a:off x="4058196" y="3581400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19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8" name="Group 231"/>
            <p:cNvGrpSpPr/>
            <p:nvPr/>
          </p:nvGrpSpPr>
          <p:grpSpPr>
            <a:xfrm>
              <a:off x="4114800" y="2590800"/>
              <a:ext cx="426720" cy="237744"/>
              <a:chOff x="4058196" y="3581400"/>
              <a:chExt cx="274320" cy="278257"/>
            </a:xfrm>
          </p:grpSpPr>
          <p:grpSp>
            <p:nvGrpSpPr>
              <p:cNvPr id="303" name="Group 28"/>
              <p:cNvGrpSpPr/>
              <p:nvPr/>
            </p:nvGrpSpPr>
            <p:grpSpPr>
              <a:xfrm rot="10800000">
                <a:off x="4058196" y="3722497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29"/>
              <p:cNvGrpSpPr/>
              <p:nvPr/>
            </p:nvGrpSpPr>
            <p:grpSpPr>
              <a:xfrm rot="10800000">
                <a:off x="4058196" y="3581400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305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9" name="Group 258"/>
            <p:cNvGrpSpPr/>
            <p:nvPr/>
          </p:nvGrpSpPr>
          <p:grpSpPr>
            <a:xfrm>
              <a:off x="4114800" y="2200656"/>
              <a:ext cx="426720" cy="237744"/>
              <a:chOff x="4058196" y="3581400"/>
              <a:chExt cx="274320" cy="278257"/>
            </a:xfrm>
          </p:grpSpPr>
          <p:grpSp>
            <p:nvGrpSpPr>
              <p:cNvPr id="289" name="Group 28"/>
              <p:cNvGrpSpPr/>
              <p:nvPr/>
            </p:nvGrpSpPr>
            <p:grpSpPr>
              <a:xfrm rot="10800000">
                <a:off x="4058196" y="3722497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4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5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9"/>
              <p:cNvGrpSpPr/>
              <p:nvPr/>
            </p:nvGrpSpPr>
            <p:grpSpPr>
              <a:xfrm rot="10800000">
                <a:off x="4058196" y="3581400"/>
                <a:ext cx="274320" cy="137160"/>
                <a:chOff x="1905000" y="6096000"/>
                <a:chExt cx="609600" cy="152400"/>
              </a:xfrm>
            </p:grpSpPr>
            <p:cxnSp>
              <p:nvCxnSpPr>
                <p:cNvPr id="291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rgbClr val="33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359"/>
            <p:cNvGrpSpPr/>
            <p:nvPr/>
          </p:nvGrpSpPr>
          <p:grpSpPr>
            <a:xfrm>
              <a:off x="5364480" y="2286000"/>
              <a:ext cx="365760" cy="1656044"/>
              <a:chOff x="5364480" y="2286000"/>
              <a:chExt cx="460866" cy="1656044"/>
            </a:xfrm>
          </p:grpSpPr>
          <p:grpSp>
            <p:nvGrpSpPr>
              <p:cNvPr id="261" name="Group 29"/>
              <p:cNvGrpSpPr/>
              <p:nvPr/>
            </p:nvGrpSpPr>
            <p:grpSpPr>
              <a:xfrm rot="10800000">
                <a:off x="5364480" y="2286000"/>
                <a:ext cx="426720" cy="127218"/>
                <a:chOff x="1905000" y="6096000"/>
                <a:chExt cx="609600" cy="152400"/>
              </a:xfrm>
            </p:grpSpPr>
            <p:cxnSp>
              <p:nvCxnSpPr>
                <p:cNvPr id="283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9"/>
              <p:cNvGrpSpPr/>
              <p:nvPr/>
            </p:nvGrpSpPr>
            <p:grpSpPr>
              <a:xfrm rot="10800000">
                <a:off x="5387050" y="2690150"/>
                <a:ext cx="426720" cy="127218"/>
                <a:chOff x="1905000" y="6096000"/>
                <a:chExt cx="609600" cy="152400"/>
              </a:xfrm>
            </p:grpSpPr>
            <p:cxnSp>
              <p:nvCxnSpPr>
                <p:cNvPr id="277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800000">
                <a:off x="5398625" y="3069119"/>
                <a:ext cx="426720" cy="127218"/>
                <a:chOff x="1905000" y="6096000"/>
                <a:chExt cx="609600" cy="152400"/>
              </a:xfrm>
            </p:grpSpPr>
            <p:cxnSp>
              <p:nvCxnSpPr>
                <p:cNvPr id="271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9"/>
              <p:cNvGrpSpPr/>
              <p:nvPr/>
            </p:nvGrpSpPr>
            <p:grpSpPr>
              <a:xfrm rot="10800000">
                <a:off x="5398626" y="3814826"/>
                <a:ext cx="426720" cy="127218"/>
                <a:chOff x="1905000" y="6096000"/>
                <a:chExt cx="609600" cy="152400"/>
              </a:xfrm>
            </p:grpSpPr>
            <p:cxnSp>
              <p:nvCxnSpPr>
                <p:cNvPr id="265" name="Straight Connector 4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4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257800" y="1066800"/>
            <a:ext cx="3200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Memory Mapped I/O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308" name="Group 307"/>
          <p:cNvGrpSpPr/>
          <p:nvPr/>
        </p:nvGrpSpPr>
        <p:grpSpPr>
          <a:xfrm>
            <a:off x="228600" y="1524000"/>
            <a:ext cx="3962400" cy="3200400"/>
            <a:chOff x="457200" y="1905000"/>
            <a:chExt cx="3962400" cy="3200400"/>
          </a:xfrm>
        </p:grpSpPr>
        <p:grpSp>
          <p:nvGrpSpPr>
            <p:cNvPr id="3" name="Group 97"/>
            <p:cNvGrpSpPr/>
            <p:nvPr/>
          </p:nvGrpSpPr>
          <p:grpSpPr>
            <a:xfrm>
              <a:off x="1142998" y="3429000"/>
              <a:ext cx="914394" cy="838200"/>
              <a:chOff x="1219200" y="4419600"/>
              <a:chExt cx="1295400" cy="609600"/>
            </a:xfrm>
          </p:grpSpPr>
          <p:grpSp>
            <p:nvGrpSpPr>
              <p:cNvPr id="4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0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71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oup 52"/>
              <p:cNvGrpSpPr/>
              <p:nvPr/>
            </p:nvGrpSpPr>
            <p:grpSpPr>
              <a:xfrm rot="16200000">
                <a:off x="13970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9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57" name="Straight Connector 15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2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43" name="Straight Connector 14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5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7" name="Group 36"/>
            <p:cNvGrpSpPr/>
            <p:nvPr/>
          </p:nvGrpSpPr>
          <p:grpSpPr>
            <a:xfrm>
              <a:off x="1981200" y="4343400"/>
              <a:ext cx="609600" cy="304800"/>
              <a:chOff x="1905000" y="5943600"/>
              <a:chExt cx="609600" cy="304800"/>
            </a:xfrm>
          </p:grpSpPr>
          <p:grpSp>
            <p:nvGrpSpPr>
              <p:cNvPr id="28" name="Group 28"/>
              <p:cNvGrpSpPr/>
              <p:nvPr/>
            </p:nvGrpSpPr>
            <p:grpSpPr>
              <a:xfrm>
                <a:off x="1905000" y="59436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9"/>
              <p:cNvGrpSpPr/>
              <p:nvPr/>
            </p:nvGrpSpPr>
            <p:grpSpPr>
              <a:xfrm>
                <a:off x="1905000" y="6096000"/>
                <a:ext cx="609600" cy="152400"/>
                <a:chOff x="1905000" y="6096000"/>
                <a:chExt cx="609600" cy="1524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rot="10800000" flipV="1">
                  <a:off x="1905000" y="60960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 flipV="1">
                  <a:off x="1905000" y="612648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800000" flipV="1">
                  <a:off x="1905000" y="615696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 flipV="1">
                  <a:off x="1905000" y="618744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0800000" flipV="1">
                  <a:off x="1905000" y="621792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0800000" flipV="1">
                  <a:off x="1905000" y="6248400"/>
                  <a:ext cx="60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Rectangle 95"/>
            <p:cNvSpPr/>
            <p:nvPr/>
          </p:nvSpPr>
          <p:spPr>
            <a:xfrm>
              <a:off x="1143000" y="419100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CPU</a:t>
              </a:r>
              <a:endParaRPr lang="en-US" sz="2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200" y="1905000"/>
              <a:ext cx="23622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/>
                <a:t>Memory</a:t>
              </a:r>
              <a:endParaRPr lang="en-US" sz="2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90800" y="4191000"/>
              <a:ext cx="457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I/O</a:t>
              </a:r>
              <a:endParaRPr lang="en-US" sz="24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288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58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19"/>
            <p:cNvGrpSpPr/>
            <p:nvPr/>
          </p:nvGrpSpPr>
          <p:grpSpPr>
            <a:xfrm>
              <a:off x="3048000" y="4114801"/>
              <a:ext cx="457200" cy="761999"/>
              <a:chOff x="2286000" y="5867400"/>
              <a:chExt cx="457200" cy="761999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 flipH="1" flipV="1">
                <a:off x="2286000" y="5867400"/>
                <a:ext cx="3810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2286000" y="6248399"/>
                <a:ext cx="3810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0800000" flipH="1">
                <a:off x="2286000" y="62484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14"/>
            <p:cNvGrpSpPr/>
            <p:nvPr/>
          </p:nvGrpSpPr>
          <p:grpSpPr>
            <a:xfrm>
              <a:off x="3349752" y="3886200"/>
              <a:ext cx="1069848" cy="1219200"/>
              <a:chOff x="3276600" y="4724400"/>
              <a:chExt cx="1069848" cy="12192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276600" y="47244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KBD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76600" y="51816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display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276600" y="5638800"/>
                <a:ext cx="1069848" cy="304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network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9" name="Group 308"/>
          <p:cNvGrpSpPr/>
          <p:nvPr/>
        </p:nvGrpSpPr>
        <p:grpSpPr>
          <a:xfrm>
            <a:off x="5105400" y="1447800"/>
            <a:ext cx="3733800" cy="3505200"/>
            <a:chOff x="5105400" y="1447800"/>
            <a:chExt cx="3733800" cy="3505200"/>
          </a:xfrm>
        </p:grpSpPr>
        <p:grpSp>
          <p:nvGrpSpPr>
            <p:cNvPr id="33" name="Group 97"/>
            <p:cNvGrpSpPr/>
            <p:nvPr/>
          </p:nvGrpSpPr>
          <p:grpSpPr>
            <a:xfrm rot="16200000">
              <a:off x="5791203" y="3581403"/>
              <a:ext cx="914394" cy="457200"/>
              <a:chOff x="1219200" y="4419600"/>
              <a:chExt cx="1295400" cy="609600"/>
            </a:xfrm>
          </p:grpSpPr>
          <p:grpSp>
            <p:nvGrpSpPr>
              <p:cNvPr id="34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35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80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" name="Group 52"/>
              <p:cNvGrpSpPr/>
              <p:nvPr/>
            </p:nvGrpSpPr>
            <p:grpSpPr>
              <a:xfrm rot="16200000">
                <a:off x="13970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50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65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93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5" name="Group 244"/>
            <p:cNvGrpSpPr/>
            <p:nvPr/>
          </p:nvGrpSpPr>
          <p:grpSpPr>
            <a:xfrm>
              <a:off x="6477000" y="1447800"/>
              <a:ext cx="2362200" cy="1524000"/>
              <a:chOff x="4800600" y="1905000"/>
              <a:chExt cx="2362200" cy="1524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800600" y="1905000"/>
                <a:ext cx="23622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72200" y="2590800"/>
                <a:ext cx="838200" cy="609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29200" y="2590800"/>
                <a:ext cx="838200" cy="609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code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43"/>
            <p:cNvGrpSpPr/>
            <p:nvPr/>
          </p:nvGrpSpPr>
          <p:grpSpPr>
            <a:xfrm>
              <a:off x="6477000" y="3200400"/>
              <a:ext cx="1828800" cy="1219200"/>
              <a:chOff x="6934200" y="3352800"/>
              <a:chExt cx="18288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934200" y="3505200"/>
                <a:ext cx="4572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/>
                  <a:t>I/O</a:t>
                </a:r>
                <a:endParaRPr lang="en-US" sz="2400" dirty="0"/>
              </a:p>
            </p:txBody>
          </p:sp>
          <p:grpSp>
            <p:nvGrpSpPr>
              <p:cNvPr id="102" name="Group 19"/>
              <p:cNvGrpSpPr/>
              <p:nvPr/>
            </p:nvGrpSpPr>
            <p:grpSpPr>
              <a:xfrm>
                <a:off x="7391400" y="3581401"/>
                <a:ext cx="457200" cy="761999"/>
                <a:chOff x="2286000" y="5867400"/>
                <a:chExt cx="457200" cy="761999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rot="5400000" flipH="1" flipV="1">
                  <a:off x="2286000" y="5867400"/>
                  <a:ext cx="381000" cy="381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6200000" flipH="1">
                  <a:off x="2286000" y="6248399"/>
                  <a:ext cx="381000" cy="381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0800000" flipH="1">
                  <a:off x="2286000" y="62484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4"/>
              <p:cNvGrpSpPr/>
              <p:nvPr/>
            </p:nvGrpSpPr>
            <p:grpSpPr>
              <a:xfrm>
                <a:off x="7693152" y="3352800"/>
                <a:ext cx="1069848" cy="1219200"/>
                <a:chOff x="3276600" y="4724400"/>
                <a:chExt cx="1069848" cy="1219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724400"/>
                  <a:ext cx="1069848" cy="304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KBD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276600" y="5181600"/>
                  <a:ext cx="1069848" cy="304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display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276600" y="5638800"/>
                  <a:ext cx="1069848" cy="304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network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97"/>
            <p:cNvGrpSpPr/>
            <p:nvPr/>
          </p:nvGrpSpPr>
          <p:grpSpPr>
            <a:xfrm rot="10800000">
              <a:off x="5105400" y="1523998"/>
              <a:ext cx="914394" cy="2971801"/>
              <a:chOff x="1219200" y="4419600"/>
              <a:chExt cx="1295400" cy="609601"/>
            </a:xfrm>
          </p:grpSpPr>
          <p:grpSp>
            <p:nvGrpSpPr>
              <p:cNvPr id="123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24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38" name="Straight Connector 237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32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6" name="Group 52"/>
              <p:cNvGrpSpPr/>
              <p:nvPr/>
            </p:nvGrpSpPr>
            <p:grpSpPr>
              <a:xfrm rot="16200000">
                <a:off x="1397001" y="4572001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27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24" name="Straight Connector 223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10800000" flipV="1">
                    <a:off x="1905000" y="6217919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18" name="Straight Connector 217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1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42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10" name="Straight Connector 209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04" name="Straight Connector 203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6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69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0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3" name="Group 97"/>
            <p:cNvGrpSpPr/>
            <p:nvPr/>
          </p:nvGrpSpPr>
          <p:grpSpPr>
            <a:xfrm rot="16200000">
              <a:off x="5791203" y="1752597"/>
              <a:ext cx="914394" cy="457200"/>
              <a:chOff x="1219200" y="4419600"/>
              <a:chExt cx="1295400" cy="609600"/>
            </a:xfrm>
          </p:grpSpPr>
          <p:grpSp>
            <p:nvGrpSpPr>
              <p:cNvPr id="184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85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301" name="Straight Connector 30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95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7" name="Group 52"/>
              <p:cNvGrpSpPr/>
              <p:nvPr/>
            </p:nvGrpSpPr>
            <p:grpSpPr>
              <a:xfrm rot="16200000">
                <a:off x="13970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188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87" name="Straight Connector 28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2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03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73" name="Straight Connector 27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67" name="Straight Connector 26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30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59" name="Straight Connector 25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1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53" name="Straight Connector 252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" name="Rectangle 4"/>
            <p:cNvSpPr/>
            <p:nvPr/>
          </p:nvSpPr>
          <p:spPr>
            <a:xfrm>
              <a:off x="5105400" y="434340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CPU</a:t>
              </a:r>
              <a:endParaRPr lang="en-US" sz="2400" dirty="0"/>
            </a:p>
          </p:txBody>
        </p:sp>
      </p:grpSp>
      <p:sp>
        <p:nvSpPr>
          <p:cNvPr id="293" name="Rectangle 292"/>
          <p:cNvSpPr/>
          <p:nvPr/>
        </p:nvSpPr>
        <p:spPr>
          <a:xfrm>
            <a:off x="76200" y="1066800"/>
            <a:ext cx="449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Memory &amp; I/O Separately Mapped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4800600" y="5791200"/>
            <a:ext cx="4114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Memory and I/O share same address space and address bus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52400" y="5715000"/>
            <a:ext cx="4114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Memory and I/O have separate address space and address bus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0" name="Date Placeholder 30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8B0D-D559-4FBD-A0F4-F3B2E169C6A6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11" name="Slide Number Placeholder 3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36"/>
          <p:cNvGrpSpPr/>
          <p:nvPr/>
        </p:nvGrpSpPr>
        <p:grpSpPr>
          <a:xfrm>
            <a:off x="3886200" y="3200400"/>
            <a:ext cx="609600" cy="304800"/>
            <a:chOff x="1905000" y="5943600"/>
            <a:chExt cx="609600" cy="304800"/>
          </a:xfrm>
        </p:grpSpPr>
        <p:grpSp>
          <p:nvGrpSpPr>
            <p:cNvPr id="66" name="Group 28"/>
            <p:cNvGrpSpPr/>
            <p:nvPr/>
          </p:nvGrpSpPr>
          <p:grpSpPr>
            <a:xfrm>
              <a:off x="1905000" y="5943600"/>
              <a:ext cx="609600" cy="152400"/>
              <a:chOff x="1905000" y="6096000"/>
              <a:chExt cx="609600" cy="152400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0800000" flipV="1">
                <a:off x="1905000" y="609600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0800000" flipV="1">
                <a:off x="1905000" y="612648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0800000" flipV="1">
                <a:off x="1905000" y="615696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0800000" flipV="1">
                <a:off x="1905000" y="618744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10800000" flipV="1">
                <a:off x="1905000" y="621792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0800000" flipV="1">
                <a:off x="1905000" y="624840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29"/>
            <p:cNvGrpSpPr/>
            <p:nvPr/>
          </p:nvGrpSpPr>
          <p:grpSpPr>
            <a:xfrm>
              <a:off x="1905000" y="6096000"/>
              <a:ext cx="609600" cy="152400"/>
              <a:chOff x="1905000" y="6096000"/>
              <a:chExt cx="609600" cy="1524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10800000" flipV="1">
                <a:off x="1905000" y="609600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V="1">
                <a:off x="1905000" y="612648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0800000" flipV="1">
                <a:off x="1905000" y="615696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0800000" flipV="1">
                <a:off x="1905000" y="618744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0800000" flipV="1">
                <a:off x="1905000" y="621792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0800000" flipV="1">
                <a:off x="1905000" y="6248400"/>
                <a:ext cx="60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Rectangle 79"/>
          <p:cNvSpPr/>
          <p:nvPr/>
        </p:nvSpPr>
        <p:spPr>
          <a:xfrm>
            <a:off x="2590800" y="3810000"/>
            <a:ext cx="1981200" cy="213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2400" dirty="0" smtClean="0">
                <a:solidFill>
                  <a:srgbClr val="3333CC"/>
                </a:solidFill>
              </a:rPr>
              <a:t>CPU</a:t>
            </a: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95800" y="3048000"/>
            <a:ext cx="4572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I/O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286000" y="1447800"/>
            <a:ext cx="2362200" cy="2362200"/>
            <a:chOff x="2971800" y="1905000"/>
            <a:chExt cx="2362200" cy="2362200"/>
          </a:xfrm>
        </p:grpSpPr>
        <p:grpSp>
          <p:nvGrpSpPr>
            <p:cNvPr id="4" name="Group 97"/>
            <p:cNvGrpSpPr/>
            <p:nvPr/>
          </p:nvGrpSpPr>
          <p:grpSpPr>
            <a:xfrm>
              <a:off x="3657598" y="3429000"/>
              <a:ext cx="914394" cy="838200"/>
              <a:chOff x="1219200" y="4419600"/>
              <a:chExt cx="1295400" cy="609600"/>
            </a:xfrm>
          </p:grpSpPr>
          <p:grpSp>
            <p:nvGrpSpPr>
              <p:cNvPr id="5" name="Group 37"/>
              <p:cNvGrpSpPr/>
              <p:nvPr/>
            </p:nvGrpSpPr>
            <p:grpSpPr>
              <a:xfrm rot="16200000">
                <a:off x="10668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51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4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5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53" name="Straight Connector 4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4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" name="Group 52"/>
              <p:cNvGrpSpPr/>
              <p:nvPr/>
            </p:nvGrpSpPr>
            <p:grpSpPr>
              <a:xfrm rot="16200000">
                <a:off x="13970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37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63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64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7"/>
              <p:cNvGrpSpPr/>
              <p:nvPr/>
            </p:nvGrpSpPr>
            <p:grpSpPr>
              <a:xfrm rot="16200000">
                <a:off x="17272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23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82"/>
              <p:cNvGrpSpPr/>
              <p:nvPr/>
            </p:nvGrpSpPr>
            <p:grpSpPr>
              <a:xfrm rot="16200000">
                <a:off x="2057400" y="4572000"/>
                <a:ext cx="609600" cy="304800"/>
                <a:chOff x="1905000" y="5943600"/>
                <a:chExt cx="609600" cy="304800"/>
              </a:xfrm>
            </p:grpSpPr>
            <p:grpSp>
              <p:nvGrpSpPr>
                <p:cNvPr id="9" name="Group 28"/>
                <p:cNvGrpSpPr/>
                <p:nvPr/>
              </p:nvGrpSpPr>
              <p:grpSpPr>
                <a:xfrm>
                  <a:off x="1905000" y="59436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29"/>
                <p:cNvGrpSpPr/>
                <p:nvPr/>
              </p:nvGrpSpPr>
              <p:grpSpPr>
                <a:xfrm>
                  <a:off x="1905000" y="6096000"/>
                  <a:ext cx="609600" cy="152400"/>
                  <a:chOff x="1905000" y="6096000"/>
                  <a:chExt cx="609600" cy="15240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 rot="10800000" flipV="1">
                    <a:off x="1905000" y="60960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rot="10800000" flipV="1">
                    <a:off x="1905000" y="612648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rot="10800000" flipV="1">
                    <a:off x="1905000" y="615696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rot="10800000" flipV="1">
                    <a:off x="1905000" y="618744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rot="10800000" flipV="1">
                    <a:off x="1905000" y="621792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rot="10800000" flipV="1">
                    <a:off x="1905000" y="6248400"/>
                    <a:ext cx="609600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1" name="Rectangle 80"/>
            <p:cNvSpPr/>
            <p:nvPr/>
          </p:nvSpPr>
          <p:spPr>
            <a:xfrm>
              <a:off x="2971800" y="1905000"/>
              <a:ext cx="2362200" cy="15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434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200400" y="2590800"/>
              <a:ext cx="838200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code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19"/>
          <p:cNvGrpSpPr/>
          <p:nvPr/>
        </p:nvGrpSpPr>
        <p:grpSpPr>
          <a:xfrm>
            <a:off x="4953000" y="2971801"/>
            <a:ext cx="457200" cy="761999"/>
            <a:chOff x="2286000" y="5867400"/>
            <a:chExt cx="457200" cy="761999"/>
          </a:xfrm>
        </p:grpSpPr>
        <p:cxnSp>
          <p:nvCxnSpPr>
            <p:cNvPr id="86" name="Straight Connector 85"/>
            <p:cNvCxnSpPr/>
            <p:nvPr/>
          </p:nvCxnSpPr>
          <p:spPr>
            <a:xfrm rot="5400000" flipH="1" flipV="1">
              <a:off x="2286000" y="5867400"/>
              <a:ext cx="381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2286000" y="6248399"/>
              <a:ext cx="381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 flipH="1">
              <a:off x="2286000" y="62484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14"/>
          <p:cNvGrpSpPr/>
          <p:nvPr/>
        </p:nvGrpSpPr>
        <p:grpSpPr>
          <a:xfrm>
            <a:off x="5254752" y="2743200"/>
            <a:ext cx="1069848" cy="1219200"/>
            <a:chOff x="3276600" y="4724400"/>
            <a:chExt cx="1069848" cy="1219200"/>
          </a:xfrm>
        </p:grpSpPr>
        <p:sp>
          <p:nvSpPr>
            <p:cNvPr id="90" name="Rectangle 89"/>
            <p:cNvSpPr/>
            <p:nvPr/>
          </p:nvSpPr>
          <p:spPr>
            <a:xfrm>
              <a:off x="3276600" y="4724400"/>
              <a:ext cx="1069848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KBD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5181600"/>
              <a:ext cx="1069848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display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76600" y="5638800"/>
              <a:ext cx="1069848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network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286000" y="152400"/>
            <a:ext cx="449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Simplified CPU Block Diagram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71800" y="3810000"/>
            <a:ext cx="838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cache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667000" y="4876800"/>
            <a:ext cx="609600" cy="533400"/>
            <a:chOff x="3810000" y="4419600"/>
            <a:chExt cx="609600" cy="533400"/>
          </a:xfrm>
        </p:grpSpPr>
        <p:sp>
          <p:nvSpPr>
            <p:cNvPr id="98" name="Rectangle 97"/>
            <p:cNvSpPr/>
            <p:nvPr/>
          </p:nvSpPr>
          <p:spPr>
            <a:xfrm>
              <a:off x="3810000" y="4419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10000" y="46101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10000" y="4800600"/>
              <a:ext cx="6096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886200" y="5181600"/>
            <a:ext cx="6096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FPU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86200" y="4495800"/>
            <a:ext cx="6096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ALU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667000" y="4267200"/>
            <a:ext cx="609600" cy="533400"/>
            <a:chOff x="3810000" y="4419600"/>
            <a:chExt cx="609600" cy="533400"/>
          </a:xfrm>
          <a:solidFill>
            <a:srgbClr val="3333CC"/>
          </a:solidFill>
        </p:grpSpPr>
        <p:sp>
          <p:nvSpPr>
            <p:cNvPr id="106" name="Rectangle 105"/>
            <p:cNvSpPr/>
            <p:nvPr/>
          </p:nvSpPr>
          <p:spPr>
            <a:xfrm>
              <a:off x="3810000" y="4419600"/>
              <a:ext cx="6096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10000" y="4610100"/>
              <a:ext cx="6096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10000" y="4800600"/>
              <a:ext cx="609600" cy="152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533400" y="4953000"/>
            <a:ext cx="1752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data register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28600" y="44196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control 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00600" y="44958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arithmetic/logic operations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00600" y="52578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floating point operations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Date Placeholder 1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81A7-BA4F-4235-B056-C12111841154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914400"/>
            <a:ext cx="6781800" cy="1066800"/>
          </a:xfrm>
          <a:prstGeom prst="rect">
            <a:avLst/>
          </a:prstGeom>
        </p:spPr>
        <p:txBody>
          <a:bodyPr lIns="0" tIns="0" rIns="0" bIns="0"/>
          <a:lstStyle/>
          <a:p>
            <a:pPr marL="173038" marR="0" lvl="0" indent="-1730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aseline="0" dirty="0" smtClean="0"/>
              <a:t>(1) Program Concepts</a:t>
            </a:r>
          </a:p>
          <a:p>
            <a:pPr marL="173038" indent="-173038">
              <a:lnSpc>
                <a:spcPts val="2200"/>
              </a:lnSpc>
              <a:spcBef>
                <a:spcPts val="600"/>
              </a:spcBef>
              <a:defRPr/>
            </a:pPr>
            <a:r>
              <a:rPr lang="en-US" sz="2400" dirty="0" smtClean="0"/>
              <a:t>(2) Instructions &amp; Instruction Cycle</a:t>
            </a:r>
          </a:p>
          <a:p>
            <a:pPr marL="173038" marR="0" lvl="0" indent="-173038" algn="l" defTabSz="914400" rtl="0" eaLnBrk="1" fontAlgn="auto" latinLnBrk="0" hangingPunct="1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Machine Language &amp; Assembly Language Concepts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6618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1.2 Fundamental Concepts of Programs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438400"/>
            <a:ext cx="8915400" cy="2971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200"/>
              </a:lnSpc>
              <a:spcBef>
                <a:spcPts val="600"/>
              </a:spcBef>
            </a:pPr>
            <a:r>
              <a:rPr lang="en-US" sz="2200" b="1" dirty="0" smtClean="0"/>
              <a:t>Conventions:</a:t>
            </a:r>
          </a:p>
          <a:p>
            <a:pPr lvl="0">
              <a:lnSpc>
                <a:spcPts val="2200"/>
              </a:lnSpc>
              <a:spcBef>
                <a:spcPts val="600"/>
              </a:spcBef>
            </a:pPr>
            <a:endParaRPr lang="en-US" sz="2200" dirty="0" smtClean="0"/>
          </a:p>
          <a:p>
            <a:pPr lvl="0">
              <a:lnSpc>
                <a:spcPts val="220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3333CC"/>
                </a:solidFill>
              </a:rPr>
              <a:t>“$”</a:t>
            </a:r>
            <a:r>
              <a:rPr lang="en-US" sz="2200" dirty="0" smtClean="0"/>
              <a:t> is used to indicate HEX value</a:t>
            </a:r>
          </a:p>
          <a:p>
            <a:pPr marL="347663" lvl="0" indent="-228600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$FE = 254 (decimal) =  1111 1110 (binary)</a:t>
            </a:r>
          </a:p>
          <a:p>
            <a:pPr marL="347663" lvl="0" indent="-228600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$FF = 255 (decimal) =  1111 1111 (binary)</a:t>
            </a:r>
          </a:p>
          <a:p>
            <a:pPr marL="347663" lvl="0" indent="-228600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$100 = 256 decimal = 1 0000 0000 (binary)</a:t>
            </a:r>
          </a:p>
          <a:p>
            <a:pPr marL="347663" lvl="0" indent="-228600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7663" lvl="0" indent="-347663">
              <a:lnSpc>
                <a:spcPts val="2200"/>
              </a:lnSpc>
              <a:spcBef>
                <a:spcPts val="600"/>
              </a:spcBef>
            </a:pPr>
            <a:r>
              <a:rPr lang="en-US" sz="2200" dirty="0" smtClean="0">
                <a:solidFill>
                  <a:srgbClr val="3333CC"/>
                </a:solidFill>
              </a:rPr>
              <a:t>($300F) </a:t>
            </a:r>
            <a:r>
              <a:rPr lang="en-US" sz="2200" dirty="0" smtClean="0"/>
              <a:t>refers to the contents of memory location (address) $300F</a:t>
            </a:r>
          </a:p>
          <a:p>
            <a:pPr marL="347663" lvl="0" indent="-228600">
              <a:lnSpc>
                <a:spcPts val="2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($300F) = $C8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5638800"/>
          <a:ext cx="27432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Address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Instruction</a:t>
                      </a:r>
                      <a:endParaRPr lang="en-US" sz="22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$300F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11001000</a:t>
                      </a:r>
                      <a:endParaRPr lang="en-US" sz="2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FB8B-BB96-4EDE-8236-7F24CEB2716F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457200"/>
            <a:ext cx="8763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/>
              <a:t>Machine Code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binary language developed in  early computers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consisted of </a:t>
            </a:r>
            <a:r>
              <a:rPr lang="en-US" sz="2200" dirty="0" smtClean="0">
                <a:solidFill>
                  <a:srgbClr val="3333CC"/>
                </a:solidFill>
              </a:rPr>
              <a:t>opcodes</a:t>
            </a:r>
            <a:r>
              <a:rPr lang="en-US" sz="2200" dirty="0" smtClean="0"/>
              <a:t> and</a:t>
            </a:r>
            <a:r>
              <a:rPr lang="en-US" sz="2200" dirty="0" smtClean="0">
                <a:solidFill>
                  <a:srgbClr val="008000"/>
                </a:solidFill>
              </a:rPr>
              <a:t> operands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3333CC"/>
                </a:solidFill>
              </a:rPr>
              <a:t>1011 0110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8000"/>
                </a:solidFill>
              </a:rPr>
              <a:t>1101 0000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 actual code that is executed on a CPU</a:t>
            </a:r>
          </a:p>
          <a:p>
            <a:pPr>
              <a:spcBef>
                <a:spcPts val="1800"/>
              </a:spcBef>
            </a:pPr>
            <a:r>
              <a:rPr lang="en-US" sz="2200" b="1" dirty="0" smtClean="0"/>
              <a:t>Assembley Language</a:t>
            </a:r>
            <a:r>
              <a:rPr lang="en-US" sz="2200" dirty="0" smtClean="0"/>
              <a:t>  (AL)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derived from machine code using a software tools called an</a:t>
            </a:r>
            <a:r>
              <a:rPr lang="en-US" sz="2200" b="1" dirty="0" smtClean="0"/>
              <a:t> ASSEMBLER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allows humans to easily read machine language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requires knowledge of CPU hardware, memory access, device interfaces</a:t>
            </a:r>
          </a:p>
          <a:p>
            <a:pPr>
              <a:spcBef>
                <a:spcPts val="1800"/>
              </a:spcBef>
            </a:pPr>
            <a:r>
              <a:rPr lang="en-US" sz="2200" b="1" dirty="0" smtClean="0"/>
              <a:t>High Level Languages</a:t>
            </a:r>
            <a:r>
              <a:rPr lang="en-US" sz="2200" dirty="0" smtClean="0"/>
              <a:t>  (HLL)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allows the user to view the CPU as an </a:t>
            </a:r>
            <a:r>
              <a:rPr lang="en-US" sz="2200" dirty="0" smtClean="0">
                <a:solidFill>
                  <a:srgbClr val="3333FF"/>
                </a:solidFill>
              </a:rPr>
              <a:t>abstraction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executes logical instructions (e.g. conditional logic and loops)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details of CPU components and memory access modes are largely hidden</a:t>
            </a:r>
          </a:p>
          <a:p>
            <a:pPr marL="228600" indent="-109538">
              <a:buFont typeface="Arial" pitchFamily="34" charset="0"/>
              <a:buChar char="•"/>
            </a:pPr>
            <a:r>
              <a:rPr lang="en-US" sz="2200" dirty="0" smtClean="0"/>
              <a:t>results in portable code that is easy to understand (</a:t>
            </a:r>
            <a:r>
              <a:rPr lang="en-US" sz="2200" i="1" dirty="0" smtClean="0"/>
              <a:t>ha ha ha</a:t>
            </a:r>
            <a:r>
              <a:rPr lang="en-US" sz="2200" dirty="0" smtClean="0"/>
              <a:t>)</a:t>
            </a:r>
            <a:endParaRPr lang="en-US" sz="2200" b="1" dirty="0" smtClean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6200" y="5486400"/>
            <a:ext cx="9067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</a:pPr>
            <a:r>
              <a:rPr lang="en-CA" sz="2200" dirty="0" smtClean="0"/>
              <a:t>e.g. machine code</a:t>
            </a:r>
            <a:r>
              <a:rPr lang="en-CA" sz="2200" dirty="0" smtClean="0">
                <a:solidFill>
                  <a:srgbClr val="3333CC"/>
                </a:solidFill>
              </a:rPr>
              <a:t> B6 </a:t>
            </a:r>
            <a:r>
              <a:rPr lang="en-CA" sz="2200" dirty="0">
                <a:solidFill>
                  <a:srgbClr val="3333CC"/>
                </a:solidFill>
              </a:rPr>
              <a:t>D0 00</a:t>
            </a:r>
            <a:r>
              <a:rPr lang="en-CA" sz="2200" dirty="0"/>
              <a:t> </a:t>
            </a:r>
            <a:r>
              <a:rPr lang="en-CA" sz="2200" dirty="0" smtClean="0"/>
              <a:t> translates to assembly language as </a:t>
            </a:r>
            <a:r>
              <a:rPr lang="en-CA" sz="2200" dirty="0" smtClean="0">
                <a:solidFill>
                  <a:srgbClr val="3333CC"/>
                </a:solidFill>
              </a:rPr>
              <a:t>LDAA $D000</a:t>
            </a:r>
          </a:p>
          <a:p>
            <a:pPr marL="342900" indent="-166688" eaLnBrk="1" hangingPunct="1">
              <a:spcBef>
                <a:spcPct val="0"/>
              </a:spcBef>
            </a:pPr>
            <a:r>
              <a:rPr lang="en-CA" sz="2200" dirty="0" smtClean="0"/>
              <a:t>- it means “load register A with the value stored in memory location $D000”</a:t>
            </a:r>
          </a:p>
          <a:p>
            <a:pPr marL="342900" indent="-166688" eaLnBrk="1" hangingPunct="1">
              <a:spcBef>
                <a:spcPct val="0"/>
              </a:spcBef>
            </a:pPr>
            <a:r>
              <a:rPr lang="en-CA" sz="2200" dirty="0" smtClean="0"/>
              <a:t>- a </a:t>
            </a:r>
            <a:r>
              <a:rPr lang="en-CA" sz="2200" dirty="0" smtClean="0">
                <a:solidFill>
                  <a:srgbClr val="3333CC"/>
                </a:solidFill>
              </a:rPr>
              <a:t>HLL instruction </a:t>
            </a:r>
            <a:r>
              <a:rPr lang="en-CA" sz="2200" dirty="0" smtClean="0"/>
              <a:t>is composed of several assembly level instructions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D61-B9D5-4E74-9179-ED4BB4BAE279}" type="datetime1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BCA8-9684-4C45-B865-D1D67170A2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0924" y="0"/>
            <a:ext cx="1697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 dirty="0" smtClean="0"/>
              <a:t>Background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16837</TotalTime>
  <Words>3246</Words>
  <Application>Microsoft Office PowerPoint</Application>
  <PresentationFormat>On-screen Show (4:3)</PresentationFormat>
  <Paragraphs>994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Assembler translation steps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UMD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</dc:creator>
  <cp:lastModifiedBy>paul.richardson2</cp:lastModifiedBy>
  <cp:revision>60</cp:revision>
  <dcterms:created xsi:type="dcterms:W3CDTF">2011-07-28T17:28:43Z</dcterms:created>
  <dcterms:modified xsi:type="dcterms:W3CDTF">2014-09-08T13:33:29Z</dcterms:modified>
</cp:coreProperties>
</file>