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0" r:id="rId2"/>
    <p:sldId id="282" r:id="rId3"/>
    <p:sldId id="281" r:id="rId4"/>
    <p:sldId id="283" r:id="rId5"/>
    <p:sldId id="286" r:id="rId6"/>
    <p:sldId id="288" r:id="rId7"/>
    <p:sldId id="289" r:id="rId8"/>
    <p:sldId id="28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FF"/>
    <a:srgbClr val="D7E4BD"/>
    <a:srgbClr val="D9D9D9"/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5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4274A-0C7E-4120-BE9D-CF1425C06CBF}" type="datetimeFigureOut">
              <a:rPr lang="en-US" smtClean="0"/>
              <a:pPr/>
              <a:t>5/17/2013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6616-1211-43C9-82DA-0ACF500E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1E0-E476-4BB4-9D9B-87B0A5D37702}" type="datetime1">
              <a:rPr lang="en-US" smtClean="0"/>
              <a:pPr/>
              <a:t>5/17/2013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8421-F0FD-45F3-A93A-9D8ED4E9BC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8341-3422-46AC-98C1-C2CD0A94F126}" type="datetime1">
              <a:rPr lang="en-US" smtClean="0"/>
              <a:pPr/>
              <a:t>5/17/2013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8421-F0FD-45F3-A93A-9D8ED4E9BC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3CDA-6C7B-4AF0-BFE0-6DCEE13A0271}" type="datetime1">
              <a:rPr lang="en-US" smtClean="0"/>
              <a:pPr/>
              <a:t>5/17/2013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8421-F0FD-45F3-A93A-9D8ED4E9BC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16B1-7808-409E-ABC8-BB9A0300BE75}" type="datetime1">
              <a:rPr lang="en-US" smtClean="0"/>
              <a:pPr/>
              <a:t>5/17/2013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8421-F0FD-45F3-A93A-9D8ED4E9BC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8AD7-267E-474B-AD92-124804A2787B}" type="datetime1">
              <a:rPr lang="en-US" smtClean="0"/>
              <a:pPr/>
              <a:t>5/17/2013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8421-F0FD-45F3-A93A-9D8ED4E9BC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A982-18D4-4835-9EB1-CF37E7732C2D}" type="datetime1">
              <a:rPr lang="en-US" smtClean="0"/>
              <a:pPr/>
              <a:t>5/17/2013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8421-F0FD-45F3-A93A-9D8ED4E9BC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768F-315D-4786-8C2F-D46C0801769D}" type="datetime1">
              <a:rPr lang="en-US" smtClean="0"/>
              <a:pPr/>
              <a:t>5/17/2013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8421-F0FD-45F3-A93A-9D8ED4E9BC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7EC0-8E0E-4B8E-9FF8-49D6A5B5C521}" type="datetime1">
              <a:rPr lang="en-US" smtClean="0"/>
              <a:pPr/>
              <a:t>5/17/2013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8421-F0FD-45F3-A93A-9D8ED4E9BC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721475"/>
            <a:ext cx="2133600" cy="136525"/>
          </a:xfrm>
        </p:spPr>
        <p:txBody>
          <a:bodyPr/>
          <a:lstStyle>
            <a:lvl1pPr>
              <a:defRPr sz="1050"/>
            </a:lvl1pPr>
          </a:lstStyle>
          <a:p>
            <a:fld id="{D8CE4E8D-B127-4DDD-8203-256147707C4B}" type="datetime1">
              <a:rPr lang="en-US" smtClean="0"/>
              <a:pPr/>
              <a:t>5/17/2013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721475"/>
            <a:ext cx="2895600" cy="136525"/>
          </a:xfrm>
        </p:spPr>
        <p:txBody>
          <a:bodyPr/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721475"/>
            <a:ext cx="2133600" cy="136525"/>
          </a:xfrm>
        </p:spPr>
        <p:txBody>
          <a:bodyPr/>
          <a:lstStyle>
            <a:lvl1pPr>
              <a:defRPr sz="1050"/>
            </a:lvl1pPr>
          </a:lstStyle>
          <a:p>
            <a:fld id="{A8558421-F0FD-45F3-A93A-9D8ED4E9BC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515C-5CE6-4F42-9C21-9967194606AD}" type="datetime1">
              <a:rPr lang="en-US" smtClean="0"/>
              <a:pPr/>
              <a:t>5/17/2013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8421-F0FD-45F3-A93A-9D8ED4E9BC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D5F5-CB19-446E-A230-0E33BA0D55A2}" type="datetime1">
              <a:rPr lang="en-US" smtClean="0"/>
              <a:pPr/>
              <a:t>5/17/2013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8421-F0FD-45F3-A93A-9D8ED4E9BC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2C88-0BA6-4343-A55A-79A719A0C68B}" type="datetime1">
              <a:rPr lang="en-US" smtClean="0"/>
              <a:pPr/>
              <a:t>5/17/2013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8421-F0FD-45F3-A93A-9D8ED4E9BC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url?sa=i&amp;source=images&amp;cd=&amp;cad=rja&amp;docid=wbwGZNZYYN9wXM&amp;tbnid=ni9Lzql3CEF11M:&amp;ved=0CAgQjRwwAA&amp;url=http://www.clker.com/clipart-document-4.html&amp;ei=egGTUdT0BIiJywGJoYCADw&amp;psig=AFQjCNG6bEVTbAhAdrXd4Xjcjez8K3yJpA&amp;ust=1368675066128689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url?sa=i&amp;source=images&amp;cd=&amp;cad=rja&amp;docid=wbwGZNZYYN9wXM&amp;tbnid=ni9Lzql3CEF11M:&amp;ved=0CAgQjRwwAA&amp;url=http://www.clker.com/clipart-document-4.html&amp;ei=egGTUdT0BIiJywGJoYCADw&amp;psig=AFQjCNG6bEVTbAhAdrXd4Xjcjez8K3yJpA&amp;ust=1368675066128689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4E8D-B127-4DDD-8203-256147707C4B}" type="datetime1">
              <a:rPr lang="en-US" smtClean="0"/>
              <a:pPr/>
              <a:t>5/17/2013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8421-F0FD-45F3-A93A-9D8ED4E9BC0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34766"/>
            <a:ext cx="777240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smtClean="0"/>
              <a:t>Structured Programming Guidelines </a:t>
            </a:r>
            <a:r>
              <a:rPr lang="en-US" sz="2200" smtClean="0"/>
              <a:t> (just a few)</a:t>
            </a:r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304800" y="703183"/>
            <a:ext cx="7772400" cy="1692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1313" indent="-163513">
              <a:buFont typeface="Arial" pitchFamily="34" charset="0"/>
              <a:buChar char="•"/>
            </a:pPr>
            <a:r>
              <a:rPr lang="en-US" sz="2200" smtClean="0"/>
              <a:t>know the basic hardware/software basics</a:t>
            </a:r>
          </a:p>
          <a:p>
            <a:pPr marL="341313" indent="-163513">
              <a:buFont typeface="Arial" pitchFamily="34" charset="0"/>
              <a:buChar char="•"/>
            </a:pPr>
            <a:r>
              <a:rPr lang="en-US" sz="2200" smtClean="0"/>
              <a:t>understand/define the problem</a:t>
            </a:r>
          </a:p>
          <a:p>
            <a:pPr marL="341313" indent="-163513">
              <a:buFont typeface="Arial" pitchFamily="34" charset="0"/>
              <a:buChar char="•"/>
            </a:pPr>
            <a:r>
              <a:rPr lang="en-US" sz="2200" smtClean="0"/>
              <a:t>determine the solution</a:t>
            </a:r>
          </a:p>
          <a:p>
            <a:pPr marL="341313" indent="-163513">
              <a:buFont typeface="Arial" pitchFamily="34" charset="0"/>
              <a:buChar char="•"/>
            </a:pPr>
            <a:r>
              <a:rPr lang="en-US" sz="2200" smtClean="0"/>
              <a:t>implement the solution</a:t>
            </a:r>
          </a:p>
          <a:p>
            <a:pPr marL="341313" indent="-163513">
              <a:buFont typeface="Arial" pitchFamily="34" charset="0"/>
              <a:buChar char="•"/>
            </a:pPr>
            <a:r>
              <a:rPr lang="en-US" sz="2200" smtClean="0"/>
              <a:t>test the solution</a:t>
            </a:r>
            <a:endParaRPr 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4E8D-B127-4DDD-8203-256147707C4B}" type="datetime1">
              <a:rPr lang="en-US" smtClean="0"/>
              <a:pPr/>
              <a:t>5/17/2013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8421-F0FD-45F3-A93A-9D8ED4E9BC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34766"/>
            <a:ext cx="777240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smtClean="0"/>
              <a:t>Programming Guidelines</a:t>
            </a:r>
            <a:endParaRPr lang="en-US" sz="1200" b="1"/>
          </a:p>
        </p:txBody>
      </p:sp>
      <p:sp>
        <p:nvSpPr>
          <p:cNvPr id="6" name="Rectangle 5"/>
          <p:cNvSpPr/>
          <p:nvPr/>
        </p:nvSpPr>
        <p:spPr>
          <a:xfrm>
            <a:off x="228600" y="610612"/>
            <a:ext cx="7772400" cy="57554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smtClean="0"/>
              <a:t>know the hardware architecture – programmers model</a:t>
            </a:r>
          </a:p>
          <a:p>
            <a:pPr marL="287338" indent="-109538">
              <a:buFont typeface="Arial" pitchFamily="34" charset="0"/>
              <a:buChar char="•"/>
            </a:pPr>
            <a:r>
              <a:rPr lang="en-US" sz="2200" smtClean="0"/>
              <a:t>data registers (ACCA, ACCB, ACCD)</a:t>
            </a:r>
          </a:p>
          <a:p>
            <a:pPr marL="287338" indent="-109538">
              <a:buFont typeface="Arial" pitchFamily="34" charset="0"/>
              <a:buChar char="•"/>
            </a:pPr>
            <a:r>
              <a:rPr lang="en-US" sz="2200" smtClean="0"/>
              <a:t>address registers (IX, IX, SP)</a:t>
            </a:r>
          </a:p>
          <a:p>
            <a:pPr marL="287338" indent="-109538">
              <a:buFont typeface="Arial" pitchFamily="34" charset="0"/>
              <a:buChar char="•"/>
            </a:pPr>
            <a:r>
              <a:rPr lang="en-US" sz="2200" smtClean="0"/>
              <a:t>control registers (CCR)</a:t>
            </a:r>
          </a:p>
          <a:p>
            <a:pPr marL="287338" indent="-109538">
              <a:buFont typeface="Arial" pitchFamily="34" charset="0"/>
              <a:buChar char="•"/>
            </a:pPr>
            <a:r>
              <a:rPr lang="en-US" sz="2200" smtClean="0"/>
              <a:t>input/ouput registers (e.g. parallel port, serial port)</a:t>
            </a:r>
          </a:p>
          <a:p>
            <a:pPr marL="287338" indent="-109538">
              <a:buFont typeface="Arial" pitchFamily="34" charset="0"/>
              <a:buChar char="•"/>
            </a:pPr>
            <a:r>
              <a:rPr lang="en-US" sz="2200" smtClean="0"/>
              <a:t>timers/accumulators</a:t>
            </a:r>
          </a:p>
          <a:p>
            <a:endParaRPr lang="en-US" sz="2200" b="1" smtClean="0"/>
          </a:p>
          <a:p>
            <a:endParaRPr lang="en-US" sz="2200" b="1" smtClean="0"/>
          </a:p>
          <a:p>
            <a:r>
              <a:rPr lang="en-US" sz="2200" b="1" smtClean="0"/>
              <a:t>know the basics of assembly language</a:t>
            </a:r>
          </a:p>
          <a:p>
            <a:pPr marL="341313" indent="-163513">
              <a:buFont typeface="Arial" pitchFamily="34" charset="0"/>
              <a:buChar char="•"/>
            </a:pPr>
            <a:r>
              <a:rPr lang="en-US" sz="2200" smtClean="0"/>
              <a:t>load and store</a:t>
            </a:r>
          </a:p>
          <a:p>
            <a:pPr marL="341313" indent="-163513">
              <a:buFont typeface="Arial" pitchFamily="34" charset="0"/>
              <a:buChar char="•"/>
            </a:pPr>
            <a:r>
              <a:rPr lang="en-US" sz="2200" smtClean="0"/>
              <a:t>arithmatic operations</a:t>
            </a:r>
          </a:p>
          <a:p>
            <a:pPr marL="341313" indent="-163513">
              <a:buFont typeface="Arial" pitchFamily="34" charset="0"/>
              <a:buChar char="•"/>
            </a:pPr>
            <a:r>
              <a:rPr lang="en-US" sz="2200" smtClean="0"/>
              <a:t>logic operations</a:t>
            </a:r>
          </a:p>
          <a:p>
            <a:pPr marL="341313" indent="-163513">
              <a:buFont typeface="Arial" pitchFamily="34" charset="0"/>
              <a:buChar char="•"/>
            </a:pPr>
            <a:r>
              <a:rPr lang="en-US" sz="2200" smtClean="0"/>
              <a:t>shift and rotate</a:t>
            </a:r>
          </a:p>
          <a:p>
            <a:pPr marL="341313" indent="-163513">
              <a:buFont typeface="Arial" pitchFamily="34" charset="0"/>
              <a:buChar char="•"/>
            </a:pPr>
            <a:r>
              <a:rPr lang="en-US" sz="2200" smtClean="0"/>
              <a:t>stack operations</a:t>
            </a:r>
          </a:p>
          <a:p>
            <a:pPr marL="341313" indent="-163513">
              <a:buFont typeface="Arial" pitchFamily="34" charset="0"/>
              <a:buChar char="•"/>
            </a:pPr>
            <a:r>
              <a:rPr lang="en-US" sz="2200" smtClean="0"/>
              <a:t>clear and set</a:t>
            </a:r>
          </a:p>
          <a:p>
            <a:pPr marL="341313" indent="-163513">
              <a:buFont typeface="Arial" pitchFamily="34" charset="0"/>
              <a:buChar char="•"/>
            </a:pPr>
            <a:r>
              <a:rPr lang="en-US" sz="2200" smtClean="0"/>
              <a:t>branches and jumps</a:t>
            </a:r>
          </a:p>
          <a:p>
            <a:pPr marL="341313" indent="-163513">
              <a:buFont typeface="Arial" pitchFamily="34" charset="0"/>
              <a:buChar char="•"/>
            </a:pPr>
            <a:r>
              <a:rPr lang="en-US" sz="2200" smtClean="0"/>
              <a:t>compare</a:t>
            </a:r>
            <a:endParaRPr 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4E8D-B127-4DDD-8203-256147707C4B}" type="datetime1">
              <a:rPr lang="en-US" smtClean="0"/>
              <a:pPr/>
              <a:t>5/17/2013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8421-F0FD-45F3-A93A-9D8ED4E9BC0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34766"/>
            <a:ext cx="777240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smtClean="0"/>
              <a:t>Programming Guidelines</a:t>
            </a:r>
            <a:endParaRPr lang="en-US" sz="1200" b="1"/>
          </a:p>
        </p:txBody>
      </p:sp>
      <p:sp>
        <p:nvSpPr>
          <p:cNvPr id="5" name="Rectangle 4"/>
          <p:cNvSpPr/>
          <p:nvPr/>
        </p:nvSpPr>
        <p:spPr>
          <a:xfrm>
            <a:off x="152400" y="609600"/>
            <a:ext cx="845820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smtClean="0"/>
              <a:t>understand/define the problem (</a:t>
            </a:r>
            <a:r>
              <a:rPr lang="en-US" sz="2200" b="1" smtClean="0">
                <a:solidFill>
                  <a:srgbClr val="3333FF"/>
                </a:solidFill>
              </a:rPr>
              <a:t>requirements definition</a:t>
            </a:r>
            <a:r>
              <a:rPr lang="en-US" sz="2200" b="1" smtClean="0"/>
              <a:t>)</a:t>
            </a:r>
          </a:p>
          <a:p>
            <a:pPr marL="287338" indent="-109538">
              <a:buFont typeface="Arial" pitchFamily="34" charset="0"/>
              <a:buChar char="•"/>
            </a:pPr>
            <a:r>
              <a:rPr lang="en-US" sz="2200" smtClean="0"/>
              <a:t>user requirements: what does the user want?</a:t>
            </a:r>
          </a:p>
          <a:p>
            <a:pPr marL="287338" indent="-109538">
              <a:buFont typeface="Arial" pitchFamily="34" charset="0"/>
              <a:buChar char="•"/>
            </a:pPr>
            <a:r>
              <a:rPr lang="en-US" sz="2200" smtClean="0"/>
              <a:t>functional requirements: what does it have to do?</a:t>
            </a:r>
          </a:p>
          <a:p>
            <a:pPr marL="287338" indent="-109538">
              <a:buFont typeface="Arial" pitchFamily="34" charset="0"/>
              <a:buChar char="•"/>
            </a:pPr>
            <a:r>
              <a:rPr lang="en-US" sz="2200" smtClean="0"/>
              <a:t>performance requirements: how well/fast, etc does is have to do it</a:t>
            </a:r>
          </a:p>
          <a:p>
            <a:pPr marL="287338" indent="-109538">
              <a:buFont typeface="Arial" pitchFamily="34" charset="0"/>
              <a:buChar char="•"/>
            </a:pPr>
            <a:r>
              <a:rPr lang="en-US" sz="2200" smtClean="0"/>
              <a:t>estimate CPU resources (memory, processing speed, support, availability…)</a:t>
            </a:r>
          </a:p>
          <a:p>
            <a:endParaRPr lang="en-US" sz="1200" b="1"/>
          </a:p>
        </p:txBody>
      </p:sp>
      <p:sp>
        <p:nvSpPr>
          <p:cNvPr id="7" name="Rectangle 6"/>
          <p:cNvSpPr/>
          <p:nvPr/>
        </p:nvSpPr>
        <p:spPr>
          <a:xfrm>
            <a:off x="228600" y="3074075"/>
            <a:ext cx="7772400" cy="2369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smtClean="0"/>
              <a:t>determine the solution (</a:t>
            </a:r>
            <a:r>
              <a:rPr lang="en-US" sz="2200" b="1" smtClean="0">
                <a:solidFill>
                  <a:srgbClr val="3333FF"/>
                </a:solidFill>
              </a:rPr>
              <a:t>software design</a:t>
            </a:r>
            <a:r>
              <a:rPr lang="en-US" sz="2200" b="1" smtClean="0"/>
              <a:t>)</a:t>
            </a:r>
          </a:p>
          <a:p>
            <a:pPr marL="287338" indent="-109538">
              <a:buFont typeface="Arial" pitchFamily="34" charset="0"/>
              <a:buChar char="•"/>
            </a:pPr>
            <a:r>
              <a:rPr lang="en-US" sz="2200" smtClean="0"/>
              <a:t>break the problem into smaller components</a:t>
            </a:r>
          </a:p>
          <a:p>
            <a:pPr marL="287338" indent="-109538">
              <a:buFont typeface="Arial" pitchFamily="34" charset="0"/>
              <a:buChar char="•"/>
            </a:pPr>
            <a:r>
              <a:rPr lang="en-US" sz="2200" smtClean="0"/>
              <a:t>design a solution for each requirement</a:t>
            </a:r>
          </a:p>
          <a:p>
            <a:pPr marL="287338" indent="-109538">
              <a:buFont typeface="Arial" pitchFamily="34" charset="0"/>
              <a:buChar char="•"/>
            </a:pPr>
            <a:r>
              <a:rPr lang="en-US" sz="2200" smtClean="0"/>
              <a:t>trace each designed solution back to a requirement</a:t>
            </a:r>
          </a:p>
          <a:p>
            <a:pPr marL="287338" indent="-109538">
              <a:buFont typeface="Arial" pitchFamily="34" charset="0"/>
              <a:buChar char="•"/>
            </a:pPr>
            <a:r>
              <a:rPr lang="en-US" sz="2200" smtClean="0"/>
              <a:t> assess each solution for correctness: analytical, simulation</a:t>
            </a:r>
          </a:p>
          <a:p>
            <a:pPr marL="287338" indent="-109538">
              <a:buFont typeface="Arial" pitchFamily="34" charset="0"/>
              <a:buChar char="•"/>
            </a:pPr>
            <a:r>
              <a:rPr lang="en-US" sz="2200" smtClean="0"/>
              <a:t>define interface between modules </a:t>
            </a:r>
          </a:p>
          <a:p>
            <a:pPr marL="287338" indent="-109538">
              <a:buFont typeface="Arial" pitchFamily="34" charset="0"/>
              <a:buChar char="•"/>
            </a:pPr>
            <a:r>
              <a:rPr lang="en-US" sz="2200" smtClean="0"/>
              <a:t>do not write actual code during this phase (‘what if’ code is ok)</a:t>
            </a:r>
            <a:endParaRPr 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4E8D-B127-4DDD-8203-256147707C4B}" type="datetime1">
              <a:rPr lang="en-US" smtClean="0"/>
              <a:pPr/>
              <a:t>5/17/2013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8421-F0FD-45F3-A93A-9D8ED4E9BC0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34766"/>
            <a:ext cx="777240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smtClean="0"/>
              <a:t>Programming Guidelines</a:t>
            </a:r>
            <a:endParaRPr lang="en-US" sz="1200" b="1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876300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smtClean="0"/>
              <a:t>implement the solution (</a:t>
            </a:r>
            <a:r>
              <a:rPr lang="en-US" sz="2200" b="1" smtClean="0">
                <a:solidFill>
                  <a:srgbClr val="3333FF"/>
                </a:solidFill>
              </a:rPr>
              <a:t>programming</a:t>
            </a:r>
            <a:r>
              <a:rPr lang="en-US" sz="2200" b="1" smtClean="0"/>
              <a:t>)</a:t>
            </a:r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152400" y="1066800"/>
            <a:ext cx="876300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7338" indent="-233363">
              <a:buFont typeface="Arial" pitchFamily="34" charset="0"/>
              <a:buChar char="•"/>
            </a:pPr>
            <a:r>
              <a:rPr lang="en-US" sz="2200" smtClean="0"/>
              <a:t>implement each aspect of design and test it individually (modules)</a:t>
            </a:r>
          </a:p>
          <a:p>
            <a:pPr marL="519113" indent="-55563"/>
            <a:r>
              <a:rPr lang="en-US" sz="2200" b="1" smtClean="0"/>
              <a:t>stubs</a:t>
            </a:r>
            <a:r>
              <a:rPr lang="en-US" sz="2200" smtClean="0"/>
              <a:t>: act like missing modules that you module must interface with</a:t>
            </a:r>
          </a:p>
          <a:p>
            <a:pPr marL="519113" indent="-55563"/>
            <a:r>
              <a:rPr lang="en-US" sz="2200" b="1" smtClean="0"/>
              <a:t>drivers</a:t>
            </a:r>
            <a:r>
              <a:rPr lang="en-US" sz="2200" smtClean="0"/>
              <a:t>: drives your software module as if it were part of a larger system</a:t>
            </a:r>
            <a:endParaRPr lang="en-US" sz="1200"/>
          </a:p>
        </p:txBody>
      </p:sp>
      <p:sp>
        <p:nvSpPr>
          <p:cNvPr id="11" name="Rectangle 10"/>
          <p:cNvSpPr/>
          <p:nvPr/>
        </p:nvSpPr>
        <p:spPr>
          <a:xfrm>
            <a:off x="228600" y="2625566"/>
            <a:ext cx="8763000" cy="28623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smtClean="0">
                <a:solidFill>
                  <a:srgbClr val="3333FF"/>
                </a:solidFill>
              </a:rPr>
              <a:t>test </a:t>
            </a:r>
            <a:r>
              <a:rPr lang="en-US" sz="2200" b="1" smtClean="0"/>
              <a:t>the solution: </a:t>
            </a:r>
          </a:p>
          <a:p>
            <a:pPr marL="341313" indent="-163513">
              <a:buFont typeface="Arial" pitchFamily="34" charset="0"/>
              <a:buChar char="•"/>
            </a:pPr>
            <a:r>
              <a:rPr lang="en-US" sz="2200" b="1" smtClean="0"/>
              <a:t>all testing  should be peformed incrementally</a:t>
            </a:r>
          </a:p>
          <a:p>
            <a:pPr marL="287338"/>
            <a:r>
              <a:rPr lang="en-US" sz="2200" smtClean="0"/>
              <a:t>module testing using stubs and drivers</a:t>
            </a:r>
          </a:p>
          <a:p>
            <a:pPr marL="287338"/>
            <a:r>
              <a:rPr lang="en-US" sz="2200" smtClean="0"/>
              <a:t>interface testing</a:t>
            </a:r>
          </a:p>
          <a:p>
            <a:pPr marL="287338"/>
            <a:r>
              <a:rPr lang="en-US" sz="2200" smtClean="0"/>
              <a:t>integration testing  of multiple modules</a:t>
            </a:r>
          </a:p>
          <a:p>
            <a:pPr marL="287338" indent="-1778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200" b="1" smtClean="0"/>
              <a:t>final testing</a:t>
            </a:r>
            <a:r>
              <a:rPr lang="en-US" sz="2200" smtClean="0"/>
              <a:t> (e.g acceptance test/validation test) should never be performed by the developer</a:t>
            </a:r>
          </a:p>
          <a:p>
            <a:pPr marL="287338" indent="-177800">
              <a:buFont typeface="Arial" pitchFamily="34" charset="0"/>
              <a:buChar char="•"/>
            </a:pPr>
            <a:r>
              <a:rPr lang="en-US" sz="2200" b="1" smtClean="0"/>
              <a:t> test planning</a:t>
            </a:r>
            <a:r>
              <a:rPr lang="en-US" sz="2200" smtClean="0"/>
              <a:t> should occur over the pror development cucle </a:t>
            </a:r>
            <a:endParaRPr 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0960" y="5943600"/>
            <a:ext cx="893064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>
              <a:lnSpc>
                <a:spcPts val="1900"/>
              </a:lnSpc>
            </a:pPr>
            <a:r>
              <a:rPr lang="en-US" sz="2000" b="1" smtClean="0">
                <a:solidFill>
                  <a:schemeClr val="tx1"/>
                </a:solidFill>
              </a:rPr>
              <a:t>document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720" y="4343400"/>
            <a:ext cx="902208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>
              <a:lnSpc>
                <a:spcPts val="1900"/>
              </a:lnSpc>
            </a:pPr>
            <a:r>
              <a:rPr lang="en-US" sz="2000" b="1" smtClean="0">
                <a:solidFill>
                  <a:schemeClr val="tx1"/>
                </a:solidFill>
              </a:rPr>
              <a:t>milestone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4E8D-B127-4DDD-8203-256147707C4B}" type="datetime1">
              <a:rPr lang="en-US" smtClean="0"/>
              <a:pPr/>
              <a:t>5/17/2013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8421-F0FD-45F3-A93A-9D8ED4E9BC0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685800" y="762000"/>
            <a:ext cx="8382000" cy="5715000"/>
            <a:chOff x="0" y="304800"/>
            <a:chExt cx="8382000" cy="5715000"/>
          </a:xfrm>
        </p:grpSpPr>
        <p:grpSp>
          <p:nvGrpSpPr>
            <p:cNvPr id="44" name="Group 43"/>
            <p:cNvGrpSpPr/>
            <p:nvPr/>
          </p:nvGrpSpPr>
          <p:grpSpPr>
            <a:xfrm>
              <a:off x="2133600" y="4495800"/>
              <a:ext cx="2514600" cy="1523011"/>
              <a:chOff x="1143000" y="4419600"/>
              <a:chExt cx="2514600" cy="152301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143000" y="5180611"/>
                <a:ext cx="2514600" cy="76200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>
                  <a:lnSpc>
                    <a:spcPts val="1900"/>
                  </a:lnSpc>
                </a:pPr>
                <a:endParaRPr lang="en-US" sz="2000" smtClean="0">
                  <a:solidFill>
                    <a:schemeClr val="tx1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sz="2000" smtClean="0">
                    <a:solidFill>
                      <a:schemeClr val="tx1"/>
                    </a:solidFill>
                  </a:rPr>
                  <a:t>Requirements specification</a:t>
                </a:r>
              </a:p>
              <a:p>
                <a:pPr>
                  <a:lnSpc>
                    <a:spcPts val="1900"/>
                  </a:lnSpc>
                </a:pPr>
                <a:endParaRPr lang="en-US" sz="20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8" name="Picture 4" descr="http://www.clker.com/cliparts/s/v/M/F/a/8/document-md.png">
                <a:hlinkClick r:id="rId2"/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57400" y="4419600"/>
                <a:ext cx="762000" cy="989611"/>
              </a:xfrm>
              <a:prstGeom prst="rect">
                <a:avLst/>
              </a:prstGeom>
              <a:noFill/>
            </p:spPr>
          </p:pic>
        </p:grpSp>
        <p:grpSp>
          <p:nvGrpSpPr>
            <p:cNvPr id="45" name="Group 44"/>
            <p:cNvGrpSpPr/>
            <p:nvPr/>
          </p:nvGrpSpPr>
          <p:grpSpPr>
            <a:xfrm>
              <a:off x="4114800" y="4495800"/>
              <a:ext cx="2514600" cy="1524000"/>
              <a:chOff x="2895600" y="4800600"/>
              <a:chExt cx="2514600" cy="15240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895600" y="5562600"/>
                <a:ext cx="2514600" cy="76200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>
                  <a:lnSpc>
                    <a:spcPts val="1900"/>
                  </a:lnSpc>
                </a:pPr>
                <a:endParaRPr lang="en-US" sz="2000" smtClean="0">
                  <a:solidFill>
                    <a:schemeClr val="tx1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sz="2000" smtClean="0">
                    <a:solidFill>
                      <a:schemeClr val="tx1"/>
                    </a:solidFill>
                  </a:rPr>
                  <a:t>Design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sz="2000" smtClean="0">
                    <a:solidFill>
                      <a:schemeClr val="tx1"/>
                    </a:solidFill>
                  </a:rPr>
                  <a:t> specification</a:t>
                </a:r>
              </a:p>
              <a:p>
                <a:pPr>
                  <a:lnSpc>
                    <a:spcPts val="1900"/>
                  </a:lnSpc>
                </a:pPr>
                <a:endParaRPr lang="en-US" sz="200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" name="Picture 4" descr="http://www.clker.com/cliparts/s/v/M/F/a/8/document-md.png">
                <a:hlinkClick r:id="rId2"/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10000" y="4800600"/>
                <a:ext cx="762000" cy="989611"/>
              </a:xfrm>
              <a:prstGeom prst="rect">
                <a:avLst/>
              </a:prstGeom>
              <a:noFill/>
            </p:spPr>
          </p:pic>
        </p:grpSp>
        <p:grpSp>
          <p:nvGrpSpPr>
            <p:cNvPr id="35" name="Group 34"/>
            <p:cNvGrpSpPr/>
            <p:nvPr/>
          </p:nvGrpSpPr>
          <p:grpSpPr>
            <a:xfrm>
              <a:off x="4053840" y="4584526"/>
              <a:ext cx="822960" cy="978074"/>
              <a:chOff x="2895600" y="4813126"/>
              <a:chExt cx="822960" cy="978074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895600" y="4813126"/>
                <a:ext cx="822960" cy="228600"/>
                <a:chOff x="2895600" y="4813126"/>
                <a:chExt cx="822960" cy="228600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2895600" y="4927426"/>
                  <a:ext cx="822960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/>
                <p:cNvSpPr/>
                <p:nvPr/>
              </p:nvSpPr>
              <p:spPr>
                <a:xfrm>
                  <a:off x="3200400" y="4813126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mtClean="0"/>
                    <a:t>1</a:t>
                  </a:r>
                  <a:endParaRPr lang="en-US" sz="200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2895600" y="5042770"/>
                <a:ext cx="822960" cy="228600"/>
                <a:chOff x="2895600" y="4813126"/>
                <a:chExt cx="822960" cy="228600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H="1">
                  <a:off x="2895600" y="4927426"/>
                  <a:ext cx="822960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3200400" y="4813126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mtClean="0"/>
                    <a:t>2</a:t>
                  </a:r>
                  <a:endParaRPr lang="en-US" sz="200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2895600" y="5562600"/>
                <a:ext cx="822960" cy="228600"/>
                <a:chOff x="2895600" y="4813126"/>
                <a:chExt cx="822960" cy="228600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H="1">
                  <a:off x="2895600" y="4927426"/>
                  <a:ext cx="822960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Oval 32"/>
                <p:cNvSpPr/>
                <p:nvPr/>
              </p:nvSpPr>
              <p:spPr>
                <a:xfrm>
                  <a:off x="3200400" y="4813126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mtClean="0"/>
                    <a:t>n</a:t>
                  </a:r>
                  <a:endParaRPr lang="en-US" sz="2000"/>
                </a:p>
              </p:txBody>
            </p:sp>
          </p:grpSp>
          <p:cxnSp>
            <p:nvCxnSpPr>
              <p:cNvPr id="34" name="Straight Arrow Connector 33"/>
              <p:cNvCxnSpPr/>
              <p:nvPr/>
            </p:nvCxnSpPr>
            <p:spPr>
              <a:xfrm rot="5400000" flipH="1">
                <a:off x="3215640" y="5400388"/>
                <a:ext cx="182880" cy="0"/>
              </a:xfrm>
              <a:prstGeom prst="straightConnector1">
                <a:avLst/>
              </a:prstGeom>
              <a:ln w="38100"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914400" y="1143000"/>
              <a:ext cx="7391400" cy="3276600"/>
              <a:chOff x="-76200" y="533400"/>
              <a:chExt cx="7391400" cy="3276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-76200" y="533400"/>
                <a:ext cx="2667000" cy="1143000"/>
              </a:xfrm>
              <a:prstGeom prst="rect">
                <a:avLst/>
              </a:prstGeom>
              <a:solidFill>
                <a:schemeClr val="bg1">
                  <a:lumMod val="65000"/>
                  <a:alpha val="7098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900" smtClean="0">
                  <a:solidFill>
                    <a:srgbClr val="3333CC"/>
                  </a:solidFill>
                </a:endParaRPr>
              </a:p>
              <a:p>
                <a:pPr algn="ctr"/>
                <a:r>
                  <a:rPr lang="en-US" sz="2400" smtClean="0">
                    <a:solidFill>
                      <a:srgbClr val="3333CC"/>
                    </a:solidFill>
                  </a:rPr>
                  <a:t>Requirements</a:t>
                </a:r>
              </a:p>
              <a:p>
                <a:pPr algn="ctr"/>
                <a:r>
                  <a:rPr lang="en-US" sz="2400" smtClean="0">
                    <a:solidFill>
                      <a:srgbClr val="3333CC"/>
                    </a:solidFill>
                  </a:rPr>
                  <a:t> Phase</a:t>
                </a:r>
              </a:p>
              <a:p>
                <a:endParaRPr lang="en-US" sz="2400">
                  <a:solidFill>
                    <a:srgbClr val="3333CC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103120" y="533400"/>
                <a:ext cx="2392680" cy="1143000"/>
              </a:xfrm>
              <a:prstGeom prst="rect">
                <a:avLst/>
              </a:prstGeom>
              <a:solidFill>
                <a:srgbClr val="D7E4BD">
                  <a:alpha val="60000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900" smtClean="0">
                  <a:solidFill>
                    <a:srgbClr val="3333CC"/>
                  </a:solidFill>
                </a:endParaRPr>
              </a:p>
              <a:p>
                <a:pPr algn="ctr"/>
                <a:r>
                  <a:rPr lang="en-US" sz="2400" smtClean="0">
                    <a:solidFill>
                      <a:srgbClr val="3333CC"/>
                    </a:solidFill>
                  </a:rPr>
                  <a:t>Design </a:t>
                </a:r>
              </a:p>
              <a:p>
                <a:pPr algn="ctr"/>
                <a:r>
                  <a:rPr lang="en-US" sz="2400" smtClean="0">
                    <a:solidFill>
                      <a:srgbClr val="3333CC"/>
                    </a:solidFill>
                  </a:rPr>
                  <a:t>Phase</a:t>
                </a:r>
              </a:p>
              <a:p>
                <a:endParaRPr lang="en-US" sz="2400">
                  <a:solidFill>
                    <a:srgbClr val="3333CC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855720" y="533400"/>
                <a:ext cx="216408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7098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900" smtClean="0">
                  <a:solidFill>
                    <a:srgbClr val="3333CC"/>
                  </a:solidFill>
                </a:endParaRPr>
              </a:p>
              <a:p>
                <a:pPr algn="ctr"/>
                <a:r>
                  <a:rPr lang="en-US" sz="2400" smtClean="0">
                    <a:solidFill>
                      <a:srgbClr val="3333CC"/>
                    </a:solidFill>
                  </a:rPr>
                  <a:t>Code</a:t>
                </a:r>
              </a:p>
              <a:p>
                <a:pPr algn="ctr"/>
                <a:r>
                  <a:rPr lang="en-US" sz="2400" smtClean="0">
                    <a:solidFill>
                      <a:srgbClr val="3333CC"/>
                    </a:solidFill>
                  </a:rPr>
                  <a:t>Phase</a:t>
                </a:r>
              </a:p>
              <a:p>
                <a:endParaRPr lang="en-US" sz="2400">
                  <a:solidFill>
                    <a:srgbClr val="3333CC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03520" y="533400"/>
                <a:ext cx="2011680" cy="1143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7098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900" smtClean="0">
                  <a:solidFill>
                    <a:srgbClr val="3333CC"/>
                  </a:solidFill>
                </a:endParaRPr>
              </a:p>
              <a:p>
                <a:pPr algn="ctr"/>
                <a:r>
                  <a:rPr lang="en-US" sz="2400" smtClean="0">
                    <a:solidFill>
                      <a:srgbClr val="3333CC"/>
                    </a:solidFill>
                  </a:rPr>
                  <a:t>Test </a:t>
                </a:r>
              </a:p>
              <a:p>
                <a:pPr algn="ctr"/>
                <a:r>
                  <a:rPr lang="en-US" sz="2400" smtClean="0">
                    <a:solidFill>
                      <a:srgbClr val="3333CC"/>
                    </a:solidFill>
                  </a:rPr>
                  <a:t>Phase</a:t>
                </a:r>
              </a:p>
              <a:p>
                <a:endParaRPr lang="en-US" sz="2400">
                  <a:solidFill>
                    <a:srgbClr val="3333CC"/>
                  </a:solidFill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2514600" y="1676400"/>
                <a:ext cx="0" cy="15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495800" y="1676400"/>
                <a:ext cx="0" cy="15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1676400" y="3276600"/>
                <a:ext cx="1600200" cy="53340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>
                  <a:lnSpc>
                    <a:spcPts val="1900"/>
                  </a:lnSpc>
                </a:pPr>
                <a:r>
                  <a:rPr lang="en-US" sz="2000" smtClean="0">
                    <a:solidFill>
                      <a:schemeClr val="tx1"/>
                    </a:solidFill>
                  </a:rPr>
                  <a:t>preliminary 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sz="2000" smtClean="0">
                    <a:solidFill>
                      <a:schemeClr val="tx1"/>
                    </a:solidFill>
                  </a:rPr>
                  <a:t>design </a:t>
                </a:r>
              </a:p>
              <a:p>
                <a:pPr>
                  <a:lnSpc>
                    <a:spcPts val="1900"/>
                  </a:lnSpc>
                </a:pPr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733800" y="3276600"/>
                <a:ext cx="1600200" cy="53340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>
                  <a:lnSpc>
                    <a:spcPts val="1900"/>
                  </a:lnSpc>
                </a:pPr>
                <a:r>
                  <a:rPr lang="en-US" sz="2000" smtClean="0">
                    <a:solidFill>
                      <a:schemeClr val="tx1"/>
                    </a:solidFill>
                  </a:rPr>
                  <a:t>critical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sz="2000" smtClean="0">
                    <a:solidFill>
                      <a:schemeClr val="tx1"/>
                    </a:solidFill>
                  </a:rPr>
                  <a:t>design </a:t>
                </a:r>
              </a:p>
              <a:p>
                <a:pPr>
                  <a:lnSpc>
                    <a:spcPts val="1900"/>
                  </a:lnSpc>
                </a:pPr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Freeform 41"/>
            <p:cNvSpPr/>
            <p:nvPr/>
          </p:nvSpPr>
          <p:spPr>
            <a:xfrm>
              <a:off x="4114800" y="890392"/>
              <a:ext cx="2975975" cy="252608"/>
            </a:xfrm>
            <a:custGeom>
              <a:avLst/>
              <a:gdLst>
                <a:gd name="connsiteX0" fmla="*/ 2542783 w 2542783"/>
                <a:gd name="connsiteY0" fmla="*/ 200416 h 200416"/>
                <a:gd name="connsiteX1" fmla="*/ 1315233 w 2542783"/>
                <a:gd name="connsiteY1" fmla="*/ 0 h 200416"/>
                <a:gd name="connsiteX2" fmla="*/ 0 w 2542783"/>
                <a:gd name="connsiteY2" fmla="*/ 200416 h 20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2783" h="200416">
                  <a:moveTo>
                    <a:pt x="2542783" y="200416"/>
                  </a:moveTo>
                  <a:cubicBezTo>
                    <a:pt x="2140906" y="100208"/>
                    <a:pt x="1739030" y="0"/>
                    <a:pt x="1315233" y="0"/>
                  </a:cubicBezTo>
                  <a:cubicBezTo>
                    <a:pt x="891436" y="0"/>
                    <a:pt x="445718" y="100208"/>
                    <a:pt x="0" y="200416"/>
                  </a:cubicBezTo>
                </a:path>
              </a:pathLst>
            </a:custGeom>
            <a:ln w="28575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00600" y="762000"/>
              <a:ext cx="1636776" cy="2286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ts val="1900"/>
                </a:lnSpc>
              </a:pPr>
              <a:r>
                <a:rPr lang="en-US" sz="2000" smtClean="0">
                  <a:solidFill>
                    <a:schemeClr val="tx1"/>
                  </a:solidFill>
                </a:rPr>
                <a:t>verification test</a:t>
              </a:r>
            </a:p>
            <a:p>
              <a:pPr>
                <a:lnSpc>
                  <a:spcPts val="1900"/>
                </a:lnSpc>
              </a:pP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2362200" y="381000"/>
              <a:ext cx="4880975" cy="786008"/>
            </a:xfrm>
            <a:custGeom>
              <a:avLst/>
              <a:gdLst>
                <a:gd name="connsiteX0" fmla="*/ 2542783 w 2542783"/>
                <a:gd name="connsiteY0" fmla="*/ 200416 h 200416"/>
                <a:gd name="connsiteX1" fmla="*/ 1315233 w 2542783"/>
                <a:gd name="connsiteY1" fmla="*/ 0 h 200416"/>
                <a:gd name="connsiteX2" fmla="*/ 0 w 2542783"/>
                <a:gd name="connsiteY2" fmla="*/ 200416 h 20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2783" h="200416">
                  <a:moveTo>
                    <a:pt x="2542783" y="200416"/>
                  </a:moveTo>
                  <a:cubicBezTo>
                    <a:pt x="2140906" y="100208"/>
                    <a:pt x="1739030" y="0"/>
                    <a:pt x="1315233" y="0"/>
                  </a:cubicBezTo>
                  <a:cubicBezTo>
                    <a:pt x="891436" y="0"/>
                    <a:pt x="445718" y="100208"/>
                    <a:pt x="0" y="200416"/>
                  </a:cubicBezTo>
                </a:path>
              </a:pathLst>
            </a:custGeom>
            <a:ln w="28575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84320" y="304800"/>
              <a:ext cx="1554480" cy="2286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ts val="1900"/>
                </a:lnSpc>
              </a:pPr>
              <a:r>
                <a:rPr lang="en-US" sz="2000" smtClean="0">
                  <a:solidFill>
                    <a:schemeClr val="tx1"/>
                  </a:solidFill>
                </a:rPr>
                <a:t>validation test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867400" y="4495800"/>
              <a:ext cx="2514600" cy="1524000"/>
              <a:chOff x="2895600" y="4800600"/>
              <a:chExt cx="2514600" cy="1524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895600" y="5562600"/>
                <a:ext cx="2514600" cy="76200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>
                  <a:lnSpc>
                    <a:spcPts val="1900"/>
                  </a:lnSpc>
                </a:pPr>
                <a:endParaRPr lang="en-US" sz="2000" smtClean="0">
                  <a:solidFill>
                    <a:schemeClr val="tx1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sz="2000" smtClean="0">
                    <a:solidFill>
                      <a:schemeClr val="tx1"/>
                    </a:solidFill>
                  </a:rPr>
                  <a:t>code</a:t>
                </a:r>
              </a:p>
              <a:p>
                <a:pPr>
                  <a:lnSpc>
                    <a:spcPts val="1900"/>
                  </a:lnSpc>
                </a:pPr>
                <a:endParaRPr lang="en-US" sz="2000">
                  <a:solidFill>
                    <a:schemeClr val="tx1"/>
                  </a:solidFill>
                </a:endParaRPr>
              </a:p>
            </p:txBody>
          </p:sp>
          <p:pic>
            <p:nvPicPr>
              <p:cNvPr id="48" name="Picture 4" descr="http://www.clker.com/cliparts/s/v/M/F/a/8/document-md.png">
                <a:hlinkClick r:id="rId2"/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10000" y="4800600"/>
                <a:ext cx="762000" cy="989611"/>
              </a:xfrm>
              <a:prstGeom prst="rect">
                <a:avLst/>
              </a:prstGeom>
              <a:noFill/>
            </p:spPr>
          </p:pic>
        </p:grpSp>
        <p:grpSp>
          <p:nvGrpSpPr>
            <p:cNvPr id="49" name="Group 48"/>
            <p:cNvGrpSpPr/>
            <p:nvPr/>
          </p:nvGrpSpPr>
          <p:grpSpPr>
            <a:xfrm>
              <a:off x="5867400" y="4572000"/>
              <a:ext cx="822960" cy="978074"/>
              <a:chOff x="2895600" y="4813126"/>
              <a:chExt cx="822960" cy="978074"/>
            </a:xfrm>
          </p:grpSpPr>
          <p:grpSp>
            <p:nvGrpSpPr>
              <p:cNvPr id="50" name="Group 26"/>
              <p:cNvGrpSpPr/>
              <p:nvPr/>
            </p:nvGrpSpPr>
            <p:grpSpPr>
              <a:xfrm>
                <a:off x="2895600" y="4813126"/>
                <a:ext cx="822960" cy="228600"/>
                <a:chOff x="2895600" y="4813126"/>
                <a:chExt cx="822960" cy="228600"/>
              </a:xfrm>
            </p:grpSpPr>
            <p:cxnSp>
              <p:nvCxnSpPr>
                <p:cNvPr id="58" name="Straight Arrow Connector 57"/>
                <p:cNvCxnSpPr/>
                <p:nvPr/>
              </p:nvCxnSpPr>
              <p:spPr>
                <a:xfrm flipH="1">
                  <a:off x="2895600" y="4927426"/>
                  <a:ext cx="822960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Oval 58"/>
                <p:cNvSpPr/>
                <p:nvPr/>
              </p:nvSpPr>
              <p:spPr>
                <a:xfrm>
                  <a:off x="3200400" y="4813126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mtClean="0"/>
                    <a:t>1</a:t>
                  </a:r>
                  <a:endParaRPr lang="en-US" sz="2000"/>
                </a:p>
              </p:txBody>
            </p:sp>
          </p:grpSp>
          <p:grpSp>
            <p:nvGrpSpPr>
              <p:cNvPr id="51" name="Group 27"/>
              <p:cNvGrpSpPr/>
              <p:nvPr/>
            </p:nvGrpSpPr>
            <p:grpSpPr>
              <a:xfrm>
                <a:off x="2895600" y="5042770"/>
                <a:ext cx="822960" cy="228600"/>
                <a:chOff x="2895600" y="4813126"/>
                <a:chExt cx="822960" cy="228600"/>
              </a:xfrm>
            </p:grpSpPr>
            <p:cxnSp>
              <p:nvCxnSpPr>
                <p:cNvPr id="56" name="Straight Arrow Connector 55"/>
                <p:cNvCxnSpPr/>
                <p:nvPr/>
              </p:nvCxnSpPr>
              <p:spPr>
                <a:xfrm flipH="1">
                  <a:off x="2895600" y="4927426"/>
                  <a:ext cx="822960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/>
                <p:cNvSpPr/>
                <p:nvPr/>
              </p:nvSpPr>
              <p:spPr>
                <a:xfrm>
                  <a:off x="3200400" y="4813126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mtClean="0"/>
                    <a:t>2</a:t>
                  </a:r>
                  <a:endParaRPr lang="en-US" sz="2000"/>
                </a:p>
              </p:txBody>
            </p:sp>
          </p:grpSp>
          <p:grpSp>
            <p:nvGrpSpPr>
              <p:cNvPr id="52" name="Group 30"/>
              <p:cNvGrpSpPr/>
              <p:nvPr/>
            </p:nvGrpSpPr>
            <p:grpSpPr>
              <a:xfrm>
                <a:off x="2895600" y="5562600"/>
                <a:ext cx="822960" cy="228600"/>
                <a:chOff x="2895600" y="4813126"/>
                <a:chExt cx="822960" cy="228600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H="1">
                  <a:off x="2895600" y="4927426"/>
                  <a:ext cx="822960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/>
                <p:cNvSpPr/>
                <p:nvPr/>
              </p:nvSpPr>
              <p:spPr>
                <a:xfrm>
                  <a:off x="3200400" y="4813126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mtClean="0"/>
                    <a:t>n</a:t>
                  </a:r>
                  <a:endParaRPr lang="en-US" sz="2000"/>
                </a:p>
              </p:txBody>
            </p:sp>
          </p:grpSp>
          <p:cxnSp>
            <p:nvCxnSpPr>
              <p:cNvPr id="53" name="Straight Arrow Connector 52"/>
              <p:cNvCxnSpPr/>
              <p:nvPr/>
            </p:nvCxnSpPr>
            <p:spPr>
              <a:xfrm rot="5400000" flipH="1">
                <a:off x="3215640" y="5400388"/>
                <a:ext cx="182880" cy="0"/>
              </a:xfrm>
              <a:prstGeom prst="straightConnector1">
                <a:avLst/>
              </a:prstGeom>
              <a:ln w="38100"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/>
            <p:cNvCxnSpPr/>
            <p:nvPr/>
          </p:nvCxnSpPr>
          <p:spPr>
            <a:xfrm>
              <a:off x="7010400" y="2286000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6324600" y="3886200"/>
              <a:ext cx="1600200" cy="5334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ts val="1900"/>
                </a:lnSpc>
              </a:pPr>
              <a:r>
                <a:rPr lang="en-US" sz="2000" smtClean="0">
                  <a:solidFill>
                    <a:schemeClr val="tx1"/>
                  </a:solidFill>
                </a:rPr>
                <a:t>test </a:t>
              </a:r>
            </a:p>
            <a:p>
              <a:pPr algn="ctr">
                <a:lnSpc>
                  <a:spcPts val="1900"/>
                </a:lnSpc>
              </a:pPr>
              <a:r>
                <a:rPr lang="en-US" sz="2000" smtClean="0">
                  <a:solidFill>
                    <a:schemeClr val="tx1"/>
                  </a:solidFill>
                </a:rPr>
                <a:t>readiness </a:t>
              </a:r>
            </a:p>
            <a:p>
              <a:pPr>
                <a:lnSpc>
                  <a:spcPts val="1900"/>
                </a:lnSpc>
              </a:pPr>
              <a:endParaRPr 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371600" y="2286000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533400" y="3886200"/>
              <a:ext cx="1600200" cy="5334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ts val="1900"/>
                </a:lnSpc>
              </a:pPr>
              <a:r>
                <a:rPr lang="en-US" sz="2000" smtClean="0">
                  <a:solidFill>
                    <a:schemeClr val="tx1"/>
                  </a:solidFill>
                </a:rPr>
                <a:t>system</a:t>
              </a:r>
            </a:p>
            <a:p>
              <a:pPr algn="ctr">
                <a:lnSpc>
                  <a:spcPts val="1900"/>
                </a:lnSpc>
              </a:pPr>
              <a:r>
                <a:rPr lang="en-US" sz="2000" smtClean="0">
                  <a:solidFill>
                    <a:schemeClr val="tx1"/>
                  </a:solidFill>
                </a:rPr>
                <a:t> definition 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0" y="4495800"/>
              <a:ext cx="2514600" cy="1523011"/>
              <a:chOff x="1143000" y="4419600"/>
              <a:chExt cx="2514600" cy="1523011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143000" y="5180611"/>
                <a:ext cx="2514600" cy="76200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>
                  <a:lnSpc>
                    <a:spcPts val="1900"/>
                  </a:lnSpc>
                </a:pPr>
                <a:endParaRPr lang="en-US" sz="2000" smtClean="0">
                  <a:solidFill>
                    <a:schemeClr val="tx1"/>
                  </a:solidFill>
                </a:endParaRPr>
              </a:p>
              <a:p>
                <a:pPr algn="ctr">
                  <a:lnSpc>
                    <a:spcPts val="1900"/>
                  </a:lnSpc>
                </a:pPr>
                <a:r>
                  <a:rPr lang="en-US" sz="2000" smtClean="0">
                    <a:solidFill>
                      <a:schemeClr val="tx1"/>
                    </a:solidFill>
                  </a:rPr>
                  <a:t>System 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sz="2000" smtClean="0">
                    <a:solidFill>
                      <a:schemeClr val="tx1"/>
                    </a:solidFill>
                  </a:rPr>
                  <a:t>definition</a:t>
                </a:r>
              </a:p>
              <a:p>
                <a:pPr>
                  <a:lnSpc>
                    <a:spcPts val="1900"/>
                  </a:lnSpc>
                </a:pPr>
                <a:endParaRPr lang="en-US" sz="2000">
                  <a:solidFill>
                    <a:schemeClr val="tx1"/>
                  </a:solidFill>
                </a:endParaRPr>
              </a:p>
            </p:txBody>
          </p:sp>
          <p:pic>
            <p:nvPicPr>
              <p:cNvPr id="66" name="Picture 4" descr="http://www.clker.com/cliparts/s/v/M/F/a/8/document-md.png">
                <a:hlinkClick r:id="rId2"/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57400" y="4419600"/>
                <a:ext cx="762000" cy="989611"/>
              </a:xfrm>
              <a:prstGeom prst="rect">
                <a:avLst/>
              </a:prstGeom>
              <a:noFill/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1767840" y="4572000"/>
              <a:ext cx="822960" cy="978074"/>
              <a:chOff x="2895600" y="4813126"/>
              <a:chExt cx="822960" cy="978074"/>
            </a:xfrm>
          </p:grpSpPr>
          <p:grpSp>
            <p:nvGrpSpPr>
              <p:cNvPr id="68" name="Group 26"/>
              <p:cNvGrpSpPr/>
              <p:nvPr/>
            </p:nvGrpSpPr>
            <p:grpSpPr>
              <a:xfrm>
                <a:off x="2895600" y="4813126"/>
                <a:ext cx="822960" cy="228600"/>
                <a:chOff x="2895600" y="4813126"/>
                <a:chExt cx="822960" cy="228600"/>
              </a:xfrm>
            </p:grpSpPr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2895600" y="4927426"/>
                  <a:ext cx="822960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/>
                <p:cNvSpPr/>
                <p:nvPr/>
              </p:nvSpPr>
              <p:spPr>
                <a:xfrm>
                  <a:off x="3200400" y="4813126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mtClean="0"/>
                    <a:t>1</a:t>
                  </a:r>
                  <a:endParaRPr lang="en-US" sz="2000"/>
                </a:p>
              </p:txBody>
            </p:sp>
          </p:grpSp>
          <p:grpSp>
            <p:nvGrpSpPr>
              <p:cNvPr id="69" name="Group 27"/>
              <p:cNvGrpSpPr/>
              <p:nvPr/>
            </p:nvGrpSpPr>
            <p:grpSpPr>
              <a:xfrm>
                <a:off x="2895600" y="5042770"/>
                <a:ext cx="822960" cy="228600"/>
                <a:chOff x="2895600" y="4813126"/>
                <a:chExt cx="822960" cy="228600"/>
              </a:xfrm>
            </p:grpSpPr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2895600" y="4927426"/>
                  <a:ext cx="822960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/>
                <p:cNvSpPr/>
                <p:nvPr/>
              </p:nvSpPr>
              <p:spPr>
                <a:xfrm>
                  <a:off x="3200400" y="4813126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mtClean="0"/>
                    <a:t>2</a:t>
                  </a:r>
                  <a:endParaRPr lang="en-US" sz="2000"/>
                </a:p>
              </p:txBody>
            </p:sp>
          </p:grpSp>
          <p:grpSp>
            <p:nvGrpSpPr>
              <p:cNvPr id="70" name="Group 30"/>
              <p:cNvGrpSpPr/>
              <p:nvPr/>
            </p:nvGrpSpPr>
            <p:grpSpPr>
              <a:xfrm>
                <a:off x="2895600" y="5562600"/>
                <a:ext cx="822960" cy="228600"/>
                <a:chOff x="2895600" y="4813126"/>
                <a:chExt cx="822960" cy="228600"/>
              </a:xfrm>
            </p:grpSpPr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2895600" y="4927426"/>
                  <a:ext cx="822960" cy="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3200400" y="4813126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mtClean="0"/>
                    <a:t>n</a:t>
                  </a:r>
                  <a:endParaRPr lang="en-US" sz="2000"/>
                </a:p>
              </p:txBody>
            </p:sp>
          </p:grpSp>
          <p:cxnSp>
            <p:nvCxnSpPr>
              <p:cNvPr id="71" name="Straight Arrow Connector 70"/>
              <p:cNvCxnSpPr/>
              <p:nvPr/>
            </p:nvCxnSpPr>
            <p:spPr>
              <a:xfrm rot="5400000" flipH="1">
                <a:off x="3215640" y="5400388"/>
                <a:ext cx="182880" cy="0"/>
              </a:xfrm>
              <a:prstGeom prst="straightConnector1">
                <a:avLst/>
              </a:prstGeom>
              <a:ln w="38100"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Rectangle 78"/>
          <p:cNvSpPr/>
          <p:nvPr/>
        </p:nvSpPr>
        <p:spPr>
          <a:xfrm>
            <a:off x="76200" y="34766"/>
            <a:ext cx="777240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smtClean="0"/>
              <a:t>Simplified Software Development Cycle</a:t>
            </a:r>
            <a:endParaRPr lang="en-US" sz="1200" b="1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752600" y="3352800"/>
            <a:ext cx="6629400" cy="0"/>
          </a:xfrm>
          <a:prstGeom prst="straightConnector1">
            <a:avLst/>
          </a:prstGeom>
          <a:ln w="203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4E8D-B127-4DDD-8203-256147707C4B}" type="datetime1">
              <a:rPr lang="en-US" smtClean="0"/>
              <a:pPr/>
              <a:t>5/17/2013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8421-F0FD-45F3-A93A-9D8ED4E9BC0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1" name="Group 43"/>
          <p:cNvGrpSpPr/>
          <p:nvPr/>
        </p:nvGrpSpPr>
        <p:grpSpPr>
          <a:xfrm>
            <a:off x="0" y="2744189"/>
            <a:ext cx="2819400" cy="1065811"/>
            <a:chOff x="0" y="4419600"/>
            <a:chExt cx="2819400" cy="1065811"/>
          </a:xfrm>
        </p:grpSpPr>
        <p:sp>
          <p:nvSpPr>
            <p:cNvPr id="8" name="Rectangle 7"/>
            <p:cNvSpPr/>
            <p:nvPr/>
          </p:nvSpPr>
          <p:spPr>
            <a:xfrm>
              <a:off x="0" y="4723411"/>
              <a:ext cx="2514600" cy="762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ts val="1900"/>
                </a:lnSpc>
              </a:pPr>
              <a:r>
                <a:rPr lang="en-US" sz="2000" smtClean="0">
                  <a:solidFill>
                    <a:schemeClr val="tx1"/>
                  </a:solidFill>
                </a:rPr>
                <a:t>Requirements specification</a:t>
              </a:r>
            </a:p>
            <a:p>
              <a:pPr>
                <a:lnSpc>
                  <a:spcPts val="1900"/>
                </a:lnSpc>
              </a:pPr>
              <a:endParaRPr lang="en-US" sz="200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http://www.clker.com/cliparts/s/v/M/F/a/8/document-md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7400" y="4419600"/>
              <a:ext cx="762000" cy="989611"/>
            </a:xfrm>
            <a:prstGeom prst="rect">
              <a:avLst/>
            </a:prstGeom>
            <a:noFill/>
          </p:spPr>
        </p:pic>
      </p:grpSp>
      <p:grpSp>
        <p:nvGrpSpPr>
          <p:cNvPr id="12" name="Group 44"/>
          <p:cNvGrpSpPr/>
          <p:nvPr/>
        </p:nvGrpSpPr>
        <p:grpSpPr>
          <a:xfrm>
            <a:off x="304800" y="4039589"/>
            <a:ext cx="2743200" cy="989611"/>
            <a:chOff x="1828800" y="4800600"/>
            <a:chExt cx="2743200" cy="989611"/>
          </a:xfrm>
        </p:grpSpPr>
        <p:sp>
          <p:nvSpPr>
            <p:cNvPr id="14" name="Rectangle 13"/>
            <p:cNvSpPr/>
            <p:nvPr/>
          </p:nvSpPr>
          <p:spPr>
            <a:xfrm>
              <a:off x="1828800" y="4800600"/>
              <a:ext cx="2514600" cy="762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ts val="1900"/>
                </a:lnSpc>
              </a:pPr>
              <a:endParaRPr lang="en-US" sz="2000" smtClean="0">
                <a:solidFill>
                  <a:schemeClr val="tx1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sz="2000" smtClean="0">
                  <a:solidFill>
                    <a:schemeClr val="tx1"/>
                  </a:solidFill>
                </a:rPr>
                <a:t>Design</a:t>
              </a:r>
            </a:p>
            <a:p>
              <a:pPr algn="ctr">
                <a:lnSpc>
                  <a:spcPts val="1900"/>
                </a:lnSpc>
              </a:pPr>
              <a:r>
                <a:rPr lang="en-US" sz="2000" smtClean="0">
                  <a:solidFill>
                    <a:schemeClr val="tx1"/>
                  </a:solidFill>
                </a:rPr>
                <a:t> specification</a:t>
              </a:r>
            </a:p>
            <a:p>
              <a:pPr>
                <a:lnSpc>
                  <a:spcPts val="1900"/>
                </a:lnSpc>
              </a:pPr>
              <a:endParaRPr lang="en-US" sz="2000">
                <a:solidFill>
                  <a:schemeClr val="tx1"/>
                </a:solidFill>
              </a:endParaRPr>
            </a:p>
          </p:txBody>
        </p:sp>
        <p:pic>
          <p:nvPicPr>
            <p:cNvPr id="20" name="Picture 4" descr="http://www.clker.com/cliparts/s/v/M/F/a/8/document-md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00" y="4800600"/>
              <a:ext cx="762000" cy="989611"/>
            </a:xfrm>
            <a:prstGeom prst="rect">
              <a:avLst/>
            </a:prstGeom>
            <a:noFill/>
          </p:spPr>
        </p:pic>
      </p:grpSp>
      <p:grpSp>
        <p:nvGrpSpPr>
          <p:cNvPr id="19" name="Group 45"/>
          <p:cNvGrpSpPr/>
          <p:nvPr/>
        </p:nvGrpSpPr>
        <p:grpSpPr>
          <a:xfrm>
            <a:off x="6858000" y="2439389"/>
            <a:ext cx="1143000" cy="1523011"/>
            <a:chOff x="8305800" y="1599211"/>
            <a:chExt cx="1143000" cy="1523011"/>
          </a:xfrm>
        </p:grpSpPr>
        <p:sp>
          <p:nvSpPr>
            <p:cNvPr id="47" name="Rectangle 46"/>
            <p:cNvSpPr/>
            <p:nvPr/>
          </p:nvSpPr>
          <p:spPr>
            <a:xfrm>
              <a:off x="8305800" y="1599211"/>
              <a:ext cx="1143000" cy="762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ts val="1900"/>
                </a:lnSpc>
              </a:pPr>
              <a:endParaRPr lang="en-US" sz="2000" smtClean="0">
                <a:solidFill>
                  <a:schemeClr val="tx1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sz="2000" smtClean="0">
                  <a:solidFill>
                    <a:schemeClr val="tx1"/>
                  </a:solidFill>
                </a:rPr>
                <a:t>code</a:t>
              </a:r>
            </a:p>
            <a:p>
              <a:pPr>
                <a:lnSpc>
                  <a:spcPts val="1900"/>
                </a:lnSpc>
              </a:pPr>
              <a:endParaRPr lang="en-US" sz="2000">
                <a:solidFill>
                  <a:schemeClr val="tx1"/>
                </a:solidFill>
              </a:endParaRPr>
            </a:p>
          </p:txBody>
        </p:sp>
        <p:pic>
          <p:nvPicPr>
            <p:cNvPr id="48" name="Picture 4" descr="http://www.clker.com/cliparts/s/v/M/F/a/8/document-md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58200" y="2132611"/>
              <a:ext cx="762000" cy="989611"/>
            </a:xfrm>
            <a:prstGeom prst="rect">
              <a:avLst/>
            </a:prstGeom>
            <a:noFill/>
          </p:spPr>
        </p:pic>
      </p:grpSp>
      <p:grpSp>
        <p:nvGrpSpPr>
          <p:cNvPr id="27" name="Group 63"/>
          <p:cNvGrpSpPr/>
          <p:nvPr/>
        </p:nvGrpSpPr>
        <p:grpSpPr>
          <a:xfrm>
            <a:off x="-685800" y="1296389"/>
            <a:ext cx="2590800" cy="989611"/>
            <a:chOff x="228600" y="4419600"/>
            <a:chExt cx="2590800" cy="989611"/>
          </a:xfrm>
        </p:grpSpPr>
        <p:sp>
          <p:nvSpPr>
            <p:cNvPr id="65" name="Rectangle 64"/>
            <p:cNvSpPr/>
            <p:nvPr/>
          </p:nvSpPr>
          <p:spPr>
            <a:xfrm>
              <a:off x="228600" y="4419600"/>
              <a:ext cx="2514600" cy="762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ts val="1900"/>
                </a:lnSpc>
              </a:pPr>
              <a:endParaRPr lang="en-US" sz="2000" smtClean="0">
                <a:solidFill>
                  <a:schemeClr val="tx1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sz="2000" smtClean="0">
                  <a:solidFill>
                    <a:schemeClr val="tx1"/>
                  </a:solidFill>
                </a:rPr>
                <a:t>System </a:t>
              </a:r>
            </a:p>
            <a:p>
              <a:pPr algn="ctr">
                <a:lnSpc>
                  <a:spcPts val="1900"/>
                </a:lnSpc>
              </a:pPr>
              <a:r>
                <a:rPr lang="en-US" sz="2000" smtClean="0">
                  <a:solidFill>
                    <a:schemeClr val="tx1"/>
                  </a:solidFill>
                </a:rPr>
                <a:t>definition</a:t>
              </a:r>
            </a:p>
            <a:p>
              <a:pPr>
                <a:lnSpc>
                  <a:spcPts val="1900"/>
                </a:lnSpc>
              </a:pPr>
              <a:endParaRPr lang="en-US" sz="2000">
                <a:solidFill>
                  <a:schemeClr val="tx1"/>
                </a:solidFill>
              </a:endParaRPr>
            </a:p>
          </p:txBody>
        </p:sp>
        <p:pic>
          <p:nvPicPr>
            <p:cNvPr id="66" name="Picture 4" descr="http://www.clker.com/cliparts/s/v/M/F/a/8/document-md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7400" y="4419600"/>
              <a:ext cx="762000" cy="989611"/>
            </a:xfrm>
            <a:prstGeom prst="rect">
              <a:avLst/>
            </a:prstGeom>
            <a:noFill/>
          </p:spPr>
        </p:pic>
      </p:grpSp>
      <p:sp>
        <p:nvSpPr>
          <p:cNvPr id="79" name="Rectangle 78"/>
          <p:cNvSpPr/>
          <p:nvPr/>
        </p:nvSpPr>
        <p:spPr>
          <a:xfrm>
            <a:off x="76200" y="34766"/>
            <a:ext cx="777240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smtClean="0"/>
              <a:t>Simplified Software Development Cycle – top down approach</a:t>
            </a:r>
            <a:endParaRPr lang="en-US" sz="1200" b="1"/>
          </a:p>
        </p:txBody>
      </p:sp>
      <p:sp>
        <p:nvSpPr>
          <p:cNvPr id="78" name="Rectangle 77"/>
          <p:cNvSpPr/>
          <p:nvPr/>
        </p:nvSpPr>
        <p:spPr>
          <a:xfrm>
            <a:off x="609600" y="839189"/>
            <a:ext cx="2514600" cy="4572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lnSpc>
                <a:spcPts val="1900"/>
              </a:lnSpc>
            </a:pPr>
            <a:r>
              <a:rPr lang="en-US" sz="2400" b="1" smtClean="0">
                <a:solidFill>
                  <a:schemeClr val="tx1"/>
                </a:solidFill>
              </a:rPr>
              <a:t> water purification</a:t>
            </a:r>
          </a:p>
          <a:p>
            <a:pPr>
              <a:lnSpc>
                <a:spcPts val="1900"/>
              </a:lnSpc>
            </a:pP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981200" y="1296389"/>
            <a:ext cx="2743200" cy="990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lnSpc>
                <a:spcPts val="1900"/>
              </a:lnSpc>
            </a:pPr>
            <a:r>
              <a:rPr lang="en-US" sz="2000" smtClean="0">
                <a:solidFill>
                  <a:schemeClr val="tx1"/>
                </a:solidFill>
              </a:rPr>
              <a:t>1.1 water capacity</a:t>
            </a:r>
          </a:p>
          <a:p>
            <a:pPr>
              <a:lnSpc>
                <a:spcPts val="1900"/>
              </a:lnSpc>
            </a:pPr>
            <a:r>
              <a:rPr lang="en-US" sz="2000" smtClean="0">
                <a:solidFill>
                  <a:schemeClr val="tx1"/>
                </a:solidFill>
              </a:rPr>
              <a:t>1.2 water flow rate</a:t>
            </a:r>
          </a:p>
          <a:p>
            <a:pPr>
              <a:lnSpc>
                <a:spcPts val="1900"/>
              </a:lnSpc>
            </a:pPr>
            <a:r>
              <a:rPr lang="en-US" sz="2000" b="1" u="sng" smtClean="0">
                <a:solidFill>
                  <a:schemeClr val="tx1"/>
                </a:solidFill>
              </a:rPr>
              <a:t>1.3 acceptable impurities</a:t>
            </a:r>
          </a:p>
          <a:p>
            <a:pPr>
              <a:lnSpc>
                <a:spcPts val="1900"/>
              </a:lnSpc>
            </a:pPr>
            <a:r>
              <a:rPr lang="en-US" sz="2000" smtClean="0">
                <a:solidFill>
                  <a:schemeClr val="tx1"/>
                </a:solidFill>
              </a:rPr>
              <a:t>1.4. …..</a:t>
            </a:r>
          </a:p>
          <a:p>
            <a:pPr>
              <a:lnSpc>
                <a:spcPts val="1900"/>
              </a:lnSpc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895600" y="2667989"/>
            <a:ext cx="3276600" cy="1143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lnSpc>
                <a:spcPts val="1900"/>
              </a:lnSpc>
            </a:pPr>
            <a:r>
              <a:rPr lang="en-US" sz="2000" smtClean="0">
                <a:solidFill>
                  <a:schemeClr val="tx1"/>
                </a:solidFill>
              </a:rPr>
              <a:t>….</a:t>
            </a:r>
          </a:p>
          <a:p>
            <a:pPr>
              <a:lnSpc>
                <a:spcPts val="1900"/>
              </a:lnSpc>
            </a:pPr>
            <a:r>
              <a:rPr lang="en-US" sz="2000" smtClean="0">
                <a:solidFill>
                  <a:schemeClr val="tx1"/>
                </a:solidFill>
              </a:rPr>
              <a:t>1.3.1 initialize </a:t>
            </a:r>
          </a:p>
          <a:p>
            <a:pPr>
              <a:lnSpc>
                <a:spcPts val="1900"/>
              </a:lnSpc>
            </a:pPr>
            <a:r>
              <a:rPr lang="en-US" sz="2000" b="1" u="sng" smtClean="0">
                <a:solidFill>
                  <a:schemeClr val="tx1"/>
                </a:solidFill>
              </a:rPr>
              <a:t>1.3.2 measure impurities</a:t>
            </a:r>
          </a:p>
          <a:p>
            <a:pPr>
              <a:lnSpc>
                <a:spcPts val="1900"/>
              </a:lnSpc>
            </a:pPr>
            <a:r>
              <a:rPr lang="en-US" sz="2000" smtClean="0">
                <a:solidFill>
                  <a:schemeClr val="tx1"/>
                </a:solidFill>
              </a:rPr>
              <a:t>1.3.3 check impurity level</a:t>
            </a:r>
          </a:p>
          <a:p>
            <a:pPr>
              <a:lnSpc>
                <a:spcPts val="1900"/>
              </a:lnSpc>
            </a:pPr>
            <a:r>
              <a:rPr lang="en-US" sz="2000" smtClean="0">
                <a:solidFill>
                  <a:schemeClr val="tx1"/>
                </a:solidFill>
              </a:rPr>
              <a:t>1.3.4…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200400" y="4115789"/>
            <a:ext cx="3276600" cy="990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lnSpc>
                <a:spcPts val="1900"/>
              </a:lnSpc>
            </a:pPr>
            <a:r>
              <a:rPr lang="en-US" sz="2000" smtClean="0">
                <a:solidFill>
                  <a:schemeClr val="tx1"/>
                </a:solidFill>
              </a:rPr>
              <a:t>1.3.2.1 read A/D converter</a:t>
            </a:r>
          </a:p>
          <a:p>
            <a:pPr>
              <a:lnSpc>
                <a:spcPts val="1900"/>
              </a:lnSpc>
            </a:pPr>
            <a:r>
              <a:rPr lang="en-US" sz="2000" smtClean="0">
                <a:solidFill>
                  <a:schemeClr val="tx1"/>
                </a:solidFill>
              </a:rPr>
              <a:t>1.3.2.2 scale A/D measurement</a:t>
            </a:r>
          </a:p>
          <a:p>
            <a:pPr>
              <a:lnSpc>
                <a:spcPts val="1900"/>
              </a:lnSpc>
            </a:pPr>
            <a:r>
              <a:rPr lang="en-US" sz="2000" smtClean="0">
                <a:solidFill>
                  <a:schemeClr val="tx1"/>
                </a:solidFill>
              </a:rPr>
              <a:t>1.3.2.3 check for reading error</a:t>
            </a:r>
          </a:p>
          <a:p>
            <a:pPr>
              <a:lnSpc>
                <a:spcPts val="1900"/>
              </a:lnSpc>
            </a:pPr>
            <a:r>
              <a:rPr lang="en-US" sz="2000" smtClean="0">
                <a:solidFill>
                  <a:schemeClr val="tx1"/>
                </a:solidFill>
              </a:rPr>
              <a:t>1.3.2.4…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6858000" y="4039589"/>
            <a:ext cx="109728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mtClean="0"/>
              <a:t>code </a:t>
            </a:r>
          </a:p>
          <a:p>
            <a:pPr algn="ctr">
              <a:lnSpc>
                <a:spcPts val="1600"/>
              </a:lnSpc>
            </a:pPr>
            <a:r>
              <a:rPr lang="en-US" smtClean="0"/>
              <a:t>unit 1</a:t>
            </a:r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162800" y="4496789"/>
            <a:ext cx="109728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mtClean="0"/>
              <a:t>code </a:t>
            </a:r>
          </a:p>
          <a:p>
            <a:pPr algn="ctr">
              <a:lnSpc>
                <a:spcPts val="1600"/>
              </a:lnSpc>
            </a:pPr>
            <a:r>
              <a:rPr lang="en-US" smtClean="0"/>
              <a:t>unit 2</a:t>
            </a:r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086600" y="5029200"/>
            <a:ext cx="109728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mtClean="0"/>
              <a:t>code </a:t>
            </a:r>
          </a:p>
          <a:p>
            <a:pPr algn="ctr">
              <a:lnSpc>
                <a:spcPts val="1600"/>
              </a:lnSpc>
            </a:pPr>
            <a:r>
              <a:rPr lang="en-US" smtClean="0"/>
              <a:t>unit 3</a:t>
            </a:r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5562600" y="3277589"/>
            <a:ext cx="304800" cy="838200"/>
          </a:xfrm>
          <a:custGeom>
            <a:avLst/>
            <a:gdLst>
              <a:gd name="connsiteX0" fmla="*/ 0 w 592899"/>
              <a:gd name="connsiteY0" fmla="*/ 0 h 1152395"/>
              <a:gd name="connsiteX1" fmla="*/ 588724 w 592899"/>
              <a:gd name="connsiteY1" fmla="*/ 538620 h 1152395"/>
              <a:gd name="connsiteX2" fmla="*/ 25052 w 592899"/>
              <a:gd name="connsiteY2" fmla="*/ 1152395 h 115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2899" h="1152395">
                <a:moveTo>
                  <a:pt x="0" y="0"/>
                </a:moveTo>
                <a:cubicBezTo>
                  <a:pt x="292274" y="173277"/>
                  <a:pt x="584549" y="346554"/>
                  <a:pt x="588724" y="538620"/>
                </a:cubicBezTo>
                <a:cubicBezTo>
                  <a:pt x="592899" y="730686"/>
                  <a:pt x="308975" y="941540"/>
                  <a:pt x="25052" y="1152395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187440" y="4218085"/>
            <a:ext cx="594360" cy="49115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568440" y="4496789"/>
            <a:ext cx="594360" cy="75211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629400" y="4725389"/>
            <a:ext cx="609600" cy="303811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2590800" y="4039589"/>
            <a:ext cx="3810000" cy="1066800"/>
          </a:xfrm>
          <a:prstGeom prst="ellipse">
            <a:avLst/>
          </a:prstGeom>
          <a:solidFill>
            <a:srgbClr val="4F81B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209800" y="2820389"/>
            <a:ext cx="3200400" cy="1066800"/>
          </a:xfrm>
          <a:prstGeom prst="ellipse">
            <a:avLst/>
          </a:prstGeom>
          <a:solidFill>
            <a:srgbClr val="4F81B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4648200" y="1829789"/>
            <a:ext cx="381000" cy="990600"/>
          </a:xfrm>
          <a:custGeom>
            <a:avLst/>
            <a:gdLst>
              <a:gd name="connsiteX0" fmla="*/ 0 w 592899"/>
              <a:gd name="connsiteY0" fmla="*/ 0 h 1152395"/>
              <a:gd name="connsiteX1" fmla="*/ 588724 w 592899"/>
              <a:gd name="connsiteY1" fmla="*/ 538620 h 1152395"/>
              <a:gd name="connsiteX2" fmla="*/ 25052 w 592899"/>
              <a:gd name="connsiteY2" fmla="*/ 1152395 h 115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2899" h="1152395">
                <a:moveTo>
                  <a:pt x="0" y="0"/>
                </a:moveTo>
                <a:cubicBezTo>
                  <a:pt x="292274" y="173277"/>
                  <a:pt x="584549" y="346554"/>
                  <a:pt x="588724" y="538620"/>
                </a:cubicBezTo>
                <a:cubicBezTo>
                  <a:pt x="592899" y="730686"/>
                  <a:pt x="308975" y="941540"/>
                  <a:pt x="25052" y="1152395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7848600" y="1219200"/>
            <a:ext cx="1447800" cy="4572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ts val="1900"/>
              </a:lnSpc>
            </a:pPr>
            <a:r>
              <a:rPr lang="en-US" sz="2400" b="1" smtClean="0">
                <a:solidFill>
                  <a:schemeClr val="tx1"/>
                </a:solidFill>
              </a:rPr>
              <a:t> test planning</a:t>
            </a:r>
          </a:p>
          <a:p>
            <a:pPr algn="ctr">
              <a:lnSpc>
                <a:spcPts val="1900"/>
              </a:lnSpc>
            </a:pPr>
            <a:endParaRPr lang="en-US" sz="2000" b="1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rot="5400000">
            <a:off x="6781800" y="3581400"/>
            <a:ext cx="3657600" cy="0"/>
          </a:xfrm>
          <a:prstGeom prst="straightConnector1">
            <a:avLst/>
          </a:prstGeom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4E8D-B127-4DDD-8203-256147707C4B}" type="datetime1">
              <a:rPr lang="en-US" smtClean="0"/>
              <a:pPr/>
              <a:t>5/17/2013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8421-F0FD-45F3-A93A-9D8ED4E9BC0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76200" y="34766"/>
            <a:ext cx="777240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smtClean="0"/>
              <a:t>Simplified Software Development Cycle – bottom up build</a:t>
            </a:r>
            <a:endParaRPr lang="en-US" sz="1200" b="1"/>
          </a:p>
        </p:txBody>
      </p:sp>
      <p:grpSp>
        <p:nvGrpSpPr>
          <p:cNvPr id="107" name="Group 106"/>
          <p:cNvGrpSpPr/>
          <p:nvPr/>
        </p:nvGrpSpPr>
        <p:grpSpPr>
          <a:xfrm>
            <a:off x="160592" y="609600"/>
            <a:ext cx="8831008" cy="5715000"/>
            <a:chOff x="84392" y="609600"/>
            <a:chExt cx="8831008" cy="5715000"/>
          </a:xfrm>
        </p:grpSpPr>
        <p:sp>
          <p:nvSpPr>
            <p:cNvPr id="47" name="Rectangle 46"/>
            <p:cNvSpPr/>
            <p:nvPr/>
          </p:nvSpPr>
          <p:spPr>
            <a:xfrm>
              <a:off x="609600" y="609600"/>
              <a:ext cx="1143000" cy="3038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ts val="1900"/>
                </a:lnSpc>
              </a:pPr>
              <a:r>
                <a:rPr lang="en-US" sz="2000" b="1" smtClean="0">
                  <a:solidFill>
                    <a:schemeClr val="tx1"/>
                  </a:solidFill>
                </a:rPr>
                <a:t>code</a:t>
              </a:r>
              <a:endParaRPr 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81600" y="1066800"/>
              <a:ext cx="3276600" cy="9906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ts val="1900"/>
                </a:lnSpc>
              </a:pPr>
              <a:r>
                <a:rPr lang="en-US" sz="2000" smtClean="0">
                  <a:solidFill>
                    <a:schemeClr val="tx1"/>
                  </a:solidFill>
                </a:rPr>
                <a:t>1.3.2.1 read A/D converter</a:t>
              </a:r>
            </a:p>
            <a:p>
              <a:pPr>
                <a:lnSpc>
                  <a:spcPts val="1900"/>
                </a:lnSpc>
              </a:pPr>
              <a:r>
                <a:rPr lang="en-US" sz="2000" smtClean="0">
                  <a:solidFill>
                    <a:schemeClr val="tx1"/>
                  </a:solidFill>
                </a:rPr>
                <a:t>1.3.2.2 scale A/D measurement</a:t>
              </a:r>
            </a:p>
            <a:p>
              <a:pPr>
                <a:lnSpc>
                  <a:spcPts val="1900"/>
                </a:lnSpc>
              </a:pPr>
              <a:r>
                <a:rPr lang="en-US" sz="2000" smtClean="0">
                  <a:solidFill>
                    <a:schemeClr val="tx1"/>
                  </a:solidFill>
                </a:rPr>
                <a:t>1.3.2.3 check for reading error</a:t>
              </a:r>
            </a:p>
            <a:p>
              <a:pPr>
                <a:lnSpc>
                  <a:spcPts val="1900"/>
                </a:lnSpc>
              </a:pPr>
              <a:r>
                <a:rPr lang="en-US" sz="2000" smtClean="0">
                  <a:solidFill>
                    <a:schemeClr val="tx1"/>
                  </a:solidFill>
                </a:rPr>
                <a:t>….</a:t>
              </a:r>
            </a:p>
            <a:p>
              <a:pPr>
                <a:lnSpc>
                  <a:spcPts val="1900"/>
                </a:lnSpc>
              </a:pPr>
              <a:r>
                <a:rPr lang="en-US" sz="2000" smtClean="0">
                  <a:solidFill>
                    <a:schemeClr val="tx1"/>
                  </a:solidFill>
                </a:rPr>
                <a:t>1.3.2.n…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685800" y="990600"/>
              <a:ext cx="109728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smtClean="0"/>
                <a:t>code </a:t>
              </a:r>
            </a:p>
            <a:p>
              <a:pPr algn="ctr">
                <a:lnSpc>
                  <a:spcPts val="1600"/>
                </a:lnSpc>
              </a:pPr>
              <a:r>
                <a:rPr lang="en-US" smtClean="0"/>
                <a:t>unit 1</a:t>
              </a:r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85800" y="1752600"/>
              <a:ext cx="109728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smtClean="0"/>
                <a:t>code </a:t>
              </a:r>
            </a:p>
            <a:p>
              <a:pPr algn="ctr">
                <a:lnSpc>
                  <a:spcPts val="1600"/>
                </a:lnSpc>
              </a:pPr>
              <a:r>
                <a:rPr lang="en-US" smtClean="0"/>
                <a:t>unit 2</a:t>
              </a:r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85800" y="2438400"/>
              <a:ext cx="109728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smtClean="0"/>
                <a:t>code </a:t>
              </a:r>
            </a:p>
            <a:p>
              <a:pPr algn="ctr">
                <a:lnSpc>
                  <a:spcPts val="1600"/>
                </a:lnSpc>
              </a:pPr>
              <a:r>
                <a:rPr lang="en-US" smtClean="0"/>
                <a:t>unit n</a:t>
              </a:r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4495800" y="1192115"/>
              <a:ext cx="594360" cy="27085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4343400" y="2133600"/>
              <a:ext cx="762000" cy="76200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4191000" y="4876800"/>
              <a:ext cx="1752600" cy="22860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5257800" y="762000"/>
              <a:ext cx="3276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ts val="1900"/>
                </a:lnSpc>
              </a:pPr>
              <a:r>
                <a:rPr lang="en-US" sz="2000" b="1" smtClean="0">
                  <a:solidFill>
                    <a:schemeClr val="tx1"/>
                  </a:solidFill>
                </a:rPr>
                <a:t>Design specification</a:t>
              </a:r>
            </a:p>
            <a:p>
              <a:pPr>
                <a:lnSpc>
                  <a:spcPts val="1900"/>
                </a:lnSpc>
              </a:pPr>
              <a:endParaRPr lang="en-US" sz="2000" b="1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05000" y="838200"/>
              <a:ext cx="2743200" cy="609600"/>
              <a:chOff x="1752600" y="838200"/>
              <a:chExt cx="2743200" cy="6096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981200" y="838200"/>
                <a:ext cx="2514600" cy="22860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ts val="1900"/>
                  </a:lnSpc>
                </a:pPr>
                <a:r>
                  <a:rPr lang="en-US" sz="2000" smtClean="0">
                    <a:solidFill>
                      <a:schemeClr val="tx1"/>
                    </a:solidFill>
                  </a:rPr>
                  <a:t> unit check out test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52600" y="838200"/>
                <a:ext cx="228600" cy="2286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smtClean="0"/>
                  <a:t>1</a:t>
                </a:r>
                <a:endParaRPr lang="en-US" sz="2000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1752600" y="1143000"/>
                <a:ext cx="2514600" cy="304800"/>
                <a:chOff x="2057400" y="1295400"/>
                <a:chExt cx="2514600" cy="304800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2057400" y="1295400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mtClean="0"/>
                    <a:t>2</a:t>
                  </a:r>
                  <a:endParaRPr lang="en-US" sz="200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362200" y="1295400"/>
                  <a:ext cx="2209800" cy="30480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>
                    <a:lnSpc>
                      <a:spcPts val="1900"/>
                    </a:lnSpc>
                  </a:pPr>
                  <a:r>
                    <a:rPr lang="en-US" sz="2000" b="1" smtClean="0">
                      <a:solidFill>
                        <a:schemeClr val="tx1"/>
                      </a:solidFill>
                    </a:rPr>
                    <a:t>unit verification test</a:t>
                  </a:r>
                </a:p>
                <a:p>
                  <a:pPr>
                    <a:lnSpc>
                      <a:spcPts val="1900"/>
                    </a:lnSpc>
                  </a:pPr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46" name="Straight Arrow Connector 45"/>
            <p:cNvCxnSpPr/>
            <p:nvPr/>
          </p:nvCxnSpPr>
          <p:spPr>
            <a:xfrm rot="5400000" flipH="1">
              <a:off x="1127760" y="2270760"/>
              <a:ext cx="182880" cy="0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1905000" y="1676400"/>
              <a:ext cx="2743200" cy="609600"/>
              <a:chOff x="1752600" y="838200"/>
              <a:chExt cx="2743200" cy="6096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981200" y="838200"/>
                <a:ext cx="2514600" cy="22860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ts val="1900"/>
                  </a:lnSpc>
                </a:pPr>
                <a:r>
                  <a:rPr lang="en-US" sz="2000" smtClean="0">
                    <a:solidFill>
                      <a:schemeClr val="tx1"/>
                    </a:solidFill>
                  </a:rPr>
                  <a:t> unit check out test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52600" y="838200"/>
                <a:ext cx="228600" cy="2286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smtClean="0"/>
                  <a:t>1</a:t>
                </a:r>
                <a:endParaRPr lang="en-US" sz="2000"/>
              </a:p>
            </p:txBody>
          </p:sp>
          <p:grpSp>
            <p:nvGrpSpPr>
              <p:cNvPr id="53" name="Group 43"/>
              <p:cNvGrpSpPr/>
              <p:nvPr/>
            </p:nvGrpSpPr>
            <p:grpSpPr>
              <a:xfrm>
                <a:off x="1752600" y="1143000"/>
                <a:ext cx="2514600" cy="304800"/>
                <a:chOff x="2057400" y="1295400"/>
                <a:chExt cx="2514600" cy="3048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057400" y="1295400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mtClean="0"/>
                    <a:t>2</a:t>
                  </a:r>
                  <a:endParaRPr lang="en-US" sz="2000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362200" y="1295400"/>
                  <a:ext cx="2209800" cy="30480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>
                    <a:lnSpc>
                      <a:spcPts val="1900"/>
                    </a:lnSpc>
                  </a:pPr>
                  <a:r>
                    <a:rPr lang="en-US" sz="2000" b="1" smtClean="0">
                      <a:solidFill>
                        <a:schemeClr val="tx1"/>
                      </a:solidFill>
                    </a:rPr>
                    <a:t>unit verification test</a:t>
                  </a:r>
                </a:p>
                <a:p>
                  <a:pPr>
                    <a:lnSpc>
                      <a:spcPts val="1900"/>
                    </a:lnSpc>
                  </a:pPr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1905000" y="2514600"/>
              <a:ext cx="2743200" cy="609600"/>
              <a:chOff x="1752600" y="838200"/>
              <a:chExt cx="2743200" cy="6096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981200" y="838200"/>
                <a:ext cx="2514600" cy="22860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ts val="1900"/>
                  </a:lnSpc>
                </a:pPr>
                <a:r>
                  <a:rPr lang="en-US" sz="2000" smtClean="0">
                    <a:solidFill>
                      <a:schemeClr val="tx1"/>
                    </a:solidFill>
                  </a:rPr>
                  <a:t> unit check out test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752600" y="838200"/>
                <a:ext cx="228600" cy="2286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smtClean="0"/>
                  <a:t>1</a:t>
                </a:r>
                <a:endParaRPr lang="en-US" sz="2000"/>
              </a:p>
            </p:txBody>
          </p:sp>
          <p:grpSp>
            <p:nvGrpSpPr>
              <p:cNvPr id="59" name="Group 43"/>
              <p:cNvGrpSpPr/>
              <p:nvPr/>
            </p:nvGrpSpPr>
            <p:grpSpPr>
              <a:xfrm>
                <a:off x="1752600" y="1143000"/>
                <a:ext cx="2514600" cy="304800"/>
                <a:chOff x="2057400" y="1295400"/>
                <a:chExt cx="2514600" cy="30480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2057400" y="1295400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mtClean="0"/>
                    <a:t>2</a:t>
                  </a:r>
                  <a:endParaRPr lang="en-US" sz="20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362200" y="1295400"/>
                  <a:ext cx="2209800" cy="30480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>
                    <a:lnSpc>
                      <a:spcPts val="1900"/>
                    </a:lnSpc>
                  </a:pPr>
                  <a:r>
                    <a:rPr lang="en-US" sz="2000" b="1" smtClean="0">
                      <a:solidFill>
                        <a:schemeClr val="tx1"/>
                      </a:solidFill>
                    </a:rPr>
                    <a:t>unit verification test</a:t>
                  </a:r>
                </a:p>
                <a:p>
                  <a:pPr>
                    <a:lnSpc>
                      <a:spcPts val="1900"/>
                    </a:lnSpc>
                  </a:pPr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62" name="Straight Arrow Connector 61"/>
            <p:cNvCxnSpPr/>
            <p:nvPr/>
          </p:nvCxnSpPr>
          <p:spPr>
            <a:xfrm flipV="1">
              <a:off x="4419600" y="1447800"/>
              <a:ext cx="762000" cy="609601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304800" y="4343400"/>
              <a:ext cx="2667000" cy="381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ts val="1900"/>
                </a:lnSpc>
              </a:pPr>
              <a:r>
                <a:rPr lang="en-US" sz="2000" b="1" smtClean="0">
                  <a:solidFill>
                    <a:schemeClr val="tx1"/>
                  </a:solidFill>
                </a:rPr>
                <a:t>code unit integration</a:t>
              </a:r>
              <a:endParaRPr lang="en-US" sz="2000" b="1">
                <a:solidFill>
                  <a:schemeClr val="tx1"/>
                </a:solidFill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609600" y="4572000"/>
              <a:ext cx="1676400" cy="1752600"/>
              <a:chOff x="533400" y="4724400"/>
              <a:chExt cx="1676400" cy="17526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07720" y="4800600"/>
                <a:ext cx="109728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smtClean="0"/>
                  <a:t>code 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smtClean="0"/>
                  <a:t>unit 1</a:t>
                </a:r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807720" y="5257800"/>
                <a:ext cx="109728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smtClean="0"/>
                  <a:t>code 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smtClean="0"/>
                  <a:t>unit 2</a:t>
                </a:r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807720" y="5943600"/>
                <a:ext cx="109728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smtClean="0"/>
                  <a:t>code 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smtClean="0"/>
                  <a:t>unit n</a:t>
                </a:r>
                <a:endParaRPr lang="en-US"/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 rot="5400000" flipH="1">
                <a:off x="1249680" y="5806440"/>
                <a:ext cx="182880" cy="0"/>
              </a:xfrm>
              <a:prstGeom prst="straightConnector1">
                <a:avLst/>
              </a:prstGeom>
              <a:ln w="38100"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533400" y="4724400"/>
                <a:ext cx="1676400" cy="1752600"/>
              </a:xfrm>
              <a:prstGeom prst="ellipse">
                <a:avLst/>
              </a:prstGeom>
              <a:solidFill>
                <a:srgbClr val="4F81BD">
                  <a:alpha val="27843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endParaRPr lang="en-US"/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5715000" y="4038600"/>
              <a:ext cx="3124200" cy="762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ts val="1900"/>
                </a:lnSpc>
              </a:pPr>
              <a:r>
                <a:rPr lang="en-US" sz="2000" b="1" smtClean="0">
                  <a:solidFill>
                    <a:schemeClr val="tx1"/>
                  </a:solidFill>
                </a:rPr>
                <a:t>Requirements specification</a:t>
              </a:r>
            </a:p>
            <a:p>
              <a:pPr>
                <a:lnSpc>
                  <a:spcPts val="1900"/>
                </a:lnSpc>
              </a:pPr>
              <a:endParaRPr 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096000" y="4267200"/>
              <a:ext cx="2819400" cy="1143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ts val="1900"/>
                </a:lnSpc>
              </a:pPr>
              <a:r>
                <a:rPr lang="en-US" sz="2000" smtClean="0">
                  <a:solidFill>
                    <a:schemeClr val="tx1"/>
                  </a:solidFill>
                </a:rPr>
                <a:t>….</a:t>
              </a:r>
            </a:p>
            <a:p>
              <a:pPr>
                <a:lnSpc>
                  <a:spcPts val="1900"/>
                </a:lnSpc>
              </a:pPr>
              <a:r>
                <a:rPr lang="en-US" sz="2000" smtClean="0">
                  <a:solidFill>
                    <a:schemeClr val="tx1"/>
                  </a:solidFill>
                </a:rPr>
                <a:t>1.3.1 initialize </a:t>
              </a:r>
            </a:p>
            <a:p>
              <a:pPr>
                <a:lnSpc>
                  <a:spcPts val="1900"/>
                </a:lnSpc>
              </a:pPr>
              <a:r>
                <a:rPr lang="en-US" sz="2000" b="1" u="sng" smtClean="0">
                  <a:solidFill>
                    <a:schemeClr val="tx1"/>
                  </a:solidFill>
                </a:rPr>
                <a:t>1.3.2 measure impurities</a:t>
              </a:r>
            </a:p>
            <a:p>
              <a:pPr>
                <a:lnSpc>
                  <a:spcPts val="1900"/>
                </a:lnSpc>
              </a:pPr>
              <a:r>
                <a:rPr lang="en-US" sz="2000" smtClean="0">
                  <a:solidFill>
                    <a:schemeClr val="tx1"/>
                  </a:solidFill>
                </a:rPr>
                <a:t>1.3.3 check impurity level</a:t>
              </a:r>
            </a:p>
            <a:p>
              <a:pPr>
                <a:lnSpc>
                  <a:spcPts val="1900"/>
                </a:lnSpc>
              </a:pPr>
              <a:r>
                <a:rPr lang="en-US" sz="2000" smtClean="0">
                  <a:solidFill>
                    <a:schemeClr val="tx1"/>
                  </a:solidFill>
                </a:rPr>
                <a:t>1.3.4</a:t>
              </a:r>
            </a:p>
            <a:p>
              <a:pPr>
                <a:lnSpc>
                  <a:spcPts val="1900"/>
                </a:lnSpc>
              </a:pPr>
              <a:r>
                <a:rPr lang="en-US" sz="2000" smtClean="0">
                  <a:solidFill>
                    <a:schemeClr val="tx1"/>
                  </a:solidFill>
                </a:rPr>
                <a:t>…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2286000" y="4724400"/>
              <a:ext cx="3124200" cy="609600"/>
              <a:chOff x="1752600" y="838200"/>
              <a:chExt cx="3124200" cy="60960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981200" y="838200"/>
                <a:ext cx="2895600" cy="22860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ts val="1900"/>
                  </a:lnSpc>
                </a:pPr>
                <a:r>
                  <a:rPr lang="en-US" sz="2000" smtClean="0">
                    <a:solidFill>
                      <a:schemeClr val="tx1"/>
                    </a:solidFill>
                  </a:rPr>
                  <a:t> integration check out test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1752600" y="838200"/>
                <a:ext cx="228600" cy="2286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smtClean="0"/>
                  <a:t>1</a:t>
                </a:r>
                <a:endParaRPr lang="en-US" sz="2000"/>
              </a:p>
            </p:txBody>
          </p:sp>
          <p:grpSp>
            <p:nvGrpSpPr>
              <p:cNvPr id="90" name="Group 43"/>
              <p:cNvGrpSpPr/>
              <p:nvPr/>
            </p:nvGrpSpPr>
            <p:grpSpPr>
              <a:xfrm>
                <a:off x="1752600" y="1143000"/>
                <a:ext cx="2514600" cy="304800"/>
                <a:chOff x="2057400" y="1295400"/>
                <a:chExt cx="2514600" cy="3048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2057400" y="1295400"/>
                  <a:ext cx="228600" cy="2286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mtClean="0"/>
                    <a:t>2</a:t>
                  </a:r>
                  <a:endParaRPr lang="en-US" sz="2000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2362200" y="1295400"/>
                  <a:ext cx="2209800" cy="30480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>
                    <a:lnSpc>
                      <a:spcPts val="1900"/>
                    </a:lnSpc>
                  </a:pPr>
                  <a:r>
                    <a:rPr lang="en-US" sz="2000" b="1" smtClean="0">
                      <a:solidFill>
                        <a:schemeClr val="tx1"/>
                      </a:solidFill>
                    </a:rPr>
                    <a:t>validation test</a:t>
                  </a:r>
                </a:p>
                <a:p>
                  <a:pPr>
                    <a:lnSpc>
                      <a:spcPts val="1900"/>
                    </a:lnSpc>
                  </a:pPr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2" name="Oval 101"/>
            <p:cNvSpPr/>
            <p:nvPr/>
          </p:nvSpPr>
          <p:spPr>
            <a:xfrm>
              <a:off x="609600" y="609600"/>
              <a:ext cx="228600" cy="228600"/>
            </a:xfrm>
            <a:prstGeom prst="ellipse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smtClean="0"/>
                <a:t>1</a:t>
              </a:r>
              <a:endParaRPr lang="en-US" sz="2000"/>
            </a:p>
          </p:txBody>
        </p:sp>
        <p:sp>
          <p:nvSpPr>
            <p:cNvPr id="105" name="Oval 104"/>
            <p:cNvSpPr/>
            <p:nvPr/>
          </p:nvSpPr>
          <p:spPr>
            <a:xfrm>
              <a:off x="304800" y="4343400"/>
              <a:ext cx="228600" cy="228600"/>
            </a:xfrm>
            <a:prstGeom prst="ellipse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smtClean="0"/>
                <a:t>2</a:t>
              </a:r>
              <a:endParaRPr lang="en-US" sz="2000"/>
            </a:p>
          </p:txBody>
        </p:sp>
        <p:sp>
          <p:nvSpPr>
            <p:cNvPr id="106" name="Freeform 105"/>
            <p:cNvSpPr/>
            <p:nvPr/>
          </p:nvSpPr>
          <p:spPr>
            <a:xfrm rot="317039" flipH="1">
              <a:off x="84392" y="828104"/>
              <a:ext cx="381000" cy="3505200"/>
            </a:xfrm>
            <a:custGeom>
              <a:avLst/>
              <a:gdLst>
                <a:gd name="connsiteX0" fmla="*/ 0 w 592899"/>
                <a:gd name="connsiteY0" fmla="*/ 0 h 1152395"/>
                <a:gd name="connsiteX1" fmla="*/ 588724 w 592899"/>
                <a:gd name="connsiteY1" fmla="*/ 538620 h 1152395"/>
                <a:gd name="connsiteX2" fmla="*/ 25052 w 592899"/>
                <a:gd name="connsiteY2" fmla="*/ 1152395 h 115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899" h="1152395">
                  <a:moveTo>
                    <a:pt x="0" y="0"/>
                  </a:moveTo>
                  <a:cubicBezTo>
                    <a:pt x="292274" y="173277"/>
                    <a:pt x="584549" y="346554"/>
                    <a:pt x="588724" y="538620"/>
                  </a:cubicBezTo>
                  <a:cubicBezTo>
                    <a:pt x="592899" y="730686"/>
                    <a:pt x="308975" y="941540"/>
                    <a:pt x="25052" y="1152395"/>
                  </a:cubicBezTo>
                </a:path>
              </a:pathLst>
            </a:custGeom>
            <a:ln w="5715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4E8D-B127-4DDD-8203-256147707C4B}" type="datetime1">
              <a:rPr lang="en-US" smtClean="0"/>
              <a:pPr/>
              <a:t>5/17/2013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8421-F0FD-45F3-A93A-9D8ED4E9BC0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34766"/>
            <a:ext cx="777240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smtClean="0"/>
              <a:t>Programming Guidelines</a:t>
            </a:r>
            <a:endParaRPr lang="en-US" sz="1200" b="1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876300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smtClean="0"/>
              <a:t>what went wrong?</a:t>
            </a:r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152400" y="1066800"/>
            <a:ext cx="876300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7338" indent="-233363">
              <a:buFont typeface="Arial" pitchFamily="34" charset="0"/>
              <a:buChar char="•"/>
            </a:pPr>
            <a:r>
              <a:rPr lang="en-US" sz="2200" b="1" smtClean="0"/>
              <a:t>requirements are not well defined </a:t>
            </a:r>
            <a:r>
              <a:rPr lang="en-US" sz="2200" smtClean="0"/>
              <a:t>– requirements evolve over program development cycle. Requirements creep is the single biggest source of cost overun in programs and results in failed programs. </a:t>
            </a:r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152400" y="2438400"/>
            <a:ext cx="8763000" cy="203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7338" indent="-233363">
              <a:buFont typeface="Arial" pitchFamily="34" charset="0"/>
              <a:buChar char="•"/>
            </a:pPr>
            <a:r>
              <a:rPr lang="en-US" sz="2200" b="1" smtClean="0"/>
              <a:t>coding during design phase</a:t>
            </a:r>
            <a:r>
              <a:rPr lang="en-US" sz="2200" smtClean="0"/>
              <a:t> – blurs requirements-design mapping.  Can cause design trace back to fail. Design does not trace back to requirements – unecessary code is written.  Requirements may not be fullfilled.</a:t>
            </a:r>
          </a:p>
          <a:p>
            <a:pPr marL="287338"/>
            <a:endParaRPr lang="en-US" sz="2200" smtClean="0"/>
          </a:p>
          <a:p>
            <a:pPr marL="287338"/>
            <a:r>
              <a:rPr lang="en-US" sz="2200" smtClean="0"/>
              <a:t>often results when</a:t>
            </a:r>
            <a:r>
              <a:rPr lang="en-US" sz="2200" i="1" smtClean="0"/>
              <a:t> schedule is compressed </a:t>
            </a:r>
            <a:r>
              <a:rPr lang="en-US" sz="2200" smtClean="0"/>
              <a:t>– due to underbidding or requirements creep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4843046"/>
            <a:ext cx="876300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7338" indent="-233363">
              <a:buFont typeface="Arial" pitchFamily="34" charset="0"/>
              <a:buChar char="•"/>
            </a:pPr>
            <a:r>
              <a:rPr lang="en-US" sz="2200" b="1" smtClean="0"/>
              <a:t>inadequete testing</a:t>
            </a:r>
          </a:p>
          <a:p>
            <a:pPr marL="287338"/>
            <a:r>
              <a:rPr lang="en-US" sz="2200" smtClean="0"/>
              <a:t>inadequete test planning due to compressed schedule</a:t>
            </a:r>
          </a:p>
          <a:p>
            <a:pPr marL="287338"/>
            <a:r>
              <a:rPr lang="en-US" sz="2200" smtClean="0"/>
              <a:t>incomplete testing due to cost /schedule  or awareness issues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11714</TotalTime>
  <Words>640</Words>
  <Application>Microsoft Office PowerPoint</Application>
  <PresentationFormat>On-screen Show (4:3)</PresentationFormat>
  <Paragraphs>195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UMD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ECE</dc:creator>
  <cp:lastModifiedBy>me</cp:lastModifiedBy>
  <cp:revision>18</cp:revision>
  <dcterms:created xsi:type="dcterms:W3CDTF">2011-10-25T04:01:16Z</dcterms:created>
  <dcterms:modified xsi:type="dcterms:W3CDTF">2013-05-18T16:34:55Z</dcterms:modified>
</cp:coreProperties>
</file>