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70" r:id="rId2"/>
    <p:sldId id="258" r:id="rId3"/>
    <p:sldId id="296" r:id="rId4"/>
    <p:sldId id="299" r:id="rId5"/>
    <p:sldId id="268" r:id="rId6"/>
    <p:sldId id="300" r:id="rId7"/>
    <p:sldId id="271" r:id="rId8"/>
    <p:sldId id="302" r:id="rId9"/>
    <p:sldId id="295" r:id="rId10"/>
    <p:sldId id="273" r:id="rId11"/>
    <p:sldId id="275" r:id="rId12"/>
    <p:sldId id="274" r:id="rId13"/>
    <p:sldId id="322" r:id="rId14"/>
    <p:sldId id="303" r:id="rId15"/>
    <p:sldId id="298" r:id="rId16"/>
    <p:sldId id="321" r:id="rId17"/>
    <p:sldId id="304" r:id="rId18"/>
    <p:sldId id="281" r:id="rId19"/>
    <p:sldId id="272" r:id="rId20"/>
    <p:sldId id="285" r:id="rId21"/>
    <p:sldId id="307" r:id="rId22"/>
    <p:sldId id="282" r:id="rId23"/>
    <p:sldId id="310" r:id="rId24"/>
    <p:sldId id="287" r:id="rId25"/>
    <p:sldId id="286" r:id="rId26"/>
    <p:sldId id="288" r:id="rId27"/>
    <p:sldId id="315" r:id="rId28"/>
    <p:sldId id="316" r:id="rId29"/>
    <p:sldId id="318" r:id="rId30"/>
    <p:sldId id="323" r:id="rId31"/>
    <p:sldId id="319" r:id="rId32"/>
    <p:sldId id="324" r:id="rId33"/>
    <p:sldId id="305" r:id="rId34"/>
    <p:sldId id="317" r:id="rId35"/>
    <p:sldId id="325" r:id="rId36"/>
    <p:sldId id="308" r:id="rId37"/>
    <p:sldId id="312" r:id="rId38"/>
    <p:sldId id="313" r:id="rId39"/>
    <p:sldId id="283" r:id="rId40"/>
    <p:sldId id="306" r:id="rId41"/>
    <p:sldId id="289" r:id="rId42"/>
    <p:sldId id="314" r:id="rId43"/>
    <p:sldId id="291" r:id="rId44"/>
    <p:sldId id="320" r:id="rId45"/>
    <p:sldId id="294" r:id="rId46"/>
    <p:sldId id="29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FF"/>
    <a:srgbClr val="3333CC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53" y="-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01559-A179-45D7-8EC2-FA109C4A02E8}" type="datetimeFigureOut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0F6C3-6327-4ED8-BE97-DB06599625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9244-7C35-42DC-B7D7-54A8A7FB383E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0203-E00C-411C-911C-456453A67EF9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CD8F-9ABC-4E6F-927E-44023FF85A4E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08CD-390D-47D0-AE52-B35243F719D1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7150-7609-48FB-9E41-B71F4D8077C4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A944-7B90-4671-9E00-4751351419AF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AAA5-C0A6-4A60-8C10-12F25F23C158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1E44-3806-4D17-80CE-3A4CD8316C3A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664325"/>
            <a:ext cx="2133600" cy="168275"/>
          </a:xfrm>
        </p:spPr>
        <p:txBody>
          <a:bodyPr/>
          <a:lstStyle>
            <a:lvl1pPr>
              <a:defRPr sz="1100"/>
            </a:lvl1pPr>
          </a:lstStyle>
          <a:p>
            <a:fld id="{2A9E2846-0F08-4FA1-8063-44903C249692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664325"/>
            <a:ext cx="2895600" cy="168275"/>
          </a:xfr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664325"/>
            <a:ext cx="2133600" cy="168275"/>
          </a:xfrm>
        </p:spPr>
        <p:txBody>
          <a:bodyPr/>
          <a:lstStyle>
            <a:lvl1pPr>
              <a:defRPr sz="1100"/>
            </a:lvl1pPr>
          </a:lstStyle>
          <a:p>
            <a:fld id="{5F6BBCA8-9684-4C45-B865-D1D67170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335C-1E14-45F0-81D3-D5DFA012D087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3F882-D015-4E87-A0F1-2EC7864B7A3D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A762E-890F-4529-88D9-68997EC7457F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BBCA8-9684-4C45-B865-D1D67170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google.com/url?sa=i&amp;source=images&amp;cd=&amp;cad=rja&amp;docid=j0o_-mgKOfXgTM&amp;tbnid=Cz_kjA-RiUNoYM:&amp;ved=0CAgQjRwwAA&amp;url=http://www0.egr.uh.edu/courses/ece4436/support/labsupport.html&amp;ei=IG-MUY6KBer1ygHS_IGACg&amp;psig=AFQjCNESRwvO8v5qffJyd8hmbS3jeaVZ5Q&amp;ust=1368244384126763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B89B-514F-4345-915A-0A387E177DC3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64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3.  HCS12 Hardware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143000"/>
            <a:ext cx="5867400" cy="236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Learning Objectives</a:t>
            </a:r>
          </a:p>
          <a:p>
            <a:pPr marL="234950" indent="-123825">
              <a:lnSpc>
                <a:spcPts val="22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basics of HCS 12 architecture</a:t>
            </a:r>
          </a:p>
          <a:p>
            <a:pPr marL="234950" indent="-123825">
              <a:lnSpc>
                <a:spcPts val="22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register set and programmers model</a:t>
            </a:r>
          </a:p>
          <a:p>
            <a:pPr marL="234950" indent="-123825">
              <a:lnSpc>
                <a:spcPts val="22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addressing modes</a:t>
            </a:r>
          </a:p>
          <a:p>
            <a:pPr marL="234950" indent="-123825">
              <a:lnSpc>
                <a:spcPts val="22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reset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3581400"/>
            <a:ext cx="3689921" cy="2462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/>
              <a:t>SECTIONS</a:t>
            </a:r>
          </a:p>
          <a:p>
            <a:pPr marL="233363"/>
            <a:r>
              <a:rPr lang="en-US" sz="2200" b="1" dirty="0" smtClean="0"/>
              <a:t>3.1  HCS12 Microcontroller</a:t>
            </a:r>
          </a:p>
          <a:p>
            <a:pPr marL="233363"/>
            <a:r>
              <a:rPr lang="en-US" sz="2200" b="1" dirty="0" smtClean="0"/>
              <a:t>3.2  CPU  &amp; Registers</a:t>
            </a:r>
          </a:p>
          <a:p>
            <a:pPr marL="233363"/>
            <a:r>
              <a:rPr lang="en-US" sz="2200" b="1" dirty="0" smtClean="0"/>
              <a:t>3.3 HCS12 Operating Modes</a:t>
            </a:r>
          </a:p>
          <a:p>
            <a:pPr marL="233363"/>
            <a:r>
              <a:rPr lang="en-US" sz="2200" b="1" dirty="0" smtClean="0"/>
              <a:t>3.5  Memory Map</a:t>
            </a:r>
          </a:p>
          <a:p>
            <a:pPr marL="233363"/>
            <a:r>
              <a:rPr lang="en-US" sz="2200" b="1" dirty="0" smtClean="0"/>
              <a:t>3.6 Addressing Modes</a:t>
            </a:r>
          </a:p>
          <a:p>
            <a:pPr marL="233363"/>
            <a:r>
              <a:rPr lang="en-US" sz="2200" b="1" dirty="0" smtClean="0"/>
              <a:t>3.7  Reset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762000"/>
            <a:ext cx="7196778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34950" indent="-123825">
              <a:buFont typeface="Arial" pitchFamily="34" charset="0"/>
              <a:buChar char="•"/>
            </a:pPr>
            <a:r>
              <a:rPr lang="en-US" sz="2400" dirty="0" smtClean="0"/>
              <a:t>points (contains address) to next instruction to execute</a:t>
            </a:r>
          </a:p>
          <a:p>
            <a:pPr marL="234950" indent="-123825">
              <a:buFont typeface="Arial" pitchFamily="34" charset="0"/>
              <a:buChar char="•"/>
            </a:pPr>
            <a:r>
              <a:rPr lang="en-US" sz="2400" dirty="0" smtClean="0"/>
              <a:t>no direct manipulation by user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28600"/>
            <a:ext cx="25941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(4) Program Counter</a:t>
            </a:r>
            <a:endParaRPr lang="en-US" sz="2400" b="1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88D3-2076-4295-BCFF-A30D766F1A02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52400" y="3718560"/>
          <a:ext cx="57912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</a:tblGrid>
              <a:tr h="370840">
                <a:tc gridSpan="16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address</a:t>
                      </a:r>
                      <a:r>
                        <a:rPr lang="en-US" sz="2200" baseline="0" dirty="0" smtClean="0"/>
                        <a:t> of next instruction</a:t>
                      </a:r>
                      <a:endParaRPr lang="en-US" sz="22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15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14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13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12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11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9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8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7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6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4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28451" y="3135868"/>
            <a:ext cx="214058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Program counter</a:t>
            </a:r>
            <a:endParaRPr lang="en-US" sz="24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629400" y="2331720"/>
          <a:ext cx="2286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1651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next instruction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239000" y="1916668"/>
            <a:ext cx="107696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memory</a:t>
            </a:r>
            <a:endParaRPr lang="en-US" sz="2400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019800" y="3960812"/>
            <a:ext cx="548640" cy="1588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76200"/>
            <a:ext cx="348441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(5) Condition Code Register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810000"/>
            <a:ext cx="70160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C, V, Z, N bits are set/reset during operations by the CPU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0A72-BC8D-42E1-AF7E-CC220BAF4B6F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562600" y="304800"/>
          <a:ext cx="35052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X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H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I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Z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V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7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6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4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2400" y="990600"/>
            <a:ext cx="8153400" cy="2449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075" indent="-179388">
              <a:lnSpc>
                <a:spcPts val="2300"/>
              </a:lnSpc>
              <a:spcBef>
                <a:spcPts val="600"/>
              </a:spcBef>
            </a:pPr>
            <a:r>
              <a:rPr lang="en-US" sz="2400" b="1" dirty="0" smtClean="0"/>
              <a:t>Bits that indicate result of operations</a:t>
            </a:r>
          </a:p>
          <a:p>
            <a:pPr marL="346075" indent="-179388">
              <a:lnSpc>
                <a:spcPts val="23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C = carry bit: set if carry or borrow occurs</a:t>
            </a:r>
          </a:p>
          <a:p>
            <a:pPr marL="346075" indent="-179388">
              <a:lnSpc>
                <a:spcPts val="23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V = overflow bit: set if 2’s compliment overflow occurs</a:t>
            </a:r>
          </a:p>
          <a:p>
            <a:pPr marL="346075" indent="-179388">
              <a:lnSpc>
                <a:spcPts val="23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Z = zero bit: set if operation results in 0</a:t>
            </a:r>
          </a:p>
          <a:p>
            <a:pPr marL="346075" indent="-179388">
              <a:lnSpc>
                <a:spcPts val="23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N = set if msb  of result is set</a:t>
            </a:r>
          </a:p>
          <a:p>
            <a:pPr marL="346075" indent="-179388">
              <a:lnSpc>
                <a:spcPts val="23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H = ½ carry: set if carry or borrow  out of bit 3 – used by decimal adjust for addition instructions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4648200"/>
            <a:ext cx="8153400" cy="14106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  <a:spcBef>
                <a:spcPts val="600"/>
              </a:spcBef>
            </a:pPr>
            <a:r>
              <a:rPr lang="en-US" sz="2400" b="1" dirty="0" smtClean="0"/>
              <a:t>CPU control bits</a:t>
            </a:r>
          </a:p>
          <a:p>
            <a:pPr marL="346075" indent="-179388">
              <a:lnSpc>
                <a:spcPts val="23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I = interrupt mask</a:t>
            </a:r>
          </a:p>
          <a:p>
            <a:pPr marL="346075" indent="-179388">
              <a:lnSpc>
                <a:spcPts val="23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X = X-interrupt mask</a:t>
            </a:r>
          </a:p>
          <a:p>
            <a:pPr marL="346075" indent="-179388">
              <a:lnSpc>
                <a:spcPts val="23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S = stop disable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6107668"/>
            <a:ext cx="52352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 I, X, S are set in code by the programmer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2486" y="381000"/>
            <a:ext cx="258269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(6) Control Registers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838200"/>
            <a:ext cx="79248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1024  memory locations at $0000 - $03FF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bits control different parts of microcontroller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599A-C6DE-4EA0-A098-E8B7E46E3F79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2209800"/>
            <a:ext cx="792480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/>
              <a:t>Register Classification</a:t>
            </a:r>
          </a:p>
          <a:p>
            <a:pPr marL="112713">
              <a:buFont typeface="Arial" pitchFamily="34" charset="0"/>
              <a:buChar char="•"/>
            </a:pPr>
            <a:r>
              <a:rPr lang="en-US" sz="2400" dirty="0" smtClean="0"/>
              <a:t>registers that are </a:t>
            </a:r>
            <a:r>
              <a:rPr lang="en-US" sz="2400" b="1" dirty="0" smtClean="0"/>
              <a:t>set</a:t>
            </a:r>
            <a:r>
              <a:rPr lang="en-US" sz="2400" dirty="0" smtClean="0"/>
              <a:t> to make HCS12 perform actions</a:t>
            </a:r>
          </a:p>
          <a:p>
            <a:pPr marL="112713">
              <a:buFont typeface="Arial" pitchFamily="34" charset="0"/>
              <a:buChar char="•"/>
            </a:pPr>
            <a:r>
              <a:rPr lang="en-US" sz="2400" dirty="0" smtClean="0"/>
              <a:t>registers that are </a:t>
            </a:r>
            <a:r>
              <a:rPr lang="en-US" sz="2400" b="1" dirty="0" smtClean="0"/>
              <a:t>read</a:t>
            </a:r>
            <a:r>
              <a:rPr lang="en-US" sz="2400" dirty="0" smtClean="0"/>
              <a:t> to determine status of actions</a:t>
            </a:r>
          </a:p>
          <a:p>
            <a:pPr marL="112713">
              <a:buFont typeface="Arial" pitchFamily="34" charset="0"/>
              <a:buChar char="•"/>
            </a:pPr>
            <a:r>
              <a:rPr lang="en-US" sz="2400" dirty="0" smtClean="0"/>
              <a:t>data registers  to move data to and from for</a:t>
            </a:r>
            <a:r>
              <a:rPr lang="en-US" sz="2400" b="1" dirty="0" smtClean="0"/>
              <a:t> I/O devices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B999-21B3-45A5-8AD5-706539558114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6419-9D55-453E-900E-10F4B1D7156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685800"/>
            <a:ext cx="8915400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200" b="1" dirty="0" smtClean="0"/>
              <a:t>COP Control Register  </a:t>
            </a:r>
            <a:r>
              <a:rPr lang="en-US" sz="2200" dirty="0" smtClean="0"/>
              <a:t>controls </a:t>
            </a:r>
            <a:r>
              <a:rPr lang="en-US" sz="2200" dirty="0" smtClean="0">
                <a:solidFill>
                  <a:srgbClr val="0000FF"/>
                </a:solidFill>
              </a:rPr>
              <a:t>COP RESET</a:t>
            </a:r>
            <a:endParaRPr lang="en-US" sz="2200" b="1" dirty="0" smtClean="0">
              <a:solidFill>
                <a:srgbClr val="0000FF"/>
              </a:solidFill>
            </a:endParaRPr>
          </a:p>
          <a:p>
            <a:pPr marL="288925">
              <a:buFont typeface="Arial" pitchFamily="34" charset="0"/>
              <a:buChar char="•"/>
            </a:pPr>
            <a:r>
              <a:rPr lang="en-US" sz="2200" dirty="0" smtClean="0"/>
              <a:t>mnemonic: </a:t>
            </a:r>
            <a:r>
              <a:rPr lang="en-US" sz="2200" dirty="0" smtClean="0">
                <a:solidFill>
                  <a:srgbClr val="0000FF"/>
                </a:solidFill>
              </a:rPr>
              <a:t> COPCTL</a:t>
            </a:r>
          </a:p>
          <a:p>
            <a:pPr marL="288925">
              <a:buFont typeface="Arial" pitchFamily="34" charset="0"/>
              <a:buChar char="•"/>
            </a:pPr>
            <a:r>
              <a:rPr lang="en-US" sz="2200" dirty="0" smtClean="0"/>
              <a:t>address: </a:t>
            </a:r>
            <a:r>
              <a:rPr lang="en-US" sz="2200" dirty="0" smtClean="0">
                <a:solidFill>
                  <a:srgbClr val="0000FF"/>
                </a:solidFill>
              </a:rPr>
              <a:t> $003C</a:t>
            </a:r>
            <a:endParaRPr lang="en-US" sz="2200" dirty="0">
              <a:solidFill>
                <a:srgbClr val="0000FF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761292"/>
          <a:ext cx="76200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838200"/>
                <a:gridCol w="762000"/>
                <a:gridCol w="762000"/>
                <a:gridCol w="762000"/>
                <a:gridCol w="762000"/>
                <a:gridCol w="762000"/>
                <a:gridCol w="762000"/>
                <a:gridCol w="685800"/>
              </a:tblGrid>
              <a:tr h="335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rgbClr val="3333FF"/>
                          </a:solidFill>
                        </a:rPr>
                        <a:t>BIT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rgbClr val="3333FF"/>
                          </a:solidFill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rgbClr val="3333FF"/>
                          </a:solidFill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rgbClr val="3333FF"/>
                          </a:solidFill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rgbClr val="3333FF"/>
                          </a:solidFill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rgbClr val="3333FF"/>
                          </a:solidFill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rgbClr val="3333FF"/>
                          </a:solidFill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rgbClr val="3333FF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rgbClr val="3333FF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rgbClr val="3333FF"/>
                          </a:solidFill>
                        </a:rPr>
                        <a:t>Read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rgbClr val="0000FF"/>
                          </a:solidFill>
                        </a:rPr>
                        <a:t>WCOP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rgbClr val="0000FF"/>
                          </a:solidFill>
                        </a:rPr>
                        <a:t>RSBCK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rgbClr val="0000FF"/>
                          </a:solidFill>
                        </a:rPr>
                        <a:t>CR2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rgbClr val="0000FF"/>
                          </a:solidFill>
                        </a:rPr>
                        <a:t>CR1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rgbClr val="0000FF"/>
                          </a:solidFill>
                        </a:rPr>
                        <a:t>CR0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rgbClr val="3333FF"/>
                          </a:solidFill>
                        </a:rPr>
                        <a:t>Write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smtClean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smtClean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smtClean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smtClean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smtClean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rgbClr val="3333FF"/>
                          </a:solidFill>
                        </a:rPr>
                        <a:t>Reset</a:t>
                      </a:r>
                      <a:r>
                        <a:rPr lang="en-US" sz="2200" b="0" baseline="0" dirty="0" smtClean="0">
                          <a:solidFill>
                            <a:srgbClr val="3333FF"/>
                          </a:solidFill>
                        </a:rPr>
                        <a:t> value</a:t>
                      </a:r>
                      <a:endParaRPr lang="en-US" sz="2200" b="0" dirty="0" smtClean="0">
                        <a:solidFill>
                          <a:srgbClr val="3333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rgbClr val="3333FF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rgbClr val="3333FF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rgbClr val="3333FF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rgbClr val="3333FF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rgbClr val="3333FF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rgbClr val="3333FF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rgbClr val="3333FF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rgbClr val="3333FF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8" name="Group 9"/>
          <p:cNvGrpSpPr/>
          <p:nvPr/>
        </p:nvGrpSpPr>
        <p:grpSpPr>
          <a:xfrm>
            <a:off x="1143000" y="3090446"/>
            <a:ext cx="6781800" cy="338554"/>
            <a:chOff x="990600" y="3014246"/>
            <a:chExt cx="6781800" cy="338554"/>
          </a:xfrm>
        </p:grpSpPr>
        <p:sp>
          <p:nvSpPr>
            <p:cNvPr id="6" name="Rectangle 5"/>
            <p:cNvSpPr/>
            <p:nvPr/>
          </p:nvSpPr>
          <p:spPr>
            <a:xfrm>
              <a:off x="990600" y="3069223"/>
              <a:ext cx="53340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0200" y="3014246"/>
              <a:ext cx="617220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200" dirty="0" smtClean="0"/>
                <a:t>Reserved, not implemented, or cannot be written to</a:t>
              </a:r>
              <a:endParaRPr lang="en-US" sz="2200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454150" y="3703320"/>
          <a:ext cx="6470650" cy="2926080"/>
        </p:xfrm>
        <a:graphic>
          <a:graphicData uri="http://schemas.openxmlformats.org/drawingml/2006/table">
            <a:tbl>
              <a:tblPr/>
              <a:tblGrid>
                <a:gridCol w="918916"/>
                <a:gridCol w="918916"/>
                <a:gridCol w="4632818"/>
              </a:tblGrid>
              <a:tr h="190500"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COPCTL</a:t>
                      </a:r>
                      <a:r>
                        <a:rPr lang="en-US" sz="2200" b="1" dirty="0" smtClean="0"/>
                        <a:t>  Register  (</a:t>
                      </a:r>
                      <a:r>
                        <a:rPr lang="en-US" sz="2200" dirty="0" smtClean="0">
                          <a:solidFill>
                            <a:srgbClr val="0000FF"/>
                          </a:solidFill>
                        </a:rPr>
                        <a:t>$003C</a:t>
                      </a:r>
                      <a:r>
                        <a:rPr lang="en-US" sz="2200" b="1" dirty="0" smtClean="0"/>
                        <a:t>) </a:t>
                      </a:r>
                      <a:r>
                        <a:rPr lang="en-US" sz="2200" dirty="0" smtClean="0"/>
                        <a:t> description</a:t>
                      </a:r>
                      <a:endParaRPr lang="en-US" sz="2200" b="1" i="0" u="none" strike="noStrike" dirty="0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1" i="0" u="none" strike="noStrike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2200"/>
                        </a:lnSpc>
                      </a:pPr>
                      <a:r>
                        <a:rPr lang="en-US" sz="22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bit</a:t>
                      </a:r>
                      <a:endParaRPr lang="en-US" sz="22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2200"/>
                        </a:lnSpc>
                      </a:pPr>
                      <a:r>
                        <a:rPr lang="en-US" sz="22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mne</a:t>
                      </a:r>
                      <a:endParaRPr lang="en-US" sz="22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200"/>
                        </a:lnSpc>
                      </a:pPr>
                      <a:r>
                        <a:rPr lang="en-US" sz="22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description</a:t>
                      </a:r>
                      <a:endParaRPr lang="en-US" sz="22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22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rgbClr val="0000FF"/>
                          </a:solidFill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22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rgbClr val="0000FF"/>
                          </a:solidFill>
                          <a:latin typeface="Calibri"/>
                        </a:rPr>
                        <a:t>WCOP</a:t>
                      </a:r>
                      <a:endParaRPr lang="en-US" sz="2200" b="0" i="0" u="none" strike="noStrike" dirty="0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2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enabled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windowed COP operation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22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22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RSBCK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200"/>
                        </a:lnSpc>
                      </a:pPr>
                      <a:r>
                        <a:rPr lang="en-US" sz="2200" dirty="0" smtClean="0"/>
                        <a:t>COP &amp; RTI stop in active BDM  mode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22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22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200"/>
                        </a:lnSpc>
                      </a:pP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22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22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200"/>
                        </a:lnSpc>
                      </a:pP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22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22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200"/>
                        </a:lnSpc>
                      </a:pP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22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rgbClr val="0000FF"/>
                          </a:solidFill>
                          <a:latin typeface="Calibri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22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rgbClr val="0000FF"/>
                          </a:solidFill>
                          <a:latin typeface="Calibri"/>
                        </a:rPr>
                        <a:t>CR2</a:t>
                      </a:r>
                      <a:endParaRPr lang="en-US" sz="2200" b="0" i="0" u="none" strike="noStrike" dirty="0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>
                        <a:lnSpc>
                          <a:spcPts val="22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Watchdog Timer Select Rate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22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22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rgbClr val="0000FF"/>
                          </a:solidFill>
                          <a:latin typeface="Calibri"/>
                        </a:rPr>
                        <a:t>CR1</a:t>
                      </a:r>
                      <a:endParaRPr lang="en-US" sz="2200" b="0" i="0" u="none" strike="noStrike" dirty="0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22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rgbClr val="0000FF"/>
                          </a:solidFill>
                          <a:latin typeface="Calibri"/>
                        </a:rPr>
                        <a:t>0</a:t>
                      </a:r>
                      <a:endParaRPr lang="en-US" sz="2200" b="0" i="0" u="none" strike="noStrike" dirty="0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22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rgbClr val="0000FF"/>
                          </a:solidFill>
                          <a:latin typeface="Calibri"/>
                        </a:rPr>
                        <a:t>CR0</a:t>
                      </a:r>
                      <a:endParaRPr lang="en-US" sz="2200" b="0" i="0" u="none" strike="noStrike" dirty="0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0"/>
            <a:ext cx="377532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Examples of Control Registers</a:t>
            </a:r>
            <a:endParaRPr lang="en-US" sz="2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846-0F08-4FA1-8063-44903C249692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53" y="228600"/>
            <a:ext cx="356668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3.3 HCS12 Operating Modes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" y="732472"/>
            <a:ext cx="899160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114300">
              <a:buFont typeface="Arial" pitchFamily="34" charset="0"/>
              <a:buChar char="•"/>
            </a:pPr>
            <a:r>
              <a:rPr lang="en-US" sz="2400" dirty="0" smtClean="0"/>
              <a:t>On RESET </a:t>
            </a:r>
            <a:r>
              <a:rPr lang="en-US" sz="2400" dirty="0" smtClean="0">
                <a:sym typeface="Wingdings" pitchFamily="2" charset="2"/>
              </a:rPr>
              <a:t> HCS12  Operating Mode is determined by three signals</a:t>
            </a:r>
          </a:p>
          <a:p>
            <a:pPr marL="228600" indent="-114300">
              <a:buFont typeface="Arial" pitchFamily="34" charset="0"/>
              <a:buChar char="•"/>
            </a:pPr>
            <a:r>
              <a:rPr lang="en-US" sz="2400" dirty="0" smtClean="0">
                <a:sym typeface="Wingdings" pitchFamily="2" charset="2"/>
              </a:rPr>
              <a:t>Assume we are Using </a:t>
            </a:r>
            <a:r>
              <a:rPr lang="en-US" sz="2400" dirty="0" smtClean="0">
                <a:solidFill>
                  <a:srgbClr val="3333FF"/>
                </a:solidFill>
                <a:sym typeface="Wingdings" pitchFamily="2" charset="2"/>
              </a:rPr>
              <a:t>Normal Single Chip Mode</a:t>
            </a:r>
          </a:p>
          <a:p>
            <a:pPr marL="228600" indent="-114300">
              <a:buFont typeface="Arial" pitchFamily="34" charset="0"/>
              <a:buChar char="•"/>
            </a:pPr>
            <a:r>
              <a:rPr lang="en-US" sz="2400" dirty="0" smtClean="0">
                <a:sym typeface="Wingdings" pitchFamily="2" charset="2"/>
              </a:rPr>
              <a:t>Other modes allow background debuggers (BDMs), external memory support,  and special testing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846-0F08-4FA1-8063-44903C249692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28242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3.5  Memory Map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7142" y="457200"/>
            <a:ext cx="751526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HCS12 supports up to 64KB of onboard memory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Configuration of Memory varies for different HCS12 models</a:t>
            </a:r>
            <a:endParaRPr lang="en-US" sz="2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981200" y="1524000"/>
            <a:ext cx="4953000" cy="4800600"/>
            <a:chOff x="2057400" y="1752600"/>
            <a:chExt cx="4953000" cy="4800600"/>
          </a:xfrm>
        </p:grpSpPr>
        <p:sp>
          <p:nvSpPr>
            <p:cNvPr id="6" name="TextBox 5"/>
            <p:cNvSpPr txBox="1"/>
            <p:nvPr/>
          </p:nvSpPr>
          <p:spPr>
            <a:xfrm>
              <a:off x="4423953" y="1752600"/>
              <a:ext cx="1519647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2400" b="1" dirty="0" smtClean="0"/>
                <a:t>MC9S12C32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90900" y="2286000"/>
              <a:ext cx="3619500" cy="365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2400" b="1" dirty="0" smtClean="0"/>
                <a:t>Control Register Space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90900" y="2680002"/>
              <a:ext cx="3619500" cy="365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2400" b="1" dirty="0" smtClean="0"/>
                <a:t>Reserved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90900" y="3074004"/>
              <a:ext cx="3619500" cy="731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2400" b="1" dirty="0" smtClean="0"/>
                <a:t>RAM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90900" y="3833766"/>
              <a:ext cx="3619500" cy="483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2400" b="1" dirty="0" smtClean="0"/>
                <a:t>Reserved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90900" y="4345640"/>
              <a:ext cx="3619500" cy="1676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2400" b="1" dirty="0" smtClean="0"/>
                <a:t>Flash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90900" y="6050280"/>
              <a:ext cx="36195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2400" b="1" dirty="0" smtClean="0"/>
                <a:t>Int. Vectors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057400" y="2153823"/>
              <a:ext cx="1519647" cy="4399377"/>
              <a:chOff x="1953207" y="2153823"/>
              <a:chExt cx="1519647" cy="439937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953207" y="2153823"/>
                <a:ext cx="1519647" cy="331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2400" b="1" dirty="0" smtClean="0"/>
                  <a:t>$0000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953207" y="2495938"/>
                <a:ext cx="1519647" cy="331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2400" b="1" dirty="0" smtClean="0"/>
                  <a:t>$03FF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953207" y="2866055"/>
                <a:ext cx="1519647" cy="331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2400" b="1" dirty="0" smtClean="0"/>
                  <a:t>$0800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53207" y="3598510"/>
                <a:ext cx="1519647" cy="331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2400" b="1" dirty="0" smtClean="0"/>
                  <a:t>$0FFF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953207" y="4086807"/>
                <a:ext cx="1519647" cy="331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2400" b="1" dirty="0" smtClean="0"/>
                  <a:t>$8000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953207" y="5840968"/>
                <a:ext cx="1519647" cy="331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2400" b="1" dirty="0" smtClean="0"/>
                  <a:t>$FF00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953207" y="6221968"/>
                <a:ext cx="1519647" cy="331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2400" b="1" dirty="0" smtClean="0"/>
                  <a:t>$FFFF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846-0F08-4FA1-8063-44903C249692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6875" t="13889" r="33125" b="15556"/>
          <a:stretch>
            <a:fillRect/>
          </a:stretch>
        </p:blipFill>
        <p:spPr bwMode="auto">
          <a:xfrm>
            <a:off x="3947458" y="9331"/>
            <a:ext cx="5044142" cy="6672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2342" y="861536"/>
            <a:ext cx="384005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default memory maps for</a:t>
            </a:r>
          </a:p>
          <a:p>
            <a:pPr marL="233363">
              <a:buFont typeface="Arial" pitchFamily="34" charset="0"/>
              <a:buChar char="•"/>
            </a:pPr>
            <a:r>
              <a:rPr lang="en-US" sz="2000" dirty="0" smtClean="0"/>
              <a:t> 9S12XDP512 (right)</a:t>
            </a:r>
          </a:p>
          <a:p>
            <a:pPr marL="233363">
              <a:buFont typeface="Arial" pitchFamily="34" charset="0"/>
              <a:buChar char="•"/>
            </a:pPr>
            <a:r>
              <a:rPr lang="en-US" sz="2000" dirty="0" smtClean="0"/>
              <a:t> 9S12DP512 (left)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846-0F08-4FA1-8063-44903C249692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8194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3.6 Addressing Modes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7142" y="457200"/>
            <a:ext cx="62780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methods for accessing memory and I/O locations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06649" y="1312545"/>
            <a:ext cx="5269776" cy="36933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 smtClean="0"/>
              <a:t>Types of Addressing Modes</a:t>
            </a:r>
          </a:p>
          <a:p>
            <a:pPr marL="457200" indent="-457200"/>
            <a:r>
              <a:rPr lang="en-US" sz="2400" dirty="0" smtClean="0"/>
              <a:t>(1) Immediate Addressing Mode</a:t>
            </a:r>
          </a:p>
          <a:p>
            <a:pPr marL="457200" indent="-457200"/>
            <a:r>
              <a:rPr lang="en-US" sz="2400" dirty="0" smtClean="0"/>
              <a:t>(2) Direct and Extended Addressing  Mode</a:t>
            </a:r>
          </a:p>
          <a:p>
            <a:pPr marL="457200" indent="-457200"/>
            <a:r>
              <a:rPr lang="en-US" sz="2400" dirty="0" smtClean="0"/>
              <a:t>(3) Indexed Addressing </a:t>
            </a:r>
          </a:p>
          <a:p>
            <a:pPr marL="977900" indent="-457200">
              <a:tabLst>
                <a:tab pos="1377950" algn="l"/>
              </a:tabLst>
            </a:pPr>
            <a:r>
              <a:rPr lang="en-US" sz="2400" dirty="0" smtClean="0"/>
              <a:t>(3.1) constant</a:t>
            </a:r>
          </a:p>
          <a:p>
            <a:pPr marL="977900" indent="-457200">
              <a:tabLst>
                <a:tab pos="1377950" algn="l"/>
              </a:tabLst>
            </a:pPr>
            <a:r>
              <a:rPr lang="en-US" sz="2400" dirty="0" smtClean="0"/>
              <a:t>(3.2) automatic adjust</a:t>
            </a:r>
          </a:p>
          <a:p>
            <a:pPr marL="977900" indent="-457200">
              <a:tabLst>
                <a:tab pos="1377950" algn="l"/>
              </a:tabLst>
            </a:pPr>
            <a:r>
              <a:rPr lang="en-US" sz="2400" dirty="0" smtClean="0"/>
              <a:t>(3.3) accumulator</a:t>
            </a:r>
          </a:p>
          <a:p>
            <a:pPr marL="977900" indent="-457200">
              <a:tabLst>
                <a:tab pos="1377950" algn="l"/>
              </a:tabLst>
            </a:pPr>
            <a:r>
              <a:rPr lang="en-US" sz="2400" dirty="0" smtClean="0"/>
              <a:t>(3.4) indirect</a:t>
            </a:r>
          </a:p>
          <a:p>
            <a:pPr marL="457200" indent="-457200"/>
            <a:r>
              <a:rPr lang="en-US" sz="2400" dirty="0" smtClean="0"/>
              <a:t>(4) Inherent Addressing Mode</a:t>
            </a:r>
          </a:p>
          <a:p>
            <a:pPr marL="457200" indent="-457200"/>
            <a:r>
              <a:rPr lang="en-US" sz="2400" dirty="0" smtClean="0"/>
              <a:t>(5) Relative Addressing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76200"/>
            <a:ext cx="7365606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(1) Immediate Addressing Mode</a:t>
            </a:r>
          </a:p>
          <a:p>
            <a:pPr marL="290513" indent="-123825">
              <a:buFont typeface="Arial" pitchFamily="34" charset="0"/>
              <a:buChar char="•"/>
            </a:pPr>
            <a:r>
              <a:rPr lang="en-US" sz="2400" dirty="0" smtClean="0"/>
              <a:t>data  for an instruction immediately follows the opcode</a:t>
            </a:r>
          </a:p>
          <a:p>
            <a:pPr marL="290513" indent="-123825">
              <a:buFont typeface="Arial" pitchFamily="34" charset="0"/>
              <a:buChar char="•"/>
            </a:pPr>
            <a:r>
              <a:rPr lang="en-US" sz="2400" dirty="0" smtClean="0"/>
              <a:t>used to initialize registers with known constants</a:t>
            </a:r>
            <a:endParaRPr lang="en-US" sz="2400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CA73-DA15-4B6C-831F-DCC3CC58E505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04800" y="5029200"/>
          <a:ext cx="85344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1143000"/>
                <a:gridCol w="914400"/>
                <a:gridCol w="990600"/>
                <a:gridCol w="1219200"/>
                <a:gridCol w="2743200"/>
              </a:tblGrid>
              <a:tr h="1225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Line</a:t>
                      </a:r>
                      <a:endParaRPr lang="en-US" sz="2000" dirty="0"/>
                    </a:p>
                  </a:txBody>
                  <a:tcPr marL="0" marR="0" marT="0" marB="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Addr</a:t>
                      </a:r>
                      <a:endParaRPr lang="en-US" sz="2000" dirty="0"/>
                    </a:p>
                  </a:txBody>
                  <a:tcPr marL="0" marR="0" marT="0" marB="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Code</a:t>
                      </a:r>
                      <a:endParaRPr lang="en-US" sz="2000" dirty="0"/>
                    </a:p>
                  </a:txBody>
                  <a:tcPr marL="0" marR="0" marT="0" marB="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LABEL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OPCODE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OPERAND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COMMENT</a:t>
                      </a:r>
                      <a:endParaRPr lang="en-US" sz="2000" dirty="0"/>
                    </a:p>
                  </a:txBody>
                  <a:tcPr marL="0" marR="0" marT="0" marB="0"/>
                </a:tc>
              </a:tr>
              <a:tr h="1225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86 40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LDAA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#$40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load</a:t>
                      </a:r>
                      <a:r>
                        <a:rPr lang="en-US" sz="2000" baseline="0" dirty="0" smtClean="0"/>
                        <a:t> $40 into A </a:t>
                      </a:r>
                      <a:endParaRPr lang="en-US" sz="2000" dirty="0"/>
                    </a:p>
                  </a:txBody>
                  <a:tcPr marL="45720" marR="0" marT="0" marB="0"/>
                </a:tc>
              </a:tr>
              <a:tr h="1225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0002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0002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86 40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LDAA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#64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load 64 into A</a:t>
                      </a:r>
                      <a:endParaRPr lang="en-US" sz="2000" dirty="0"/>
                    </a:p>
                  </a:txBody>
                  <a:tcPr marL="45720" marR="0" marT="0" marB="0"/>
                </a:tc>
              </a:tr>
              <a:tr h="1656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0003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0004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CE 12 34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LDX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#$1234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load $1234 into X</a:t>
                      </a:r>
                      <a:endParaRPr lang="en-US" sz="2000" dirty="0"/>
                    </a:p>
                  </a:txBody>
                  <a:tcPr marL="45720" marR="0" marT="0" marB="0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81000" y="2057400"/>
            <a:ext cx="8610600" cy="1628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lnSpc>
                <a:spcPts val="23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3333CC"/>
                </a:solidFill>
              </a:rPr>
              <a:t>#</a:t>
            </a:r>
            <a:r>
              <a:rPr lang="en-US" sz="2400" b="1" dirty="0" smtClean="0"/>
              <a:t> </a:t>
            </a:r>
            <a:r>
              <a:rPr lang="en-US" sz="2400" dirty="0" smtClean="0"/>
              <a:t>indicates </a:t>
            </a:r>
            <a:r>
              <a:rPr lang="en-US" sz="2400" b="1" dirty="0" smtClean="0"/>
              <a:t>immediate</a:t>
            </a:r>
            <a:r>
              <a:rPr lang="en-US" sz="2400" dirty="0" smtClean="0"/>
              <a:t> addressing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CPU loads operand directly as data</a:t>
            </a:r>
          </a:p>
          <a:p>
            <a:pPr marL="228600" indent="-228600">
              <a:lnSpc>
                <a:spcPts val="23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 smtClean="0">
                <a:solidFill>
                  <a:srgbClr val="3333CC"/>
                </a:solidFill>
              </a:rPr>
              <a:t>#</a:t>
            </a:r>
            <a:r>
              <a:rPr lang="en-US" sz="2400" dirty="0" smtClean="0"/>
              <a:t> is not used </a:t>
            </a:r>
            <a:r>
              <a:rPr lang="en-US" sz="2400" dirty="0" smtClean="0">
                <a:sym typeface="Wingdings" pitchFamily="2" charset="2"/>
              </a:rPr>
              <a:t> operand is treated as an </a:t>
            </a:r>
            <a:r>
              <a:rPr lang="en-US" sz="2400" b="1" dirty="0" smtClean="0">
                <a:sym typeface="Wingdings" pitchFamily="2" charset="2"/>
              </a:rPr>
              <a:t>address</a:t>
            </a:r>
            <a:r>
              <a:rPr lang="en-US" sz="2400" dirty="0" smtClean="0">
                <a:sym typeface="Wingdings" pitchFamily="2" charset="2"/>
              </a:rPr>
              <a:t> - </a:t>
            </a:r>
            <a:r>
              <a:rPr lang="en-US" sz="2400" dirty="0" smtClean="0"/>
              <a:t>CPU loads data at memory location specified by operand</a:t>
            </a:r>
          </a:p>
          <a:p>
            <a:pPr marL="228600" indent="-228600">
              <a:lnSpc>
                <a:spcPts val="23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example: 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990600" y="1459468"/>
            <a:ext cx="494423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instruction format is:   </a:t>
            </a:r>
            <a:r>
              <a:rPr lang="en-US" sz="2400" i="1" dirty="0" smtClean="0"/>
              <a:t>Operation  </a:t>
            </a:r>
            <a:r>
              <a:rPr lang="en-US" sz="2400" i="1" dirty="0" smtClean="0">
                <a:solidFill>
                  <a:srgbClr val="3333CC"/>
                </a:solidFill>
              </a:rPr>
              <a:t>#</a:t>
            </a:r>
            <a:r>
              <a:rPr lang="en-US" sz="2400" i="1" dirty="0" smtClean="0"/>
              <a:t>data</a:t>
            </a:r>
            <a:endParaRPr lang="en-US" sz="2400" i="1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067296" y="3505200"/>
          <a:ext cx="8763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4"/>
              </a:tblGrid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$40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590800" y="3934407"/>
          <a:ext cx="1676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490"/>
                <a:gridCol w="924910"/>
              </a:tblGrid>
              <a:tr h="12256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3333CC"/>
                          </a:solidFill>
                        </a:rPr>
                        <a:t>LDAA</a:t>
                      </a:r>
                      <a:endParaRPr lang="en-US" sz="240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rgbClr val="3333CC"/>
                          </a:solidFill>
                        </a:rPr>
                        <a:t>#$40</a:t>
                      </a:r>
                      <a:endParaRPr lang="en-US" sz="240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609600" y="4648200"/>
            <a:ext cx="792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CA73-DA15-4B6C-831F-DCC3CC58E505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537698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(2) Direct and Extended Addressing  Mode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600" y="609600"/>
            <a:ext cx="7898381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Direct Addressing (</a:t>
            </a:r>
            <a:r>
              <a:rPr lang="en-US" sz="2400" i="1" dirty="0" smtClean="0"/>
              <a:t>aka</a:t>
            </a:r>
            <a:r>
              <a:rPr lang="en-US" sz="2400" dirty="0" smtClean="0"/>
              <a:t> base page or reduced direct addressing)</a:t>
            </a:r>
          </a:p>
          <a:p>
            <a:pPr marL="290513" indent="-123825">
              <a:buFont typeface="Arial" pitchFamily="34" charset="0"/>
              <a:buChar char="•"/>
            </a:pPr>
            <a:r>
              <a:rPr lang="en-US" sz="2400" dirty="0" smtClean="0"/>
              <a:t>instructions has </a:t>
            </a:r>
            <a:r>
              <a:rPr lang="en-US" sz="2400" dirty="0" smtClean="0">
                <a:solidFill>
                  <a:srgbClr val="3333CC"/>
                </a:solidFill>
              </a:rPr>
              <a:t>8-bit address</a:t>
            </a:r>
            <a:r>
              <a:rPr lang="en-US" sz="2400" dirty="0" smtClean="0"/>
              <a:t> used to </a:t>
            </a:r>
            <a:r>
              <a:rPr lang="en-US" sz="2400" b="1" dirty="0" smtClean="0"/>
              <a:t>read from</a:t>
            </a:r>
            <a:r>
              <a:rPr lang="en-US" sz="2400" dirty="0" smtClean="0"/>
              <a:t> or </a:t>
            </a:r>
            <a:r>
              <a:rPr lang="en-US" sz="2400" b="1" dirty="0" smtClean="0"/>
              <a:t>write to</a:t>
            </a:r>
          </a:p>
          <a:p>
            <a:pPr marL="290513" indent="-123825">
              <a:buFont typeface="Arial" pitchFamily="34" charset="0"/>
              <a:buChar char="•"/>
            </a:pPr>
            <a:r>
              <a:rPr lang="en-US" sz="2400" dirty="0" smtClean="0"/>
              <a:t>instruction provides LSB and CPU sets MSB to $00</a:t>
            </a:r>
          </a:p>
          <a:p>
            <a:pPr marL="290513" indent="-123825">
              <a:buFont typeface="Arial" pitchFamily="34" charset="0"/>
              <a:buChar char="•"/>
            </a:pPr>
            <a:r>
              <a:rPr lang="en-US" sz="2400" dirty="0" smtClean="0"/>
              <a:t>can access address range $0000 to $00FF (256 locations)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" y="2438400"/>
            <a:ext cx="7964040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Extended Addressing</a:t>
            </a:r>
          </a:p>
          <a:p>
            <a:pPr marL="290513" indent="-123825">
              <a:buFont typeface="Arial" pitchFamily="34" charset="0"/>
              <a:buChar char="•"/>
            </a:pPr>
            <a:r>
              <a:rPr lang="en-US" sz="2400" dirty="0" smtClean="0"/>
              <a:t>instruction has </a:t>
            </a:r>
            <a:r>
              <a:rPr lang="en-US" sz="2400" dirty="0" smtClean="0">
                <a:solidFill>
                  <a:srgbClr val="3333CC"/>
                </a:solidFill>
              </a:rPr>
              <a:t>16-bit address</a:t>
            </a:r>
            <a:r>
              <a:rPr lang="en-US" sz="2400" dirty="0" smtClean="0"/>
              <a:t> used to read from or write to</a:t>
            </a:r>
          </a:p>
          <a:p>
            <a:pPr marL="290513" indent="-123825">
              <a:buFont typeface="Arial" pitchFamily="34" charset="0"/>
              <a:buChar char="•"/>
            </a:pPr>
            <a:r>
              <a:rPr lang="en-US" sz="2400" dirty="0" smtClean="0"/>
              <a:t>can access address range from $0000 to $FFFF (2</a:t>
            </a:r>
            <a:r>
              <a:rPr lang="en-US" sz="2400" baseline="30000" dirty="0" smtClean="0"/>
              <a:t>16 </a:t>
            </a:r>
            <a:r>
              <a:rPr lang="en-US" sz="2400" dirty="0" smtClean="0"/>
              <a:t>locations)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04800" y="4114800"/>
            <a:ext cx="7528279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Notation: </a:t>
            </a:r>
          </a:p>
          <a:p>
            <a:pPr marL="290513" indent="-123825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3333CC"/>
                </a:solidFill>
              </a:rPr>
              <a:t>($XXXX) </a:t>
            </a:r>
            <a:r>
              <a:rPr lang="en-US" sz="2400" dirty="0" smtClean="0"/>
              <a:t>indicates data contents of address location $XXXX</a:t>
            </a:r>
          </a:p>
          <a:p>
            <a:pPr marL="290513" indent="-123825">
              <a:buFont typeface="Arial" pitchFamily="34" charset="0"/>
              <a:buChar char="•"/>
            </a:pPr>
            <a:r>
              <a:rPr lang="en-US" sz="2400" dirty="0" smtClean="0"/>
              <a:t>($XXXX) = xx</a:t>
            </a:r>
            <a:endParaRPr lang="en-US" sz="2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505200" y="5455920"/>
          <a:ext cx="2133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1651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$XXXX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6284093" y="4666919"/>
            <a:ext cx="1055996" cy="609600"/>
            <a:chOff x="6106804" y="4545616"/>
            <a:chExt cx="1055996" cy="609600"/>
          </a:xfrm>
        </p:grpSpPr>
        <p:grpSp>
          <p:nvGrpSpPr>
            <p:cNvPr id="130" name="Group 129"/>
            <p:cNvGrpSpPr/>
            <p:nvPr/>
          </p:nvGrpSpPr>
          <p:grpSpPr>
            <a:xfrm>
              <a:off x="6106804" y="4545616"/>
              <a:ext cx="495300" cy="609600"/>
              <a:chOff x="5257800" y="5181601"/>
              <a:chExt cx="495300" cy="609600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 rot="5400000" flipV="1">
                <a:off x="4953000" y="5486401"/>
                <a:ext cx="60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rot="5400000" flipV="1">
                <a:off x="5014912" y="5486401"/>
                <a:ext cx="60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rot="5400000" flipV="1">
                <a:off x="5138736" y="5486401"/>
                <a:ext cx="60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rot="5400000" flipV="1">
                <a:off x="5262561" y="5486401"/>
                <a:ext cx="60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rot="5400000" flipV="1">
                <a:off x="5386387" y="5486401"/>
                <a:ext cx="60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rot="5400000" flipV="1">
                <a:off x="5448300" y="5486401"/>
                <a:ext cx="60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rot="5400000" flipV="1">
                <a:off x="5076824" y="5486401"/>
                <a:ext cx="60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rot="5400000" flipV="1">
                <a:off x="5200648" y="5486401"/>
                <a:ext cx="60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rot="5400000" flipV="1">
                <a:off x="5324474" y="5486401"/>
                <a:ext cx="60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6667500" y="4545616"/>
              <a:ext cx="495300" cy="609600"/>
              <a:chOff x="5257800" y="5181601"/>
              <a:chExt cx="495300" cy="609600"/>
            </a:xfrm>
          </p:grpSpPr>
          <p:cxnSp>
            <p:nvCxnSpPr>
              <p:cNvPr id="141" name="Straight Connector 140"/>
              <p:cNvCxnSpPr/>
              <p:nvPr/>
            </p:nvCxnSpPr>
            <p:spPr>
              <a:xfrm rot="5400000" flipV="1">
                <a:off x="4953000" y="5486401"/>
                <a:ext cx="60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rot="5400000" flipV="1">
                <a:off x="5014912" y="5486401"/>
                <a:ext cx="60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rot="5400000" flipV="1">
                <a:off x="5138736" y="5486401"/>
                <a:ext cx="60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rot="5400000" flipV="1">
                <a:off x="5262561" y="5486401"/>
                <a:ext cx="60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rot="5400000" flipV="1">
                <a:off x="5386387" y="5486401"/>
                <a:ext cx="60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rot="5400000" flipV="1">
                <a:off x="5448300" y="5486401"/>
                <a:ext cx="60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rot="5400000" flipV="1">
                <a:off x="5076824" y="5486401"/>
                <a:ext cx="60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rot="5400000" flipV="1">
                <a:off x="5200648" y="5486401"/>
                <a:ext cx="60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rot="5400000" flipV="1">
                <a:off x="5324474" y="5486401"/>
                <a:ext cx="60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/>
          <p:cNvGrpSpPr/>
          <p:nvPr/>
        </p:nvGrpSpPr>
        <p:grpSpPr>
          <a:xfrm>
            <a:off x="7416289" y="4590719"/>
            <a:ext cx="1028700" cy="609600"/>
            <a:chOff x="7505700" y="4469416"/>
            <a:chExt cx="1067576" cy="609600"/>
          </a:xfrm>
        </p:grpSpPr>
        <p:cxnSp>
          <p:nvCxnSpPr>
            <p:cNvPr id="123" name="Straight Connector 122"/>
            <p:cNvCxnSpPr/>
            <p:nvPr/>
          </p:nvCxnSpPr>
          <p:spPr>
            <a:xfrm rot="5400000" flipV="1">
              <a:off x="7200900" y="4774216"/>
              <a:ext cx="60960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 flipV="1">
              <a:off x="7262812" y="4774216"/>
              <a:ext cx="60960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 flipV="1">
              <a:off x="7386636" y="4774216"/>
              <a:ext cx="60960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 flipV="1">
              <a:off x="7510461" y="4774216"/>
              <a:ext cx="60960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 flipV="1">
              <a:off x="7634287" y="4774216"/>
              <a:ext cx="60960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 flipV="1">
              <a:off x="7696200" y="4774216"/>
              <a:ext cx="60960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 flipV="1">
              <a:off x="7324724" y="4774216"/>
              <a:ext cx="60960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 flipV="1">
              <a:off x="7448548" y="4774216"/>
              <a:ext cx="60960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 flipV="1">
              <a:off x="7572374" y="4774216"/>
              <a:ext cx="609600" cy="0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/>
            <p:cNvGrpSpPr/>
            <p:nvPr/>
          </p:nvGrpSpPr>
          <p:grpSpPr>
            <a:xfrm>
              <a:off x="8077976" y="4469416"/>
              <a:ext cx="495300" cy="609600"/>
              <a:chOff x="8077976" y="4553338"/>
              <a:chExt cx="495300" cy="6096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rot="5400000" flipV="1">
                <a:off x="7773176" y="4858138"/>
                <a:ext cx="609600" cy="0"/>
              </a:xfrm>
              <a:prstGeom prst="line">
                <a:avLst/>
              </a:prstGeom>
              <a:ln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 flipV="1">
                <a:off x="7835088" y="4858138"/>
                <a:ext cx="609600" cy="0"/>
              </a:xfrm>
              <a:prstGeom prst="line">
                <a:avLst/>
              </a:prstGeom>
              <a:ln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 flipV="1">
                <a:off x="7958912" y="4858138"/>
                <a:ext cx="609600" cy="0"/>
              </a:xfrm>
              <a:prstGeom prst="line">
                <a:avLst/>
              </a:prstGeom>
              <a:ln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 flipV="1">
                <a:off x="8082737" y="4858138"/>
                <a:ext cx="609600" cy="0"/>
              </a:xfrm>
              <a:prstGeom prst="line">
                <a:avLst/>
              </a:prstGeom>
              <a:ln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 flipV="1">
                <a:off x="8206563" y="4858138"/>
                <a:ext cx="609600" cy="0"/>
              </a:xfrm>
              <a:prstGeom prst="line">
                <a:avLst/>
              </a:prstGeom>
              <a:ln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 flipV="1">
                <a:off x="8268476" y="4858138"/>
                <a:ext cx="609600" cy="0"/>
              </a:xfrm>
              <a:prstGeom prst="line">
                <a:avLst/>
              </a:prstGeom>
              <a:ln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 flipV="1">
                <a:off x="7897000" y="4858138"/>
                <a:ext cx="609600" cy="0"/>
              </a:xfrm>
              <a:prstGeom prst="line">
                <a:avLst/>
              </a:prstGeom>
              <a:ln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 flipV="1">
                <a:off x="8020824" y="4858138"/>
                <a:ext cx="609600" cy="0"/>
              </a:xfrm>
              <a:prstGeom prst="line">
                <a:avLst/>
              </a:prstGeom>
              <a:ln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 flipV="1">
                <a:off x="8144650" y="4858138"/>
                <a:ext cx="609600" cy="0"/>
              </a:xfrm>
              <a:prstGeom prst="line">
                <a:avLst/>
              </a:prstGeom>
              <a:ln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Rectangle 2"/>
          <p:cNvSpPr/>
          <p:nvPr/>
        </p:nvSpPr>
        <p:spPr>
          <a:xfrm>
            <a:off x="76200" y="381000"/>
            <a:ext cx="8610600" cy="16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3.1  HCS12 Microcontroller</a:t>
            </a:r>
          </a:p>
          <a:p>
            <a:pPr marL="234950" indent="-123825">
              <a:lnSpc>
                <a:spcPts val="2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high density complimentary metal oxide semiconductor (HCMOS) circuit</a:t>
            </a:r>
          </a:p>
          <a:p>
            <a:pPr marL="234950" indent="-123825">
              <a:lnSpc>
                <a:spcPts val="2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widely used in automotive and embedded applications</a:t>
            </a:r>
          </a:p>
          <a:p>
            <a:pPr marL="234950" indent="-123825">
              <a:lnSpc>
                <a:spcPts val="2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CPU is useful basic learning tool due to its rich register set and vectored interrupts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Date Placeholder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245F-AE5E-4C80-87BC-6F6262E62676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425689" y="4756974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 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644889" y="4756974"/>
            <a:ext cx="609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dirty="0" smtClean="0">
                <a:solidFill>
                  <a:srgbClr val="3333FF"/>
                </a:solidFill>
              </a:rPr>
              <a:t>D 16</a:t>
            </a:r>
            <a:endParaRPr lang="en-US" sz="2400" dirty="0">
              <a:solidFill>
                <a:srgbClr val="3333FF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52400" y="2362200"/>
            <a:ext cx="54864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234950" indent="-123825">
              <a:lnSpc>
                <a:spcPts val="2400"/>
              </a:lnSpc>
              <a:spcBef>
                <a:spcPts val="600"/>
              </a:spcBef>
            </a:pPr>
            <a:r>
              <a:rPr lang="en-US" sz="2400" b="1" dirty="0" smtClean="0">
                <a:solidFill>
                  <a:schemeClr val="tx1"/>
                </a:solidFill>
              </a:rPr>
              <a:t>CPU characteristics </a:t>
            </a:r>
          </a:p>
          <a:p>
            <a:pPr marL="234950" indent="-123825">
              <a:lnSpc>
                <a:spcPts val="24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16 bit data bus</a:t>
            </a:r>
          </a:p>
          <a:p>
            <a:pPr marL="234950" indent="-123825">
              <a:lnSpc>
                <a:spcPts val="24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16 bit address (2</a:t>
            </a:r>
            <a:r>
              <a:rPr lang="en-US" sz="2400" baseline="30000" dirty="0" smtClean="0">
                <a:solidFill>
                  <a:schemeClr val="tx1"/>
                </a:solidFill>
              </a:rPr>
              <a:t>16</a:t>
            </a:r>
            <a:r>
              <a:rPr lang="en-US" sz="2400" dirty="0" smtClean="0">
                <a:solidFill>
                  <a:schemeClr val="tx1"/>
                </a:solidFill>
              </a:rPr>
              <a:t> addressable memory)</a:t>
            </a:r>
          </a:p>
          <a:p>
            <a:pPr marL="234950" indent="-123825">
              <a:lnSpc>
                <a:spcPts val="24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possible to expand memory using alternate configuration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6206420" y="2332655"/>
            <a:ext cx="2362200" cy="715345"/>
            <a:chOff x="6019800" y="2027855"/>
            <a:chExt cx="2362200" cy="715345"/>
          </a:xfrm>
        </p:grpSpPr>
        <p:sp>
          <p:nvSpPr>
            <p:cNvPr id="8" name="Rectangle 7"/>
            <p:cNvSpPr/>
            <p:nvPr/>
          </p:nvSpPr>
          <p:spPr>
            <a:xfrm>
              <a:off x="6629400" y="2027855"/>
              <a:ext cx="1219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Memory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019800" y="2362200"/>
              <a:ext cx="1219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Addr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162800" y="2362200"/>
              <a:ext cx="1219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rgbClr val="3333FF"/>
                  </a:solidFill>
                </a:rPr>
                <a:t>Data</a:t>
              </a:r>
              <a:endParaRPr lang="en-US" sz="2400" dirty="0">
                <a:solidFill>
                  <a:srgbClr val="3333FF"/>
                </a:solidFill>
              </a:endParaRPr>
            </a:p>
          </p:txBody>
        </p:sp>
      </p:grp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6273289" y="2990519"/>
          <a:ext cx="22098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$4000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xxxxxxxx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$4001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xxxxxxxx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$4002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xxxxxxxx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$4003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xxxxxxxx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9" name="Rectangle 78"/>
          <p:cNvSpPr/>
          <p:nvPr/>
        </p:nvSpPr>
        <p:spPr>
          <a:xfrm>
            <a:off x="228600" y="4495800"/>
            <a:ext cx="5486400" cy="213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234950" indent="-123825">
              <a:lnSpc>
                <a:spcPts val="2400"/>
              </a:lnSpc>
              <a:spcBef>
                <a:spcPts val="600"/>
              </a:spcBef>
            </a:pPr>
            <a:r>
              <a:rPr lang="en-US" sz="2400" b="1" dirty="0" smtClean="0">
                <a:solidFill>
                  <a:schemeClr val="tx1"/>
                </a:solidFill>
              </a:rPr>
              <a:t>CPU components</a:t>
            </a:r>
          </a:p>
          <a:p>
            <a:pPr marL="234950" indent="-123825">
              <a:lnSpc>
                <a:spcPts val="24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CPU registers</a:t>
            </a:r>
          </a:p>
          <a:p>
            <a:pPr marL="234950" indent="-123825">
              <a:lnSpc>
                <a:spcPts val="24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timer services</a:t>
            </a:r>
          </a:p>
          <a:p>
            <a:pPr marL="234950" indent="-123825">
              <a:lnSpc>
                <a:spcPts val="24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ALU</a:t>
            </a:r>
          </a:p>
          <a:p>
            <a:pPr marL="234950" indent="-123825">
              <a:lnSpc>
                <a:spcPts val="24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On Board Flash/RAM</a:t>
            </a:r>
          </a:p>
          <a:p>
            <a:pPr marL="234950" indent="-123825">
              <a:lnSpc>
                <a:spcPts val="24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Input/Output Ports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5607703" y="5226703"/>
            <a:ext cx="3003991" cy="1421416"/>
            <a:chOff x="5477069" y="5226703"/>
            <a:chExt cx="3003991" cy="1421416"/>
          </a:xfrm>
        </p:grpSpPr>
        <p:sp>
          <p:nvSpPr>
            <p:cNvPr id="7" name="Rectangle 6"/>
            <p:cNvSpPr/>
            <p:nvPr/>
          </p:nvSpPr>
          <p:spPr>
            <a:xfrm>
              <a:off x="6019800" y="5226703"/>
              <a:ext cx="2461260" cy="1421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/>
                <a:t> </a:t>
              </a:r>
              <a:endParaRPr lang="en-US" sz="24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058676" y="6144207"/>
              <a:ext cx="533400" cy="49377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en-US" sz="2400" dirty="0" smtClean="0"/>
                <a:t>I/O</a:t>
              </a:r>
              <a:endParaRPr lang="en-US" sz="24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85660" y="5505119"/>
              <a:ext cx="1219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registers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275715" y="5303122"/>
              <a:ext cx="1039090" cy="273486"/>
              <a:chOff x="5971310" y="5866293"/>
              <a:chExt cx="1039090" cy="27348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5971310" y="6019800"/>
                <a:ext cx="320040" cy="1188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331525" y="5866293"/>
                <a:ext cx="320040" cy="1188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971310" y="5866293"/>
                <a:ext cx="320040" cy="1188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331525" y="6019800"/>
                <a:ext cx="320040" cy="1188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690360" y="5867400"/>
                <a:ext cx="320040" cy="1188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690360" y="6020907"/>
                <a:ext cx="320040" cy="1188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6248400" y="5486400"/>
              <a:ext cx="838200" cy="457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/>
                <a:t>ALU</a:t>
              </a:r>
              <a:endParaRPr lang="en-US" sz="24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543800" y="6190919"/>
              <a:ext cx="838200" cy="381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en-US" sz="2400" dirty="0" smtClean="0"/>
                <a:t>timers</a:t>
              </a:r>
              <a:endParaRPr lang="en-US" sz="2400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5477069" y="6451600"/>
              <a:ext cx="54864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477069" y="6248400"/>
              <a:ext cx="54864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477069" y="6553200"/>
              <a:ext cx="54864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477069" y="6350000"/>
              <a:ext cx="54864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CA73-DA15-4B6C-831F-DCC3CC58E505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57200" y="533400"/>
          <a:ext cx="85344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1143000"/>
                <a:gridCol w="914400"/>
                <a:gridCol w="990600"/>
                <a:gridCol w="1219200"/>
                <a:gridCol w="2743200"/>
              </a:tblGrid>
              <a:tr h="1225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Line</a:t>
                      </a:r>
                      <a:endParaRPr lang="en-US" sz="2000" dirty="0"/>
                    </a:p>
                  </a:txBody>
                  <a:tcPr marL="0" marR="0" marT="0" marB="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Addr</a:t>
                      </a:r>
                      <a:endParaRPr lang="en-US" sz="2000" dirty="0"/>
                    </a:p>
                  </a:txBody>
                  <a:tcPr marL="0" marR="0" marT="0" marB="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Code</a:t>
                      </a:r>
                      <a:endParaRPr lang="en-US" sz="2000" dirty="0"/>
                    </a:p>
                  </a:txBody>
                  <a:tcPr marL="0" marR="0" marT="0" marB="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LABEL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OPCODE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OPERAND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COMMENT</a:t>
                      </a:r>
                      <a:endParaRPr lang="en-US" sz="2000" dirty="0"/>
                    </a:p>
                  </a:txBody>
                  <a:tcPr marL="0" marR="0" marT="0" marB="0"/>
                </a:tc>
              </a:tr>
              <a:tr h="1225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96 FF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LDAA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$FF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load</a:t>
                      </a:r>
                      <a:r>
                        <a:rPr lang="en-US" sz="2000" baseline="0" dirty="0" smtClean="0"/>
                        <a:t> ($FF) into A </a:t>
                      </a:r>
                      <a:endParaRPr lang="en-US" sz="2000" dirty="0"/>
                    </a:p>
                  </a:txBody>
                  <a:tcPr marL="45720" marR="0" marT="0" marB="0"/>
                </a:tc>
              </a:tr>
              <a:tr h="1225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0002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0002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5B FF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STAB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255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load  B</a:t>
                      </a:r>
                      <a:r>
                        <a:rPr lang="en-US" sz="2000" baseline="0" dirty="0" smtClean="0"/>
                        <a:t> into </a:t>
                      </a:r>
                      <a:r>
                        <a:rPr lang="en-US" sz="2000" dirty="0" smtClean="0"/>
                        <a:t>(255)  </a:t>
                      </a:r>
                      <a:endParaRPr lang="en-US" sz="2000" dirty="0"/>
                    </a:p>
                  </a:txBody>
                  <a:tcPr marL="45720" marR="0" marT="0" marB="0"/>
                </a:tc>
              </a:tr>
              <a:tr h="1656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0003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0004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 0A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LDX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load $(000A:000B) into X</a:t>
                      </a:r>
                      <a:endParaRPr lang="en-US" sz="2000" dirty="0"/>
                    </a:p>
                  </a:txBody>
                  <a:tcPr marL="45720" marR="0" marT="0" marB="0"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238496" y="2133600"/>
          <a:ext cx="2133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1651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$00FF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276600" y="5166360"/>
          <a:ext cx="2133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2667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$000A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$000B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172200" y="2377440"/>
          <a:ext cx="8763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4"/>
              </a:tblGrid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5524496" y="3046412"/>
            <a:ext cx="548640" cy="15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172200" y="5562600"/>
          <a:ext cx="11811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4"/>
              </a:tblGrid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xxyy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2400" y="2057400"/>
            <a:ext cx="2655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 bit data operation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" y="5100935"/>
            <a:ext cx="2810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16 bit data operation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562600" y="6170612"/>
            <a:ext cx="548640" cy="15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276600" y="3505200"/>
          <a:ext cx="2133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1651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$00FF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324600" y="3810000"/>
          <a:ext cx="8001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4"/>
              </a:tblGrid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>
            <a:off x="5562600" y="4418012"/>
            <a:ext cx="548640" cy="15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6200" y="0"/>
            <a:ext cx="2429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Direct Addressing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CA73-DA15-4B6C-831F-DCC3CC58E505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57200" y="533400"/>
          <a:ext cx="85344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1143000"/>
                <a:gridCol w="914400"/>
                <a:gridCol w="990600"/>
                <a:gridCol w="1219200"/>
                <a:gridCol w="2743200"/>
              </a:tblGrid>
              <a:tr h="1225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Line</a:t>
                      </a:r>
                      <a:endParaRPr lang="en-US" sz="2000" dirty="0"/>
                    </a:p>
                  </a:txBody>
                  <a:tcPr marL="0" marR="0" marT="0" marB="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Addr</a:t>
                      </a:r>
                      <a:endParaRPr lang="en-US" sz="2000" dirty="0"/>
                    </a:p>
                  </a:txBody>
                  <a:tcPr marL="0" marR="0" marT="0" marB="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Code</a:t>
                      </a:r>
                      <a:endParaRPr lang="en-US" sz="2000" dirty="0"/>
                    </a:p>
                  </a:txBody>
                  <a:tcPr marL="0" marR="0" marT="0" marB="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LABEL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OPCODE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OPERAND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COMMENT</a:t>
                      </a:r>
                      <a:endParaRPr lang="en-US" sz="2000" dirty="0"/>
                    </a:p>
                  </a:txBody>
                  <a:tcPr marL="0" marR="0" marT="0" marB="0"/>
                </a:tc>
              </a:tr>
              <a:tr h="1225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B6 23 45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LDAA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$2345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load</a:t>
                      </a:r>
                      <a:r>
                        <a:rPr lang="en-US" sz="2000" baseline="0" dirty="0" smtClean="0"/>
                        <a:t> ($FF) into A </a:t>
                      </a:r>
                      <a:endParaRPr lang="en-US" sz="2000" dirty="0"/>
                    </a:p>
                  </a:txBody>
                  <a:tcPr marL="45720" marR="0" marT="0" marB="0"/>
                </a:tc>
              </a:tr>
              <a:tr h="1225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0002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0003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7B 43 21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STAB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$4321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load  B</a:t>
                      </a:r>
                      <a:r>
                        <a:rPr lang="en-US" sz="2000" baseline="0" dirty="0" smtClean="0"/>
                        <a:t> into </a:t>
                      </a:r>
                      <a:r>
                        <a:rPr lang="en-US" sz="2000" dirty="0" smtClean="0"/>
                        <a:t>(255)  </a:t>
                      </a:r>
                      <a:endParaRPr lang="en-US" sz="2000" dirty="0"/>
                    </a:p>
                  </a:txBody>
                  <a:tcPr marL="45720" marR="0" marT="0" marB="0"/>
                </a:tc>
              </a:tr>
              <a:tr h="1656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0003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0006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FE C002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LDX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$C002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load $(C002:C003) into X</a:t>
                      </a:r>
                      <a:endParaRPr lang="en-US" sz="2000" dirty="0"/>
                    </a:p>
                  </a:txBody>
                  <a:tcPr marL="45720" marR="0" marT="0" marB="0"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238496" y="2133600"/>
          <a:ext cx="2133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1651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$2345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276600" y="5166360"/>
          <a:ext cx="2133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2667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$C002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$C003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172200" y="2377440"/>
          <a:ext cx="8763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4"/>
              </a:tblGrid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5524496" y="3046412"/>
            <a:ext cx="548640" cy="15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172200" y="5562600"/>
          <a:ext cx="11811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4"/>
              </a:tblGrid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xxyy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2400" y="2057400"/>
            <a:ext cx="2655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 bit data operation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" y="5100935"/>
            <a:ext cx="2810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16 bit data operation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562600" y="6170612"/>
            <a:ext cx="548640" cy="15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276600" y="3505200"/>
          <a:ext cx="2133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1651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$4321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324600" y="3810000"/>
          <a:ext cx="8001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4"/>
              </a:tblGrid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>
            <a:off x="5562600" y="4418012"/>
            <a:ext cx="548640" cy="15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6200" y="0"/>
            <a:ext cx="2865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Extended Addressing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CA73-DA15-4B6C-831F-DCC3CC58E505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39437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(3) Indexed Addressing  Mode  </a:t>
            </a:r>
            <a:endParaRPr lang="en-US" sz="2400" b="1" dirty="0">
              <a:solidFill>
                <a:srgbClr val="3333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3400" y="381000"/>
            <a:ext cx="6976397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90513" indent="-123825">
              <a:buFont typeface="Arial" pitchFamily="34" charset="0"/>
              <a:buChar char="•"/>
            </a:pPr>
            <a:r>
              <a:rPr lang="en-US" sz="2400" dirty="0" smtClean="0"/>
              <a:t>used to access elements in an array or data structure</a:t>
            </a:r>
          </a:p>
          <a:p>
            <a:pPr marL="290513" indent="-123825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3333FF"/>
                </a:solidFill>
              </a:rPr>
              <a:t>index registers </a:t>
            </a:r>
            <a:r>
              <a:rPr lang="en-US" sz="2400" dirty="0" smtClean="0"/>
              <a:t>contains base address of data </a:t>
            </a:r>
          </a:p>
          <a:p>
            <a:pPr marL="290513" indent="-123825">
              <a:buFont typeface="Arial" pitchFamily="34" charset="0"/>
              <a:buChar char="•"/>
            </a:pPr>
            <a:r>
              <a:rPr lang="en-US" sz="2400" dirty="0" smtClean="0"/>
              <a:t>offset value added to access other elements</a:t>
            </a:r>
            <a:endParaRPr lang="en-US" sz="2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152400" y="3921204"/>
            <a:ext cx="8991600" cy="2631996"/>
            <a:chOff x="152400" y="3921204"/>
            <a:chExt cx="8991600" cy="2631996"/>
          </a:xfrm>
        </p:grpSpPr>
        <p:sp>
          <p:nvSpPr>
            <p:cNvPr id="10" name="TextBox 9"/>
            <p:cNvSpPr txBox="1"/>
            <p:nvPr/>
          </p:nvSpPr>
          <p:spPr>
            <a:xfrm>
              <a:off x="1924698" y="5075872"/>
              <a:ext cx="5901872" cy="14773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457200" indent="-457200"/>
              <a:r>
                <a:rPr lang="en-US" sz="2400" dirty="0" smtClean="0"/>
                <a:t>(3.1) Indexed Addressing – </a:t>
              </a:r>
              <a:r>
                <a:rPr lang="en-US" sz="2400" dirty="0" smtClean="0">
                  <a:solidFill>
                    <a:srgbClr val="3333CC"/>
                  </a:solidFill>
                </a:rPr>
                <a:t>Constant</a:t>
              </a:r>
              <a:r>
                <a:rPr lang="en-US" sz="2400" dirty="0" smtClean="0"/>
                <a:t> Offset</a:t>
              </a:r>
            </a:p>
            <a:p>
              <a:pPr marL="457200" indent="-457200"/>
              <a:r>
                <a:rPr lang="en-US" sz="2400" dirty="0" smtClean="0"/>
                <a:t>(3.2) Automatic Index increment or decrement</a:t>
              </a:r>
            </a:p>
            <a:p>
              <a:pPr marL="457200" indent="-457200"/>
              <a:r>
                <a:rPr lang="en-US" sz="2400" dirty="0" smtClean="0"/>
                <a:t>(3.3) Indexed Addressing - </a:t>
              </a:r>
              <a:r>
                <a:rPr lang="en-US" sz="2400" dirty="0" smtClean="0">
                  <a:solidFill>
                    <a:srgbClr val="3333CC"/>
                  </a:solidFill>
                </a:rPr>
                <a:t>Accumulato</a:t>
              </a:r>
              <a:r>
                <a:rPr lang="en-US" sz="2400" dirty="0" smtClean="0"/>
                <a:t>r Offset </a:t>
              </a:r>
            </a:p>
            <a:p>
              <a:pPr marL="457200" indent="-457200"/>
              <a:r>
                <a:rPr lang="en-US" sz="2400" dirty="0" smtClean="0"/>
                <a:t>(3.4) Indexed</a:t>
              </a:r>
              <a:r>
                <a:rPr lang="en-US" sz="2400" dirty="0" smtClean="0">
                  <a:solidFill>
                    <a:srgbClr val="3333CC"/>
                  </a:solidFill>
                </a:rPr>
                <a:t> Indirect</a:t>
              </a:r>
              <a:r>
                <a:rPr lang="en-US" sz="2400" dirty="0" smtClean="0"/>
                <a:t> Addressing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" y="3921204"/>
              <a:ext cx="8991600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14300">
                <a:buFont typeface="Arial" pitchFamily="34" charset="0"/>
                <a:buChar char="•"/>
              </a:pPr>
              <a:r>
                <a:rPr lang="en-US" sz="2400" b="1" dirty="0" smtClean="0"/>
                <a:t>Index Registers</a:t>
              </a:r>
              <a:r>
                <a:rPr lang="en-US" sz="2400" dirty="0" smtClean="0"/>
                <a:t> can be X, Y, SP, PC</a:t>
              </a:r>
            </a:p>
            <a:p>
              <a:pPr marL="114300">
                <a:buFont typeface="Arial" pitchFamily="34" charset="0"/>
                <a:buChar char="•"/>
              </a:pPr>
              <a:r>
                <a:rPr lang="en-US" sz="2400" dirty="0" smtClean="0"/>
                <a:t>Optional </a:t>
              </a:r>
              <a:r>
                <a:rPr lang="en-US" sz="2400" b="1" dirty="0" smtClean="0"/>
                <a:t>automatic</a:t>
              </a:r>
              <a:r>
                <a:rPr lang="en-US" sz="2400" dirty="0" smtClean="0"/>
                <a:t> pre/post Index Register </a:t>
              </a:r>
              <a:r>
                <a:rPr lang="en-US" sz="2400" dirty="0" smtClean="0">
                  <a:solidFill>
                    <a:srgbClr val="3333CC"/>
                  </a:solidFill>
                </a:rPr>
                <a:t>increment</a:t>
              </a:r>
              <a:r>
                <a:rPr lang="en-US" sz="2400" dirty="0" smtClean="0"/>
                <a:t> and </a:t>
              </a:r>
              <a:r>
                <a:rPr lang="en-US" sz="2400" dirty="0" smtClean="0">
                  <a:solidFill>
                    <a:srgbClr val="3333CC"/>
                  </a:solidFill>
                </a:rPr>
                <a:t>decrement</a:t>
              </a:r>
            </a:p>
            <a:p>
              <a:pPr marL="114300">
                <a:buFont typeface="Arial" pitchFamily="34" charset="0"/>
                <a:buChar char="•"/>
              </a:pPr>
              <a:r>
                <a:rPr lang="en-US" sz="2400" b="1" dirty="0" smtClean="0"/>
                <a:t>Offset Modes </a:t>
              </a: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036970" y="2087880"/>
          <a:ext cx="9906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$00FA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3103770" y="2680652"/>
            <a:ext cx="548640" cy="1588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72091" y="3048000"/>
            <a:ext cx="116628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offset = 2</a:t>
            </a:r>
            <a:endParaRPr lang="en-US" sz="2400" dirty="0"/>
          </a:p>
        </p:txBody>
      </p:sp>
      <p:grpSp>
        <p:nvGrpSpPr>
          <p:cNvPr id="22" name="Group 28"/>
          <p:cNvGrpSpPr/>
          <p:nvPr/>
        </p:nvGrpSpPr>
        <p:grpSpPr>
          <a:xfrm>
            <a:off x="3256170" y="2697480"/>
            <a:ext cx="396240" cy="762000"/>
            <a:chOff x="4038600" y="5058886"/>
            <a:chExt cx="548640" cy="54864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038600" y="5605938"/>
              <a:ext cx="54864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6200000">
              <a:off x="3765074" y="5332412"/>
              <a:ext cx="54864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71372" y="1992868"/>
            <a:ext cx="130003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base addr 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957772" y="2743200"/>
            <a:ext cx="250042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data being accessed</a:t>
            </a:r>
            <a:endParaRPr lang="en-US" sz="24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713370" y="1752600"/>
          <a:ext cx="2133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1651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$00FA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vv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$00FB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$00FC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8" name="Freeform 27"/>
          <p:cNvSpPr/>
          <p:nvPr/>
        </p:nvSpPr>
        <p:spPr>
          <a:xfrm>
            <a:off x="1157172" y="2438400"/>
            <a:ext cx="742950" cy="285750"/>
          </a:xfrm>
          <a:custGeom>
            <a:avLst/>
            <a:gdLst>
              <a:gd name="connsiteX0" fmla="*/ 0 w 742950"/>
              <a:gd name="connsiteY0" fmla="*/ 0 h 209550"/>
              <a:gd name="connsiteX1" fmla="*/ 314325 w 742950"/>
              <a:gd name="connsiteY1" fmla="*/ 171450 h 209550"/>
              <a:gd name="connsiteX2" fmla="*/ 742950 w 742950"/>
              <a:gd name="connsiteY2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209550">
                <a:moveTo>
                  <a:pt x="0" y="0"/>
                </a:moveTo>
                <a:cubicBezTo>
                  <a:pt x="95250" y="68262"/>
                  <a:pt x="190500" y="136525"/>
                  <a:pt x="314325" y="171450"/>
                </a:cubicBezTo>
                <a:cubicBezTo>
                  <a:pt x="438150" y="206375"/>
                  <a:pt x="590550" y="207962"/>
                  <a:pt x="742950" y="20955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 flipH="1">
            <a:off x="5881572" y="3124200"/>
            <a:ext cx="742950" cy="285750"/>
          </a:xfrm>
          <a:custGeom>
            <a:avLst/>
            <a:gdLst>
              <a:gd name="connsiteX0" fmla="*/ 0 w 742950"/>
              <a:gd name="connsiteY0" fmla="*/ 0 h 209550"/>
              <a:gd name="connsiteX1" fmla="*/ 314325 w 742950"/>
              <a:gd name="connsiteY1" fmla="*/ 171450 h 209550"/>
              <a:gd name="connsiteX2" fmla="*/ 742950 w 742950"/>
              <a:gd name="connsiteY2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209550">
                <a:moveTo>
                  <a:pt x="0" y="0"/>
                </a:moveTo>
                <a:cubicBezTo>
                  <a:pt x="95250" y="68262"/>
                  <a:pt x="190500" y="136525"/>
                  <a:pt x="314325" y="171450"/>
                </a:cubicBezTo>
                <a:cubicBezTo>
                  <a:pt x="438150" y="206375"/>
                  <a:pt x="590550" y="207962"/>
                  <a:pt x="742950" y="20955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CA73-DA15-4B6C-831F-DCC3CC58E505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1518" y="0"/>
            <a:ext cx="691888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(3.1) Indexed Addressing  Mode using </a:t>
            </a:r>
            <a:r>
              <a:rPr lang="en-US" sz="2400" b="1" dirty="0" smtClean="0">
                <a:solidFill>
                  <a:srgbClr val="3333CC"/>
                </a:solidFill>
              </a:rPr>
              <a:t> Constant Offset</a:t>
            </a:r>
            <a:endParaRPr lang="en-US" sz="2400" b="1" dirty="0">
              <a:solidFill>
                <a:srgbClr val="3333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3400" y="533400"/>
            <a:ext cx="350435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90513" indent="-123825">
              <a:buFont typeface="Arial" pitchFamily="34" charset="0"/>
              <a:buChar char="•"/>
            </a:pPr>
            <a:r>
              <a:rPr lang="en-US" sz="2400" dirty="0" smtClean="0"/>
              <a:t>offset value  is a </a:t>
            </a:r>
            <a:r>
              <a:rPr lang="en-US" sz="2400" b="1" dirty="0" smtClean="0"/>
              <a:t>Constant</a:t>
            </a:r>
            <a:endParaRPr lang="en-US" sz="2400" b="1" dirty="0"/>
          </a:p>
        </p:txBody>
      </p:sp>
      <p:grpSp>
        <p:nvGrpSpPr>
          <p:cNvPr id="2" name="Group 17"/>
          <p:cNvGrpSpPr/>
          <p:nvPr/>
        </p:nvGrpSpPr>
        <p:grpSpPr>
          <a:xfrm>
            <a:off x="850005" y="1066800"/>
            <a:ext cx="6769995" cy="1195864"/>
            <a:chOff x="609600" y="2708196"/>
            <a:chExt cx="6769995" cy="1195864"/>
          </a:xfrm>
        </p:grpSpPr>
        <p:sp>
          <p:nvSpPr>
            <p:cNvPr id="12" name="TextBox 11"/>
            <p:cNvSpPr txBox="1"/>
            <p:nvPr/>
          </p:nvSpPr>
          <p:spPr>
            <a:xfrm>
              <a:off x="609600" y="2708196"/>
              <a:ext cx="676999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smtClean="0"/>
                <a:t>instruction format is:   </a:t>
              </a:r>
              <a:r>
                <a:rPr lang="en-US" sz="2400" i="1" dirty="0" smtClean="0">
                  <a:solidFill>
                    <a:srgbClr val="3333CC"/>
                  </a:solidFill>
                </a:rPr>
                <a:t>Operation  offset, IndexRegister</a:t>
              </a:r>
              <a:endParaRPr lang="en-US" sz="2400" i="1" dirty="0">
                <a:solidFill>
                  <a:srgbClr val="3333CC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8200" y="3165396"/>
              <a:ext cx="4238468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290513" indent="-179388">
                <a:buFont typeface="Arial" pitchFamily="34" charset="0"/>
                <a:buChar char="•"/>
              </a:pPr>
              <a:r>
                <a:rPr lang="en-US" sz="2400" i="1" dirty="0" smtClean="0"/>
                <a:t>offset</a:t>
              </a:r>
              <a:r>
                <a:rPr lang="en-US" sz="2400" dirty="0" smtClean="0"/>
                <a:t> =</a:t>
              </a:r>
              <a:r>
                <a:rPr lang="en-US" sz="2400" dirty="0" smtClean="0">
                  <a:solidFill>
                    <a:srgbClr val="3333CC"/>
                  </a:solidFill>
                </a:rPr>
                <a:t> signed </a:t>
              </a:r>
              <a:r>
                <a:rPr lang="en-US" sz="2400" dirty="0" smtClean="0"/>
                <a:t>5, 9, 16 bit value</a:t>
              </a:r>
            </a:p>
            <a:p>
              <a:pPr marL="290513" indent="-179388">
                <a:buFont typeface="Arial" pitchFamily="34" charset="0"/>
                <a:buChar char="•"/>
              </a:pPr>
              <a:r>
                <a:rPr lang="en-US" sz="2400" b="1" dirty="0" smtClean="0"/>
                <a:t>address</a:t>
              </a:r>
              <a:r>
                <a:rPr lang="en-US" sz="2400" dirty="0" smtClean="0"/>
                <a:t> of data = (X) + offset</a:t>
              </a:r>
              <a:endParaRPr lang="en-US" sz="24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33400" y="4572000"/>
            <a:ext cx="725326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Addition of offset:</a:t>
            </a:r>
          </a:p>
          <a:p>
            <a:pPr marL="290513" indent="-123825">
              <a:buFont typeface="Arial" pitchFamily="34" charset="0"/>
              <a:buChar char="•"/>
            </a:pPr>
            <a:r>
              <a:rPr lang="en-US" sz="2400" dirty="0" smtClean="0"/>
              <a:t>addition  specifies the</a:t>
            </a:r>
            <a:r>
              <a:rPr lang="en-US" sz="2400" b="1" dirty="0" smtClean="0"/>
              <a:t> </a:t>
            </a:r>
            <a:r>
              <a:rPr lang="en-US" sz="2400" dirty="0" smtClean="0">
                <a:solidFill>
                  <a:srgbClr val="3333CC"/>
                </a:solidFill>
              </a:rPr>
              <a:t>effective address</a:t>
            </a:r>
          </a:p>
          <a:p>
            <a:pPr marL="290513" indent="-123825">
              <a:buFont typeface="Arial" pitchFamily="34" charset="0"/>
              <a:buChar char="•"/>
            </a:pPr>
            <a:r>
              <a:rPr lang="en-US" sz="2400" dirty="0" smtClean="0"/>
              <a:t>addition </a:t>
            </a:r>
            <a:r>
              <a:rPr lang="en-US" sz="2400" b="1" dirty="0" smtClean="0"/>
              <a:t>does not change</a:t>
            </a:r>
            <a:r>
              <a:rPr lang="en-US" sz="2400" dirty="0" smtClean="0"/>
              <a:t> the contents of </a:t>
            </a:r>
            <a:r>
              <a:rPr lang="en-US" sz="2400" dirty="0" smtClean="0">
                <a:solidFill>
                  <a:srgbClr val="3333FF"/>
                </a:solidFill>
              </a:rPr>
              <a:t>Index Register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133600" y="2514600"/>
          <a:ext cx="51054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040"/>
                <a:gridCol w="2880360"/>
              </a:tblGrid>
              <a:tr h="1651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1" dirty="0" smtClean="0">
                          <a:solidFill>
                            <a:schemeClr val="tx1"/>
                          </a:solidFill>
                        </a:rPr>
                        <a:t>offset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range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-16 to 15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 bit signed offset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-256 to 255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9 bit signed offset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-32768 to 32767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16 bit signed offset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CA73-DA15-4B6C-831F-DCC3CC58E505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489398" y="3413760"/>
          <a:ext cx="9906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$00FA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2556198" y="4006532"/>
            <a:ext cx="548640" cy="1588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36998" y="4781788"/>
            <a:ext cx="116628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offset = 3</a:t>
            </a:r>
            <a:endParaRPr lang="en-US" sz="2400" dirty="0"/>
          </a:p>
        </p:txBody>
      </p:sp>
      <p:grpSp>
        <p:nvGrpSpPr>
          <p:cNvPr id="2" name="Group 28"/>
          <p:cNvGrpSpPr/>
          <p:nvPr/>
        </p:nvGrpSpPr>
        <p:grpSpPr>
          <a:xfrm>
            <a:off x="2708598" y="4037806"/>
            <a:ext cx="396240" cy="1037114"/>
            <a:chOff x="4038600" y="5058886"/>
            <a:chExt cx="548640" cy="548640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4038600" y="5605938"/>
              <a:ext cx="54864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6200000">
              <a:off x="3765074" y="5332412"/>
              <a:ext cx="54864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375598" y="3779520"/>
            <a:ext cx="33874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base addr of data structure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451798" y="4964668"/>
            <a:ext cx="250042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data being accessed</a:t>
            </a:r>
            <a:endParaRPr lang="en-US" sz="2400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165798" y="2712720"/>
          <a:ext cx="2133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1651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$00F9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uu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$00FA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vv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$00FB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$00FC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$00FD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zz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$00FE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6400800" y="381000"/>
          <a:ext cx="1066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</a:tblGrid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vv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yy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zz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81000" y="381000"/>
            <a:ext cx="567065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access an array with four 8-bit data elements 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" y="2057400"/>
            <a:ext cx="186268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i="1" dirty="0" smtClean="0"/>
              <a:t>Operation  3, X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CA73-DA15-4B6C-831F-DCC3CC58E505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717459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Indexed Addressing  Mode – Constant Offset  examples</a:t>
            </a:r>
            <a:endParaRPr lang="en-US" sz="2400" b="1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28600" y="685800"/>
          <a:ext cx="8534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1143000"/>
                <a:gridCol w="914400"/>
                <a:gridCol w="990600"/>
                <a:gridCol w="1219200"/>
                <a:gridCol w="2743200"/>
              </a:tblGrid>
              <a:tr h="1225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Line</a:t>
                      </a:r>
                      <a:endParaRPr lang="en-US" sz="2000" dirty="0"/>
                    </a:p>
                  </a:txBody>
                  <a:tcPr marL="0" marR="0" marT="0" marB="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Addr</a:t>
                      </a:r>
                      <a:endParaRPr lang="en-US" sz="2000" dirty="0"/>
                    </a:p>
                  </a:txBody>
                  <a:tcPr marL="0" marR="0" marT="0" marB="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Code</a:t>
                      </a:r>
                      <a:endParaRPr lang="en-US" sz="2000" dirty="0"/>
                    </a:p>
                  </a:txBody>
                  <a:tcPr marL="0" marR="0" marT="0" marB="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LABEL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OPCODE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OPERAND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COMMENT</a:t>
                      </a:r>
                      <a:endParaRPr lang="en-US" sz="2000" dirty="0"/>
                    </a:p>
                  </a:txBody>
                  <a:tcPr marL="0" marR="0" marT="0" marB="0"/>
                </a:tc>
              </a:tr>
              <a:tr h="1225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A6 00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LDAA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0,X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load</a:t>
                      </a:r>
                      <a:r>
                        <a:rPr lang="en-US" sz="2000" baseline="0" dirty="0" smtClean="0"/>
                        <a:t> (X+0) into A</a:t>
                      </a:r>
                      <a:endParaRPr lang="en-US" sz="2000" dirty="0"/>
                    </a:p>
                  </a:txBody>
                  <a:tcPr marL="45720" marR="0" marT="0" marB="0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981200" y="4702235"/>
          <a:ext cx="9906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$00E0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3048000" y="5295007"/>
            <a:ext cx="548640" cy="1588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52600" y="5806440"/>
            <a:ext cx="13217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offset = 30</a:t>
            </a:r>
            <a:endParaRPr lang="en-US" sz="2400" dirty="0"/>
          </a:p>
        </p:txBody>
      </p:sp>
      <p:grpSp>
        <p:nvGrpSpPr>
          <p:cNvPr id="37" name="Group 28"/>
          <p:cNvGrpSpPr/>
          <p:nvPr/>
        </p:nvGrpSpPr>
        <p:grpSpPr>
          <a:xfrm>
            <a:off x="3200400" y="5326281"/>
            <a:ext cx="396240" cy="708759"/>
            <a:chOff x="4038600" y="5058886"/>
            <a:chExt cx="548640" cy="54864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4038600" y="5605938"/>
              <a:ext cx="54864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16200000">
              <a:off x="3765074" y="5332412"/>
              <a:ext cx="54864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657600" y="4358640"/>
          <a:ext cx="2133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1651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$00E0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vv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$00FE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zz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$00FF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781800" y="5349240"/>
          <a:ext cx="9906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zz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6019800" y="6019800"/>
            <a:ext cx="548640" cy="1588"/>
          </a:xfrm>
          <a:prstGeom prst="straightConnector1">
            <a:avLst/>
          </a:prstGeom>
          <a:ln w="28575">
            <a:solidFill>
              <a:srgbClr val="33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228600" y="3657600"/>
          <a:ext cx="8534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1143000"/>
                <a:gridCol w="914400"/>
                <a:gridCol w="990600"/>
                <a:gridCol w="1219200"/>
                <a:gridCol w="2743200"/>
              </a:tblGrid>
              <a:tr h="1225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Line</a:t>
                      </a:r>
                      <a:endParaRPr lang="en-US" sz="2000" dirty="0"/>
                    </a:p>
                  </a:txBody>
                  <a:tcPr marL="0" marR="0" marT="0" marB="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Addr</a:t>
                      </a:r>
                      <a:endParaRPr lang="en-US" sz="2000" dirty="0"/>
                    </a:p>
                  </a:txBody>
                  <a:tcPr marL="0" marR="0" marT="0" marB="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Code</a:t>
                      </a:r>
                      <a:endParaRPr lang="en-US" sz="2000" dirty="0"/>
                    </a:p>
                  </a:txBody>
                  <a:tcPr marL="0" marR="0" marT="0" marB="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LABEL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OPCODE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OPERAND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COMMENT</a:t>
                      </a:r>
                      <a:endParaRPr lang="en-US" sz="2000" dirty="0"/>
                    </a:p>
                  </a:txBody>
                  <a:tcPr marL="0" marR="0" marT="0" marB="0"/>
                </a:tc>
              </a:tr>
              <a:tr h="1225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0002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0002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A6 1E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LDAA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30,X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load</a:t>
                      </a:r>
                      <a:r>
                        <a:rPr lang="en-US" sz="2000" baseline="0" dirty="0" smtClean="0"/>
                        <a:t> (X + 30) into A</a:t>
                      </a:r>
                      <a:r>
                        <a:rPr lang="en-US" sz="2000" dirty="0" smtClean="0"/>
                        <a:t>  </a:t>
                      </a:r>
                      <a:endParaRPr lang="en-US" sz="2000" dirty="0"/>
                    </a:p>
                  </a:txBody>
                  <a:tcPr marL="45720" marR="0" marT="0" marB="0"/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1676400" y="1715195"/>
          <a:ext cx="9906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$00E0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2743200" y="2307967"/>
            <a:ext cx="548640" cy="1588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00200" y="2575560"/>
            <a:ext cx="116628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offset = 0</a:t>
            </a:r>
            <a:endParaRPr lang="en-US" sz="2400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3352800" y="1371600"/>
          <a:ext cx="2133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1651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$00E0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vv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6400800" y="1752600"/>
          <a:ext cx="9906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vv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5562600" y="2362200"/>
            <a:ext cx="548640" cy="1588"/>
          </a:xfrm>
          <a:prstGeom prst="straightConnector1">
            <a:avLst/>
          </a:prstGeom>
          <a:ln w="28575">
            <a:solidFill>
              <a:srgbClr val="33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CA73-DA15-4B6C-831F-DCC3CC58E505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8662" y="1133669"/>
          <a:ext cx="90678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18"/>
                <a:gridCol w="796018"/>
                <a:gridCol w="1194027"/>
                <a:gridCol w="719137"/>
                <a:gridCol w="1066800"/>
                <a:gridCol w="1066800"/>
                <a:gridCol w="3429000"/>
              </a:tblGrid>
              <a:tr h="1225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Line</a:t>
                      </a:r>
                      <a:endParaRPr lang="en-US" sz="2000" dirty="0"/>
                    </a:p>
                  </a:txBody>
                  <a:tcPr marL="0" marR="0" marT="0" marB="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Addr</a:t>
                      </a:r>
                      <a:endParaRPr lang="en-US" sz="2000" dirty="0"/>
                    </a:p>
                  </a:txBody>
                  <a:tcPr marL="0" marR="0" marT="0" marB="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Code</a:t>
                      </a:r>
                      <a:endParaRPr lang="en-US" sz="2000" dirty="0"/>
                    </a:p>
                  </a:txBody>
                  <a:tcPr marL="0" marR="0" marT="0" marB="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LABEL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OPCODE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OPERAND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COMMENT</a:t>
                      </a:r>
                      <a:endParaRPr lang="en-US" sz="2000" dirty="0"/>
                    </a:p>
                  </a:txBody>
                  <a:tcPr marL="0" marR="0" marT="0" marB="0"/>
                </a:tc>
              </a:tr>
              <a:tr h="1656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0003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0004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EC 1E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LDD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30,X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load  (X+30), (X+31) into D</a:t>
                      </a:r>
                      <a:endParaRPr lang="en-US" sz="2000" dirty="0"/>
                    </a:p>
                  </a:txBody>
                  <a:tcPr marL="45720" marR="0" marT="0" marB="0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981200" y="2431475"/>
          <a:ext cx="9906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$00E0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3048000" y="3024247"/>
            <a:ext cx="548640" cy="1588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28800" y="3897868"/>
            <a:ext cx="13217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offset = 30</a:t>
            </a:r>
            <a:endParaRPr lang="en-US" sz="2400" dirty="0"/>
          </a:p>
        </p:txBody>
      </p:sp>
      <p:grpSp>
        <p:nvGrpSpPr>
          <p:cNvPr id="2" name="Group 28"/>
          <p:cNvGrpSpPr/>
          <p:nvPr/>
        </p:nvGrpSpPr>
        <p:grpSpPr>
          <a:xfrm>
            <a:off x="3200400" y="3055521"/>
            <a:ext cx="396240" cy="1037114"/>
            <a:chOff x="4038600" y="5058886"/>
            <a:chExt cx="548640" cy="54864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4038600" y="5605938"/>
              <a:ext cx="54864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16200000">
              <a:off x="3765074" y="5332412"/>
              <a:ext cx="54864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657600" y="2087880"/>
          <a:ext cx="2133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1651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$00E0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vv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$00EC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$00FE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zz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$00FF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7239000" y="3429000"/>
          <a:ext cx="13716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zzcc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6200" y="621268"/>
            <a:ext cx="200420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16 bit operation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156960" y="4038600"/>
            <a:ext cx="548640" cy="1588"/>
          </a:xfrm>
          <a:prstGeom prst="straightConnector1">
            <a:avLst/>
          </a:prstGeom>
          <a:ln w="28575">
            <a:solidFill>
              <a:srgbClr val="33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0"/>
            <a:ext cx="717459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Indexed Addressing  Mode – Constant Offset  examples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57172" y="5269468"/>
            <a:ext cx="4298036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16 bit operation affects data at</a:t>
            </a:r>
          </a:p>
          <a:p>
            <a:pPr marL="739775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3333FF"/>
                </a:solidFill>
              </a:rPr>
              <a:t>00FE</a:t>
            </a:r>
            <a:r>
              <a:rPr lang="en-US" sz="2400" dirty="0" smtClean="0"/>
              <a:t>:  effective address </a:t>
            </a:r>
          </a:p>
          <a:p>
            <a:pPr marL="739775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3333FF"/>
                </a:solidFill>
              </a:rPr>
              <a:t>00FF</a:t>
            </a:r>
            <a:r>
              <a:rPr lang="en-US" sz="2400" dirty="0" smtClean="0"/>
              <a:t>: effective address + 1 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846-0F08-4FA1-8063-44903C249692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212" y="70009"/>
            <a:ext cx="9052560" cy="39857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/>
              <a:t>(3.2) Automatic Index Adjustment</a:t>
            </a:r>
          </a:p>
          <a:p>
            <a:pPr marL="287338" indent="-174625">
              <a:lnSpc>
                <a:spcPts val="22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 smtClean="0"/>
              <a:t>Index Register is</a:t>
            </a:r>
            <a:r>
              <a:rPr lang="en-US" sz="2400" dirty="0" smtClean="0">
                <a:solidFill>
                  <a:srgbClr val="3333FF"/>
                </a:solidFill>
              </a:rPr>
              <a:t> automatically adjusted </a:t>
            </a:r>
            <a:r>
              <a:rPr lang="en-US" sz="2400" dirty="0" smtClean="0"/>
              <a:t>during instruction execution</a:t>
            </a:r>
          </a:p>
          <a:p>
            <a:pPr marL="287338" indent="-174625">
              <a:lnSpc>
                <a:spcPts val="22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 smtClean="0"/>
              <a:t>Used to </a:t>
            </a:r>
            <a:r>
              <a:rPr lang="en-US" sz="2400" b="1" dirty="0" smtClean="0"/>
              <a:t>manage data structures</a:t>
            </a:r>
            <a:r>
              <a:rPr lang="en-US" sz="2400" dirty="0" smtClean="0"/>
              <a:t> </a:t>
            </a:r>
          </a:p>
          <a:p>
            <a:pPr marL="852488" indent="-174625">
              <a:lnSpc>
                <a:spcPts val="2200"/>
              </a:lnSpc>
              <a:spcBef>
                <a:spcPts val="1200"/>
              </a:spcBef>
            </a:pPr>
            <a:r>
              <a:rPr lang="en-US" sz="2400" dirty="0" smtClean="0"/>
              <a:t> </a:t>
            </a:r>
            <a:r>
              <a:rPr lang="en-US" sz="2400" i="1" dirty="0" smtClean="0"/>
              <a:t>first in first out  </a:t>
            </a:r>
            <a:r>
              <a:rPr lang="en-US" sz="2400" dirty="0" smtClean="0"/>
              <a:t>(FIFO)</a:t>
            </a:r>
            <a:endParaRPr lang="en-US" sz="2400" i="1" dirty="0" smtClean="0"/>
          </a:p>
          <a:p>
            <a:pPr marL="852488" indent="-174625">
              <a:lnSpc>
                <a:spcPts val="2200"/>
              </a:lnSpc>
              <a:spcBef>
                <a:spcPts val="1200"/>
              </a:spcBef>
            </a:pPr>
            <a:r>
              <a:rPr lang="en-US" sz="2400" i="1" dirty="0" smtClean="0"/>
              <a:t>last in first out  </a:t>
            </a:r>
            <a:r>
              <a:rPr lang="en-US" sz="2400" dirty="0" smtClean="0"/>
              <a:t>(LIFO)</a:t>
            </a:r>
          </a:p>
          <a:p>
            <a:pPr marL="287338" indent="-174625">
              <a:lnSpc>
                <a:spcPts val="22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 dirty="0" smtClean="0"/>
              <a:t>IndexRegister</a:t>
            </a:r>
            <a:r>
              <a:rPr lang="en-US" sz="2400" dirty="0" smtClean="0"/>
              <a:t> can be </a:t>
            </a:r>
            <a:r>
              <a:rPr lang="en-US" sz="2400" dirty="0" smtClean="0">
                <a:solidFill>
                  <a:srgbClr val="3333FF"/>
                </a:solidFill>
              </a:rPr>
              <a:t>incremented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3333FF"/>
                </a:solidFill>
              </a:rPr>
              <a:t>decremented</a:t>
            </a:r>
          </a:p>
          <a:p>
            <a:pPr marL="287338" indent="-174625">
              <a:lnSpc>
                <a:spcPts val="22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3333FF"/>
                </a:solidFill>
              </a:rPr>
              <a:t>pre-adjustment:</a:t>
            </a:r>
            <a:r>
              <a:rPr lang="en-US" sz="2400" dirty="0" smtClean="0"/>
              <a:t> adjust (IndexRegister) before accessing Effective Address</a:t>
            </a:r>
          </a:p>
          <a:p>
            <a:pPr marL="287338" indent="-174625">
              <a:lnSpc>
                <a:spcPts val="22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3333FF"/>
                </a:solidFill>
              </a:rPr>
              <a:t>post-adjustment</a:t>
            </a:r>
            <a:r>
              <a:rPr lang="en-US" sz="2400" dirty="0" smtClean="0"/>
              <a:t>: adjust (IndexRegister) after accessing Effective Address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846-0F08-4FA1-8063-44903C249692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5" name="Group 17"/>
          <p:cNvGrpSpPr/>
          <p:nvPr/>
        </p:nvGrpSpPr>
        <p:grpSpPr>
          <a:xfrm>
            <a:off x="76200" y="304800"/>
            <a:ext cx="8915400" cy="1195864"/>
            <a:chOff x="-304800" y="2708196"/>
            <a:chExt cx="8915400" cy="1195864"/>
          </a:xfrm>
        </p:grpSpPr>
        <p:sp>
          <p:nvSpPr>
            <p:cNvPr id="6" name="TextBox 5"/>
            <p:cNvSpPr txBox="1"/>
            <p:nvPr/>
          </p:nvSpPr>
          <p:spPr>
            <a:xfrm>
              <a:off x="-304800" y="2708196"/>
              <a:ext cx="891540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1" dirty="0" smtClean="0"/>
                <a:t>pre decrement</a:t>
              </a:r>
              <a:r>
                <a:rPr lang="en-US" sz="2400" dirty="0" smtClean="0"/>
                <a:t> instruction format:   </a:t>
              </a:r>
              <a:r>
                <a:rPr lang="en-US" sz="2400" i="1" dirty="0" smtClean="0">
                  <a:solidFill>
                    <a:srgbClr val="3333CC"/>
                  </a:solidFill>
                </a:rPr>
                <a:t>Operation  offset, -IndexRegister</a:t>
              </a:r>
              <a:endParaRPr lang="en-US" sz="2400" i="1" dirty="0">
                <a:solidFill>
                  <a:srgbClr val="3333CC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8200" y="3165396"/>
              <a:ext cx="6831935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290513" indent="-179388">
                <a:buFont typeface="Arial" pitchFamily="34" charset="0"/>
                <a:buChar char="•"/>
              </a:pPr>
              <a:r>
                <a:rPr lang="en-US" sz="2400" i="1" dirty="0" smtClean="0"/>
                <a:t>offset</a:t>
              </a:r>
              <a:r>
                <a:rPr lang="en-US" sz="2400" dirty="0" smtClean="0"/>
                <a:t>  range =  1 to 8</a:t>
              </a:r>
            </a:p>
            <a:p>
              <a:pPr marL="290513" indent="-179388">
                <a:buFont typeface="Arial" pitchFamily="34" charset="0"/>
                <a:buChar char="•"/>
              </a:pPr>
              <a:r>
                <a:rPr lang="en-US" sz="2400" b="1" dirty="0" smtClean="0"/>
                <a:t>effective address</a:t>
              </a:r>
              <a:r>
                <a:rPr lang="en-US" sz="2400" dirty="0" smtClean="0"/>
                <a:t> of memory accessed  = (X) - offset</a:t>
              </a:r>
              <a:endParaRPr lang="en-US" sz="24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76200" y="1752600"/>
            <a:ext cx="8915400" cy="1195864"/>
            <a:chOff x="-304800" y="2708196"/>
            <a:chExt cx="8915400" cy="1195864"/>
          </a:xfrm>
        </p:grpSpPr>
        <p:sp>
          <p:nvSpPr>
            <p:cNvPr id="10" name="TextBox 9"/>
            <p:cNvSpPr txBox="1"/>
            <p:nvPr/>
          </p:nvSpPr>
          <p:spPr>
            <a:xfrm>
              <a:off x="-304800" y="2708196"/>
              <a:ext cx="891540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1" dirty="0" smtClean="0"/>
                <a:t>pre increment</a:t>
              </a:r>
              <a:r>
                <a:rPr lang="en-US" sz="2400" dirty="0" smtClean="0"/>
                <a:t> instruction format:   </a:t>
              </a:r>
              <a:r>
                <a:rPr lang="en-US" sz="2400" i="1" dirty="0" smtClean="0">
                  <a:solidFill>
                    <a:srgbClr val="3333CC"/>
                  </a:solidFill>
                </a:rPr>
                <a:t>Operation  offset, +IndexRegister</a:t>
              </a:r>
              <a:endParaRPr lang="en-US" sz="2400" i="1" dirty="0">
                <a:solidFill>
                  <a:srgbClr val="3333CC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8200" y="3165396"/>
              <a:ext cx="6891245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290513" indent="-179388">
                <a:buFont typeface="Arial" pitchFamily="34" charset="0"/>
                <a:buChar char="•"/>
              </a:pPr>
              <a:r>
                <a:rPr lang="en-US" sz="2400" i="1" dirty="0" smtClean="0"/>
                <a:t>offset</a:t>
              </a:r>
              <a:r>
                <a:rPr lang="en-US" sz="2400" dirty="0" smtClean="0"/>
                <a:t>  range =  1 to 8</a:t>
              </a:r>
            </a:p>
            <a:p>
              <a:pPr marL="290513" indent="-179388">
                <a:buFont typeface="Arial" pitchFamily="34" charset="0"/>
                <a:buChar char="•"/>
              </a:pPr>
              <a:r>
                <a:rPr lang="en-US" sz="2400" b="1" dirty="0" smtClean="0"/>
                <a:t>effective address</a:t>
              </a:r>
              <a:r>
                <a:rPr lang="en-US" sz="2400" dirty="0" smtClean="0"/>
                <a:t> of memory accessed  = (X) + offset</a:t>
              </a:r>
              <a:endParaRPr lang="en-US" sz="2400" dirty="0"/>
            </a:p>
          </p:txBody>
        </p:sp>
      </p:grpSp>
      <p:grpSp>
        <p:nvGrpSpPr>
          <p:cNvPr id="12" name="Group 17"/>
          <p:cNvGrpSpPr/>
          <p:nvPr/>
        </p:nvGrpSpPr>
        <p:grpSpPr>
          <a:xfrm>
            <a:off x="76200" y="3276600"/>
            <a:ext cx="8915400" cy="1565196"/>
            <a:chOff x="-304800" y="2708196"/>
            <a:chExt cx="8915400" cy="1565196"/>
          </a:xfrm>
        </p:grpSpPr>
        <p:sp>
          <p:nvSpPr>
            <p:cNvPr id="13" name="TextBox 12"/>
            <p:cNvSpPr txBox="1"/>
            <p:nvPr/>
          </p:nvSpPr>
          <p:spPr>
            <a:xfrm>
              <a:off x="-304800" y="2708196"/>
              <a:ext cx="891540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1" smtClean="0"/>
                <a:t>post </a:t>
              </a:r>
              <a:r>
                <a:rPr lang="en-US" sz="2400" b="1" smtClean="0"/>
                <a:t>decrement</a:t>
              </a:r>
              <a:r>
                <a:rPr lang="en-US" sz="2400" smtClean="0"/>
                <a:t> </a:t>
              </a:r>
              <a:r>
                <a:rPr lang="en-US" sz="2400" dirty="0" smtClean="0"/>
                <a:t>instruction format:   </a:t>
              </a:r>
              <a:r>
                <a:rPr lang="en-US" sz="2400" i="1" dirty="0" smtClean="0">
                  <a:solidFill>
                    <a:srgbClr val="3333CC"/>
                  </a:solidFill>
                </a:rPr>
                <a:t>Operation  offset, IndexRegister-</a:t>
              </a:r>
              <a:endParaRPr lang="en-US" sz="2400" i="1" dirty="0">
                <a:solidFill>
                  <a:srgbClr val="3333CC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3165396"/>
              <a:ext cx="6351354" cy="11079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290513" indent="-179388">
                <a:buFont typeface="Arial" pitchFamily="34" charset="0"/>
                <a:buChar char="•"/>
              </a:pPr>
              <a:r>
                <a:rPr lang="en-US" sz="2400" i="1" dirty="0" smtClean="0"/>
                <a:t>offset</a:t>
              </a:r>
              <a:r>
                <a:rPr lang="en-US" sz="2400" dirty="0" smtClean="0"/>
                <a:t>  range =  1 to 8</a:t>
              </a:r>
            </a:p>
            <a:p>
              <a:pPr marL="290513" indent="-179388">
                <a:buFont typeface="Arial" pitchFamily="34" charset="0"/>
                <a:buChar char="•"/>
              </a:pPr>
              <a:r>
                <a:rPr lang="en-US" sz="2400" b="1" dirty="0" smtClean="0"/>
                <a:t>effective address</a:t>
              </a:r>
              <a:r>
                <a:rPr lang="en-US" sz="2400" dirty="0" smtClean="0"/>
                <a:t> of memory accessed  = (X)</a:t>
              </a:r>
            </a:p>
            <a:p>
              <a:pPr marL="290513" indent="-179388">
                <a:buFont typeface="Arial" pitchFamily="34" charset="0"/>
                <a:buChar char="•"/>
              </a:pPr>
              <a:r>
                <a:rPr lang="en-US" sz="2400" dirty="0" smtClean="0"/>
                <a:t>(X) decremented by offset after memory access </a:t>
              </a:r>
              <a:endParaRPr lang="en-US" sz="2400" dirty="0"/>
            </a:p>
          </p:txBody>
        </p:sp>
      </p:grpSp>
      <p:grpSp>
        <p:nvGrpSpPr>
          <p:cNvPr id="15" name="Group 17"/>
          <p:cNvGrpSpPr/>
          <p:nvPr/>
        </p:nvGrpSpPr>
        <p:grpSpPr>
          <a:xfrm>
            <a:off x="76200" y="5105400"/>
            <a:ext cx="8915400" cy="1565196"/>
            <a:chOff x="-304800" y="2708196"/>
            <a:chExt cx="8915400" cy="1565196"/>
          </a:xfrm>
        </p:grpSpPr>
        <p:sp>
          <p:nvSpPr>
            <p:cNvPr id="16" name="TextBox 15"/>
            <p:cNvSpPr txBox="1"/>
            <p:nvPr/>
          </p:nvSpPr>
          <p:spPr>
            <a:xfrm>
              <a:off x="-304800" y="2708196"/>
              <a:ext cx="891540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1" smtClean="0"/>
                <a:t>post increment</a:t>
              </a:r>
              <a:r>
                <a:rPr lang="en-US" sz="2400" smtClean="0"/>
                <a:t> </a:t>
              </a:r>
              <a:r>
                <a:rPr lang="en-US" sz="2400" dirty="0" smtClean="0"/>
                <a:t>instruction format:   </a:t>
              </a:r>
              <a:r>
                <a:rPr lang="en-US" sz="2400" i="1" dirty="0" smtClean="0">
                  <a:solidFill>
                    <a:srgbClr val="3333CC"/>
                  </a:solidFill>
                </a:rPr>
                <a:t>Operation  offset</a:t>
              </a:r>
              <a:r>
                <a:rPr lang="en-US" sz="2400" i="1" smtClean="0">
                  <a:solidFill>
                    <a:srgbClr val="3333CC"/>
                  </a:solidFill>
                </a:rPr>
                <a:t>, </a:t>
              </a:r>
              <a:r>
                <a:rPr lang="en-US" sz="2400" i="1" smtClean="0">
                  <a:solidFill>
                    <a:srgbClr val="3333CC"/>
                  </a:solidFill>
                </a:rPr>
                <a:t>IndexRegister+</a:t>
              </a:r>
              <a:endParaRPr lang="en-US" sz="2400" i="1" dirty="0">
                <a:solidFill>
                  <a:srgbClr val="3333CC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3165396"/>
              <a:ext cx="6429645" cy="11079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290513" indent="-179388">
                <a:buFont typeface="Arial" pitchFamily="34" charset="0"/>
                <a:buChar char="•"/>
              </a:pPr>
              <a:r>
                <a:rPr lang="en-US" sz="2400" i="1" dirty="0" smtClean="0"/>
                <a:t>offset</a:t>
              </a:r>
              <a:r>
                <a:rPr lang="en-US" sz="2400" dirty="0" smtClean="0"/>
                <a:t>  range </a:t>
              </a:r>
              <a:r>
                <a:rPr lang="en-US" sz="2400" smtClean="0"/>
                <a:t>=  </a:t>
              </a:r>
              <a:r>
                <a:rPr lang="en-US" sz="2400" smtClean="0"/>
                <a:t>1 to 8</a:t>
              </a:r>
              <a:endParaRPr lang="en-US" sz="2400" dirty="0" smtClean="0"/>
            </a:p>
            <a:p>
              <a:pPr marL="290513" indent="-179388">
                <a:buFont typeface="Arial" pitchFamily="34" charset="0"/>
                <a:buChar char="•"/>
              </a:pPr>
              <a:r>
                <a:rPr lang="en-US" sz="2400" b="1" dirty="0" smtClean="0"/>
                <a:t>effective address</a:t>
              </a:r>
              <a:r>
                <a:rPr lang="en-US" sz="2400" dirty="0" smtClean="0"/>
                <a:t> of memory accessed  = (X)</a:t>
              </a:r>
            </a:p>
            <a:p>
              <a:pPr marL="290513" indent="-179388">
                <a:buFont typeface="Arial" pitchFamily="34" charset="0"/>
                <a:buChar char="•"/>
              </a:pPr>
              <a:r>
                <a:rPr lang="en-US" sz="2400" dirty="0" smtClean="0"/>
                <a:t>(X) incremented by offset after memory access </a:t>
              </a:r>
              <a:endParaRPr lang="en-US" sz="2400" dirty="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846-0F08-4FA1-8063-44903C249692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465" y="0"/>
            <a:ext cx="800289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Indexed Addressing using </a:t>
            </a:r>
            <a:r>
              <a:rPr lang="en-US" sz="2400" b="1" dirty="0" smtClean="0">
                <a:solidFill>
                  <a:srgbClr val="3333CC"/>
                </a:solidFill>
              </a:rPr>
              <a:t> Automatic Pre Decrement</a:t>
            </a:r>
            <a:r>
              <a:rPr lang="en-US" sz="2400" b="1" dirty="0" smtClean="0"/>
              <a:t> - example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00200" y="457200"/>
          <a:ext cx="61722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1"/>
                <a:gridCol w="1042060"/>
                <a:gridCol w="1196439"/>
                <a:gridCol w="2971800"/>
              </a:tblGrid>
              <a:tr h="1225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LABEL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OPCODE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OPERAND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COMMENT</a:t>
                      </a:r>
                      <a:endParaRPr lang="en-US" sz="2000" dirty="0"/>
                    </a:p>
                  </a:txBody>
                  <a:tcPr marL="0" marR="0" marT="0" marB="0"/>
                </a:tc>
              </a:tr>
              <a:tr h="12256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LDAB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2,-X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load</a:t>
                      </a:r>
                      <a:r>
                        <a:rPr lang="en-US" sz="2000" baseline="0" dirty="0" smtClean="0"/>
                        <a:t> (X-2 ) into B</a:t>
                      </a:r>
                      <a:r>
                        <a:rPr lang="en-US" sz="2000" dirty="0" smtClean="0"/>
                        <a:t>  </a:t>
                      </a:r>
                      <a:endParaRPr lang="en-US" sz="2000" dirty="0"/>
                    </a:p>
                  </a:txBody>
                  <a:tcPr marL="45720" marR="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895600" y="2734690"/>
          <a:ext cx="9906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$C100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962400" y="3183572"/>
            <a:ext cx="548640" cy="1588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1447800"/>
            <a:ext cx="24073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1. before execution</a:t>
            </a:r>
            <a:endParaRPr lang="en-US" sz="24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572000" y="1524000"/>
          <a:ext cx="2133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1651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$C0FE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ww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$C0FF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$C100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zz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6781800" y="4707572"/>
            <a:ext cx="548640" cy="1588"/>
          </a:xfrm>
          <a:prstGeom prst="straightConnector1">
            <a:avLst/>
          </a:prstGeom>
          <a:ln w="28575">
            <a:solidFill>
              <a:srgbClr val="33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467600" y="4038600"/>
          <a:ext cx="838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ww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28600" y="4507468"/>
            <a:ext cx="25762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2. pre decrement (X)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962400" y="4722812"/>
            <a:ext cx="548640" cy="1588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572000" y="3810000"/>
          <a:ext cx="2133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1651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$C0FE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ww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$C0FF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$C100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zz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858000" y="5105400"/>
            <a:ext cx="222644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3. access memory</a:t>
            </a:r>
            <a:endParaRPr lang="en-US" sz="24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2895600" y="4267200"/>
          <a:ext cx="9906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$C0FE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846-0F08-4FA1-8063-44903C249692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91900" y="152400"/>
            <a:ext cx="6628100" cy="6489726"/>
            <a:chOff x="914400" y="368274"/>
            <a:chExt cx="6628100" cy="6489726"/>
          </a:xfrm>
        </p:grpSpPr>
        <p:pic>
          <p:nvPicPr>
            <p:cNvPr id="25602" name="Picture 2" descr="http://www0.egr.uh.edu/courses/ece4436/support/6812/9s12c32block.gif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14400" y="368274"/>
              <a:ext cx="6628100" cy="6489726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1866124" y="1427586"/>
              <a:ext cx="2121408" cy="676656"/>
            </a:xfrm>
            <a:prstGeom prst="rect">
              <a:avLst/>
            </a:prstGeom>
            <a:noFill/>
            <a:ln w="38100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62469" y="2152075"/>
              <a:ext cx="1033272" cy="667512"/>
            </a:xfrm>
            <a:prstGeom prst="rect">
              <a:avLst/>
            </a:prstGeom>
            <a:noFill/>
            <a:ln w="38100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48328" y="2152262"/>
              <a:ext cx="1033272" cy="1005840"/>
            </a:xfrm>
            <a:prstGeom prst="rect">
              <a:avLst/>
            </a:prstGeom>
            <a:noFill/>
            <a:ln w="38100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42101" y="5385629"/>
              <a:ext cx="1051560" cy="237744"/>
            </a:xfrm>
            <a:prstGeom prst="rect">
              <a:avLst/>
            </a:prstGeom>
            <a:noFill/>
            <a:ln w="38100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6552" y="5066523"/>
              <a:ext cx="2074510" cy="353007"/>
            </a:xfrm>
            <a:prstGeom prst="rect">
              <a:avLst/>
            </a:prstGeom>
            <a:noFill/>
            <a:ln w="38100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846-0F08-4FA1-8063-44903C249692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465" y="0"/>
            <a:ext cx="800289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Indexed Addressing using </a:t>
            </a:r>
            <a:r>
              <a:rPr lang="en-US" sz="2400" b="1" dirty="0" smtClean="0">
                <a:solidFill>
                  <a:srgbClr val="3333CC"/>
                </a:solidFill>
              </a:rPr>
              <a:t> Automatic Pre Increment</a:t>
            </a:r>
            <a:r>
              <a:rPr lang="en-US" sz="2400" b="1" dirty="0" smtClean="0"/>
              <a:t> - example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00200" y="457200"/>
          <a:ext cx="61722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1"/>
                <a:gridCol w="1042060"/>
                <a:gridCol w="1196439"/>
                <a:gridCol w="2971800"/>
              </a:tblGrid>
              <a:tr h="1225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LABEL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OPCODE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OPERAND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COMMENT</a:t>
                      </a:r>
                      <a:endParaRPr lang="en-US" sz="2000" dirty="0"/>
                    </a:p>
                  </a:txBody>
                  <a:tcPr marL="0" marR="0" marT="0" marB="0"/>
                </a:tc>
              </a:tr>
              <a:tr h="12256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STAB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1,+X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load</a:t>
                      </a:r>
                      <a:r>
                        <a:rPr lang="en-US" sz="2000" baseline="0" smtClean="0"/>
                        <a:t> </a:t>
                      </a:r>
                      <a:r>
                        <a:rPr lang="en-US" sz="2000" baseline="0" smtClean="0"/>
                        <a:t> B into </a:t>
                      </a:r>
                      <a:r>
                        <a:rPr lang="en-US" sz="2000" smtClean="0"/>
                        <a:t> (X+1)</a:t>
                      </a:r>
                      <a:endParaRPr lang="en-US" sz="2000" dirty="0"/>
                    </a:p>
                  </a:txBody>
                  <a:tcPr marL="45720" marR="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895600" y="1981200"/>
          <a:ext cx="9906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$C0FE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962400" y="2430082"/>
            <a:ext cx="548640" cy="1588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1447800"/>
            <a:ext cx="24073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1. before execution</a:t>
            </a:r>
            <a:endParaRPr lang="en-US" sz="24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572000" y="1524000"/>
          <a:ext cx="2133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1651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$C0FE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ww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$C0FF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$C100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zz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>
            <a:off x="6781800" y="5103812"/>
            <a:ext cx="548640" cy="1588"/>
          </a:xfrm>
          <a:prstGeom prst="straightConnector1">
            <a:avLst/>
          </a:prstGeom>
          <a:ln w="28575">
            <a:solidFill>
              <a:srgbClr val="33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467600" y="4495800"/>
          <a:ext cx="838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28600" y="4507468"/>
            <a:ext cx="248491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2. pre increment (X)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962400" y="5103812"/>
            <a:ext cx="548640" cy="1588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572000" y="3810000"/>
          <a:ext cx="2133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1651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$C0FE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ww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$C0FF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$C100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zz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858000" y="5574268"/>
            <a:ext cx="222644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3. access memory</a:t>
            </a:r>
            <a:endParaRPr lang="en-US" sz="24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2895600" y="4648200"/>
          <a:ext cx="9906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$C0FF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846-0F08-4FA1-8063-44903C249692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465" y="0"/>
            <a:ext cx="816467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Indexed Addressing using </a:t>
            </a:r>
            <a:r>
              <a:rPr lang="en-US" sz="2400" b="1" dirty="0" smtClean="0">
                <a:solidFill>
                  <a:srgbClr val="3333CC"/>
                </a:solidFill>
              </a:rPr>
              <a:t> </a:t>
            </a:r>
            <a:r>
              <a:rPr lang="en-US" sz="2400" b="1" smtClean="0">
                <a:solidFill>
                  <a:srgbClr val="3333CC"/>
                </a:solidFill>
              </a:rPr>
              <a:t>Automatic </a:t>
            </a:r>
            <a:r>
              <a:rPr lang="en-US" sz="2400" b="1" smtClean="0">
                <a:solidFill>
                  <a:srgbClr val="3333CC"/>
                </a:solidFill>
              </a:rPr>
              <a:t> Post  Increment</a:t>
            </a:r>
            <a:r>
              <a:rPr lang="en-US" sz="2400" b="1" smtClean="0"/>
              <a:t> </a:t>
            </a:r>
            <a:r>
              <a:rPr lang="en-US" sz="2400" b="1" dirty="0" smtClean="0"/>
              <a:t>- example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90600" y="457200"/>
          <a:ext cx="7086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1"/>
                <a:gridCol w="1042060"/>
                <a:gridCol w="1196439"/>
                <a:gridCol w="3886200"/>
              </a:tblGrid>
              <a:tr h="1225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LABEL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OPCODE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OPERAND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COMMENT</a:t>
                      </a:r>
                      <a:endParaRPr lang="en-US" sz="2000" dirty="0"/>
                    </a:p>
                  </a:txBody>
                  <a:tcPr marL="0" marR="0" marT="0" marB="0"/>
                </a:tc>
              </a:tr>
              <a:tr h="12256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STAB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 X+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load</a:t>
                      </a:r>
                      <a:r>
                        <a:rPr lang="en-US" sz="2000" baseline="0" smtClean="0"/>
                        <a:t> </a:t>
                      </a:r>
                      <a:r>
                        <a:rPr lang="en-US" sz="2000" baseline="0" smtClean="0"/>
                        <a:t>B </a:t>
                      </a:r>
                      <a:r>
                        <a:rPr lang="en-US" sz="2000" baseline="0" dirty="0" smtClean="0"/>
                        <a:t>into (X) then increment (X)</a:t>
                      </a:r>
                      <a:r>
                        <a:rPr lang="en-US" sz="2000" dirty="0" smtClean="0"/>
                        <a:t>  </a:t>
                      </a:r>
                      <a:endParaRPr lang="en-US" sz="2000" dirty="0"/>
                    </a:p>
                  </a:txBody>
                  <a:tcPr marL="45720" marR="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895600" y="1905000"/>
          <a:ext cx="9906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$C100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962400" y="2353882"/>
            <a:ext cx="548640" cy="1588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1447800"/>
            <a:ext cx="24073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1. before execution</a:t>
            </a:r>
            <a:endParaRPr lang="en-US" sz="24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572000" y="1447800"/>
          <a:ext cx="2133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1651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$C100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$C101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$C102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zz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>
            <a:off x="6705600" y="2373138"/>
            <a:ext cx="548640" cy="1588"/>
          </a:xfrm>
          <a:prstGeom prst="straightConnector1">
            <a:avLst/>
          </a:prstGeom>
          <a:ln w="28575">
            <a:solidFill>
              <a:srgbClr val="33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391400" y="1767840"/>
          <a:ext cx="838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62137" y="5498068"/>
            <a:ext cx="268586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3. post increment (X)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8600" y="6246812"/>
            <a:ext cx="548640" cy="1588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58000" y="2667000"/>
            <a:ext cx="222644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2. access memory</a:t>
            </a:r>
            <a:endParaRPr lang="en-US" sz="24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2971800" y="5786945"/>
          <a:ext cx="9906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$C102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572000" y="4572000"/>
          <a:ext cx="2133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1651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$C100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$C101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$C102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zz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846-0F08-4FA1-8063-44903C249692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465" y="0"/>
            <a:ext cx="837626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Indexed Addressing using </a:t>
            </a:r>
            <a:r>
              <a:rPr lang="en-US" sz="2400" b="1" dirty="0" smtClean="0">
                <a:solidFill>
                  <a:srgbClr val="3333CC"/>
                </a:solidFill>
              </a:rPr>
              <a:t> Automatic Post Decrement</a:t>
            </a:r>
            <a:r>
              <a:rPr lang="en-US" sz="2400" b="1" dirty="0" smtClean="0"/>
              <a:t> - example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90600" y="457200"/>
          <a:ext cx="7086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1"/>
                <a:gridCol w="1042060"/>
                <a:gridCol w="1196439"/>
                <a:gridCol w="3886200"/>
              </a:tblGrid>
              <a:tr h="1225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LABEL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OPCODE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OPERAND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COMMENT</a:t>
                      </a:r>
                      <a:endParaRPr lang="en-US" sz="2000" dirty="0"/>
                    </a:p>
                  </a:txBody>
                  <a:tcPr marL="0" marR="0" marT="0" marB="0"/>
                </a:tc>
              </a:tr>
              <a:tr h="12256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LDAA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 X-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load</a:t>
                      </a:r>
                      <a:r>
                        <a:rPr lang="en-US" sz="2000" baseline="0" smtClean="0"/>
                        <a:t> </a:t>
                      </a:r>
                      <a:r>
                        <a:rPr lang="en-US" sz="2000" baseline="0" smtClean="0"/>
                        <a:t>(X) </a:t>
                      </a:r>
                      <a:r>
                        <a:rPr lang="en-US" sz="2000" baseline="0" smtClean="0"/>
                        <a:t>into </a:t>
                      </a:r>
                      <a:r>
                        <a:rPr lang="en-US" sz="2000" baseline="0" smtClean="0"/>
                        <a:t>A </a:t>
                      </a:r>
                      <a:r>
                        <a:rPr lang="en-US" sz="2000" baseline="0" smtClean="0"/>
                        <a:t>then </a:t>
                      </a:r>
                      <a:r>
                        <a:rPr lang="en-US" sz="2000" baseline="0" smtClean="0"/>
                        <a:t>decrement </a:t>
                      </a:r>
                      <a:r>
                        <a:rPr lang="en-US" sz="2000" baseline="0" dirty="0" smtClean="0"/>
                        <a:t>(X)</a:t>
                      </a:r>
                      <a:r>
                        <a:rPr lang="en-US" sz="2000" dirty="0" smtClean="0"/>
                        <a:t>  </a:t>
                      </a:r>
                      <a:endParaRPr lang="en-US" sz="2000" dirty="0"/>
                    </a:p>
                  </a:txBody>
                  <a:tcPr marL="45720" marR="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895600" y="2286000"/>
          <a:ext cx="9906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$C101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962400" y="2734882"/>
            <a:ext cx="548640" cy="1588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1447800"/>
            <a:ext cx="24073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1. before execution</a:t>
            </a:r>
            <a:endParaRPr lang="en-US" sz="24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572000" y="1447800"/>
          <a:ext cx="2133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1651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$C100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$C101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$C102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zz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6705600" y="2741612"/>
            <a:ext cx="548640" cy="1588"/>
          </a:xfrm>
          <a:prstGeom prst="straightConnector1">
            <a:avLst/>
          </a:prstGeom>
          <a:ln w="28575">
            <a:solidFill>
              <a:srgbClr val="33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391400" y="2133600"/>
          <a:ext cx="838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04800" y="4659868"/>
            <a:ext cx="276922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3. post decrement (X)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8600" y="5489067"/>
            <a:ext cx="548640" cy="1588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58000" y="2880360"/>
            <a:ext cx="222644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2. access memory</a:t>
            </a:r>
            <a:endParaRPr lang="en-US" sz="24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2971800" y="5029200"/>
          <a:ext cx="9906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$C100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572000" y="4572000"/>
          <a:ext cx="2133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1651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$C100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$C101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$C102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zz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846-0F08-4FA1-8063-44903C249692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67876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(3.3) Indexed Addressing using </a:t>
            </a:r>
            <a:r>
              <a:rPr lang="en-US" sz="2400" b="1" dirty="0" smtClean="0">
                <a:solidFill>
                  <a:srgbClr val="3333CC"/>
                </a:solidFill>
              </a:rPr>
              <a:t>Accumulator</a:t>
            </a:r>
            <a:r>
              <a:rPr lang="en-US" sz="2400" b="1" dirty="0" smtClean="0"/>
              <a:t> as Offset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457200" y="1482804"/>
            <a:ext cx="777240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 smtClean="0"/>
              <a:t>Effective Address</a:t>
            </a:r>
            <a:r>
              <a:rPr lang="en-US" sz="2400" dirty="0" smtClean="0"/>
              <a:t> = (index register) + (accumulator)</a:t>
            </a:r>
          </a:p>
          <a:p>
            <a:pPr marL="401638"/>
            <a:r>
              <a:rPr lang="en-US" sz="2400" b="1" dirty="0" smtClean="0"/>
              <a:t>Index Register</a:t>
            </a:r>
            <a:r>
              <a:rPr lang="en-US" sz="2400" dirty="0" smtClean="0"/>
              <a:t>:  X, Y, SP, PC</a:t>
            </a:r>
          </a:p>
          <a:p>
            <a:pPr marL="401638"/>
            <a:r>
              <a:rPr lang="en-US" sz="2400" b="1" dirty="0" smtClean="0"/>
              <a:t>Accumulator</a:t>
            </a:r>
            <a:r>
              <a:rPr lang="en-US" sz="2400" dirty="0" smtClean="0"/>
              <a:t>: A,  B, 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457200"/>
            <a:ext cx="5902963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instruction format is:   </a:t>
            </a:r>
          </a:p>
          <a:p>
            <a:pPr marL="914400"/>
            <a:r>
              <a:rPr lang="en-US" sz="2400" i="1" dirty="0" smtClean="0">
                <a:solidFill>
                  <a:srgbClr val="3333CC"/>
                </a:solidFill>
              </a:rPr>
              <a:t>Operation  Accumulator , IndexRegister</a:t>
            </a:r>
            <a:endParaRPr lang="en-US" sz="2400" i="1" dirty="0">
              <a:solidFill>
                <a:srgbClr val="3333C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9600" y="3333452"/>
            <a:ext cx="8153400" cy="21929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4488" indent="-120650">
              <a:spcBef>
                <a:spcPts val="900"/>
              </a:spcBef>
              <a:buFont typeface="Arial" pitchFamily="34" charset="0"/>
              <a:buChar char="•"/>
            </a:pPr>
            <a:r>
              <a:rPr lang="en-US" sz="2400" dirty="0" smtClean="0"/>
              <a:t>value in the</a:t>
            </a:r>
            <a:r>
              <a:rPr lang="en-US" sz="2400" b="1" dirty="0" smtClean="0"/>
              <a:t> index register </a:t>
            </a:r>
            <a:r>
              <a:rPr lang="en-US" sz="2400" dirty="0" smtClean="0"/>
              <a:t> is </a:t>
            </a:r>
            <a:r>
              <a:rPr lang="en-US" sz="2400" dirty="0" smtClean="0">
                <a:solidFill>
                  <a:srgbClr val="3333CC"/>
                </a:solidFill>
              </a:rPr>
              <a:t>not changed</a:t>
            </a:r>
          </a:p>
          <a:p>
            <a:pPr marL="344488" indent="-120650">
              <a:spcBef>
                <a:spcPts val="900"/>
              </a:spcBef>
              <a:buFont typeface="Arial" pitchFamily="34" charset="0"/>
              <a:buChar char="•"/>
            </a:pPr>
            <a:r>
              <a:rPr lang="en-US" sz="2400" dirty="0" smtClean="0"/>
              <a:t>value in the </a:t>
            </a:r>
            <a:r>
              <a:rPr lang="en-US" sz="2400" b="1" dirty="0" smtClean="0"/>
              <a:t>accumulator</a:t>
            </a:r>
            <a:r>
              <a:rPr lang="en-US" sz="2400" dirty="0" smtClean="0"/>
              <a:t> can be </a:t>
            </a:r>
            <a:r>
              <a:rPr lang="en-US" sz="2400" dirty="0" smtClean="0">
                <a:solidFill>
                  <a:srgbClr val="3333CC"/>
                </a:solidFill>
              </a:rPr>
              <a:t>changed</a:t>
            </a:r>
            <a:r>
              <a:rPr lang="en-US" sz="2400" dirty="0" smtClean="0"/>
              <a:t> to change the effective address</a:t>
            </a:r>
          </a:p>
          <a:p>
            <a:pPr marL="344488" indent="-120650">
              <a:spcBef>
                <a:spcPts val="900"/>
              </a:spcBef>
              <a:buFont typeface="Arial" pitchFamily="34" charset="0"/>
              <a:buChar char="•"/>
            </a:pPr>
            <a:r>
              <a:rPr lang="en-US" sz="2400" dirty="0" smtClean="0"/>
              <a:t>offset is </a:t>
            </a:r>
            <a:r>
              <a:rPr lang="en-US" sz="2400" b="1" dirty="0" smtClean="0"/>
              <a:t>unsigned</a:t>
            </a:r>
            <a:r>
              <a:rPr lang="en-US" sz="2400" dirty="0" smtClean="0"/>
              <a:t> 8 or 16 bit value stored in accumulator</a:t>
            </a:r>
          </a:p>
          <a:p>
            <a:pPr marL="344488" indent="-120650">
              <a:spcBef>
                <a:spcPts val="900"/>
              </a:spcBef>
              <a:buFont typeface="Arial" pitchFamily="34" charset="0"/>
              <a:buChar char="•"/>
            </a:pPr>
            <a:r>
              <a:rPr lang="en-US" sz="2400" dirty="0" smtClean="0"/>
              <a:t> offset </a:t>
            </a:r>
            <a:r>
              <a:rPr lang="en-US" sz="2400" b="1" dirty="0" smtClean="0"/>
              <a:t>range</a:t>
            </a:r>
            <a:r>
              <a:rPr lang="en-US" sz="2400" dirty="0" smtClean="0"/>
              <a:t> can be 0 to 255 or 0 to 2</a:t>
            </a:r>
            <a:r>
              <a:rPr lang="en-US" sz="2400" baseline="30000" dirty="0" smtClean="0"/>
              <a:t>16</a:t>
            </a:r>
            <a:r>
              <a:rPr lang="en-US" sz="2400" dirty="0" smtClean="0"/>
              <a:t> - 1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846-0F08-4FA1-8063-44903C249692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465" y="0"/>
            <a:ext cx="745133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Indexed Addressing using </a:t>
            </a:r>
            <a:r>
              <a:rPr lang="en-US" sz="2400" b="1" dirty="0" smtClean="0">
                <a:solidFill>
                  <a:srgbClr val="3333CC"/>
                </a:solidFill>
              </a:rPr>
              <a:t>Accumulator</a:t>
            </a:r>
            <a:r>
              <a:rPr lang="en-US" sz="2400" b="1" dirty="0" smtClean="0"/>
              <a:t> as Offset - example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00200" y="838200"/>
          <a:ext cx="61722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1"/>
                <a:gridCol w="1042060"/>
                <a:gridCol w="1196439"/>
                <a:gridCol w="2971800"/>
              </a:tblGrid>
              <a:tr h="1225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LABEL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OPCODE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OPERAND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COMMENT</a:t>
                      </a:r>
                      <a:endParaRPr lang="en-US" sz="2000" dirty="0"/>
                    </a:p>
                  </a:txBody>
                  <a:tcPr marL="0" marR="0" marT="0" marB="0"/>
                </a:tc>
              </a:tr>
              <a:tr h="12256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LDAB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A, X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load</a:t>
                      </a:r>
                      <a:r>
                        <a:rPr lang="en-US" sz="2000" baseline="0" dirty="0" smtClean="0"/>
                        <a:t> (X) + (A) into B</a:t>
                      </a:r>
                      <a:r>
                        <a:rPr lang="en-US" sz="2000" dirty="0" smtClean="0"/>
                        <a:t>  </a:t>
                      </a:r>
                      <a:endParaRPr lang="en-US" sz="2000" dirty="0"/>
                    </a:p>
                  </a:txBody>
                  <a:tcPr marL="45720" marR="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133600" y="2400995"/>
          <a:ext cx="9906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$C0E0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200400" y="2993767"/>
            <a:ext cx="548640" cy="1588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1200" y="3867388"/>
            <a:ext cx="13217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offset = 10</a:t>
            </a:r>
            <a:endParaRPr lang="en-US" sz="2400" dirty="0"/>
          </a:p>
        </p:txBody>
      </p:sp>
      <p:grpSp>
        <p:nvGrpSpPr>
          <p:cNvPr id="5" name="Group 28"/>
          <p:cNvGrpSpPr/>
          <p:nvPr/>
        </p:nvGrpSpPr>
        <p:grpSpPr>
          <a:xfrm>
            <a:off x="3352800" y="3025041"/>
            <a:ext cx="396240" cy="1037114"/>
            <a:chOff x="4038600" y="5058886"/>
            <a:chExt cx="548640" cy="54864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038600" y="5605938"/>
              <a:ext cx="54864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>
              <a:off x="3765074" y="5332412"/>
              <a:ext cx="54864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810000" y="2057400"/>
          <a:ext cx="2133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1651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$C0E0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vv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$C0E9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$COEA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zz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$C0AB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62000" y="2407920"/>
          <a:ext cx="762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$0A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6096000" y="4082732"/>
            <a:ext cx="548640" cy="1588"/>
          </a:xfrm>
          <a:prstGeom prst="straightConnector1">
            <a:avLst/>
          </a:prstGeom>
          <a:ln w="28575">
            <a:solidFill>
              <a:srgbClr val="33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781800" y="3413760"/>
          <a:ext cx="838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zz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846-0F08-4FA1-8063-44903C249692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465" y="0"/>
            <a:ext cx="569630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Using  </a:t>
            </a:r>
            <a:r>
              <a:rPr lang="en-US" sz="2400" b="1" dirty="0" smtClean="0">
                <a:solidFill>
                  <a:srgbClr val="3333CC"/>
                </a:solidFill>
              </a:rPr>
              <a:t>Accumulator</a:t>
            </a:r>
            <a:r>
              <a:rPr lang="en-US" sz="2400" b="1" dirty="0" smtClean="0"/>
              <a:t> for a ‘for’ loop - example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00200" y="533400"/>
          <a:ext cx="67056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1"/>
                <a:gridCol w="1042060"/>
                <a:gridCol w="1196439"/>
                <a:gridCol w="3505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LABEL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OPCODE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OPERAND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COMMENT</a:t>
                      </a:r>
                      <a:endParaRPr lang="en-US" sz="2000" dirty="0"/>
                    </a:p>
                  </a:txBody>
                  <a:tcPr marL="0" marR="0" marT="0" marB="0"/>
                </a:tc>
              </a:tr>
              <a:tr h="12256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LDAA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#8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initialize counter</a:t>
                      </a:r>
                      <a:endParaRPr lang="en-US" sz="2000" dirty="0"/>
                    </a:p>
                  </a:txBody>
                  <a:tcPr marL="45720" marR="0" marT="0" marB="0"/>
                </a:tc>
              </a:tr>
              <a:tr h="1225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LOOP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LDAB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A, X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load</a:t>
                      </a:r>
                      <a:r>
                        <a:rPr lang="en-US" sz="2000" baseline="0" dirty="0" smtClean="0"/>
                        <a:t> (X) + (A) </a:t>
                      </a:r>
                      <a:r>
                        <a:rPr lang="en-US" sz="2000" baseline="0" smtClean="0"/>
                        <a:t>into </a:t>
                      </a:r>
                      <a:r>
                        <a:rPr lang="en-US" sz="2000" baseline="0" smtClean="0"/>
                        <a:t>B; </a:t>
                      </a:r>
                    </a:p>
                    <a:p>
                      <a:r>
                        <a:rPr lang="en-US" sz="2000" baseline="0" smtClean="0"/>
                        <a:t>LABEL is a logical reference point</a:t>
                      </a:r>
                      <a:endParaRPr lang="en-US" sz="2000" dirty="0"/>
                    </a:p>
                  </a:txBody>
                  <a:tcPr marL="45720" marR="0" marT="0" marB="0"/>
                </a:tc>
              </a:tr>
              <a:tr h="12256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 something with the data</a:t>
                      </a:r>
                      <a:endParaRPr lang="en-US" sz="2000" dirty="0"/>
                    </a:p>
                  </a:txBody>
                  <a:tcPr marL="45720" marR="0" marT="0" marB="0"/>
                </a:tc>
              </a:tr>
              <a:tr h="12256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DECA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decrement counter</a:t>
                      </a:r>
                      <a:endParaRPr lang="en-US" sz="2000" dirty="0"/>
                    </a:p>
                  </a:txBody>
                  <a:tcPr marL="45720" marR="0" marT="0" marB="0"/>
                </a:tc>
              </a:tr>
              <a:tr h="12256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BNE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LOOP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if </a:t>
                      </a:r>
                      <a:r>
                        <a:rPr lang="en-US" sz="2000" baseline="0" smtClean="0"/>
                        <a:t> (A) </a:t>
                      </a:r>
                      <a:r>
                        <a:rPr lang="en-US" sz="2000" baseline="0" smtClean="0">
                          <a:sym typeface="Symbol"/>
                        </a:rPr>
                        <a:t></a:t>
                      </a:r>
                      <a:r>
                        <a:rPr lang="en-US" sz="2000" baseline="0" smtClean="0"/>
                        <a:t> 0 then branch to LOOP</a:t>
                      </a:r>
                      <a:endParaRPr lang="en-US" sz="2000" dirty="0"/>
                    </a:p>
                  </a:txBody>
                  <a:tcPr marL="45720" marR="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133600" y="3833555"/>
          <a:ext cx="9906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$C0E0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200400" y="4426327"/>
            <a:ext cx="548640" cy="1588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5105400"/>
            <a:ext cx="78797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offset </a:t>
            </a:r>
            <a:endParaRPr lang="en-US" sz="2400" dirty="0"/>
          </a:p>
        </p:txBody>
      </p:sp>
      <p:grpSp>
        <p:nvGrpSpPr>
          <p:cNvPr id="5" name="Group 28"/>
          <p:cNvGrpSpPr/>
          <p:nvPr/>
        </p:nvGrpSpPr>
        <p:grpSpPr>
          <a:xfrm>
            <a:off x="3352800" y="4419600"/>
            <a:ext cx="396240" cy="1037114"/>
            <a:chOff x="4038600" y="5058886"/>
            <a:chExt cx="548640" cy="54864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038600" y="5605938"/>
              <a:ext cx="54864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>
              <a:off x="3765074" y="5332412"/>
              <a:ext cx="54864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810000" y="3535680"/>
          <a:ext cx="2133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1651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$C0E0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vv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$C0E7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$COE8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zz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$C0A9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62000" y="3840480"/>
          <a:ext cx="762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$08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6096000" y="5561012"/>
            <a:ext cx="548640" cy="1588"/>
          </a:xfrm>
          <a:prstGeom prst="straightConnector1">
            <a:avLst/>
          </a:prstGeom>
          <a:ln w="28575">
            <a:solidFill>
              <a:srgbClr val="33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781800" y="4892040"/>
          <a:ext cx="838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zz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3352800" y="5181600"/>
            <a:ext cx="396240" cy="3002"/>
          </a:xfrm>
          <a:prstGeom prst="straightConnector1">
            <a:avLst/>
          </a:prstGeom>
          <a:ln w="28575">
            <a:solidFill>
              <a:srgbClr val="008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505200" y="4669535"/>
            <a:ext cx="54864" cy="207265"/>
            <a:chOff x="3505200" y="4648199"/>
            <a:chExt cx="54864" cy="207265"/>
          </a:xfrm>
        </p:grpSpPr>
        <p:sp>
          <p:nvSpPr>
            <p:cNvPr id="21" name="Oval 20"/>
            <p:cNvSpPr/>
            <p:nvPr/>
          </p:nvSpPr>
          <p:spPr>
            <a:xfrm>
              <a:off x="3505200" y="4648199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505200" y="4724399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05200" y="4800600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846-0F08-4FA1-8063-44903C249692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3836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(3.4) Indexed-Indirect  Indexed Addressing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2766536"/>
            <a:ext cx="66294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/>
              <a:t>instruction format  using </a:t>
            </a:r>
            <a:r>
              <a:rPr lang="en-US" sz="2400" b="1" dirty="0" smtClean="0"/>
              <a:t>16 bit constant</a:t>
            </a:r>
            <a:r>
              <a:rPr lang="en-US" sz="2400" dirty="0" smtClean="0"/>
              <a:t> is:   </a:t>
            </a:r>
          </a:p>
          <a:p>
            <a:pPr marL="1427163"/>
            <a:r>
              <a:rPr lang="en-US" sz="2400" i="1" dirty="0" smtClean="0">
                <a:solidFill>
                  <a:srgbClr val="3333CC"/>
                </a:solidFill>
              </a:rPr>
              <a:t>Operation  </a:t>
            </a:r>
            <a:r>
              <a:rPr lang="en-US" sz="2400" dirty="0" smtClean="0">
                <a:solidFill>
                  <a:srgbClr val="3333CC"/>
                </a:solidFill>
              </a:rPr>
              <a:t>[</a:t>
            </a:r>
            <a:r>
              <a:rPr lang="en-US" sz="2400" i="1" dirty="0" smtClean="0">
                <a:solidFill>
                  <a:srgbClr val="3333CC"/>
                </a:solidFill>
              </a:rPr>
              <a:t>offset, index register</a:t>
            </a:r>
            <a:r>
              <a:rPr lang="en-US" sz="2400" dirty="0" smtClean="0">
                <a:solidFill>
                  <a:srgbClr val="3333CC"/>
                </a:solidFill>
              </a:rPr>
              <a:t>]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540603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indirect addressing  using either  </a:t>
            </a:r>
          </a:p>
          <a:p>
            <a:pPr marL="347663"/>
            <a:r>
              <a:rPr lang="en-US" sz="2400" dirty="0" smtClean="0"/>
              <a:t>(1) 16 bit constant  </a:t>
            </a:r>
          </a:p>
          <a:p>
            <a:pPr marL="347663"/>
            <a:r>
              <a:rPr lang="en-US" sz="2400" dirty="0" smtClean="0"/>
              <a:t>(2) contents of 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3833336"/>
            <a:ext cx="66294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/>
              <a:t>instruction format  using register </a:t>
            </a:r>
            <a:r>
              <a:rPr lang="en-US" sz="2400" b="1" dirty="0" smtClean="0"/>
              <a:t>D </a:t>
            </a:r>
            <a:r>
              <a:rPr lang="en-US" sz="2400" dirty="0" smtClean="0"/>
              <a:t>is:   </a:t>
            </a:r>
          </a:p>
          <a:p>
            <a:pPr marL="1427163"/>
            <a:r>
              <a:rPr lang="en-US" sz="2400" i="1" dirty="0" smtClean="0">
                <a:solidFill>
                  <a:srgbClr val="3333CC"/>
                </a:solidFill>
              </a:rPr>
              <a:t>Operation </a:t>
            </a:r>
            <a:r>
              <a:rPr lang="en-US" sz="2400" dirty="0" smtClean="0">
                <a:solidFill>
                  <a:srgbClr val="3333CC"/>
                </a:solidFill>
              </a:rPr>
              <a:t> [</a:t>
            </a:r>
            <a:r>
              <a:rPr lang="en-US" sz="2400" i="1" dirty="0" smtClean="0">
                <a:solidFill>
                  <a:srgbClr val="3333CC"/>
                </a:solidFill>
              </a:rPr>
              <a:t>D, index register</a:t>
            </a:r>
            <a:r>
              <a:rPr lang="en-US" sz="2400" dirty="0" smtClean="0">
                <a:solidFill>
                  <a:srgbClr val="3333CC"/>
                </a:solidFill>
              </a:rPr>
              <a:t>]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988403"/>
            <a:ext cx="899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rgbClr val="3333CC"/>
                </a:solidFill>
              </a:rPr>
              <a:t>indirect</a:t>
            </a:r>
            <a:r>
              <a:rPr lang="en-US" sz="2400" dirty="0" smtClean="0"/>
              <a:t> means the address of the target data is  held in memory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846-0F08-4FA1-8063-44903C249692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771409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Indexed-Indirect  Indexed Addressing Example – 16 bit offset</a:t>
            </a:r>
            <a:endParaRPr lang="en-US" sz="24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0" y="685800"/>
          <a:ext cx="6172200" cy="987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1"/>
                <a:gridCol w="1042060"/>
                <a:gridCol w="1196439"/>
                <a:gridCol w="2971800"/>
              </a:tblGrid>
              <a:tr h="1225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LABEL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OPCODE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OPERAND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COMMENT</a:t>
                      </a:r>
                      <a:endParaRPr lang="en-US" sz="2000" dirty="0"/>
                    </a:p>
                  </a:txBody>
                  <a:tcPr marL="0" marR="0" marT="0" marB="0"/>
                </a:tc>
              </a:tr>
              <a:tr h="341531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LDX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#$C000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(X)</a:t>
                      </a:r>
                      <a:r>
                        <a:rPr lang="en-US" sz="2000" baseline="0" dirty="0" smtClean="0"/>
                        <a:t> = $C000</a:t>
                      </a:r>
                      <a:endParaRPr lang="en-US" sz="2000" dirty="0"/>
                    </a:p>
                  </a:txBody>
                  <a:tcPr marL="45720" marR="0" marT="0" marB="0"/>
                </a:tc>
              </a:tr>
              <a:tr h="341531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LDAB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[$32,X]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(B</a:t>
                      </a:r>
                      <a:r>
                        <a:rPr lang="en-US" sz="2000" baseline="0" dirty="0" smtClean="0"/>
                        <a:t>) = (</a:t>
                      </a:r>
                      <a:r>
                        <a:rPr lang="en-US" sz="2000" dirty="0" smtClean="0"/>
                        <a:t>(C032))</a:t>
                      </a:r>
                      <a:endParaRPr lang="en-US" sz="2000" dirty="0"/>
                    </a:p>
                  </a:txBody>
                  <a:tcPr marL="45720" marR="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362200" y="2438400"/>
          <a:ext cx="21336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1651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$C000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$C031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$CO32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8000"/>
                          </a:solidFill>
                        </a:rPr>
                        <a:t>C3</a:t>
                      </a:r>
                      <a:endParaRPr lang="en-US" sz="2400" dirty="0">
                        <a:solidFill>
                          <a:srgbClr val="008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$C033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8000"/>
                          </a:solidFill>
                        </a:rPr>
                        <a:t>FF</a:t>
                      </a:r>
                      <a:endParaRPr lang="en-US" sz="2400" dirty="0">
                        <a:solidFill>
                          <a:srgbClr val="008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sz="2400" dirty="0" smtClean="0">
                          <a:solidFill>
                            <a:srgbClr val="008000"/>
                          </a:solidFill>
                        </a:rPr>
                        <a:t>C3FF</a:t>
                      </a:r>
                      <a:endParaRPr lang="en-US" sz="2400" dirty="0">
                        <a:solidFill>
                          <a:srgbClr val="008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$0A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62000" y="2715207"/>
          <a:ext cx="9906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$C000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105400" y="4968240"/>
          <a:ext cx="762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$0A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1828800" y="3298567"/>
            <a:ext cx="548640" cy="1588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28"/>
          <p:cNvGrpSpPr/>
          <p:nvPr/>
        </p:nvGrpSpPr>
        <p:grpSpPr>
          <a:xfrm>
            <a:off x="1981200" y="3329841"/>
            <a:ext cx="396240" cy="1165959"/>
            <a:chOff x="4038600" y="5058886"/>
            <a:chExt cx="548640" cy="54864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038600" y="5605938"/>
              <a:ext cx="54864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6200000">
              <a:off x="3765074" y="5332412"/>
              <a:ext cx="54864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4495800" y="5577840"/>
            <a:ext cx="548640" cy="1588"/>
          </a:xfrm>
          <a:prstGeom prst="straightConnector1">
            <a:avLst/>
          </a:prstGeom>
          <a:ln w="28575">
            <a:solidFill>
              <a:srgbClr val="33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066731" y="4495800"/>
            <a:ext cx="3108960" cy="1076131"/>
            <a:chOff x="2066731" y="4495800"/>
            <a:chExt cx="3108960" cy="1076131"/>
          </a:xfrm>
        </p:grpSpPr>
        <p:grpSp>
          <p:nvGrpSpPr>
            <p:cNvPr id="22" name="Group 28"/>
            <p:cNvGrpSpPr/>
            <p:nvPr/>
          </p:nvGrpSpPr>
          <p:grpSpPr>
            <a:xfrm>
              <a:off x="2076062" y="4962330"/>
              <a:ext cx="381001" cy="609601"/>
              <a:chOff x="4038600" y="5058886"/>
              <a:chExt cx="548640" cy="54864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4038600" y="5605938"/>
                <a:ext cx="548640" cy="1588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rot="16200000">
                <a:off x="3765074" y="5332412"/>
                <a:ext cx="548640" cy="1588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4495800" y="4495800"/>
              <a:ext cx="327759" cy="304802"/>
              <a:chOff x="5387241" y="3581401"/>
              <a:chExt cx="1165959" cy="685801"/>
            </a:xfrm>
          </p:grpSpPr>
          <p:grpSp>
            <p:nvGrpSpPr>
              <p:cNvPr id="19" name="Group 28"/>
              <p:cNvGrpSpPr/>
              <p:nvPr/>
            </p:nvGrpSpPr>
            <p:grpSpPr>
              <a:xfrm rot="16200000" flipH="1">
                <a:off x="5627320" y="3341322"/>
                <a:ext cx="685801" cy="1165959"/>
                <a:chOff x="4038600" y="5058886"/>
                <a:chExt cx="548640" cy="548640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4038600" y="5605938"/>
                  <a:ext cx="548640" cy="1588"/>
                </a:xfrm>
                <a:prstGeom prst="straightConnector1">
                  <a:avLst/>
                </a:prstGeom>
                <a:ln w="28575">
                  <a:solidFill>
                    <a:srgbClr val="00800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>
                  <a:off x="3765074" y="5332412"/>
                  <a:ext cx="548640" cy="1588"/>
                </a:xfrm>
                <a:prstGeom prst="straightConnector1">
                  <a:avLst/>
                </a:prstGeom>
                <a:ln w="28575">
                  <a:solidFill>
                    <a:srgbClr val="00800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Straight Arrow Connector 24"/>
              <p:cNvCxnSpPr/>
              <p:nvPr/>
            </p:nvCxnSpPr>
            <p:spPr>
              <a:xfrm flipH="1">
                <a:off x="5387241" y="4265215"/>
                <a:ext cx="1165959" cy="1985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2066731" y="4666862"/>
              <a:ext cx="3108960" cy="304802"/>
              <a:chOff x="-4494362" y="3581401"/>
              <a:chExt cx="11059728" cy="685801"/>
            </a:xfrm>
          </p:grpSpPr>
          <p:grpSp>
            <p:nvGrpSpPr>
              <p:cNvPr id="28" name="Group 28"/>
              <p:cNvGrpSpPr/>
              <p:nvPr/>
            </p:nvGrpSpPr>
            <p:grpSpPr>
              <a:xfrm rot="16200000" flipH="1">
                <a:off x="5627320" y="3341322"/>
                <a:ext cx="685801" cy="1165959"/>
                <a:chOff x="4038600" y="5058886"/>
                <a:chExt cx="548640" cy="548640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4038600" y="5605938"/>
                  <a:ext cx="548640" cy="1588"/>
                </a:xfrm>
                <a:prstGeom prst="straightConnector1">
                  <a:avLst/>
                </a:prstGeom>
                <a:ln w="28575">
                  <a:solidFill>
                    <a:srgbClr val="00800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rot="16200000">
                  <a:off x="3765074" y="5332412"/>
                  <a:ext cx="548640" cy="1588"/>
                </a:xfrm>
                <a:prstGeom prst="straightConnector1">
                  <a:avLst/>
                </a:prstGeom>
                <a:ln w="28575">
                  <a:solidFill>
                    <a:srgbClr val="00800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Arrow Connector 28"/>
              <p:cNvCxnSpPr/>
              <p:nvPr/>
            </p:nvCxnSpPr>
            <p:spPr>
              <a:xfrm flipH="1">
                <a:off x="-4494362" y="4265215"/>
                <a:ext cx="11059728" cy="1984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846-0F08-4FA1-8063-44903C249692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647369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Indexed-Indirect  Indexed Addressing Example - D</a:t>
            </a:r>
            <a:endParaRPr lang="en-US" sz="24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0" y="685800"/>
          <a:ext cx="6172200" cy="1329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1"/>
                <a:gridCol w="1042060"/>
                <a:gridCol w="1196439"/>
                <a:gridCol w="2971800"/>
              </a:tblGrid>
              <a:tr h="1225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LABEL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OPCODE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OPERAND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COMMENT</a:t>
                      </a:r>
                      <a:endParaRPr lang="en-US" sz="2000" dirty="0"/>
                    </a:p>
                  </a:txBody>
                  <a:tcPr marL="0" marR="0" marT="0" marB="0"/>
                </a:tc>
              </a:tr>
              <a:tr h="341531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LDX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#$C000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(X)</a:t>
                      </a:r>
                      <a:r>
                        <a:rPr lang="en-US" sz="2000" baseline="0" dirty="0" smtClean="0"/>
                        <a:t> = $C000</a:t>
                      </a:r>
                      <a:endParaRPr lang="en-US" sz="2000" dirty="0"/>
                    </a:p>
                  </a:txBody>
                  <a:tcPr marL="45720" marR="0" marT="0" marB="0"/>
                </a:tc>
              </a:tr>
              <a:tr h="341531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LDD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#$32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(D</a:t>
                      </a:r>
                      <a:r>
                        <a:rPr lang="en-US" sz="2000" baseline="0" dirty="0" smtClean="0"/>
                        <a:t>) = </a:t>
                      </a:r>
                      <a:r>
                        <a:rPr lang="en-US" sz="2000" dirty="0" smtClean="0"/>
                        <a:t>($32)</a:t>
                      </a:r>
                      <a:endParaRPr lang="en-US" sz="2000" dirty="0"/>
                    </a:p>
                  </a:txBody>
                  <a:tcPr marL="45720" marR="0" marT="0" marB="0"/>
                </a:tc>
              </a:tr>
              <a:tr h="341531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STAB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[D,X]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( ($C032))</a:t>
                      </a:r>
                      <a:r>
                        <a:rPr lang="en-US" sz="2000" baseline="0" dirty="0" smtClean="0"/>
                        <a:t> =(B)</a:t>
                      </a:r>
                      <a:endParaRPr lang="en-US" sz="2000" dirty="0"/>
                    </a:p>
                  </a:txBody>
                  <a:tcPr marL="45720" marR="0" marT="0" marB="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886200" y="2438400"/>
          <a:ext cx="2133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1651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$C000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$CO32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8000"/>
                          </a:solidFill>
                        </a:rPr>
                        <a:t>C4</a:t>
                      </a:r>
                      <a:endParaRPr lang="en-US" sz="2400" dirty="0">
                        <a:solidFill>
                          <a:srgbClr val="008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$C033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8000"/>
                          </a:solidFill>
                        </a:rPr>
                        <a:t>EF</a:t>
                      </a:r>
                      <a:endParaRPr lang="en-US" sz="2400" dirty="0">
                        <a:solidFill>
                          <a:srgbClr val="008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sz="2400" dirty="0" smtClean="0">
                          <a:solidFill>
                            <a:srgbClr val="008000"/>
                          </a:solidFill>
                        </a:rPr>
                        <a:t>C4EF</a:t>
                      </a:r>
                      <a:endParaRPr lang="en-US" sz="2400" dirty="0">
                        <a:solidFill>
                          <a:srgbClr val="008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$0A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286000" y="2715207"/>
          <a:ext cx="9906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$C000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239000" y="4495800"/>
          <a:ext cx="762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$0A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3352800" y="3298567"/>
            <a:ext cx="548640" cy="1588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8"/>
          <p:cNvGrpSpPr/>
          <p:nvPr/>
        </p:nvGrpSpPr>
        <p:grpSpPr>
          <a:xfrm>
            <a:off x="3505200" y="3329841"/>
            <a:ext cx="396240" cy="784959"/>
            <a:chOff x="4038600" y="5058886"/>
            <a:chExt cx="548640" cy="54864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038600" y="5605938"/>
              <a:ext cx="54864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6200000">
              <a:off x="3765074" y="5332412"/>
              <a:ext cx="54864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 flipH="1">
            <a:off x="6080760" y="5181600"/>
            <a:ext cx="1097280" cy="1588"/>
          </a:xfrm>
          <a:prstGeom prst="straightConnector1">
            <a:avLst/>
          </a:prstGeom>
          <a:ln w="28575">
            <a:solidFill>
              <a:srgbClr val="33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3590731" y="4191000"/>
            <a:ext cx="3108960" cy="1018219"/>
            <a:chOff x="3590731" y="4191000"/>
            <a:chExt cx="3108960" cy="1018219"/>
          </a:xfrm>
        </p:grpSpPr>
        <p:grpSp>
          <p:nvGrpSpPr>
            <p:cNvPr id="27" name="Group 28"/>
            <p:cNvGrpSpPr/>
            <p:nvPr/>
          </p:nvGrpSpPr>
          <p:grpSpPr>
            <a:xfrm>
              <a:off x="3600062" y="4800600"/>
              <a:ext cx="286138" cy="408619"/>
              <a:chOff x="4038600" y="5058886"/>
              <a:chExt cx="548640" cy="548640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>
                <a:off x="4038600" y="5605938"/>
                <a:ext cx="548640" cy="1588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rot="16200000">
                <a:off x="3765074" y="5332412"/>
                <a:ext cx="548640" cy="1588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5"/>
            <p:cNvGrpSpPr/>
            <p:nvPr/>
          </p:nvGrpSpPr>
          <p:grpSpPr>
            <a:xfrm>
              <a:off x="6019800" y="4191000"/>
              <a:ext cx="327759" cy="304802"/>
              <a:chOff x="5387241" y="3581401"/>
              <a:chExt cx="1165959" cy="685801"/>
            </a:xfrm>
          </p:grpSpPr>
          <p:grpSp>
            <p:nvGrpSpPr>
              <p:cNvPr id="34" name="Group 28"/>
              <p:cNvGrpSpPr/>
              <p:nvPr/>
            </p:nvGrpSpPr>
            <p:grpSpPr>
              <a:xfrm rot="16200000" flipH="1">
                <a:off x="5627320" y="3341322"/>
                <a:ext cx="685801" cy="1165959"/>
                <a:chOff x="4038600" y="5058886"/>
                <a:chExt cx="548640" cy="548640"/>
              </a:xfrm>
            </p:grpSpPr>
            <p:cxnSp>
              <p:nvCxnSpPr>
                <p:cNvPr id="36" name="Straight Arrow Connector 19"/>
                <p:cNvCxnSpPr/>
                <p:nvPr/>
              </p:nvCxnSpPr>
              <p:spPr>
                <a:xfrm>
                  <a:off x="4038600" y="5605938"/>
                  <a:ext cx="548640" cy="1588"/>
                </a:xfrm>
                <a:prstGeom prst="straightConnector1">
                  <a:avLst/>
                </a:prstGeom>
                <a:ln w="28575">
                  <a:solidFill>
                    <a:srgbClr val="00800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20"/>
                <p:cNvCxnSpPr/>
                <p:nvPr/>
              </p:nvCxnSpPr>
              <p:spPr>
                <a:xfrm rot="16200000">
                  <a:off x="3765074" y="5332412"/>
                  <a:ext cx="548640" cy="1588"/>
                </a:xfrm>
                <a:prstGeom prst="straightConnector1">
                  <a:avLst/>
                </a:prstGeom>
                <a:ln w="28575">
                  <a:solidFill>
                    <a:srgbClr val="00800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Arrow Connector 34"/>
              <p:cNvCxnSpPr/>
              <p:nvPr/>
            </p:nvCxnSpPr>
            <p:spPr>
              <a:xfrm flipH="1">
                <a:off x="5387241" y="4265215"/>
                <a:ext cx="1165959" cy="1985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6"/>
            <p:cNvGrpSpPr/>
            <p:nvPr/>
          </p:nvGrpSpPr>
          <p:grpSpPr>
            <a:xfrm>
              <a:off x="3590731" y="4343400"/>
              <a:ext cx="3108960" cy="457202"/>
              <a:chOff x="-4494362" y="3581401"/>
              <a:chExt cx="11059728" cy="685801"/>
            </a:xfrm>
          </p:grpSpPr>
          <p:grpSp>
            <p:nvGrpSpPr>
              <p:cNvPr id="30" name="Group 28"/>
              <p:cNvGrpSpPr/>
              <p:nvPr/>
            </p:nvGrpSpPr>
            <p:grpSpPr>
              <a:xfrm rot="16200000" flipH="1">
                <a:off x="5627320" y="3341322"/>
                <a:ext cx="685801" cy="1165959"/>
                <a:chOff x="4038600" y="5058886"/>
                <a:chExt cx="548640" cy="548640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4038600" y="5605938"/>
                  <a:ext cx="548640" cy="1588"/>
                </a:xfrm>
                <a:prstGeom prst="straightConnector1">
                  <a:avLst/>
                </a:prstGeom>
                <a:ln w="28575">
                  <a:solidFill>
                    <a:srgbClr val="00800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rot="16200000">
                  <a:off x="3765074" y="5332412"/>
                  <a:ext cx="548640" cy="1588"/>
                </a:xfrm>
                <a:prstGeom prst="straightConnector1">
                  <a:avLst/>
                </a:prstGeom>
                <a:ln w="28575">
                  <a:solidFill>
                    <a:srgbClr val="00800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Arrow Connector 30"/>
              <p:cNvCxnSpPr/>
              <p:nvPr/>
            </p:nvCxnSpPr>
            <p:spPr>
              <a:xfrm flipH="1">
                <a:off x="-4494362" y="4265215"/>
                <a:ext cx="11059728" cy="1984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066800" y="2705876"/>
          <a:ext cx="762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$32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CA73-DA15-4B6C-831F-DCC3CC58E505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2581" y="76200"/>
            <a:ext cx="7490873" cy="1524000"/>
            <a:chOff x="158781" y="498396"/>
            <a:chExt cx="7490873" cy="1524000"/>
          </a:xfrm>
        </p:grpSpPr>
        <p:sp>
          <p:nvSpPr>
            <p:cNvPr id="19" name="TextBox 18"/>
            <p:cNvSpPr txBox="1"/>
            <p:nvPr/>
          </p:nvSpPr>
          <p:spPr>
            <a:xfrm>
              <a:off x="158781" y="498396"/>
              <a:ext cx="395601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(4) Inherent  Addressing  Mode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6081" y="914400"/>
              <a:ext cx="6963573" cy="11079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111125" indent="-111125">
                <a:buFont typeface="Arial" pitchFamily="34" charset="0"/>
                <a:buChar char="•"/>
              </a:pPr>
              <a:r>
                <a:rPr lang="en-US" sz="2400" dirty="0" smtClean="0"/>
                <a:t>data for the instruction are in the CPU registers</a:t>
              </a:r>
            </a:p>
            <a:p>
              <a:pPr marL="111125" indent="-111125">
                <a:buFont typeface="Arial" pitchFamily="34" charset="0"/>
                <a:buChar char="•"/>
              </a:pPr>
              <a:r>
                <a:rPr lang="en-US" sz="2400" dirty="0" smtClean="0"/>
                <a:t>no memory access</a:t>
              </a:r>
            </a:p>
            <a:p>
              <a:pPr marL="111125" indent="-111125">
                <a:buFont typeface="Arial" pitchFamily="34" charset="0"/>
                <a:buChar char="•"/>
              </a:pPr>
              <a:r>
                <a:rPr lang="en-US" sz="2400" dirty="0" smtClean="0"/>
                <a:t>set specific values or transfer values  between registers</a:t>
              </a:r>
              <a:endParaRPr lang="en-US" sz="2400" dirty="0"/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676400" y="2743200"/>
          <a:ext cx="2209800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4114800" y="3427412"/>
            <a:ext cx="548640" cy="1588"/>
          </a:xfrm>
          <a:prstGeom prst="straightConnector1">
            <a:avLst/>
          </a:prstGeom>
          <a:ln w="28575">
            <a:solidFill>
              <a:srgbClr val="33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029200" y="2834640"/>
          <a:ext cx="22098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143000" y="1828800"/>
          <a:ext cx="6705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231"/>
                <a:gridCol w="1322231"/>
                <a:gridCol w="4061138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OPCODE</a:t>
                      </a:r>
                      <a:endParaRPr lang="en-US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OPERAND</a:t>
                      </a:r>
                      <a:endParaRPr lang="en-US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COMMENT</a:t>
                      </a:r>
                      <a:endParaRPr lang="en-US" sz="2400" dirty="0"/>
                    </a:p>
                  </a:txBody>
                  <a:tcPr marL="0" marR="0" marT="0" marB="0"/>
                </a:tc>
              </a:tr>
              <a:tr h="16569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ABA</a:t>
                      </a:r>
                      <a:endParaRPr lang="en-US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(A) </a:t>
                      </a:r>
                      <a:r>
                        <a:rPr lang="en-US" sz="2400" dirty="0" smtClean="0">
                          <a:sym typeface="Wingdings" pitchFamily="2" charset="2"/>
                        </a:rPr>
                        <a:t></a:t>
                      </a:r>
                      <a:r>
                        <a:rPr lang="en-US" sz="2400" dirty="0" smtClean="0"/>
                        <a:t>    (A) + (B)  </a:t>
                      </a:r>
                      <a:endParaRPr lang="en-US" sz="2400" dirty="0"/>
                    </a:p>
                  </a:txBody>
                  <a:tcPr marL="45720" marR="0" marT="0" marB="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066800" y="4343400"/>
          <a:ext cx="67056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231"/>
                <a:gridCol w="1322231"/>
                <a:gridCol w="4061138"/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OPCODE</a:t>
                      </a:r>
                      <a:endParaRPr lang="en-US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OPERAND</a:t>
                      </a:r>
                      <a:endParaRPr lang="en-US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COMMENT</a:t>
                      </a:r>
                      <a:endParaRPr lang="en-US" sz="2400" dirty="0"/>
                    </a:p>
                  </a:txBody>
                  <a:tcPr marL="0" marR="0" marT="0" marB="0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SEC</a:t>
                      </a:r>
                      <a:endParaRPr lang="en-US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(C) </a:t>
                      </a:r>
                      <a:r>
                        <a:rPr lang="en-US" sz="2400" dirty="0" smtClean="0">
                          <a:sym typeface="Wingdings" pitchFamily="2" charset="2"/>
                        </a:rPr>
                        <a:t></a:t>
                      </a:r>
                      <a:r>
                        <a:rPr lang="en-US" sz="2400" dirty="0" smtClean="0"/>
                        <a:t> 1</a:t>
                      </a:r>
                      <a:endParaRPr lang="en-US" sz="2400" dirty="0"/>
                    </a:p>
                  </a:txBody>
                  <a:tcPr marL="45720" marR="0" marT="0" marB="0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42158" y="5943600"/>
            <a:ext cx="360124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3333FF"/>
                </a:solidFill>
              </a:rPr>
              <a:t>C </a:t>
            </a:r>
            <a:r>
              <a:rPr lang="en-US" sz="2400" dirty="0" smtClean="0"/>
              <a:t>= carry flag in CCR register</a:t>
            </a:r>
            <a:endParaRPr lang="en-US" sz="24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4724400" y="5638800"/>
          <a:ext cx="35052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495300"/>
                <a:gridCol w="438150"/>
                <a:gridCol w="438150"/>
                <a:gridCol w="438150"/>
                <a:gridCol w="438150"/>
                <a:gridCol w="438150"/>
                <a:gridCol w="43815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X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H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I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Z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V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699604" y="5345668"/>
            <a:ext cx="153939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CCR register</a:t>
            </a:r>
            <a:endParaRPr lang="en-US" sz="2400" b="1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533400" y="4191000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33400" y="1752600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846-0F08-4FA1-8063-44903C249692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66800"/>
            <a:ext cx="320857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14300" indent="-114300"/>
            <a:r>
              <a:rPr lang="en-US" sz="2400" b="1" dirty="0" smtClean="0"/>
              <a:t>I/O supported by HCS12  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524000"/>
            <a:ext cx="336406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14300" indent="-114300"/>
            <a:r>
              <a:rPr lang="en-US" sz="2400" dirty="0" smtClean="0"/>
              <a:t>Analog to Digital Converter</a:t>
            </a:r>
          </a:p>
          <a:p>
            <a:pPr marL="114300" indent="-114300"/>
            <a:r>
              <a:rPr lang="en-US" sz="2400" dirty="0" smtClean="0"/>
              <a:t>Parallel I/O Ports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221468"/>
            <a:ext cx="1659109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14300" indent="-114300"/>
            <a:r>
              <a:rPr lang="en-US" sz="2400" dirty="0" smtClean="0"/>
              <a:t>SCI Serial Bus</a:t>
            </a:r>
          </a:p>
          <a:p>
            <a:pPr marL="114300" indent="-114300"/>
            <a:r>
              <a:rPr lang="en-US" sz="2400" dirty="0" smtClean="0"/>
              <a:t>SPI Serial Bus</a:t>
            </a:r>
          </a:p>
          <a:p>
            <a:pPr marL="114300" indent="-114300"/>
            <a:r>
              <a:rPr lang="en-US" sz="2400" dirty="0" smtClean="0"/>
              <a:t>CAN Bus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52400"/>
            <a:ext cx="368171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indent="-114300"/>
            <a:r>
              <a:rPr lang="en-US" sz="2400" b="1" dirty="0" smtClean="0"/>
              <a:t>Microcontroller Components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810000"/>
            <a:ext cx="6532814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14300" indent="-114300"/>
            <a:r>
              <a:rPr lang="en-US" sz="2400" b="1" dirty="0" smtClean="0"/>
              <a:t>Vectored Interrupt Support  for 128 Interrupt Types</a:t>
            </a:r>
          </a:p>
          <a:p>
            <a:pPr marL="234950" indent="-114300">
              <a:buFont typeface="Arial" pitchFamily="34" charset="0"/>
              <a:buChar char="•"/>
            </a:pPr>
            <a:r>
              <a:rPr lang="en-US" sz="2400" dirty="0" smtClean="0"/>
              <a:t>I/O support: CAN, Parallel Ports, A/D, SPI….</a:t>
            </a:r>
          </a:p>
          <a:p>
            <a:pPr marL="234950" indent="-114300">
              <a:buFont typeface="Arial" pitchFamily="34" charset="0"/>
              <a:buChar char="•"/>
            </a:pPr>
            <a:r>
              <a:rPr lang="en-US" sz="2400" dirty="0" smtClean="0"/>
              <a:t>Timers</a:t>
            </a:r>
          </a:p>
          <a:p>
            <a:pPr marL="234950" indent="-114300">
              <a:buFont typeface="Arial" pitchFamily="34" charset="0"/>
              <a:buChar char="•"/>
            </a:pPr>
            <a:r>
              <a:rPr lang="en-US" sz="2400" dirty="0" smtClean="0"/>
              <a:t>External Interrupts</a:t>
            </a:r>
          </a:p>
          <a:p>
            <a:pPr marL="234950" indent="-114300">
              <a:buFont typeface="Arial" pitchFamily="34" charset="0"/>
              <a:buChar char="•"/>
            </a:pPr>
            <a:r>
              <a:rPr lang="en-US" sz="2400" dirty="0" smtClean="0"/>
              <a:t>Internal Failures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CA73-DA15-4B6C-831F-DCC3CC58E505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28600" y="1219200"/>
          <a:ext cx="83058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18"/>
                <a:gridCol w="796018"/>
                <a:gridCol w="1194027"/>
                <a:gridCol w="719137"/>
                <a:gridCol w="1066800"/>
                <a:gridCol w="1143000"/>
                <a:gridCol w="2590800"/>
              </a:tblGrid>
              <a:tr h="122569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Line</a:t>
                      </a:r>
                      <a:endParaRPr lang="en-US" sz="2100" dirty="0"/>
                    </a:p>
                  </a:txBody>
                  <a:tcPr marL="0" marR="0" marT="0" marB="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Addr</a:t>
                      </a:r>
                      <a:endParaRPr lang="en-US" sz="2100" dirty="0"/>
                    </a:p>
                  </a:txBody>
                  <a:tcPr marL="0" marR="0" marT="0" marB="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Code</a:t>
                      </a:r>
                      <a:endParaRPr lang="en-US" sz="2100" dirty="0"/>
                    </a:p>
                  </a:txBody>
                  <a:tcPr marL="0" marR="0" marT="0" marB="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LABEL</a:t>
                      </a:r>
                      <a:endParaRPr lang="en-US" sz="2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OPCODE</a:t>
                      </a:r>
                      <a:endParaRPr lang="en-US" sz="2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OPERAND</a:t>
                      </a:r>
                      <a:endParaRPr lang="en-US" sz="2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COMMENT</a:t>
                      </a:r>
                      <a:endParaRPr lang="en-US" sz="2100" dirty="0"/>
                    </a:p>
                  </a:txBody>
                  <a:tcPr marL="0" marR="0" marT="0" marB="0"/>
                </a:tc>
              </a:tr>
              <a:tr h="16569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0001</a:t>
                      </a:r>
                      <a:endParaRPr lang="en-US" sz="2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0000</a:t>
                      </a:r>
                      <a:endParaRPr lang="en-US" sz="2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1B</a:t>
                      </a:r>
                      <a:endParaRPr lang="en-US" sz="2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ABA</a:t>
                      </a:r>
                      <a:endParaRPr lang="en-US" sz="2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endParaRPr lang="en-US" sz="2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(A) </a:t>
                      </a:r>
                      <a:r>
                        <a:rPr lang="en-US" sz="2100" dirty="0" smtClean="0">
                          <a:sym typeface="Wingdings" pitchFamily="2" charset="2"/>
                        </a:rPr>
                        <a:t></a:t>
                      </a:r>
                      <a:r>
                        <a:rPr lang="en-US" sz="2100" dirty="0" smtClean="0"/>
                        <a:t>    (A) + (B)  </a:t>
                      </a:r>
                      <a:endParaRPr lang="en-US" sz="2100" dirty="0"/>
                    </a:p>
                  </a:txBody>
                  <a:tcPr marL="4572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0002</a:t>
                      </a:r>
                      <a:endParaRPr lang="en-US" sz="2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0001</a:t>
                      </a:r>
                      <a:endParaRPr lang="en-US" sz="2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08</a:t>
                      </a:r>
                      <a:endParaRPr lang="en-US" sz="2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INX</a:t>
                      </a:r>
                      <a:endParaRPr lang="en-US" sz="2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endParaRPr lang="en-US" sz="2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(X) </a:t>
                      </a:r>
                      <a:r>
                        <a:rPr lang="en-US" sz="2100" dirty="0" smtClean="0">
                          <a:sym typeface="Wingdings" pitchFamily="2" charset="2"/>
                        </a:rPr>
                        <a:t></a:t>
                      </a:r>
                      <a:r>
                        <a:rPr lang="en-US" sz="2100" baseline="0" dirty="0" smtClean="0"/>
                        <a:t> (X)+1</a:t>
                      </a:r>
                      <a:endParaRPr lang="en-US" sz="2100" dirty="0"/>
                    </a:p>
                  </a:txBody>
                  <a:tcPr marL="45720" marR="0" marT="0" marB="0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0003</a:t>
                      </a:r>
                      <a:endParaRPr lang="en-US" sz="2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0002</a:t>
                      </a:r>
                      <a:endParaRPr lang="en-US" sz="2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0D</a:t>
                      </a:r>
                      <a:endParaRPr lang="en-US" sz="2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SEC</a:t>
                      </a:r>
                      <a:endParaRPr lang="en-US" sz="2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endParaRPr lang="en-US" sz="2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(C) </a:t>
                      </a:r>
                      <a:r>
                        <a:rPr lang="en-US" sz="2100" dirty="0" smtClean="0">
                          <a:sym typeface="Wingdings" pitchFamily="2" charset="2"/>
                        </a:rPr>
                        <a:t></a:t>
                      </a:r>
                      <a:r>
                        <a:rPr lang="en-US" sz="2100" dirty="0" smtClean="0"/>
                        <a:t> 1</a:t>
                      </a:r>
                      <a:endParaRPr lang="en-US" sz="2100" dirty="0"/>
                    </a:p>
                  </a:txBody>
                  <a:tcPr marL="45720" marR="0" marT="0" marB="0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0004</a:t>
                      </a:r>
                      <a:endParaRPr lang="en-US" sz="2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0003</a:t>
                      </a:r>
                      <a:endParaRPr lang="en-US" sz="2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16</a:t>
                      </a:r>
                      <a:endParaRPr lang="en-US" sz="2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TAB</a:t>
                      </a:r>
                      <a:endParaRPr lang="en-US" sz="2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/>
                      <a:endParaRPr lang="en-US" sz="2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(B) </a:t>
                      </a:r>
                      <a:r>
                        <a:rPr lang="en-US" sz="2100" dirty="0" smtClean="0">
                          <a:sym typeface="Wingdings" pitchFamily="2" charset="2"/>
                        </a:rPr>
                        <a:t></a:t>
                      </a:r>
                      <a:r>
                        <a:rPr lang="en-US" sz="2100" dirty="0" smtClean="0"/>
                        <a:t> (A)</a:t>
                      </a:r>
                      <a:endParaRPr lang="en-US" sz="2100" dirty="0"/>
                    </a:p>
                  </a:txBody>
                  <a:tcPr marL="45720" marR="0" marT="0" marB="0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2400" y="492204"/>
            <a:ext cx="52794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11125" indent="-111125">
              <a:buFont typeface="Arial" pitchFamily="34" charset="0"/>
              <a:buChar char="•"/>
            </a:pPr>
            <a:r>
              <a:rPr lang="en-US" sz="2400" dirty="0" smtClean="0"/>
              <a:t>more inherent address mode instructions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0"/>
            <a:ext cx="395691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(5)  Relative  Addressing  Mode</a:t>
            </a:r>
            <a:endParaRPr lang="en-US" sz="2400" b="1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CA73-DA15-4B6C-831F-DCC3CC58E505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533400"/>
            <a:ext cx="883920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 smtClean="0"/>
              <a:t>Branch/Loop  instructions</a:t>
            </a:r>
            <a:r>
              <a:rPr lang="en-US" sz="2400" dirty="0" smtClean="0"/>
              <a:t> use </a:t>
            </a:r>
            <a:r>
              <a:rPr lang="en-US" sz="2400" dirty="0" smtClean="0">
                <a:solidFill>
                  <a:srgbClr val="3333FF"/>
                </a:solidFill>
              </a:rPr>
              <a:t>relative addressing</a:t>
            </a:r>
          </a:p>
          <a:p>
            <a:pPr marL="287338" indent="-169863">
              <a:buFont typeface="Arial" pitchFamily="34" charset="0"/>
              <a:buChar char="•"/>
            </a:pPr>
            <a:r>
              <a:rPr lang="en-US" sz="2400" dirty="0" smtClean="0"/>
              <a:t>assembler calculates branch instruction </a:t>
            </a:r>
            <a:r>
              <a:rPr lang="en-US" sz="2400" dirty="0" smtClean="0">
                <a:solidFill>
                  <a:srgbClr val="3333FF"/>
                </a:solidFill>
              </a:rPr>
              <a:t>offset</a:t>
            </a:r>
            <a:r>
              <a:rPr lang="en-US" sz="2400" dirty="0" smtClean="0"/>
              <a:t> based on branch </a:t>
            </a:r>
            <a:r>
              <a:rPr lang="en-US" sz="2400" dirty="0" smtClean="0">
                <a:solidFill>
                  <a:srgbClr val="3333FF"/>
                </a:solidFill>
              </a:rPr>
              <a:t>label</a:t>
            </a:r>
          </a:p>
          <a:p>
            <a:pPr marL="287338" indent="-169863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offsets</a:t>
            </a:r>
            <a:r>
              <a:rPr lang="en-US" sz="2400" dirty="0" smtClean="0"/>
              <a:t> are added to next address after </a:t>
            </a:r>
            <a:r>
              <a:rPr lang="en-US" sz="2400" b="1" dirty="0" smtClean="0"/>
              <a:t>PC</a:t>
            </a:r>
          </a:p>
          <a:p>
            <a:pPr marL="287338" indent="-169863">
              <a:buFont typeface="Arial" pitchFamily="34" charset="0"/>
              <a:buChar char="•"/>
            </a:pPr>
            <a:r>
              <a:rPr lang="en-US" sz="2400" dirty="0" smtClean="0"/>
              <a:t>If  offset = 0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/>
              <a:t>CPU executes instruction following branch instruction</a:t>
            </a:r>
            <a:endParaRPr lang="en-US" sz="2400" dirty="0" smtClean="0">
              <a:solidFill>
                <a:srgbClr val="3333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5867400"/>
            <a:ext cx="88392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 smtClean="0"/>
              <a:t>Jump instructions</a:t>
            </a:r>
            <a:r>
              <a:rPr lang="en-US" sz="2400" dirty="0" smtClean="0"/>
              <a:t> uses</a:t>
            </a:r>
            <a:r>
              <a:rPr lang="en-US" sz="2400" dirty="0" smtClean="0">
                <a:solidFill>
                  <a:srgbClr val="3333CC"/>
                </a:solidFill>
              </a:rPr>
              <a:t> extended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3333CC"/>
                </a:solidFill>
              </a:rPr>
              <a:t>indexed</a:t>
            </a:r>
            <a:r>
              <a:rPr lang="en-US" sz="2400" dirty="0" smtClean="0"/>
              <a:t> addressing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2362200"/>
            <a:ext cx="9067800" cy="2677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1" dirty="0" smtClean="0"/>
              <a:t>Offsets </a:t>
            </a:r>
            <a:r>
              <a:rPr lang="en-US" sz="2400" dirty="0" smtClean="0"/>
              <a:t>for</a:t>
            </a:r>
            <a:r>
              <a:rPr lang="en-US" sz="2400" b="1" dirty="0" smtClean="0"/>
              <a:t> </a:t>
            </a:r>
            <a:r>
              <a:rPr lang="en-US" sz="2400" dirty="0" smtClean="0"/>
              <a:t>Relative Addressing are  8-bit, 9-bit, and 16-bit values </a:t>
            </a:r>
          </a:p>
          <a:p>
            <a:pPr marL="287338" indent="-169863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signed two’s complement</a:t>
            </a:r>
            <a:r>
              <a:rPr lang="en-US" sz="2400" dirty="0" smtClean="0"/>
              <a:t> numbers </a:t>
            </a:r>
          </a:p>
          <a:p>
            <a:pPr marL="287338" indent="-169863">
              <a:buFont typeface="Arial" pitchFamily="34" charset="0"/>
              <a:buChar char="•"/>
            </a:pPr>
            <a:r>
              <a:rPr lang="en-US" sz="2400" dirty="0" smtClean="0"/>
              <a:t>support up/down branches in memory</a:t>
            </a:r>
          </a:p>
          <a:p>
            <a:pPr marL="287338">
              <a:spcBef>
                <a:spcPts val="1200"/>
              </a:spcBef>
            </a:pPr>
            <a:r>
              <a:rPr lang="en-US" sz="2400" b="1" dirty="0" smtClean="0"/>
              <a:t>short branch </a:t>
            </a:r>
            <a:r>
              <a:rPr lang="en-US" sz="2400" dirty="0" smtClean="0"/>
              <a:t> uses </a:t>
            </a:r>
            <a:r>
              <a:rPr lang="en-US" sz="2400" dirty="0" smtClean="0">
                <a:solidFill>
                  <a:srgbClr val="0000FF"/>
                </a:solidFill>
              </a:rPr>
              <a:t>8 bit offset</a:t>
            </a:r>
            <a:r>
              <a:rPr lang="en-US" sz="2400" dirty="0" smtClean="0"/>
              <a:t> that ranges from -128 to 127</a:t>
            </a:r>
          </a:p>
          <a:p>
            <a:pPr marL="287338">
              <a:spcBef>
                <a:spcPts val="1200"/>
              </a:spcBef>
            </a:pPr>
            <a:r>
              <a:rPr lang="en-US" sz="2400" b="1" dirty="0" smtClean="0"/>
              <a:t>loop primitive</a:t>
            </a:r>
            <a:r>
              <a:rPr lang="en-US" sz="2400" dirty="0" smtClean="0"/>
              <a:t> uses </a:t>
            </a:r>
            <a:r>
              <a:rPr lang="en-US" sz="2400" dirty="0" smtClean="0">
                <a:solidFill>
                  <a:srgbClr val="0000FF"/>
                </a:solidFill>
              </a:rPr>
              <a:t>9-bit offset</a:t>
            </a:r>
            <a:r>
              <a:rPr lang="en-US" sz="2400" dirty="0" smtClean="0"/>
              <a:t> that ranges from –256 to 255</a:t>
            </a:r>
          </a:p>
          <a:p>
            <a:pPr marL="287338">
              <a:spcBef>
                <a:spcPts val="1200"/>
              </a:spcBef>
            </a:pPr>
            <a:r>
              <a:rPr lang="en-US" sz="2400" b="1" dirty="0" smtClean="0"/>
              <a:t>long branch</a:t>
            </a:r>
            <a:r>
              <a:rPr lang="en-US" sz="2400" dirty="0" smtClean="0"/>
              <a:t> uses </a:t>
            </a:r>
            <a:r>
              <a:rPr lang="en-US" sz="2400" dirty="0" smtClean="0">
                <a:solidFill>
                  <a:srgbClr val="0000FF"/>
                </a:solidFill>
              </a:rPr>
              <a:t>16 bit offset</a:t>
            </a:r>
            <a:r>
              <a:rPr lang="en-US" sz="2400" dirty="0" smtClean="0"/>
              <a:t>  that ranges from–32,768 to 32,767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CA73-DA15-4B6C-831F-DCC3CC58E505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81000" y="762000"/>
          <a:ext cx="8229601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295400"/>
                <a:gridCol w="1143000"/>
                <a:gridCol w="4648201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LABEL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OPCODE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OPERAND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COMMENT</a:t>
                      </a:r>
                      <a:endParaRPr lang="en-US" sz="2000" dirty="0"/>
                    </a:p>
                  </a:txBody>
                  <a:tcPr marL="0" marR="0" marT="0" marB="0"/>
                </a:tc>
              </a:tr>
              <a:tr h="165694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CMPA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#$FF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compare contents</a:t>
                      </a:r>
                      <a:r>
                        <a:rPr lang="en-US" sz="2000" baseline="0" dirty="0" smtClean="0"/>
                        <a:t> of ACCA to #$FF</a:t>
                      </a:r>
                      <a:endParaRPr lang="en-US" sz="2000" dirty="0"/>
                    </a:p>
                  </a:txBody>
                  <a:tcPr marL="45720" marR="0" marT="0" marB="0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BEQ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LABEL1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branch to LABEL1</a:t>
                      </a:r>
                      <a:r>
                        <a:rPr lang="en-US" sz="2000" baseline="0" dirty="0" smtClean="0"/>
                        <a:t> if equal</a:t>
                      </a:r>
                      <a:endParaRPr lang="en-US" sz="2000" dirty="0"/>
                    </a:p>
                  </a:txBody>
                  <a:tcPr marL="45720" marR="0" marT="0" marB="0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JMP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LABEL2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jump to label</a:t>
                      </a:r>
                      <a:r>
                        <a:rPr lang="en-US" sz="2000" baseline="0" dirty="0" smtClean="0"/>
                        <a:t> 2 if not equal</a:t>
                      </a:r>
                      <a:endParaRPr lang="en-US" sz="2000" dirty="0"/>
                    </a:p>
                  </a:txBody>
                  <a:tcPr marL="45720" marR="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LABEL1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TAB</a:t>
                      </a:r>
                    </a:p>
                    <a:p>
                      <a:pPr algn="ctr"/>
                      <a:r>
                        <a:rPr lang="en-US" sz="2000" dirty="0" smtClean="0"/>
                        <a:t>….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45720" marR="0" marT="0" marB="0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LABEL2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45720" marR="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" y="304800"/>
            <a:ext cx="88392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 smtClean="0"/>
              <a:t>Conditional Branch - example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846-0F08-4FA1-8063-44903C249692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667000" y="609600"/>
            <a:ext cx="4267200" cy="5196840"/>
            <a:chOff x="3200400" y="609600"/>
            <a:chExt cx="4267200" cy="5196840"/>
          </a:xfrm>
        </p:grpSpPr>
        <p:sp>
          <p:nvSpPr>
            <p:cNvPr id="4" name="Rectangle 3"/>
            <p:cNvSpPr/>
            <p:nvPr/>
          </p:nvSpPr>
          <p:spPr>
            <a:xfrm>
              <a:off x="3429000" y="1143000"/>
              <a:ext cx="1676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instruction</a:t>
              </a:r>
              <a:endParaRPr lang="en-US" dirty="0"/>
            </a:p>
          </p:txBody>
        </p:sp>
        <p:sp>
          <p:nvSpPr>
            <p:cNvPr id="5" name="Diamond 4"/>
            <p:cNvSpPr/>
            <p:nvPr/>
          </p:nvSpPr>
          <p:spPr>
            <a:xfrm>
              <a:off x="3200400" y="1828800"/>
              <a:ext cx="2133600" cy="9144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compare condition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>
              <a:off x="4130834" y="1736566"/>
              <a:ext cx="27432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3993674" y="4540726"/>
              <a:ext cx="54864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5791200" y="2715904"/>
              <a:ext cx="1676400" cy="1170296"/>
              <a:chOff x="5372100" y="2590800"/>
              <a:chExt cx="1676400" cy="117029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372100" y="2590800"/>
                <a:ext cx="1676400" cy="4572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instruction B0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372100" y="3303896"/>
                <a:ext cx="1676400" cy="4572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instruction B1</a:t>
                </a:r>
                <a:endParaRPr lang="en-US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rot="5400000">
                <a:off x="6073140" y="3184366"/>
                <a:ext cx="27432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429000" y="2773680"/>
              <a:ext cx="1676400" cy="1493520"/>
              <a:chOff x="3429000" y="2773680"/>
              <a:chExt cx="1676400" cy="149352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rot="5400000">
                <a:off x="4130040" y="2910046"/>
                <a:ext cx="27432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3429000" y="3048000"/>
                <a:ext cx="1676400" cy="4572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3333FF"/>
                    </a:solidFill>
                  </a:rPr>
                  <a:t>instruction A0</a:t>
                </a:r>
                <a:endParaRPr lang="en-US" dirty="0">
                  <a:solidFill>
                    <a:srgbClr val="3333FF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429000" y="3810000"/>
                <a:ext cx="1676400" cy="4572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3333FF"/>
                    </a:solidFill>
                  </a:rPr>
                  <a:t>instruction A1</a:t>
                </a:r>
                <a:endParaRPr lang="en-US" dirty="0">
                  <a:solidFill>
                    <a:srgbClr val="3333FF"/>
                  </a:solidFill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rot="5400000">
                <a:off x="4130040" y="3672046"/>
                <a:ext cx="27432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3429000" y="4800600"/>
              <a:ext cx="1676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instruction C0</a:t>
              </a:r>
              <a:endParaRPr lang="en-US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334000" y="2275536"/>
              <a:ext cx="1295400" cy="426720"/>
              <a:chOff x="7575868" y="1447800"/>
              <a:chExt cx="274320" cy="27432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rot="5400000">
                <a:off x="7712234" y="1584166"/>
                <a:ext cx="27432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rot="10800000">
                <a:off x="7575868" y="1447800"/>
                <a:ext cx="27432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 rot="5400000">
              <a:off x="5269230" y="3745230"/>
              <a:ext cx="1120140" cy="1447800"/>
              <a:chOff x="7575868" y="1447800"/>
              <a:chExt cx="274320" cy="274320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rot="5400000">
                <a:off x="7712234" y="1584166"/>
                <a:ext cx="27432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rot="10800000">
                <a:off x="7575868" y="1447800"/>
                <a:ext cx="27432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rot="5400000">
              <a:off x="3993674" y="5531326"/>
              <a:ext cx="54864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>
              <a:off x="3993674" y="883126"/>
              <a:ext cx="54864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76200" y="76200"/>
            <a:ext cx="88392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 smtClean="0"/>
              <a:t>Branches</a:t>
            </a:r>
            <a:r>
              <a:rPr lang="en-US" sz="2400" dirty="0" smtClean="0"/>
              <a:t> result in exclusive </a:t>
            </a:r>
            <a:r>
              <a:rPr lang="en-US" sz="2400" dirty="0" smtClean="0">
                <a:solidFill>
                  <a:srgbClr val="3333FF"/>
                </a:solidFill>
              </a:rPr>
              <a:t>instruction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846-0F08-4FA1-8063-44903C249692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3892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3.7  Reset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1929666"/>
            <a:ext cx="8839200" cy="16517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/>
              <a:t>RESET_L </a:t>
            </a:r>
            <a:r>
              <a:rPr lang="en-US" sz="2400" dirty="0" smtClean="0"/>
              <a:t>pin: active low pin that is asserted to reset the CPU</a:t>
            </a:r>
          </a:p>
          <a:p>
            <a:pPr marL="225425" indent="-112713">
              <a:lnSpc>
                <a:spcPts val="2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internal registers &amp; control bits are forced to initial state, CPU registers and stack pointer must be initialized</a:t>
            </a:r>
          </a:p>
          <a:p>
            <a:pPr marL="225425" indent="-112713">
              <a:lnSpc>
                <a:spcPts val="2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after </a:t>
            </a:r>
            <a:r>
              <a:rPr lang="en-US" sz="2400" b="1" dirty="0" smtClean="0"/>
              <a:t>RESET </a:t>
            </a:r>
            <a:r>
              <a:rPr lang="en-US" sz="2400" dirty="0" smtClean="0">
                <a:sym typeface="Wingdings" pitchFamily="2" charset="2"/>
              </a:rPr>
              <a:t> vector fetched from </a:t>
            </a:r>
            <a:r>
              <a:rPr lang="en-US" sz="2400" dirty="0" smtClean="0">
                <a:solidFill>
                  <a:srgbClr val="3333FF"/>
                </a:solidFill>
                <a:sym typeface="Wingdings" pitchFamily="2" charset="2"/>
              </a:rPr>
              <a:t>FFFE : FFFF </a:t>
            </a:r>
            <a:r>
              <a:rPr lang="en-US" sz="2400" dirty="0" smtClean="0">
                <a:sym typeface="Wingdings" pitchFamily="2" charset="2"/>
              </a:rPr>
              <a:t>– address of first instruction to execute after reset</a:t>
            </a:r>
            <a:endParaRPr lang="en-US" sz="2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52400" y="5105906"/>
            <a:ext cx="8839200" cy="1523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/>
              <a:t>COP watch dog timer</a:t>
            </a:r>
            <a:r>
              <a:rPr lang="en-US" sz="2400" dirty="0" smtClean="0"/>
              <a:t> generates a </a:t>
            </a:r>
            <a:r>
              <a:rPr lang="en-US" sz="2400" b="1" dirty="0" smtClean="0"/>
              <a:t>reset</a:t>
            </a:r>
            <a:r>
              <a:rPr lang="en-US" sz="2400" dirty="0" smtClean="0"/>
              <a:t> if its timer times out</a:t>
            </a:r>
          </a:p>
          <a:p>
            <a:pPr marL="228600" indent="-109538">
              <a:lnSpc>
                <a:spcPts val="24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break out of locked up code (e.g. infinite loops, resource conflict)</a:t>
            </a:r>
          </a:p>
          <a:p>
            <a:pPr marL="228600" indent="-109538">
              <a:lnSpc>
                <a:spcPts val="24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after </a:t>
            </a:r>
            <a:r>
              <a:rPr lang="en-US" sz="2400" b="1" dirty="0" smtClean="0"/>
              <a:t>RESET</a:t>
            </a:r>
            <a:r>
              <a:rPr lang="en-US" sz="2400" dirty="0" smtClean="0"/>
              <a:t> CPU fetches vector from </a:t>
            </a:r>
            <a:r>
              <a:rPr lang="en-US" sz="2400" dirty="0" smtClean="0">
                <a:solidFill>
                  <a:srgbClr val="3333FF"/>
                </a:solidFill>
              </a:rPr>
              <a:t>$FFFA-$FFFB </a:t>
            </a:r>
            <a:r>
              <a:rPr lang="en-US" sz="2400" dirty="0" smtClean="0">
                <a:solidFill>
                  <a:srgbClr val="3333CC"/>
                </a:solidFill>
              </a:rPr>
              <a:t>a</a:t>
            </a:r>
            <a:r>
              <a:rPr lang="en-US" sz="2400" dirty="0" smtClean="0"/>
              <a:t>s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instruction  </a:t>
            </a:r>
          </a:p>
          <a:p>
            <a:pPr marL="228600" indent="-109538">
              <a:lnSpc>
                <a:spcPts val="24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address can be used to store code to handle watch dog time outs</a:t>
            </a:r>
            <a:endParaRPr lang="en-US" sz="2400" dirty="0" smtClean="0">
              <a:solidFill>
                <a:srgbClr val="3333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3774267"/>
            <a:ext cx="8839200" cy="11387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/>
              <a:t>Reset</a:t>
            </a:r>
            <a:r>
              <a:rPr lang="en-US" sz="2400" dirty="0" smtClean="0"/>
              <a:t> from </a:t>
            </a:r>
            <a:r>
              <a:rPr lang="en-US" sz="2400" b="1" dirty="0" smtClean="0"/>
              <a:t>clock oscillator</a:t>
            </a:r>
            <a:r>
              <a:rPr lang="en-US" sz="2400" dirty="0" smtClean="0"/>
              <a:t> malfunction </a:t>
            </a:r>
          </a:p>
          <a:p>
            <a:pPr marL="228600" indent="-109538">
              <a:lnSpc>
                <a:spcPts val="24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after </a:t>
            </a:r>
            <a:r>
              <a:rPr lang="en-US" sz="2400" b="1" dirty="0" smtClean="0"/>
              <a:t>RESET</a:t>
            </a:r>
            <a:r>
              <a:rPr lang="en-US" sz="2400" dirty="0" smtClean="0"/>
              <a:t>, CPU fetches a vector from  </a:t>
            </a:r>
            <a:r>
              <a:rPr lang="en-US" sz="2400" dirty="0" smtClean="0">
                <a:solidFill>
                  <a:srgbClr val="3333FF"/>
                </a:solidFill>
              </a:rPr>
              <a:t>$FFFC-$FFFD</a:t>
            </a:r>
            <a:r>
              <a:rPr lang="en-US" sz="2400" dirty="0" smtClean="0">
                <a:solidFill>
                  <a:srgbClr val="3333CC"/>
                </a:solidFill>
              </a:rPr>
              <a:t> a</a:t>
            </a:r>
            <a:r>
              <a:rPr lang="en-US" sz="2400" dirty="0" smtClean="0"/>
              <a:t>s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instruction </a:t>
            </a:r>
          </a:p>
          <a:p>
            <a:pPr marL="228600" indent="-109538">
              <a:lnSpc>
                <a:spcPts val="24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address can be used to store code to handle oscillator issues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457200"/>
            <a:ext cx="883920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/>
              <a:t>CPU can be </a:t>
            </a:r>
            <a:r>
              <a:rPr lang="en-US" sz="2400" b="1" dirty="0" smtClean="0"/>
              <a:t>RESET</a:t>
            </a:r>
            <a:r>
              <a:rPr lang="en-US" sz="2400" dirty="0" smtClean="0"/>
              <a:t> to recover from </a:t>
            </a:r>
            <a:r>
              <a:rPr lang="en-US" sz="2400" dirty="0" smtClean="0">
                <a:solidFill>
                  <a:srgbClr val="3333FF"/>
                </a:solidFill>
              </a:rPr>
              <a:t>fault conditions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400" dirty="0" smtClean="0"/>
              <a:t>incorrect voltage applied 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400" dirty="0" smtClean="0"/>
              <a:t>clock malfunctions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400" dirty="0" smtClean="0"/>
              <a:t>program locks up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846-0F08-4FA1-8063-44903C249692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59684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Reset Circuit</a:t>
            </a:r>
            <a:endParaRPr lang="en-US" sz="24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76200" y="457200"/>
            <a:ext cx="9067800" cy="1385592"/>
            <a:chOff x="112776" y="896112"/>
            <a:chExt cx="9067800" cy="1385592"/>
          </a:xfrm>
        </p:grpSpPr>
        <p:sp>
          <p:nvSpPr>
            <p:cNvPr id="14" name="TextBox 13"/>
            <p:cNvSpPr txBox="1"/>
            <p:nvPr/>
          </p:nvSpPr>
          <p:spPr>
            <a:xfrm>
              <a:off x="112776" y="896709"/>
              <a:ext cx="9067800" cy="13849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19063" indent="-119063">
                <a:lnSpc>
                  <a:spcPts val="2400"/>
                </a:lnSpc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en-US" sz="2400" dirty="0" smtClean="0"/>
                <a:t>active low</a:t>
              </a:r>
              <a:r>
                <a:rPr lang="en-US" sz="2400" b="1" dirty="0" smtClean="0"/>
                <a:t> RESET</a:t>
              </a:r>
              <a:r>
                <a:rPr lang="en-US" sz="2400" dirty="0" smtClean="0"/>
                <a:t> pin is signaled </a:t>
              </a:r>
              <a:r>
                <a:rPr lang="en-US" sz="2400" dirty="0" smtClean="0">
                  <a:solidFill>
                    <a:srgbClr val="3333FF"/>
                  </a:solidFill>
                </a:rPr>
                <a:t>manually</a:t>
              </a:r>
              <a:r>
                <a:rPr lang="en-US" sz="2400" dirty="0" smtClean="0"/>
                <a:t> or by</a:t>
              </a:r>
              <a:r>
                <a:rPr lang="en-US" sz="2400" dirty="0" smtClean="0">
                  <a:solidFill>
                    <a:srgbClr val="3333FF"/>
                  </a:solidFill>
                </a:rPr>
                <a:t> incorrect voltage </a:t>
              </a:r>
              <a:r>
                <a:rPr lang="en-US" sz="2400" dirty="0" smtClean="0"/>
                <a:t>levels</a:t>
              </a:r>
            </a:p>
            <a:p>
              <a:pPr marL="119063" indent="-119063">
                <a:lnSpc>
                  <a:spcPts val="2400"/>
                </a:lnSpc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en-US" sz="2400" dirty="0" smtClean="0"/>
                <a:t>CPU fetches vector from address</a:t>
              </a:r>
              <a:r>
                <a:rPr lang="en-US" sz="2400" dirty="0" smtClean="0">
                  <a:solidFill>
                    <a:srgbClr val="3333FF"/>
                  </a:solidFill>
                </a:rPr>
                <a:t> $FFFE:$FFFF</a:t>
              </a:r>
              <a:r>
                <a:rPr lang="en-US" sz="2400" dirty="0" smtClean="0"/>
                <a:t> as 1</a:t>
              </a:r>
              <a:r>
                <a:rPr lang="en-US" sz="2400" baseline="30000" dirty="0" smtClean="0"/>
                <a:t>st</a:t>
              </a:r>
              <a:r>
                <a:rPr lang="en-US" sz="2400" dirty="0" smtClean="0"/>
                <a:t> instruction executed after RESET</a:t>
              </a:r>
            </a:p>
            <a:p>
              <a:pPr marL="119063" indent="-119063">
                <a:lnSpc>
                  <a:spcPts val="2400"/>
                </a:lnSpc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en-US" sz="2400" dirty="0" smtClean="0">
                  <a:solidFill>
                    <a:srgbClr val="3333FF"/>
                  </a:solidFill>
                </a:rPr>
                <a:t>$FFFE:$FFFF</a:t>
              </a:r>
              <a:r>
                <a:rPr lang="en-US" sz="2400" dirty="0" smtClean="0"/>
                <a:t> </a:t>
              </a:r>
              <a:r>
                <a:rPr lang="en-US" sz="2400" b="1" dirty="0" smtClean="0"/>
                <a:t>must</a:t>
              </a:r>
              <a:r>
                <a:rPr lang="en-US" sz="2400" dirty="0" smtClean="0"/>
                <a:t> be ROM/contain 1</a:t>
              </a:r>
              <a:r>
                <a:rPr lang="en-US" sz="2400" baseline="30000" dirty="0" smtClean="0"/>
                <a:t>st</a:t>
              </a:r>
              <a:r>
                <a:rPr lang="en-US" sz="2400" dirty="0" smtClean="0"/>
                <a:t> instruction to execute on RESET</a:t>
              </a:r>
              <a:endParaRPr lang="en-US" sz="2400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636776" y="896112"/>
              <a:ext cx="6400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228600" y="6096000"/>
            <a:ext cx="4592860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i="1" dirty="0" smtClean="0">
                <a:solidFill>
                  <a:srgbClr val="3333FF"/>
                </a:solidFill>
              </a:rPr>
              <a:t>MC34064</a:t>
            </a:r>
            <a:r>
              <a:rPr lang="en-US" sz="2200" dirty="0" smtClean="0"/>
              <a:t> under voltage sensing circuit </a:t>
            </a:r>
            <a:endParaRPr lang="en-US" sz="2200" dirty="0"/>
          </a:p>
        </p:txBody>
      </p:sp>
      <p:grpSp>
        <p:nvGrpSpPr>
          <p:cNvPr id="88" name="Group 87"/>
          <p:cNvGrpSpPr/>
          <p:nvPr/>
        </p:nvGrpSpPr>
        <p:grpSpPr>
          <a:xfrm>
            <a:off x="76200" y="2133600"/>
            <a:ext cx="8749896" cy="1107996"/>
            <a:chOff x="158899" y="2397204"/>
            <a:chExt cx="8749896" cy="1107996"/>
          </a:xfrm>
        </p:grpSpPr>
        <p:sp>
          <p:nvSpPr>
            <p:cNvPr id="20" name="TextBox 19"/>
            <p:cNvSpPr txBox="1"/>
            <p:nvPr/>
          </p:nvSpPr>
          <p:spPr>
            <a:xfrm>
              <a:off x="158899" y="2397204"/>
              <a:ext cx="8749896" cy="11079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HC12 RESET Circuit </a:t>
              </a:r>
              <a:r>
                <a:rPr lang="en-US" sz="2400" dirty="0" smtClean="0"/>
                <a:t> is required for safe  operation </a:t>
              </a:r>
            </a:p>
            <a:p>
              <a:pPr marL="341313" indent="-163513">
                <a:buFont typeface="Arial" pitchFamily="34" charset="0"/>
                <a:buChar char="•"/>
              </a:pPr>
              <a:r>
                <a:rPr lang="en-US" sz="2400" dirty="0" smtClean="0"/>
                <a:t>requires </a:t>
              </a:r>
              <a:r>
                <a:rPr lang="en-US" sz="2400" b="1" dirty="0" smtClean="0"/>
                <a:t>RESET</a:t>
              </a:r>
              <a:r>
                <a:rPr lang="en-US" sz="2400" dirty="0" smtClean="0"/>
                <a:t> to be held low if V</a:t>
              </a:r>
              <a:r>
                <a:rPr lang="en-US" sz="2400" baseline="-25000" dirty="0" smtClean="0"/>
                <a:t>DD</a:t>
              </a:r>
              <a:r>
                <a:rPr lang="en-US" sz="2400" dirty="0" smtClean="0"/>
                <a:t> is below proper voltage level</a:t>
              </a:r>
            </a:p>
            <a:p>
              <a:pPr marL="341313" indent="-163513">
                <a:buFont typeface="Arial" pitchFamily="34" charset="0"/>
                <a:buChar char="•"/>
              </a:pPr>
              <a:r>
                <a:rPr lang="en-US" sz="2400" dirty="0" smtClean="0"/>
                <a:t>provides power on reset </a:t>
              </a:r>
              <a:endParaRPr lang="en-US" sz="24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645920" y="2819400"/>
              <a:ext cx="6400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1705049" y="2971800"/>
            <a:ext cx="7210351" cy="3505199"/>
            <a:chOff x="1211203" y="2590800"/>
            <a:chExt cx="7210351" cy="3505199"/>
          </a:xfrm>
        </p:grpSpPr>
        <p:grpSp>
          <p:nvGrpSpPr>
            <p:cNvPr id="23" name="Group 22"/>
            <p:cNvGrpSpPr/>
            <p:nvPr/>
          </p:nvGrpSpPr>
          <p:grpSpPr>
            <a:xfrm rot="16200000">
              <a:off x="5913120" y="4023360"/>
              <a:ext cx="2179320" cy="594360"/>
              <a:chOff x="6553200" y="3023978"/>
              <a:chExt cx="274320" cy="27432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rot="5400000">
                <a:off x="6416040" y="3161138"/>
                <a:ext cx="27432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553200" y="3298298"/>
                <a:ext cx="27432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 rot="5400000">
              <a:off x="5074921" y="5933569"/>
              <a:ext cx="1828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547616" y="3337036"/>
              <a:ext cx="2234184" cy="902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2200" b="1" dirty="0" smtClean="0"/>
                <a:t>MC 34064</a:t>
              </a:r>
              <a:endParaRPr lang="en-US" sz="22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88789" y="3962400"/>
              <a:ext cx="77381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GND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44022" y="3316224"/>
              <a:ext cx="75018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>
                      <a:lumMod val="95000"/>
                    </a:schemeClr>
                  </a:solidFill>
                </a:rPr>
                <a:t>IN</a:t>
              </a:r>
              <a:endParaRPr lang="en-US" sz="2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087252" y="3730823"/>
              <a:ext cx="630685" cy="307777"/>
              <a:chOff x="1774568" y="902732"/>
              <a:chExt cx="810377" cy="307777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74568" y="902732"/>
                <a:ext cx="8103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 smtClean="0"/>
                  <a:t>RESET</a:t>
                </a:r>
                <a:endParaRPr lang="en-US" sz="2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801862" y="947636"/>
                <a:ext cx="70495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/>
            <p:nvPr/>
          </p:nvCxnSpPr>
          <p:spPr>
            <a:xfrm rot="5400000">
              <a:off x="5044440" y="4340352"/>
              <a:ext cx="1828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>
              <a:off x="4953000" y="4426582"/>
              <a:ext cx="3657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0800000">
              <a:off x="4998720" y="4464682"/>
              <a:ext cx="2743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0800000">
              <a:off x="5044440" y="4502782"/>
              <a:ext cx="1828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7223760" y="3810000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232768" y="3118628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5400000">
              <a:off x="2697141" y="4130040"/>
              <a:ext cx="19202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 rot="16200000">
              <a:off x="3459481" y="3413760"/>
              <a:ext cx="365760" cy="2743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 smtClean="0"/>
                <a:t>R</a:t>
              </a:r>
              <a:r>
                <a:rPr lang="en-US" sz="2200" baseline="-25000" dirty="0" smtClean="0"/>
                <a:t>1</a:t>
              </a:r>
              <a:endParaRPr lang="en-US" sz="2200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 rot="10800000">
              <a:off x="3480816" y="5334000"/>
              <a:ext cx="3657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0800000">
              <a:off x="3526536" y="5372100"/>
              <a:ext cx="2743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0800000">
              <a:off x="3572256" y="5410200"/>
              <a:ext cx="1828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515936" y="5080084"/>
              <a:ext cx="274320" cy="76200"/>
              <a:chOff x="1920240" y="5105400"/>
              <a:chExt cx="365760" cy="762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0800000">
                <a:off x="1920240" y="5105400"/>
                <a:ext cx="3657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10800000">
                <a:off x="1920240" y="5181600"/>
                <a:ext cx="3657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 rot="5400000">
              <a:off x="3577032" y="5247724"/>
              <a:ext cx="1828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 rot="5400000">
              <a:off x="1677584" y="4524688"/>
              <a:ext cx="137160" cy="411480"/>
              <a:chOff x="3429000" y="1158240"/>
              <a:chExt cx="137160" cy="41148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3429000" y="1158240"/>
                <a:ext cx="137160" cy="137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 rot="5400000">
                <a:off x="3360420" y="1432560"/>
                <a:ext cx="27432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 rot="16200000" flipH="1">
              <a:off x="4305299" y="4152901"/>
              <a:ext cx="228599" cy="1371597"/>
              <a:chOff x="6553200" y="3023978"/>
              <a:chExt cx="274320" cy="27432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rot="5400000">
                <a:off x="6416040" y="3161138"/>
                <a:ext cx="27432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553200" y="3298298"/>
                <a:ext cx="27432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/>
            <p:cNvCxnSpPr/>
            <p:nvPr/>
          </p:nvCxnSpPr>
          <p:spPr>
            <a:xfrm rot="10800000">
              <a:off x="1350264" y="4913376"/>
              <a:ext cx="3657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0800000">
              <a:off x="1395984" y="4951476"/>
              <a:ext cx="2743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>
              <a:off x="1441704" y="4989576"/>
              <a:ext cx="1828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446480" y="4815840"/>
              <a:ext cx="1828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781800" y="3886200"/>
              <a:ext cx="13716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 flipH="1" flipV="1">
              <a:off x="1941576" y="4517136"/>
              <a:ext cx="182880" cy="1828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071360" y="2590800"/>
              <a:ext cx="403957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200" b="1" dirty="0" smtClean="0"/>
                <a:t>V</a:t>
              </a:r>
              <a:r>
                <a:rPr lang="en-US" sz="2200" b="1" baseline="-25000" dirty="0" smtClean="0"/>
                <a:t>DD</a:t>
              </a:r>
              <a:endParaRPr lang="en-US" sz="2200" b="1" baseline="-25000" dirty="0"/>
            </a:p>
          </p:txBody>
        </p:sp>
        <p:grpSp>
          <p:nvGrpSpPr>
            <p:cNvPr id="61" name="Group 60"/>
            <p:cNvGrpSpPr/>
            <p:nvPr/>
          </p:nvGrpSpPr>
          <p:grpSpPr>
            <a:xfrm rot="5400000">
              <a:off x="6080757" y="2198133"/>
              <a:ext cx="152402" cy="2133599"/>
              <a:chOff x="6553200" y="3023978"/>
              <a:chExt cx="274320" cy="27432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 rot="5400000">
                <a:off x="6416040" y="3161138"/>
                <a:ext cx="27432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553200" y="3298298"/>
                <a:ext cx="27432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/>
            <p:cNvCxnSpPr/>
            <p:nvPr/>
          </p:nvCxnSpPr>
          <p:spPr>
            <a:xfrm rot="10800000">
              <a:off x="3657600" y="3188736"/>
              <a:ext cx="14325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7391400" y="3962400"/>
              <a:ext cx="1030154" cy="338554"/>
              <a:chOff x="8091971" y="2514600"/>
              <a:chExt cx="1030154" cy="338554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8091971" y="2514600"/>
                <a:ext cx="103015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200" dirty="0" smtClean="0"/>
                  <a:t>To</a:t>
                </a:r>
                <a:r>
                  <a:rPr lang="en-US" sz="2200" b="1" dirty="0" smtClean="0"/>
                  <a:t> RESET</a:t>
                </a:r>
                <a:endParaRPr lang="en-US" sz="2200" b="1" baseline="-25000" dirty="0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8455016" y="2563504"/>
                <a:ext cx="6400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3244936" y="4953000"/>
              <a:ext cx="149080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200" b="1" dirty="0" smtClean="0"/>
                <a:t>C</a:t>
              </a:r>
              <a:endParaRPr lang="en-US" sz="2200" b="1" baseline="-25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11203" y="4114800"/>
              <a:ext cx="1608197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200" b="1" dirty="0" smtClean="0"/>
                <a:t>Manual Reset</a:t>
              </a:r>
              <a:endParaRPr lang="en-US" sz="2200" b="1" baseline="-250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44568" y="4955524"/>
              <a:ext cx="2234184" cy="902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2200" b="1" dirty="0" smtClean="0"/>
                <a:t>MC 34064</a:t>
              </a:r>
              <a:endParaRPr lang="en-US" sz="22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85741" y="5580888"/>
              <a:ext cx="77381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GND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740974" y="4934712"/>
              <a:ext cx="75018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>
                      <a:lumMod val="95000"/>
                    </a:schemeClr>
                  </a:solidFill>
                </a:rPr>
                <a:t>IN</a:t>
              </a:r>
              <a:endParaRPr lang="en-US" sz="2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6084204" y="5242334"/>
              <a:ext cx="630685" cy="307777"/>
              <a:chOff x="1774568" y="902732"/>
              <a:chExt cx="810377" cy="307777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774568" y="902732"/>
                <a:ext cx="8103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 smtClean="0"/>
                  <a:t>RESET</a:t>
                </a:r>
                <a:endParaRPr lang="en-US" sz="2000" dirty="0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1801862" y="947636"/>
                <a:ext cx="70495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Connector 75"/>
            <p:cNvCxnSpPr/>
            <p:nvPr/>
          </p:nvCxnSpPr>
          <p:spPr>
            <a:xfrm rot="10800000">
              <a:off x="4983481" y="6019799"/>
              <a:ext cx="3657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>
              <a:off x="5029201" y="6057899"/>
              <a:ext cx="2743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0800000">
              <a:off x="5074921" y="6095999"/>
              <a:ext cx="1828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 rot="16200000">
              <a:off x="7117080" y="3398520"/>
              <a:ext cx="365760" cy="2743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 smtClean="0"/>
                <a:t>R</a:t>
              </a:r>
              <a:endParaRPr lang="en-US" sz="2200" dirty="0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2133600" y="4581144"/>
              <a:ext cx="1600200" cy="228600"/>
              <a:chOff x="1180760" y="3733800"/>
              <a:chExt cx="1600200" cy="228600"/>
            </a:xfrm>
          </p:grpSpPr>
          <p:grpSp>
            <p:nvGrpSpPr>
              <p:cNvPr id="81" name="Group 84"/>
              <p:cNvGrpSpPr/>
              <p:nvPr/>
            </p:nvGrpSpPr>
            <p:grpSpPr>
              <a:xfrm rot="16200000">
                <a:off x="1866560" y="3126180"/>
                <a:ext cx="137160" cy="1508760"/>
                <a:chOff x="3429000" y="1158240"/>
                <a:chExt cx="137160" cy="1508760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3429000" y="1158240"/>
                  <a:ext cx="137160" cy="13716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dirty="0"/>
                </a:p>
              </p:txBody>
            </p:sp>
            <p:cxnSp>
              <p:nvCxnSpPr>
                <p:cNvPr id="85" name="Straight Connector 84"/>
                <p:cNvCxnSpPr/>
                <p:nvPr/>
              </p:nvCxnSpPr>
              <p:spPr>
                <a:xfrm rot="5400000">
                  <a:off x="2811780" y="1981200"/>
                  <a:ext cx="13716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Oval 81"/>
              <p:cNvSpPr/>
              <p:nvPr/>
            </p:nvSpPr>
            <p:spPr>
              <a:xfrm>
                <a:off x="2643800" y="3799924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752600" y="3733800"/>
                <a:ext cx="41148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200" dirty="0" smtClean="0"/>
                  <a:t>R</a:t>
                </a:r>
                <a:r>
                  <a:rPr lang="en-US" sz="2200" baseline="-25000" dirty="0" smtClean="0"/>
                  <a:t>2</a:t>
                </a:r>
                <a:endParaRPr lang="en-US" sz="2200" dirty="0"/>
              </a:p>
            </p:txBody>
          </p:sp>
        </p:grpSp>
        <p:cxnSp>
          <p:nvCxnSpPr>
            <p:cNvPr id="86" name="Straight Connector 85"/>
            <p:cNvCxnSpPr/>
            <p:nvPr/>
          </p:nvCxnSpPr>
          <p:spPr>
            <a:xfrm rot="5400000">
              <a:off x="7238999" y="3048001"/>
              <a:ext cx="1524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846-0F08-4FA1-8063-44903C249692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814149"/>
            <a:ext cx="8915400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109538">
              <a:buFont typeface="Arial" pitchFamily="34" charset="0"/>
              <a:buChar char="•"/>
            </a:pPr>
            <a:r>
              <a:rPr lang="en-US" sz="2400" dirty="0" smtClean="0"/>
              <a:t>internal registers and control bits are </a:t>
            </a:r>
            <a:r>
              <a:rPr lang="en-US" sz="2400" b="1" dirty="0" smtClean="0"/>
              <a:t>forced to initial state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400" dirty="0" smtClean="0"/>
              <a:t>stack pointer and CPU registers are indeterminate (must be initialized)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400" dirty="0" smtClean="0"/>
              <a:t>set CCR bits I, X, S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256B allocated to RAM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400" dirty="0" smtClean="0"/>
              <a:t>Parallel I/O lines are configured as high-impedance inputs - avoid connecting two outputs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400" dirty="0" smtClean="0"/>
              <a:t>Mod A/ModB pins set operating mode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400" dirty="0" smtClean="0"/>
              <a:t>timer system is reset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400" dirty="0" smtClean="0"/>
              <a:t>interrupt flags are cleared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400" dirty="0" smtClean="0"/>
              <a:t>interrupt system, serial I/O, and analog-digital conversion is disabled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1821" y="427672"/>
            <a:ext cx="185807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RESET  Actions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600" y="5181600"/>
            <a:ext cx="8839200" cy="619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u="sng" dirty="0" smtClean="0"/>
              <a:t>programs should always properly initialize all registers, subsystems – do not assume values are set as you would like them!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602" y="984409"/>
            <a:ext cx="5554598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Programmers  CPU Model </a:t>
            </a:r>
          </a:p>
          <a:p>
            <a:pPr marL="233363" indent="-120650">
              <a:buFont typeface="Arial" pitchFamily="34" charset="0"/>
              <a:buChar char="•"/>
            </a:pPr>
            <a:r>
              <a:rPr lang="en-US" sz="2400" dirty="0" smtClean="0"/>
              <a:t>registers for control of operations</a:t>
            </a:r>
          </a:p>
          <a:p>
            <a:pPr marL="233363" indent="-120650">
              <a:buFont typeface="Arial" pitchFamily="34" charset="0"/>
              <a:buChar char="•"/>
            </a:pPr>
            <a:r>
              <a:rPr lang="en-US" sz="2400" dirty="0" smtClean="0"/>
              <a:t>registers to determine status of operations</a:t>
            </a:r>
          </a:p>
          <a:p>
            <a:pPr marL="233363" indent="-120650">
              <a:buFont typeface="Arial" pitchFamily="34" charset="0"/>
              <a:buChar char="•"/>
            </a:pPr>
            <a:r>
              <a:rPr lang="en-US" sz="2400" dirty="0" smtClean="0"/>
              <a:t>registers that contain data</a:t>
            </a:r>
          </a:p>
          <a:p>
            <a:pPr marL="233363" indent="-120650">
              <a:buFont typeface="Arial" pitchFamily="34" charset="0"/>
              <a:buChar char="•"/>
            </a:pPr>
            <a:r>
              <a:rPr lang="en-US" sz="2400" dirty="0" smtClean="0"/>
              <a:t>registers to support addressing modes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5202" y="3270409"/>
            <a:ext cx="3484415" cy="22159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/>
            <a:r>
              <a:rPr lang="en-US" sz="2400" b="1" dirty="0" smtClean="0"/>
              <a:t>(1) Accumulators</a:t>
            </a:r>
          </a:p>
          <a:p>
            <a:pPr marL="457200" indent="-457200"/>
            <a:r>
              <a:rPr lang="en-US" sz="2400" b="1" dirty="0" smtClean="0"/>
              <a:t>(2) Index Registers</a:t>
            </a:r>
          </a:p>
          <a:p>
            <a:pPr marL="457200" indent="-457200"/>
            <a:r>
              <a:rPr lang="en-US" sz="2400" b="1" dirty="0" smtClean="0"/>
              <a:t>(3) Stack Pointer</a:t>
            </a:r>
          </a:p>
          <a:p>
            <a:pPr marL="457200" indent="-457200"/>
            <a:r>
              <a:rPr lang="en-US" sz="2400" b="1" dirty="0" smtClean="0"/>
              <a:t>(4) Program Counter</a:t>
            </a:r>
          </a:p>
          <a:p>
            <a:pPr marL="457200" indent="-457200"/>
            <a:r>
              <a:rPr lang="en-US" sz="2400" b="1" dirty="0" smtClean="0"/>
              <a:t>(5) Condition Code Register</a:t>
            </a:r>
          </a:p>
          <a:p>
            <a:pPr marL="457200" indent="-457200"/>
            <a:r>
              <a:rPr lang="en-US" sz="2400" b="1" dirty="0" smtClean="0"/>
              <a:t>(6) Control Registers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753" y="228600"/>
            <a:ext cx="263424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3.2  CPU  &amp; Registers</a:t>
            </a:r>
            <a:endParaRPr lang="en-US" sz="2400" b="1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DE6A-B1A8-4E90-BCF9-071183C8126A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278" y="533400"/>
            <a:ext cx="22313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(1)  Accumulators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914400"/>
            <a:ext cx="6682086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14300" indent="-114300">
              <a:buFont typeface="Arial" pitchFamily="34" charset="0"/>
              <a:buChar char="•"/>
            </a:pPr>
            <a:r>
              <a:rPr lang="en-US" sz="2400" dirty="0" smtClean="0"/>
              <a:t>two  8 bit accumulators (A and B) known as </a:t>
            </a:r>
            <a:r>
              <a:rPr lang="en-US" sz="2400" dirty="0" smtClean="0">
                <a:solidFill>
                  <a:srgbClr val="3333CC"/>
                </a:solidFill>
              </a:rPr>
              <a:t>A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3333CC"/>
                </a:solidFill>
              </a:rPr>
              <a:t>B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2400" dirty="0" smtClean="0"/>
              <a:t>stores operands for 8 bit operations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2400" dirty="0" smtClean="0"/>
              <a:t>each can be a source or destination of an operand  </a:t>
            </a:r>
            <a:endParaRPr lang="en-US" sz="2400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DE6A-B1A8-4E90-BCF9-071183C8126A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914392" y="5699760"/>
          <a:ext cx="739140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/>
                <a:gridCol w="461963"/>
                <a:gridCol w="461963"/>
                <a:gridCol w="461963"/>
                <a:gridCol w="461963"/>
                <a:gridCol w="461963"/>
                <a:gridCol w="461963"/>
                <a:gridCol w="461963"/>
                <a:gridCol w="461963"/>
                <a:gridCol w="461963"/>
                <a:gridCol w="461963"/>
                <a:gridCol w="461963"/>
                <a:gridCol w="461963"/>
                <a:gridCol w="461963"/>
                <a:gridCol w="461963"/>
                <a:gridCol w="461963"/>
              </a:tblGrid>
              <a:tr h="370840">
                <a:tc gridSpan="16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operand for D</a:t>
                      </a:r>
                      <a:endParaRPr lang="en-US" sz="22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15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14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13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12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11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9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8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7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6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4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97554" y="3657600"/>
            <a:ext cx="7207999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3333CC"/>
                </a:solidFill>
              </a:rPr>
              <a:t>D </a:t>
            </a:r>
            <a:r>
              <a:rPr lang="en-US" sz="2400" dirty="0" smtClean="0"/>
              <a:t>(accumulator D) is used for 16 bit instructions </a:t>
            </a:r>
          </a:p>
          <a:p>
            <a:pPr marL="342900" indent="-114300">
              <a:buFont typeface="Arial" pitchFamily="34" charset="0"/>
              <a:buChar char="•"/>
            </a:pPr>
            <a:r>
              <a:rPr lang="en-US" sz="2400" dirty="0" smtClean="0"/>
              <a:t>use both register A &amp; B as a single 16 bit accumulator </a:t>
            </a:r>
          </a:p>
          <a:p>
            <a:pPr marL="342900" indent="-114300">
              <a:buFont typeface="Arial" pitchFamily="34" charset="0"/>
              <a:buChar char="•"/>
            </a:pPr>
            <a:r>
              <a:rPr lang="en-US" sz="2400" dirty="0" smtClean="0"/>
              <a:t>A is MSB</a:t>
            </a:r>
          </a:p>
          <a:p>
            <a:pPr marL="342900" indent="-114300">
              <a:buFont typeface="Arial" pitchFamily="34" charset="0"/>
              <a:buChar char="•"/>
            </a:pPr>
            <a:r>
              <a:rPr lang="en-US" sz="2400" dirty="0" smtClean="0"/>
              <a:t>B is LSB</a:t>
            </a:r>
          </a:p>
          <a:p>
            <a:pPr marL="342900" indent="-114300">
              <a:buFont typeface="Arial" pitchFamily="34" charset="0"/>
              <a:buChar char="•"/>
            </a:pPr>
            <a:r>
              <a:rPr lang="en-US" sz="2400" dirty="0" smtClean="0"/>
              <a:t>instructions that modify D modify A &amp; B</a:t>
            </a:r>
            <a:endParaRPr lang="en-US" sz="24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762000" y="2209800"/>
          <a:ext cx="369570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/>
                <a:gridCol w="461963"/>
                <a:gridCol w="461963"/>
                <a:gridCol w="461963"/>
                <a:gridCol w="461963"/>
                <a:gridCol w="461963"/>
                <a:gridCol w="461963"/>
                <a:gridCol w="461963"/>
              </a:tblGrid>
              <a:tr h="11430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operand for A</a:t>
                      </a:r>
                      <a:endParaRPr lang="en-US" sz="2200" dirty="0"/>
                    </a:p>
                  </a:txBody>
                  <a:tcPr marL="0" marR="0" marT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 marT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 marT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 marT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 marT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 marT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 marT="0"/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7</a:t>
                      </a:r>
                      <a:endParaRPr lang="en-US" sz="2200" dirty="0"/>
                    </a:p>
                  </a:txBody>
                  <a:tcPr marL="0" marR="0" marT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6</a:t>
                      </a:r>
                      <a:endParaRPr lang="en-US" sz="2200" dirty="0"/>
                    </a:p>
                  </a:txBody>
                  <a:tcPr marL="0" marR="0" marT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 marL="0" marR="0" marT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4</a:t>
                      </a:r>
                      <a:endParaRPr lang="en-US" sz="2200" dirty="0"/>
                    </a:p>
                  </a:txBody>
                  <a:tcPr marL="0" marR="0" marT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a:txBody>
                  <a:tcPr marL="0" marR="0" marT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marL="0" marR="0" marT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0" marR="0" marT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4914896" y="2209800"/>
          <a:ext cx="369570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/>
                <a:gridCol w="461963"/>
                <a:gridCol w="461963"/>
                <a:gridCol w="461963"/>
                <a:gridCol w="461963"/>
                <a:gridCol w="461963"/>
                <a:gridCol w="461963"/>
                <a:gridCol w="461963"/>
              </a:tblGrid>
              <a:tr h="11430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operand for B</a:t>
                      </a:r>
                      <a:endParaRPr lang="en-US" sz="2200" dirty="0"/>
                    </a:p>
                  </a:txBody>
                  <a:tcPr marL="0" marR="0" marT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 marT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 marT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 marT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 marT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 marT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 marT="0"/>
                </a:tc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7</a:t>
                      </a:r>
                      <a:endParaRPr lang="en-US" sz="2200" dirty="0"/>
                    </a:p>
                  </a:txBody>
                  <a:tcPr marL="0" marR="0" marT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6</a:t>
                      </a:r>
                      <a:endParaRPr lang="en-US" sz="2200" dirty="0"/>
                    </a:p>
                  </a:txBody>
                  <a:tcPr marL="0" marR="0" marT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 marL="0" marR="0" marT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4</a:t>
                      </a:r>
                      <a:endParaRPr lang="en-US" sz="2200" dirty="0"/>
                    </a:p>
                  </a:txBody>
                  <a:tcPr marL="0" marR="0" marT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a:txBody>
                  <a:tcPr marL="0" marR="0" marT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marL="0" marR="0" marT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0" marR="0" marT="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685800"/>
            <a:ext cx="23553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(2)Index Registers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1143000"/>
            <a:ext cx="6806415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66688" indent="-111125">
              <a:buFont typeface="Arial" pitchFamily="34" charset="0"/>
              <a:buChar char="•"/>
            </a:pPr>
            <a:r>
              <a:rPr lang="en-US" sz="2400" dirty="0" smtClean="0"/>
              <a:t>Two 16 bit  index registers –</a:t>
            </a:r>
            <a:r>
              <a:rPr lang="en-US" sz="2400" dirty="0" smtClean="0">
                <a:solidFill>
                  <a:srgbClr val="3333CC"/>
                </a:solidFill>
              </a:rPr>
              <a:t> Index Register X and Y</a:t>
            </a:r>
          </a:p>
          <a:p>
            <a:pPr marL="166688" indent="-111125">
              <a:buFont typeface="Arial" pitchFamily="34" charset="0"/>
              <a:buChar char="•"/>
            </a:pPr>
            <a:r>
              <a:rPr lang="en-US" sz="2400" dirty="0" smtClean="0"/>
              <a:t>primarily used for </a:t>
            </a:r>
            <a:r>
              <a:rPr lang="en-US" sz="2400" b="1" dirty="0" smtClean="0"/>
              <a:t>indexed addressing</a:t>
            </a:r>
          </a:p>
          <a:p>
            <a:pPr marL="166688" indent="-111125">
              <a:buFont typeface="Arial" pitchFamily="34" charset="0"/>
              <a:buChar char="•"/>
            </a:pPr>
            <a:r>
              <a:rPr lang="en-US" sz="2400" dirty="0" smtClean="0"/>
              <a:t>some arithmetic instructions also use index registers</a:t>
            </a:r>
            <a:endParaRPr lang="en-US" sz="24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5623-29AE-46AC-9754-999D67FEE6ED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33400" y="3108960"/>
          <a:ext cx="57912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</a:tblGrid>
              <a:tr h="370840">
                <a:tc gridSpan="16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 address of data</a:t>
                      </a:r>
                      <a:r>
                        <a:rPr lang="en-US" sz="2200" baseline="0" dirty="0" smtClean="0"/>
                        <a:t> 0</a:t>
                      </a:r>
                      <a:endParaRPr lang="en-US" sz="22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15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14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13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12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11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9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8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7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6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4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33400" y="4861560"/>
          <a:ext cx="594361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6"/>
                <a:gridCol w="371476"/>
                <a:gridCol w="371476"/>
                <a:gridCol w="371476"/>
                <a:gridCol w="371476"/>
                <a:gridCol w="371476"/>
                <a:gridCol w="371476"/>
                <a:gridCol w="371476"/>
                <a:gridCol w="371476"/>
                <a:gridCol w="371476"/>
                <a:gridCol w="371476"/>
                <a:gridCol w="371476"/>
                <a:gridCol w="371476"/>
                <a:gridCol w="371476"/>
                <a:gridCol w="371476"/>
                <a:gridCol w="371476"/>
              </a:tblGrid>
              <a:tr h="370840">
                <a:tc gridSpan="16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15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14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13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12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11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9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8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7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6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4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81000" y="2590800"/>
            <a:ext cx="16991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81000" y="4355068"/>
            <a:ext cx="16030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315200" y="2667000"/>
          <a:ext cx="1371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3333CC"/>
                          </a:solidFill>
                        </a:rPr>
                        <a:t>data 0</a:t>
                      </a:r>
                      <a:endParaRPr lang="en-US" sz="2400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3333CC"/>
                          </a:solidFill>
                        </a:rPr>
                        <a:t>data 1</a:t>
                      </a:r>
                      <a:endParaRPr lang="en-US" sz="2400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3333CC"/>
                          </a:solidFill>
                        </a:rPr>
                        <a:t>data</a:t>
                      </a:r>
                      <a:r>
                        <a:rPr lang="en-US" sz="2400" baseline="0" dirty="0" smtClean="0">
                          <a:solidFill>
                            <a:srgbClr val="3333CC"/>
                          </a:solidFill>
                        </a:rPr>
                        <a:t> 2</a:t>
                      </a:r>
                      <a:endParaRPr lang="en-US" sz="2400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3333CC"/>
                          </a:solidFill>
                        </a:rPr>
                        <a:t>data 3</a:t>
                      </a:r>
                      <a:endParaRPr lang="en-US" sz="2400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6553200" y="3332020"/>
            <a:ext cx="685800" cy="1588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67600" y="2133600"/>
            <a:ext cx="107696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memory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0"/>
            <a:ext cx="209333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(3) Stack Pointer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" y="4343400"/>
            <a:ext cx="8958016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588" indent="-1588">
              <a:lnSpc>
                <a:spcPts val="2400"/>
              </a:lnSpc>
              <a:spcBef>
                <a:spcPts val="600"/>
              </a:spcBef>
            </a:pPr>
            <a:r>
              <a:rPr lang="en-US" sz="2400" dirty="0" smtClean="0"/>
              <a:t>HCS 12 maintains </a:t>
            </a:r>
            <a:r>
              <a:rPr lang="en-US" sz="2400" b="1" dirty="0" smtClean="0">
                <a:solidFill>
                  <a:srgbClr val="3333CC"/>
                </a:solidFill>
              </a:rPr>
              <a:t>pointer</a:t>
            </a:r>
            <a:r>
              <a:rPr lang="en-US" sz="2400" dirty="0" smtClean="0"/>
              <a:t> to</a:t>
            </a:r>
            <a:r>
              <a:rPr lang="en-US" sz="2400" b="1" dirty="0" smtClean="0"/>
              <a:t> program stack</a:t>
            </a:r>
            <a:r>
              <a:rPr lang="en-US" sz="2400" dirty="0" smtClean="0"/>
              <a:t> in RAM</a:t>
            </a:r>
          </a:p>
          <a:p>
            <a:pPr marL="234950" indent="-123825">
              <a:lnSpc>
                <a:spcPts val="24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must be initialized to point to RAM base</a:t>
            </a:r>
          </a:p>
          <a:p>
            <a:pPr marL="234950" indent="-123825">
              <a:lnSpc>
                <a:spcPts val="24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always points (contains address) of next memory location for </a:t>
            </a:r>
            <a:r>
              <a:rPr lang="en-US" sz="2400" b="1" dirty="0" smtClean="0"/>
              <a:t>PUSH</a:t>
            </a:r>
            <a:r>
              <a:rPr lang="en-US" sz="2400" dirty="0" smtClean="0"/>
              <a:t> operation</a:t>
            </a:r>
          </a:p>
          <a:p>
            <a:pPr marL="234950" indent="-123825">
              <a:lnSpc>
                <a:spcPts val="24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3333CC"/>
                </a:solidFill>
              </a:rPr>
              <a:t>automatically decremented</a:t>
            </a:r>
            <a:r>
              <a:rPr lang="en-US" sz="2400" dirty="0" smtClean="0"/>
              <a:t> when pushing data onto stack</a:t>
            </a:r>
          </a:p>
          <a:p>
            <a:pPr marL="234950" indent="-123825">
              <a:lnSpc>
                <a:spcPts val="24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3333CC"/>
                </a:solidFill>
              </a:rPr>
              <a:t>automatically incremented</a:t>
            </a:r>
            <a:r>
              <a:rPr lang="en-US" sz="2400" dirty="0" smtClean="0"/>
              <a:t> when removing data from the stack</a:t>
            </a:r>
            <a:endParaRPr lang="en-US" sz="2400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27CC-2C89-482C-B544-FCC57856861E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81000" y="2438400"/>
          <a:ext cx="57912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</a:tblGrid>
              <a:tr h="370840">
                <a:tc gridSpan="16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address of next available</a:t>
                      </a:r>
                      <a:r>
                        <a:rPr lang="en-US" sz="2200" baseline="0" dirty="0" smtClean="0"/>
                        <a:t> location</a:t>
                      </a:r>
                      <a:endParaRPr lang="en-US" sz="22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marL="0" marR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15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14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13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12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11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9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8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7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6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4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0" marR="0">
                    <a:noFill/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438251" y="2094724"/>
            <a:ext cx="167654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Stack Pointer</a:t>
            </a:r>
            <a:endParaRPr lang="en-US" sz="2400" b="1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858000" y="2087880"/>
          <a:ext cx="1905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1651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pushed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data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CC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pushed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data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CC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pushed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data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CC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pushed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data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CC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7239000" y="1764268"/>
            <a:ext cx="107696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memory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8633155" y="3341913"/>
            <a:ext cx="65235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3333CC"/>
                </a:solidFill>
              </a:rPr>
              <a:t>stack</a:t>
            </a:r>
            <a:endParaRPr lang="en-US" sz="2400" b="1" dirty="0">
              <a:solidFill>
                <a:srgbClr val="3333CC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248400" y="2680652"/>
            <a:ext cx="548640" cy="1588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6200" y="457200"/>
            <a:ext cx="8839200" cy="138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lvl="0" indent="-233363">
              <a:lnSpc>
                <a:spcPts val="2400"/>
              </a:lnSpc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</a:pPr>
            <a:r>
              <a:rPr lang="en-US" sz="2400" dirty="0" smtClean="0"/>
              <a:t>Program</a:t>
            </a:r>
            <a:r>
              <a:rPr lang="en-US" sz="2400" b="1" dirty="0" smtClean="0"/>
              <a:t> Stack</a:t>
            </a:r>
            <a:r>
              <a:rPr lang="en-US" sz="2400" dirty="0" smtClean="0"/>
              <a:t> is </a:t>
            </a:r>
            <a:r>
              <a:rPr lang="en-US" sz="2400" dirty="0" smtClean="0">
                <a:solidFill>
                  <a:srgbClr val="3333CC"/>
                </a:solidFill>
              </a:rPr>
              <a:t>Last-In-First-Out</a:t>
            </a:r>
            <a:r>
              <a:rPr lang="en-US" sz="2400" dirty="0" smtClean="0"/>
              <a:t> </a:t>
            </a:r>
            <a:r>
              <a:rPr lang="en-US" sz="2400" dirty="0"/>
              <a:t>(LIFO) Data </a:t>
            </a:r>
            <a:r>
              <a:rPr lang="en-US" sz="2400" dirty="0" smtClean="0"/>
              <a:t>Structure in Memory used to store values </a:t>
            </a:r>
            <a:endParaRPr lang="en-US" sz="2400" dirty="0"/>
          </a:p>
          <a:p>
            <a:pPr marL="342900" indent="-233363">
              <a:lnSpc>
                <a:spcPts val="2400"/>
              </a:lnSpc>
              <a:spcBef>
                <a:spcPts val="600"/>
              </a:spcBef>
              <a:buClr>
                <a:schemeClr val="tx1"/>
              </a:buClr>
              <a:buSzPct val="110000"/>
              <a:buFontTx/>
              <a:buChar char="•"/>
            </a:pPr>
            <a:r>
              <a:rPr lang="en-US" sz="2400" dirty="0" smtClean="0"/>
              <a:t>The newest (last) data entry will be the first data entry accessed</a:t>
            </a:r>
          </a:p>
          <a:p>
            <a:pPr marL="342900" indent="-233363">
              <a:lnSpc>
                <a:spcPts val="2400"/>
              </a:lnSpc>
              <a:spcBef>
                <a:spcPts val="600"/>
              </a:spcBef>
              <a:buClr>
                <a:schemeClr val="tx1"/>
              </a:buClr>
              <a:buSzPct val="110000"/>
              <a:buFontTx/>
              <a:buChar char="•"/>
            </a:pPr>
            <a:r>
              <a:rPr lang="en-US" sz="2400" dirty="0" smtClean="0">
                <a:solidFill>
                  <a:srgbClr val="3333CC"/>
                </a:solidFill>
              </a:rPr>
              <a:t>Stack Pointer</a:t>
            </a:r>
            <a:r>
              <a:rPr lang="en-US" sz="2400" dirty="0" smtClean="0"/>
              <a:t> (SP) keeps track of the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2846-0F08-4FA1-8063-44903C249692}" type="datetime1">
              <a:rPr lang="en-US" smtClean="0"/>
              <a:pPr/>
              <a:t>9/18/2013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" y="304800"/>
            <a:ext cx="8839200" cy="230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233363">
              <a:lnSpc>
                <a:spcPts val="2280"/>
              </a:lnSpc>
              <a:spcBef>
                <a:spcPts val="600"/>
              </a:spcBef>
              <a:buClr>
                <a:schemeClr val="tx1"/>
              </a:buClr>
              <a:buSzPct val="110000"/>
              <a:buFontTx/>
              <a:buChar char="•"/>
            </a:pPr>
            <a:r>
              <a:rPr lang="en-US" sz="2400" b="1" dirty="0" smtClean="0"/>
              <a:t>Stack</a:t>
            </a:r>
            <a:r>
              <a:rPr lang="en-US" sz="2400" dirty="0" smtClean="0"/>
              <a:t> grows downwards in memory</a:t>
            </a:r>
          </a:p>
          <a:p>
            <a:pPr marL="342900" indent="-233363">
              <a:lnSpc>
                <a:spcPts val="2280"/>
              </a:lnSpc>
              <a:spcBef>
                <a:spcPts val="600"/>
              </a:spcBef>
              <a:buClr>
                <a:schemeClr val="tx1"/>
              </a:buClr>
              <a:buSzPct val="110000"/>
              <a:buFontTx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SP</a:t>
            </a:r>
            <a:r>
              <a:rPr lang="en-US" sz="2400" dirty="0" smtClean="0"/>
              <a:t> points to next empty byte used to store data </a:t>
            </a:r>
          </a:p>
          <a:p>
            <a:pPr marL="342900" indent="-233363">
              <a:lnSpc>
                <a:spcPts val="2280"/>
              </a:lnSpc>
              <a:spcBef>
                <a:spcPts val="600"/>
              </a:spcBef>
              <a:buClr>
                <a:schemeClr val="tx1"/>
              </a:buClr>
              <a:buSzPct val="110000"/>
              <a:buFontTx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Stack PUSH</a:t>
            </a:r>
            <a:r>
              <a:rPr lang="en-US" sz="2400" dirty="0" smtClean="0"/>
              <a:t> – store data in memory </a:t>
            </a:r>
            <a:r>
              <a:rPr lang="en-US" sz="2400" dirty="0" smtClean="0">
                <a:sym typeface="Wingdings" pitchFamily="2" charset="2"/>
              </a:rPr>
              <a:t> SP is automatically adjusted to the next available location (decremented)</a:t>
            </a:r>
            <a:endParaRPr lang="en-US" sz="2400" dirty="0" smtClean="0"/>
          </a:p>
          <a:p>
            <a:pPr marL="342900" indent="-233363">
              <a:lnSpc>
                <a:spcPts val="2280"/>
              </a:lnSpc>
              <a:spcBef>
                <a:spcPts val="600"/>
              </a:spcBef>
              <a:buClr>
                <a:schemeClr val="tx1"/>
              </a:buClr>
              <a:buSzPct val="110000"/>
              <a:buFontTx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Stack PULL</a:t>
            </a:r>
            <a:r>
              <a:rPr lang="en-US" sz="2400" dirty="0" smtClean="0"/>
              <a:t> – remove data from the stack </a:t>
            </a:r>
            <a:r>
              <a:rPr lang="en-US" sz="2400" dirty="0" smtClean="0">
                <a:sym typeface="Wingdings" pitchFamily="2" charset="2"/>
              </a:rPr>
              <a:t> SP is automatically adjusted to moved to the data’s memory location (incremented) , data is retrieved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61160" y="4815840"/>
          <a:ext cx="6858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2605</a:t>
                      </a:r>
                      <a:endParaRPr lang="en-US" sz="2200" dirty="0"/>
                    </a:p>
                  </a:txBody>
                  <a:tcPr marL="0" marR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28800" y="4358640"/>
            <a:ext cx="30938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SP</a:t>
            </a:r>
            <a:endParaRPr lang="en-US" sz="24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00400" y="4130040"/>
          <a:ext cx="3048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3333CC"/>
                          </a:solidFill>
                        </a:rPr>
                        <a:t>Address</a:t>
                      </a:r>
                      <a:endParaRPr lang="en-US" sz="240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3333CC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3333CC"/>
                          </a:solidFill>
                        </a:rPr>
                        <a:t>2604</a:t>
                      </a:r>
                      <a:endParaRPr lang="en-US" sz="240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2605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CC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2606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$FF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CC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2607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$DA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CC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2608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$34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CC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57039" y="3825240"/>
            <a:ext cx="78515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STACK</a:t>
            </a:r>
            <a:endParaRPr lang="en-US" sz="24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99360" y="5044440"/>
            <a:ext cx="548640" cy="1588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27835</TotalTime>
  <Words>3509</Words>
  <Application>Microsoft Office PowerPoint</Application>
  <PresentationFormat>On-screen Show (4:3)</PresentationFormat>
  <Paragraphs>1226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</vt:vector>
  </TitlesOfParts>
  <Company>UMD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ECE</dc:creator>
  <cp:lastModifiedBy>me</cp:lastModifiedBy>
  <cp:revision>81</cp:revision>
  <dcterms:created xsi:type="dcterms:W3CDTF">2011-07-28T17:28:43Z</dcterms:created>
  <dcterms:modified xsi:type="dcterms:W3CDTF">2013-09-19T03:30:10Z</dcterms:modified>
</cp:coreProperties>
</file>