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xls" ContentType="application/vnd.ms-excel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theme/themeOverride1.xml" ContentType="application/vnd.openxmlformats-officedocument.themeOverr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theme/themeOverride2.xml" ContentType="application/vnd.openxmlformats-officedocument.themeOverride+xml"/>
  <Override PartName="/ppt/charts/chart11.xml" ContentType="application/vnd.openxmlformats-officedocument.drawingml.chart+xml"/>
  <Override PartName="/ppt/theme/themeOverride3.xml" ContentType="application/vnd.openxmlformats-officedocument.themeOverride+xml"/>
  <Override PartName="/ppt/charts/chart12.xml" ContentType="application/vnd.openxmlformats-officedocument.drawingml.chart+xml"/>
  <Override PartName="/ppt/theme/themeOverride4.xml" ContentType="application/vnd.openxmlformats-officedocument.themeOverride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74" r:id="rId2"/>
    <p:sldId id="363" r:id="rId3"/>
    <p:sldId id="364" r:id="rId4"/>
    <p:sldId id="365" r:id="rId5"/>
    <p:sldId id="366" r:id="rId6"/>
    <p:sldId id="367" r:id="rId7"/>
    <p:sldId id="279" r:id="rId8"/>
    <p:sldId id="330" r:id="rId9"/>
    <p:sldId id="331" r:id="rId10"/>
    <p:sldId id="332" r:id="rId11"/>
    <p:sldId id="323" r:id="rId12"/>
    <p:sldId id="324" r:id="rId13"/>
    <p:sldId id="325" r:id="rId14"/>
    <p:sldId id="326" r:id="rId15"/>
    <p:sldId id="327" r:id="rId16"/>
    <p:sldId id="329" r:id="rId17"/>
    <p:sldId id="333" r:id="rId18"/>
    <p:sldId id="334" r:id="rId19"/>
    <p:sldId id="335" r:id="rId20"/>
    <p:sldId id="337" r:id="rId21"/>
    <p:sldId id="336" r:id="rId22"/>
    <p:sldId id="340" r:id="rId23"/>
    <p:sldId id="338" r:id="rId24"/>
    <p:sldId id="339" r:id="rId25"/>
    <p:sldId id="341" r:id="rId26"/>
    <p:sldId id="343" r:id="rId27"/>
    <p:sldId id="345" r:id="rId28"/>
    <p:sldId id="346" r:id="rId29"/>
    <p:sldId id="349" r:id="rId30"/>
    <p:sldId id="350" r:id="rId31"/>
    <p:sldId id="347" r:id="rId32"/>
    <p:sldId id="348" r:id="rId33"/>
    <p:sldId id="354" r:id="rId34"/>
    <p:sldId id="362" r:id="rId35"/>
    <p:sldId id="27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ng@saur.us\Desktop\Flash.Bkp\HFCC\Engr-130-Fall12\Data.xls" TargetMode="Externa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cheng@saur.us\Desktop\Flash.Bkp\HFCC\Engr-130-Fall12\DataSet.xls" TargetMode="External"/><Relationship Id="rId1" Type="http://schemas.openxmlformats.org/officeDocument/2006/relationships/themeOverride" Target="../theme/themeOverride2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cheng@saur.us\Desktop\Flash.Bkp\HFCC\Engr-130-Fall12\DataSet.xls" TargetMode="External"/><Relationship Id="rId1" Type="http://schemas.openxmlformats.org/officeDocument/2006/relationships/themeOverride" Target="../theme/themeOverride3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cheng@saur.us\Desktop\Flash.Bkp\HFCC\Engr-130-Fall12\DataSet.xls" TargetMode="External"/><Relationship Id="rId1" Type="http://schemas.openxmlformats.org/officeDocument/2006/relationships/themeOverride" Target="../theme/themeOverride4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ng@saur.us\Desktop\Flash.Bkp\HFCC\Engr-130-Fall12\DataSet.xls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ng@saur.us\Desktop\Flash.Bkp\HFCC\Engr-130-Fall12\DataSet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ng@saur.us\Desktop\Flash.Bkp\HFCC\Engr-130-Fall12\Data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ng@saur.us\Desktop\Flash.Bkp\HFCC\Engr-130-Fall12\Data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ng@saur.us\Desktop\Flash.Bkp\HFCC\Engr-130-Fall12\Data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ng@saur.us\Desktop\Flash.Bkp\HFCC\Engr-130-Fall12\Data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ng@saur.us\Desktop\Flash.Bkp\HFCC\Engr-130-Fall12\Data.xls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ng@saur.us\Desktop\Flash.Bkp\HFCC\Engr-130-Fall12\Data.xls" TargetMode="Externa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cheng@saur.us\Desktop\Flash.Bkp\HFCC\Engr-130-Fall12\Data.xls" TargetMode="External"/><Relationship Id="rId1" Type="http://schemas.openxmlformats.org/officeDocument/2006/relationships/themeOverride" Target="../theme/themeOverride1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ng@saur.us\Desktop\Flash.Bkp\HFCC\Engr-130-Fall12\DataSet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8099518810148729E-2"/>
          <c:y val="2.8252405949256341E-2"/>
          <c:w val="0.91115048118985131"/>
          <c:h val="0.878915864683581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Ee</c:v>
                </c:pt>
              </c:strCache>
            </c:strRef>
          </c:tx>
          <c:spPr>
            <a:ln w="38100">
              <a:prstDash val="dash"/>
            </a:ln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cat>
          <c:val>
            <c:numRef>
              <c:f>Sheet1!$B$2:$B$14</c:f>
              <c:numCache>
                <c:formatCode>0.0</c:formatCode>
                <c:ptCount val="13"/>
                <c:pt idx="0">
                  <c:v>7</c:v>
                </c:pt>
                <c:pt idx="1">
                  <c:v>6.1</c:v>
                </c:pt>
                <c:pt idx="2">
                  <c:v>5.6</c:v>
                </c:pt>
                <c:pt idx="3">
                  <c:v>5.3</c:v>
                </c:pt>
                <c:pt idx="4">
                  <c:v>5.2</c:v>
                </c:pt>
                <c:pt idx="5">
                  <c:v>5.5</c:v>
                </c:pt>
                <c:pt idx="6">
                  <c:v>6.9</c:v>
                </c:pt>
                <c:pt idx="7">
                  <c:v>9.4</c:v>
                </c:pt>
                <c:pt idx="8">
                  <c:v>11.6</c:v>
                </c:pt>
                <c:pt idx="9">
                  <c:v>12.2</c:v>
                </c:pt>
                <c:pt idx="10">
                  <c:v>11.9</c:v>
                </c:pt>
                <c:pt idx="11">
                  <c:v>10.5</c:v>
                </c:pt>
                <c:pt idx="12">
                  <c:v>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Eg</c:v>
                </c:pt>
              </c:strCache>
            </c:strRef>
          </c:tx>
          <c:spPr>
            <a:ln w="31750"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cat>
          <c:val>
            <c:numRef>
              <c:f>Sheet1!$C$2:$C$14</c:f>
              <c:numCache>
                <c:formatCode>0.0</c:formatCode>
                <c:ptCount val="13"/>
                <c:pt idx="0">
                  <c:v>1.3</c:v>
                </c:pt>
                <c:pt idx="1">
                  <c:v>1.7</c:v>
                </c:pt>
                <c:pt idx="2">
                  <c:v>1.9</c:v>
                </c:pt>
                <c:pt idx="3">
                  <c:v>2</c:v>
                </c:pt>
                <c:pt idx="4">
                  <c:v>2</c:v>
                </c:pt>
                <c:pt idx="5">
                  <c:v>1.8</c:v>
                </c:pt>
                <c:pt idx="6">
                  <c:v>1.2</c:v>
                </c:pt>
                <c:pt idx="7">
                  <c:v>0.7</c:v>
                </c:pt>
                <c:pt idx="8">
                  <c:v>0.3</c:v>
                </c:pt>
                <c:pt idx="9">
                  <c:v>0.1</c:v>
                </c:pt>
                <c:pt idx="10">
                  <c:v>0.2</c:v>
                </c:pt>
                <c:pt idx="11">
                  <c:v>0.4</c:v>
                </c:pt>
                <c:pt idx="12">
                  <c:v>0.9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2620672"/>
        <c:axId val="92622208"/>
      </c:barChart>
      <c:catAx>
        <c:axId val="9262067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92622208"/>
        <c:crosses val="autoZero"/>
        <c:auto val="1"/>
        <c:lblAlgn val="ctr"/>
        <c:lblOffset val="100"/>
        <c:tickLblSkip val="2"/>
        <c:noMultiLvlLbl val="0"/>
      </c:catAx>
      <c:valAx>
        <c:axId val="92622208"/>
        <c:scaling>
          <c:orientation val="minMax"/>
          <c:max val="13"/>
          <c:min val="0"/>
        </c:scaling>
        <c:delete val="0"/>
        <c:axPos val="l"/>
        <c:majorGridlines/>
        <c:numFmt formatCode="0" sourceLinked="0"/>
        <c:majorTickMark val="out"/>
        <c:minorTickMark val="none"/>
        <c:tickLblPos val="nextTo"/>
        <c:crossAx val="92620672"/>
        <c:crossesAt val="0"/>
        <c:crossBetween val="between"/>
      </c:valAx>
    </c:plotArea>
    <c:legend>
      <c:legendPos val="r"/>
      <c:layout>
        <c:manualLayout>
          <c:xMode val="edge"/>
          <c:yMode val="edge"/>
          <c:x val="0.21673600174978125"/>
          <c:y val="9.6838363954505693E-2"/>
          <c:w val="0.21659733158355207"/>
          <c:h val="0.1674343832020997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400" baseline="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9196850393700793E-2"/>
          <c:y val="2.8252405949256341E-2"/>
          <c:w val="0.87246281714785656"/>
          <c:h val="0.87891586468358118"/>
        </c:manualLayout>
      </c:layout>
      <c:scatterChart>
        <c:scatterStyle val="smoothMarker"/>
        <c:varyColors val="0"/>
        <c:ser>
          <c:idx val="0"/>
          <c:order val="0"/>
          <c:xVal>
            <c:numRef>
              <c:f>'S-N'!$D$2:$D$14</c:f>
              <c:numCache>
                <c:formatCode>0.000</c:formatCode>
                <c:ptCount val="13"/>
                <c:pt idx="0">
                  <c:v>2.7024305364455254</c:v>
                </c:pt>
                <c:pt idx="1">
                  <c:v>2.8369567370595505</c:v>
                </c:pt>
                <c:pt idx="2">
                  <c:v>2.9656719712201065</c:v>
                </c:pt>
                <c:pt idx="3">
                  <c:v>3.1763806922432702</c:v>
                </c:pt>
                <c:pt idx="4">
                  <c:v>3.3975924340381165</c:v>
                </c:pt>
                <c:pt idx="5">
                  <c:v>3.6708022842609438</c:v>
                </c:pt>
                <c:pt idx="6">
                  <c:v>3.9695556842208437</c:v>
                </c:pt>
                <c:pt idx="7">
                  <c:v>4.3973141739088453</c:v>
                </c:pt>
                <c:pt idx="8">
                  <c:v>4.9894765152773415</c:v>
                </c:pt>
                <c:pt idx="9">
                  <c:v>5.7516362490069488</c:v>
                </c:pt>
                <c:pt idx="10">
                  <c:v>6.599294083808414</c:v>
                </c:pt>
                <c:pt idx="11">
                  <c:v>7.7010174291582549</c:v>
                </c:pt>
                <c:pt idx="12">
                  <c:v>9.25</c:v>
                </c:pt>
              </c:numCache>
            </c:numRef>
          </c:xVal>
          <c:yVal>
            <c:numRef>
              <c:f>'S-N'!$E$2:$E$14</c:f>
              <c:numCache>
                <c:formatCode>0.0</c:formatCode>
                <c:ptCount val="13"/>
                <c:pt idx="0">
                  <c:v>18.899999999999999</c:v>
                </c:pt>
                <c:pt idx="1">
                  <c:v>17.8</c:v>
                </c:pt>
                <c:pt idx="2">
                  <c:v>16.7</c:v>
                </c:pt>
                <c:pt idx="3">
                  <c:v>15.6</c:v>
                </c:pt>
                <c:pt idx="4">
                  <c:v>14.5</c:v>
                </c:pt>
                <c:pt idx="5">
                  <c:v>13.4</c:v>
                </c:pt>
                <c:pt idx="6">
                  <c:v>12.3</c:v>
                </c:pt>
                <c:pt idx="7">
                  <c:v>11.2</c:v>
                </c:pt>
                <c:pt idx="8">
                  <c:v>10.1</c:v>
                </c:pt>
                <c:pt idx="9">
                  <c:v>9</c:v>
                </c:pt>
                <c:pt idx="10">
                  <c:v>7.9</c:v>
                </c:pt>
                <c:pt idx="11">
                  <c:v>6.8</c:v>
                </c:pt>
                <c:pt idx="12">
                  <c:v>5.7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506432"/>
        <c:axId val="99516416"/>
      </c:scatterChart>
      <c:valAx>
        <c:axId val="99506432"/>
        <c:scaling>
          <c:orientation val="minMax"/>
          <c:max val="9.5"/>
          <c:min val="2.5"/>
        </c:scaling>
        <c:delete val="0"/>
        <c:axPos val="b"/>
        <c:majorGridlines/>
        <c:numFmt formatCode="0.0" sourceLinked="0"/>
        <c:majorTickMark val="out"/>
        <c:minorTickMark val="none"/>
        <c:tickLblPos val="nextTo"/>
        <c:txPr>
          <a:bodyPr/>
          <a:lstStyle/>
          <a:p>
            <a:pPr>
              <a:defRPr sz="1600" baseline="0"/>
            </a:pPr>
            <a:endParaRPr lang="en-US"/>
          </a:p>
        </c:txPr>
        <c:crossAx val="99516416"/>
        <c:crosses val="autoZero"/>
        <c:crossBetween val="midCat"/>
      </c:valAx>
      <c:valAx>
        <c:axId val="99516416"/>
        <c:scaling>
          <c:orientation val="minMax"/>
          <c:max val="20"/>
          <c:min val="5"/>
        </c:scaling>
        <c:delete val="0"/>
        <c:axPos val="l"/>
        <c:majorGridlines/>
        <c:numFmt formatCode="0" sourceLinked="0"/>
        <c:majorTickMark val="out"/>
        <c:minorTickMark val="none"/>
        <c:tickLblPos val="nextTo"/>
        <c:txPr>
          <a:bodyPr/>
          <a:lstStyle/>
          <a:p>
            <a:pPr>
              <a:defRPr sz="1600" baseline="0"/>
            </a:pPr>
            <a:endParaRPr lang="en-US"/>
          </a:p>
        </c:txPr>
        <c:crossAx val="99506432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5335342341466576"/>
          <c:y val="4.4925242553636016E-2"/>
          <c:w val="0.81585301837270341"/>
          <c:h val="0.847357960851908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Sheet1!$J$1</c:f>
              <c:strCache>
                <c:ptCount val="1"/>
                <c:pt idx="0">
                  <c:v>G</c:v>
                </c:pt>
              </c:strCache>
            </c:strRef>
          </c:tx>
          <c:xVal>
            <c:numRef>
              <c:f>Sheet1!$I$2:$I$26</c:f>
              <c:numCache>
                <c:formatCode>0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xVal>
          <c:yVal>
            <c:numRef>
              <c:f>Sheet1!$J$2:$J$26</c:f>
              <c:numCache>
                <c:formatCode>0.00E+00</c:formatCode>
                <c:ptCount val="25"/>
                <c:pt idx="0">
                  <c:v>933.25430079698947</c:v>
                </c:pt>
                <c:pt idx="1">
                  <c:v>20.892961308540418</c:v>
                </c:pt>
                <c:pt idx="2">
                  <c:v>23.442288153199279</c:v>
                </c:pt>
                <c:pt idx="3">
                  <c:v>15.135612484362072</c:v>
                </c:pt>
                <c:pt idx="4">
                  <c:v>16.595869074375699</c:v>
                </c:pt>
                <c:pt idx="5">
                  <c:v>6.4565422903465901</c:v>
                </c:pt>
                <c:pt idx="6">
                  <c:v>6.0255958607435938</c:v>
                </c:pt>
                <c:pt idx="7">
                  <c:v>30.902954325136054</c:v>
                </c:pt>
                <c:pt idx="8">
                  <c:v>15.848931924611241</c:v>
                </c:pt>
                <c:pt idx="9">
                  <c:v>67.608297539198503</c:v>
                </c:pt>
                <c:pt idx="10">
                  <c:v>165.95869074375565</c:v>
                </c:pt>
                <c:pt idx="11">
                  <c:v>107.15193052376094</c:v>
                </c:pt>
                <c:pt idx="12">
                  <c:v>57.543993733715901</c:v>
                </c:pt>
                <c:pt idx="13">
                  <c:v>354.81338923357913</c:v>
                </c:pt>
                <c:pt idx="14">
                  <c:v>1000</c:v>
                </c:pt>
                <c:pt idx="15">
                  <c:v>1122.0184543019757</c:v>
                </c:pt>
                <c:pt idx="16">
                  <c:v>851.13803820237604</c:v>
                </c:pt>
                <c:pt idx="17">
                  <c:v>1174.8975549395316</c:v>
                </c:pt>
                <c:pt idx="18">
                  <c:v>3548.1338923357916</c:v>
                </c:pt>
                <c:pt idx="19">
                  <c:v>10715.193052376109</c:v>
                </c:pt>
                <c:pt idx="20">
                  <c:v>4073.8027780411244</c:v>
                </c:pt>
                <c:pt idx="21">
                  <c:v>3981.071705534991</c:v>
                </c:pt>
                <c:pt idx="22">
                  <c:v>5623.4132519034993</c:v>
                </c:pt>
                <c:pt idx="23">
                  <c:v>3801.8939632055967</c:v>
                </c:pt>
                <c:pt idx="24">
                  <c:v>4786.3009232263848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Sheet1!$K$1</c:f>
              <c:strCache>
                <c:ptCount val="1"/>
                <c:pt idx="0">
                  <c:v>U</c:v>
                </c:pt>
              </c:strCache>
            </c:strRef>
          </c:tx>
          <c:xVal>
            <c:numRef>
              <c:f>Sheet1!$I$2:$I$26</c:f>
              <c:numCache>
                <c:formatCode>0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xVal>
          <c:yVal>
            <c:numRef>
              <c:f>Sheet1!$K$2:$K$26</c:f>
              <c:numCache>
                <c:formatCode>0.00E+00</c:formatCode>
                <c:ptCount val="25"/>
                <c:pt idx="0">
                  <c:v>20417379.446695462</c:v>
                </c:pt>
                <c:pt idx="1">
                  <c:v>3715.3522909716712</c:v>
                </c:pt>
                <c:pt idx="2">
                  <c:v>21379.620895022272</c:v>
                </c:pt>
                <c:pt idx="3">
                  <c:v>2691.5348039269588</c:v>
                </c:pt>
                <c:pt idx="4">
                  <c:v>3311.311214825882</c:v>
                </c:pt>
                <c:pt idx="5">
                  <c:v>229.08676527677702</c:v>
                </c:pt>
                <c:pt idx="6">
                  <c:v>851.13803820239048</c:v>
                </c:pt>
                <c:pt idx="7">
                  <c:v>120226.44346174102</c:v>
                </c:pt>
                <c:pt idx="8">
                  <c:v>29512.092266663803</c:v>
                </c:pt>
                <c:pt idx="9">
                  <c:v>1949844.5997580772</c:v>
                </c:pt>
                <c:pt idx="10">
                  <c:v>10964781.961432008</c:v>
                </c:pt>
                <c:pt idx="11">
                  <c:v>8317637.7110267514</c:v>
                </c:pt>
                <c:pt idx="12">
                  <c:v>707945.7843841298</c:v>
                </c:pt>
                <c:pt idx="13">
                  <c:v>36307805.477010347</c:v>
                </c:pt>
                <c:pt idx="14">
                  <c:v>660693448.00758731</c:v>
                </c:pt>
                <c:pt idx="15">
                  <c:v>218776162.39495724</c:v>
                </c:pt>
                <c:pt idx="16">
                  <c:v>309029543.25135595</c:v>
                </c:pt>
                <c:pt idx="17">
                  <c:v>3548133892.3357334</c:v>
                </c:pt>
                <c:pt idx="18">
                  <c:v>13182567385.564249</c:v>
                </c:pt>
                <c:pt idx="19">
                  <c:v>128824955169.31346</c:v>
                </c:pt>
                <c:pt idx="20">
                  <c:v>8128305161.6409445</c:v>
                </c:pt>
                <c:pt idx="21">
                  <c:v>3981071705.5349326</c:v>
                </c:pt>
                <c:pt idx="22">
                  <c:v>6165950018.6149244</c:v>
                </c:pt>
                <c:pt idx="23">
                  <c:v>2454708915.6850371</c:v>
                </c:pt>
                <c:pt idx="24">
                  <c:v>6918309709.1894274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883264"/>
        <c:axId val="99901440"/>
      </c:scatterChart>
      <c:valAx>
        <c:axId val="99883264"/>
        <c:scaling>
          <c:orientation val="minMax"/>
          <c:max val="26"/>
          <c:min val="0"/>
        </c:scaling>
        <c:delete val="0"/>
        <c:axPos val="b"/>
        <c:majorGridlines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1400" baseline="0"/>
            </a:pPr>
            <a:endParaRPr lang="en-US"/>
          </a:p>
        </c:txPr>
        <c:crossAx val="99901440"/>
        <c:crosses val="autoZero"/>
        <c:crossBetween val="midCat"/>
        <c:majorUnit val="5"/>
      </c:valAx>
      <c:valAx>
        <c:axId val="99901440"/>
        <c:scaling>
          <c:orientation val="minMax"/>
        </c:scaling>
        <c:delete val="0"/>
        <c:axPos val="l"/>
        <c:majorGridlines/>
        <c:numFmt formatCode="0.0E+00" sourceLinked="0"/>
        <c:majorTickMark val="out"/>
        <c:minorTickMark val="none"/>
        <c:tickLblPos val="nextTo"/>
        <c:txPr>
          <a:bodyPr/>
          <a:lstStyle/>
          <a:p>
            <a:pPr>
              <a:defRPr sz="1400" baseline="0"/>
            </a:pPr>
            <a:endParaRPr lang="en-US"/>
          </a:p>
        </c:txPr>
        <c:crossAx val="9988326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33599022344429169"/>
          <c:y val="9.5662631723273397E-2"/>
          <c:w val="9.1663727219282759E-2"/>
          <c:h val="0.15203301079902326"/>
        </c:manualLayout>
      </c:layout>
      <c:overlay val="0"/>
      <c:txPr>
        <a:bodyPr/>
        <a:lstStyle/>
        <a:p>
          <a:pPr>
            <a:defRPr sz="1400" baseline="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Sheet1!$J$2:$J$26</c:f>
              <c:numCache>
                <c:formatCode>0.00E+00</c:formatCode>
                <c:ptCount val="25"/>
                <c:pt idx="0">
                  <c:v>933.25430079698947</c:v>
                </c:pt>
                <c:pt idx="1">
                  <c:v>20.892961308540418</c:v>
                </c:pt>
                <c:pt idx="2">
                  <c:v>23.442288153199279</c:v>
                </c:pt>
                <c:pt idx="3">
                  <c:v>15.135612484362072</c:v>
                </c:pt>
                <c:pt idx="4">
                  <c:v>16.595869074375699</c:v>
                </c:pt>
                <c:pt idx="5">
                  <c:v>6.4565422903465901</c:v>
                </c:pt>
                <c:pt idx="6">
                  <c:v>6.0255958607435938</c:v>
                </c:pt>
                <c:pt idx="7">
                  <c:v>30.902954325136054</c:v>
                </c:pt>
                <c:pt idx="8">
                  <c:v>15.848931924611241</c:v>
                </c:pt>
                <c:pt idx="9">
                  <c:v>67.608297539198503</c:v>
                </c:pt>
                <c:pt idx="10">
                  <c:v>165.95869074375565</c:v>
                </c:pt>
                <c:pt idx="11">
                  <c:v>107.15193052376094</c:v>
                </c:pt>
                <c:pt idx="12">
                  <c:v>57.543993733715901</c:v>
                </c:pt>
                <c:pt idx="13">
                  <c:v>354.81338923357913</c:v>
                </c:pt>
                <c:pt idx="14">
                  <c:v>1000</c:v>
                </c:pt>
                <c:pt idx="15">
                  <c:v>1122.0184543019757</c:v>
                </c:pt>
                <c:pt idx="16">
                  <c:v>851.13803820237604</c:v>
                </c:pt>
                <c:pt idx="17">
                  <c:v>1174.8975549395316</c:v>
                </c:pt>
                <c:pt idx="18">
                  <c:v>3548.1338923357916</c:v>
                </c:pt>
                <c:pt idx="19">
                  <c:v>10715.193052376109</c:v>
                </c:pt>
                <c:pt idx="20">
                  <c:v>4073.8027780411244</c:v>
                </c:pt>
                <c:pt idx="21">
                  <c:v>3981.071705534991</c:v>
                </c:pt>
                <c:pt idx="22">
                  <c:v>5623.4132519034993</c:v>
                </c:pt>
                <c:pt idx="23">
                  <c:v>3801.8939632055967</c:v>
                </c:pt>
                <c:pt idx="24">
                  <c:v>4786.3009232263848</c:v>
                </c:pt>
              </c:numCache>
            </c:numRef>
          </c:xVal>
          <c:yVal>
            <c:numRef>
              <c:f>Sheet1!$K$2:$K$26</c:f>
              <c:numCache>
                <c:formatCode>0.00E+00</c:formatCode>
                <c:ptCount val="25"/>
                <c:pt idx="0">
                  <c:v>20417379.446695462</c:v>
                </c:pt>
                <c:pt idx="1">
                  <c:v>3715.3522909716712</c:v>
                </c:pt>
                <c:pt idx="2">
                  <c:v>21379.620895022272</c:v>
                </c:pt>
                <c:pt idx="3">
                  <c:v>2691.5348039269588</c:v>
                </c:pt>
                <c:pt idx="4">
                  <c:v>3311.311214825882</c:v>
                </c:pt>
                <c:pt idx="5">
                  <c:v>229.08676527677702</c:v>
                </c:pt>
                <c:pt idx="6">
                  <c:v>851.13803820239048</c:v>
                </c:pt>
                <c:pt idx="7">
                  <c:v>120226.44346174102</c:v>
                </c:pt>
                <c:pt idx="8">
                  <c:v>29512.092266663803</c:v>
                </c:pt>
                <c:pt idx="9">
                  <c:v>1949844.5997580772</c:v>
                </c:pt>
                <c:pt idx="10">
                  <c:v>10964781.961432008</c:v>
                </c:pt>
                <c:pt idx="11">
                  <c:v>8317637.7110267514</c:v>
                </c:pt>
                <c:pt idx="12">
                  <c:v>707945.7843841298</c:v>
                </c:pt>
                <c:pt idx="13">
                  <c:v>36307805.477010347</c:v>
                </c:pt>
                <c:pt idx="14">
                  <c:v>660693448.00758731</c:v>
                </c:pt>
                <c:pt idx="15">
                  <c:v>218776162.39495724</c:v>
                </c:pt>
                <c:pt idx="16">
                  <c:v>309029543.25135595</c:v>
                </c:pt>
                <c:pt idx="17">
                  <c:v>3548133892.3357334</c:v>
                </c:pt>
                <c:pt idx="18">
                  <c:v>13182567385.564249</c:v>
                </c:pt>
                <c:pt idx="19">
                  <c:v>128824955169.31346</c:v>
                </c:pt>
                <c:pt idx="20">
                  <c:v>8128305161.6409445</c:v>
                </c:pt>
                <c:pt idx="21">
                  <c:v>3981071705.5349326</c:v>
                </c:pt>
                <c:pt idx="22">
                  <c:v>6165950018.6149244</c:v>
                </c:pt>
                <c:pt idx="23">
                  <c:v>2454708915.6850371</c:v>
                </c:pt>
                <c:pt idx="24">
                  <c:v>6918309709.1894274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649408"/>
        <c:axId val="99650944"/>
      </c:scatterChart>
      <c:valAx>
        <c:axId val="99649408"/>
        <c:scaling>
          <c:orientation val="minMax"/>
        </c:scaling>
        <c:delete val="0"/>
        <c:axPos val="b"/>
        <c:majorGridlines/>
        <c:numFmt formatCode="0.0E+00" sourceLinked="0"/>
        <c:majorTickMark val="out"/>
        <c:minorTickMark val="none"/>
        <c:tickLblPos val="nextTo"/>
        <c:txPr>
          <a:bodyPr/>
          <a:lstStyle/>
          <a:p>
            <a:pPr>
              <a:defRPr sz="1400" baseline="0"/>
            </a:pPr>
            <a:endParaRPr lang="en-US"/>
          </a:p>
        </c:txPr>
        <c:crossAx val="99650944"/>
        <c:crosses val="autoZero"/>
        <c:crossBetween val="midCat"/>
        <c:majorUnit val="2000"/>
      </c:valAx>
      <c:valAx>
        <c:axId val="99650944"/>
        <c:scaling>
          <c:orientation val="minMax"/>
        </c:scaling>
        <c:delete val="0"/>
        <c:axPos val="l"/>
        <c:majorGridlines/>
        <c:numFmt formatCode="0.0E+00" sourceLinked="0"/>
        <c:majorTickMark val="out"/>
        <c:minorTickMark val="none"/>
        <c:tickLblPos val="nextTo"/>
        <c:txPr>
          <a:bodyPr/>
          <a:lstStyle/>
          <a:p>
            <a:pPr>
              <a:defRPr sz="1400" baseline="0"/>
            </a:pPr>
            <a:endParaRPr lang="en-US"/>
          </a:p>
        </c:txPr>
        <c:crossAx val="99649408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9662073490813654E-2"/>
          <c:y val="6.2708151064450282E-2"/>
          <c:w val="0.88396303587051617"/>
          <c:h val="0.8100853018372703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G</c:v>
                </c:pt>
              </c:strCache>
            </c:strRef>
          </c:tx>
          <c:xVal>
            <c:numRef>
              <c:f>Sheet1!$E$2:$E$26</c:f>
              <c:numCache>
                <c:formatCode>0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xVal>
          <c:yVal>
            <c:numRef>
              <c:f>Sheet1!$F$2:$F$26</c:f>
              <c:numCache>
                <c:formatCode>0.00</c:formatCode>
                <c:ptCount val="25"/>
                <c:pt idx="0">
                  <c:v>2.9699999999999989</c:v>
                </c:pt>
                <c:pt idx="1">
                  <c:v>1.3200000000000003</c:v>
                </c:pt>
                <c:pt idx="2">
                  <c:v>1.370000000000001</c:v>
                </c:pt>
                <c:pt idx="3">
                  <c:v>1.1799999999999997</c:v>
                </c:pt>
                <c:pt idx="4">
                  <c:v>1.2200000000000024</c:v>
                </c:pt>
                <c:pt idx="5">
                  <c:v>0.81000000000000227</c:v>
                </c:pt>
                <c:pt idx="6">
                  <c:v>0.78000000000000114</c:v>
                </c:pt>
                <c:pt idx="7">
                  <c:v>1.490000000000002</c:v>
                </c:pt>
                <c:pt idx="8">
                  <c:v>1.2000000000000028</c:v>
                </c:pt>
                <c:pt idx="9">
                  <c:v>1.8300000000000018</c:v>
                </c:pt>
                <c:pt idx="10">
                  <c:v>2.2199999999999989</c:v>
                </c:pt>
                <c:pt idx="11">
                  <c:v>2.0300000000000011</c:v>
                </c:pt>
                <c:pt idx="12">
                  <c:v>1.7600000000000016</c:v>
                </c:pt>
                <c:pt idx="13">
                  <c:v>2.5500000000000043</c:v>
                </c:pt>
                <c:pt idx="14">
                  <c:v>3</c:v>
                </c:pt>
                <c:pt idx="15">
                  <c:v>3.0500000000000043</c:v>
                </c:pt>
                <c:pt idx="16">
                  <c:v>2.9299999999999997</c:v>
                </c:pt>
                <c:pt idx="17">
                  <c:v>3.0700000000000003</c:v>
                </c:pt>
                <c:pt idx="18">
                  <c:v>3.5500000000000043</c:v>
                </c:pt>
                <c:pt idx="19">
                  <c:v>4.0300000000000011</c:v>
                </c:pt>
                <c:pt idx="20">
                  <c:v>3.6099999999999994</c:v>
                </c:pt>
                <c:pt idx="21">
                  <c:v>3.6000000000000014</c:v>
                </c:pt>
                <c:pt idx="22">
                  <c:v>3.75</c:v>
                </c:pt>
                <c:pt idx="23">
                  <c:v>3.5799999999999983</c:v>
                </c:pt>
                <c:pt idx="24">
                  <c:v>3.6799999999999997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Sheet1!$G$1</c:f>
              <c:strCache>
                <c:ptCount val="1"/>
                <c:pt idx="0">
                  <c:v>U</c:v>
                </c:pt>
              </c:strCache>
            </c:strRef>
          </c:tx>
          <c:xVal>
            <c:numRef>
              <c:f>Sheet1!$E$2:$E$26</c:f>
              <c:numCache>
                <c:formatCode>0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xVal>
          <c:yVal>
            <c:numRef>
              <c:f>Sheet1!$G$2:$G$26</c:f>
              <c:numCache>
                <c:formatCode>0.00</c:formatCode>
                <c:ptCount val="25"/>
                <c:pt idx="0">
                  <c:v>7.3100000000000023</c:v>
                </c:pt>
                <c:pt idx="1">
                  <c:v>3.5699999999999932</c:v>
                </c:pt>
                <c:pt idx="2">
                  <c:v>4.3299999999999983</c:v>
                </c:pt>
                <c:pt idx="3">
                  <c:v>3.4300000000000068</c:v>
                </c:pt>
                <c:pt idx="4">
                  <c:v>3.519999999999996</c:v>
                </c:pt>
                <c:pt idx="5">
                  <c:v>2.3599999999999994</c:v>
                </c:pt>
                <c:pt idx="6">
                  <c:v>2.9300000000000068</c:v>
                </c:pt>
                <c:pt idx="7">
                  <c:v>5.0799999999999983</c:v>
                </c:pt>
                <c:pt idx="8">
                  <c:v>4.4699999999999989</c:v>
                </c:pt>
                <c:pt idx="9">
                  <c:v>6.2900000000000063</c:v>
                </c:pt>
                <c:pt idx="10">
                  <c:v>7.0400000000000063</c:v>
                </c:pt>
                <c:pt idx="11">
                  <c:v>6.9200000000000017</c:v>
                </c:pt>
                <c:pt idx="12">
                  <c:v>5.8499999999999943</c:v>
                </c:pt>
                <c:pt idx="13">
                  <c:v>7.5600000000000023</c:v>
                </c:pt>
                <c:pt idx="14">
                  <c:v>8.8199999999999932</c:v>
                </c:pt>
                <c:pt idx="15">
                  <c:v>8.3400000000000034</c:v>
                </c:pt>
                <c:pt idx="16">
                  <c:v>8.4899999999999949</c:v>
                </c:pt>
                <c:pt idx="17">
                  <c:v>9.5499999999999972</c:v>
                </c:pt>
                <c:pt idx="18">
                  <c:v>10.120000000000005</c:v>
                </c:pt>
                <c:pt idx="19">
                  <c:v>11.11</c:v>
                </c:pt>
                <c:pt idx="20">
                  <c:v>9.9099999999999966</c:v>
                </c:pt>
                <c:pt idx="21">
                  <c:v>9.5999999999999943</c:v>
                </c:pt>
                <c:pt idx="22">
                  <c:v>9.7900000000000063</c:v>
                </c:pt>
                <c:pt idx="23">
                  <c:v>9.39</c:v>
                </c:pt>
                <c:pt idx="24">
                  <c:v>9.8400000000000034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784576"/>
        <c:axId val="99786112"/>
      </c:scatterChart>
      <c:valAx>
        <c:axId val="99784576"/>
        <c:scaling>
          <c:orientation val="minMax"/>
          <c:max val="26"/>
          <c:min val="0"/>
        </c:scaling>
        <c:delete val="0"/>
        <c:axPos val="b"/>
        <c:majorGridlines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1400" baseline="0"/>
            </a:pPr>
            <a:endParaRPr lang="en-US"/>
          </a:p>
        </c:txPr>
        <c:crossAx val="99786112"/>
        <c:crosses val="autoZero"/>
        <c:crossBetween val="midCat"/>
        <c:majorUnit val="5"/>
      </c:valAx>
      <c:valAx>
        <c:axId val="99786112"/>
        <c:scaling>
          <c:orientation val="minMax"/>
        </c:scaling>
        <c:delete val="0"/>
        <c:axPos val="l"/>
        <c:majorGridlines/>
        <c:numFmt formatCode="0" sourceLinked="0"/>
        <c:majorTickMark val="out"/>
        <c:minorTickMark val="none"/>
        <c:tickLblPos val="nextTo"/>
        <c:txPr>
          <a:bodyPr/>
          <a:lstStyle/>
          <a:p>
            <a:pPr>
              <a:defRPr sz="1400" baseline="0"/>
            </a:pPr>
            <a:endParaRPr lang="en-US"/>
          </a:p>
        </c:txPr>
        <c:crossAx val="99784576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10718044619422579"/>
          <c:y val="0.11072725284339457"/>
          <c:w val="0.1011528871391076"/>
          <c:h val="0.16743438320209975"/>
        </c:manualLayout>
      </c:layout>
      <c:overlay val="0"/>
      <c:txPr>
        <a:bodyPr/>
        <a:lstStyle/>
        <a:p>
          <a:pPr>
            <a:defRPr sz="1400" baseline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3224130916119168E-2"/>
          <c:y val="4.9558605567764008E-2"/>
          <c:w val="0.9189787039438746"/>
          <c:h val="0.88872856883901685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Sheet1!$F$2:$F$26</c:f>
              <c:numCache>
                <c:formatCode>0.00</c:formatCode>
                <c:ptCount val="25"/>
                <c:pt idx="0">
                  <c:v>2.9699999999999989</c:v>
                </c:pt>
                <c:pt idx="1">
                  <c:v>1.3200000000000003</c:v>
                </c:pt>
                <c:pt idx="2">
                  <c:v>1.370000000000001</c:v>
                </c:pt>
                <c:pt idx="3">
                  <c:v>1.1799999999999997</c:v>
                </c:pt>
                <c:pt idx="4">
                  <c:v>1.2200000000000024</c:v>
                </c:pt>
                <c:pt idx="5">
                  <c:v>0.81000000000000227</c:v>
                </c:pt>
                <c:pt idx="6">
                  <c:v>0.78000000000000114</c:v>
                </c:pt>
                <c:pt idx="7">
                  <c:v>1.490000000000002</c:v>
                </c:pt>
                <c:pt idx="8">
                  <c:v>1.2000000000000028</c:v>
                </c:pt>
                <c:pt idx="9">
                  <c:v>1.8300000000000018</c:v>
                </c:pt>
                <c:pt idx="10">
                  <c:v>2.2199999999999989</c:v>
                </c:pt>
                <c:pt idx="11">
                  <c:v>2.0300000000000011</c:v>
                </c:pt>
                <c:pt idx="12">
                  <c:v>1.7600000000000016</c:v>
                </c:pt>
                <c:pt idx="13">
                  <c:v>2.5500000000000043</c:v>
                </c:pt>
                <c:pt idx="14">
                  <c:v>3</c:v>
                </c:pt>
                <c:pt idx="15">
                  <c:v>3.0500000000000043</c:v>
                </c:pt>
                <c:pt idx="16">
                  <c:v>2.9299999999999997</c:v>
                </c:pt>
                <c:pt idx="17">
                  <c:v>3.0700000000000003</c:v>
                </c:pt>
                <c:pt idx="18">
                  <c:v>3.5500000000000043</c:v>
                </c:pt>
                <c:pt idx="19">
                  <c:v>4.0300000000000011</c:v>
                </c:pt>
                <c:pt idx="20">
                  <c:v>3.6099999999999994</c:v>
                </c:pt>
                <c:pt idx="21">
                  <c:v>3.6000000000000014</c:v>
                </c:pt>
                <c:pt idx="22">
                  <c:v>3.75</c:v>
                </c:pt>
                <c:pt idx="23">
                  <c:v>3.5799999999999983</c:v>
                </c:pt>
                <c:pt idx="24">
                  <c:v>3.6799999999999997</c:v>
                </c:pt>
              </c:numCache>
            </c:numRef>
          </c:xVal>
          <c:yVal>
            <c:numRef>
              <c:f>Sheet1!$G$2:$G$26</c:f>
              <c:numCache>
                <c:formatCode>0.00</c:formatCode>
                <c:ptCount val="25"/>
                <c:pt idx="0">
                  <c:v>7.3100000000000023</c:v>
                </c:pt>
                <c:pt idx="1">
                  <c:v>3.5699999999999932</c:v>
                </c:pt>
                <c:pt idx="2">
                  <c:v>4.3299999999999983</c:v>
                </c:pt>
                <c:pt idx="3">
                  <c:v>3.4300000000000068</c:v>
                </c:pt>
                <c:pt idx="4">
                  <c:v>3.519999999999996</c:v>
                </c:pt>
                <c:pt idx="5">
                  <c:v>2.3599999999999994</c:v>
                </c:pt>
                <c:pt idx="6">
                  <c:v>2.9300000000000068</c:v>
                </c:pt>
                <c:pt idx="7">
                  <c:v>5.0799999999999983</c:v>
                </c:pt>
                <c:pt idx="8">
                  <c:v>4.4699999999999989</c:v>
                </c:pt>
                <c:pt idx="9">
                  <c:v>6.2900000000000063</c:v>
                </c:pt>
                <c:pt idx="10">
                  <c:v>7.0400000000000063</c:v>
                </c:pt>
                <c:pt idx="11">
                  <c:v>6.9200000000000017</c:v>
                </c:pt>
                <c:pt idx="12">
                  <c:v>5.8499999999999943</c:v>
                </c:pt>
                <c:pt idx="13">
                  <c:v>7.5600000000000023</c:v>
                </c:pt>
                <c:pt idx="14">
                  <c:v>8.8199999999999932</c:v>
                </c:pt>
                <c:pt idx="15">
                  <c:v>8.3400000000000034</c:v>
                </c:pt>
                <c:pt idx="16">
                  <c:v>8.4899999999999949</c:v>
                </c:pt>
                <c:pt idx="17">
                  <c:v>9.5499999999999972</c:v>
                </c:pt>
                <c:pt idx="18">
                  <c:v>10.120000000000005</c:v>
                </c:pt>
                <c:pt idx="19">
                  <c:v>11.11</c:v>
                </c:pt>
                <c:pt idx="20">
                  <c:v>9.9099999999999966</c:v>
                </c:pt>
                <c:pt idx="21">
                  <c:v>9.5999999999999943</c:v>
                </c:pt>
                <c:pt idx="22">
                  <c:v>9.7900000000000063</c:v>
                </c:pt>
                <c:pt idx="23">
                  <c:v>9.39</c:v>
                </c:pt>
                <c:pt idx="24">
                  <c:v>9.8400000000000034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960320"/>
        <c:axId val="99961856"/>
      </c:scatterChart>
      <c:valAx>
        <c:axId val="99960320"/>
        <c:scaling>
          <c:orientation val="minMax"/>
        </c:scaling>
        <c:delete val="0"/>
        <c:axPos val="b"/>
        <c:majorGridlines/>
        <c:numFmt formatCode="0.0" sourceLinked="0"/>
        <c:majorTickMark val="out"/>
        <c:minorTickMark val="none"/>
        <c:tickLblPos val="nextTo"/>
        <c:txPr>
          <a:bodyPr/>
          <a:lstStyle/>
          <a:p>
            <a:pPr>
              <a:defRPr sz="1400" baseline="0"/>
            </a:pPr>
            <a:endParaRPr lang="en-US"/>
          </a:p>
        </c:txPr>
        <c:crossAx val="99961856"/>
        <c:crosses val="autoZero"/>
        <c:crossBetween val="midCat"/>
      </c:valAx>
      <c:valAx>
        <c:axId val="99961856"/>
        <c:scaling>
          <c:orientation val="minMax"/>
          <c:min val="2"/>
        </c:scaling>
        <c:delete val="0"/>
        <c:axPos val="l"/>
        <c:majorGridlines/>
        <c:numFmt formatCode="0" sourceLinked="0"/>
        <c:majorTickMark val="out"/>
        <c:minorTickMark val="none"/>
        <c:tickLblPos val="nextTo"/>
        <c:txPr>
          <a:bodyPr/>
          <a:lstStyle/>
          <a:p>
            <a:pPr>
              <a:defRPr sz="1400" baseline="0"/>
            </a:pPr>
            <a:endParaRPr lang="en-US"/>
          </a:p>
        </c:txPr>
        <c:crossAx val="9996032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8099518810148729E-2"/>
          <c:y val="2.8252405949256341E-2"/>
          <c:w val="0.91115048118985131"/>
          <c:h val="0.878915864683581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Ee</c:v>
                </c:pt>
              </c:strCache>
            </c:strRef>
          </c:tx>
          <c:spPr>
            <a:ln w="38100">
              <a:prstDash val="dash"/>
            </a:ln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cat>
          <c:val>
            <c:numRef>
              <c:f>Sheet1!$B$2:$B$14</c:f>
              <c:numCache>
                <c:formatCode>0.0</c:formatCode>
                <c:ptCount val="13"/>
                <c:pt idx="0">
                  <c:v>7</c:v>
                </c:pt>
                <c:pt idx="1">
                  <c:v>6.1</c:v>
                </c:pt>
                <c:pt idx="2">
                  <c:v>5.6</c:v>
                </c:pt>
                <c:pt idx="3">
                  <c:v>5.3</c:v>
                </c:pt>
                <c:pt idx="4">
                  <c:v>5.2</c:v>
                </c:pt>
                <c:pt idx="5">
                  <c:v>5.5</c:v>
                </c:pt>
                <c:pt idx="6">
                  <c:v>6.9</c:v>
                </c:pt>
                <c:pt idx="7">
                  <c:v>9.4</c:v>
                </c:pt>
                <c:pt idx="8">
                  <c:v>11.6</c:v>
                </c:pt>
                <c:pt idx="9">
                  <c:v>12.2</c:v>
                </c:pt>
                <c:pt idx="10">
                  <c:v>11.9</c:v>
                </c:pt>
                <c:pt idx="11">
                  <c:v>10.5</c:v>
                </c:pt>
                <c:pt idx="12">
                  <c:v>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Eg</c:v>
                </c:pt>
              </c:strCache>
            </c:strRef>
          </c:tx>
          <c:spPr>
            <a:ln w="31750"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cat>
          <c:val>
            <c:numRef>
              <c:f>Sheet1!$C$2:$C$14</c:f>
              <c:numCache>
                <c:formatCode>0.0</c:formatCode>
                <c:ptCount val="13"/>
                <c:pt idx="0">
                  <c:v>1.3</c:v>
                </c:pt>
                <c:pt idx="1">
                  <c:v>1.7</c:v>
                </c:pt>
                <c:pt idx="2">
                  <c:v>1.9</c:v>
                </c:pt>
                <c:pt idx="3">
                  <c:v>2</c:v>
                </c:pt>
                <c:pt idx="4">
                  <c:v>2</c:v>
                </c:pt>
                <c:pt idx="5">
                  <c:v>1.8</c:v>
                </c:pt>
                <c:pt idx="6">
                  <c:v>1.2</c:v>
                </c:pt>
                <c:pt idx="7">
                  <c:v>0.7</c:v>
                </c:pt>
                <c:pt idx="8">
                  <c:v>0.3</c:v>
                </c:pt>
                <c:pt idx="9">
                  <c:v>0.1</c:v>
                </c:pt>
                <c:pt idx="10">
                  <c:v>0.2</c:v>
                </c:pt>
                <c:pt idx="11">
                  <c:v>0.4</c:v>
                </c:pt>
                <c:pt idx="12">
                  <c:v>0.9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2096768"/>
        <c:axId val="92114944"/>
      </c:barChart>
      <c:catAx>
        <c:axId val="9209676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92114944"/>
        <c:crosses val="autoZero"/>
        <c:auto val="1"/>
        <c:lblAlgn val="ctr"/>
        <c:lblOffset val="100"/>
        <c:tickLblSkip val="2"/>
        <c:noMultiLvlLbl val="0"/>
      </c:catAx>
      <c:valAx>
        <c:axId val="92114944"/>
        <c:scaling>
          <c:orientation val="minMax"/>
          <c:max val="13"/>
          <c:min val="0"/>
        </c:scaling>
        <c:delete val="0"/>
        <c:axPos val="l"/>
        <c:majorGridlines/>
        <c:numFmt formatCode="0" sourceLinked="0"/>
        <c:majorTickMark val="out"/>
        <c:minorTickMark val="none"/>
        <c:tickLblPos val="nextTo"/>
        <c:crossAx val="92096768"/>
        <c:crossesAt val="0"/>
        <c:crossBetween val="between"/>
      </c:valAx>
    </c:plotArea>
    <c:legend>
      <c:legendPos val="r"/>
      <c:layout>
        <c:manualLayout>
          <c:xMode val="edge"/>
          <c:yMode val="edge"/>
          <c:x val="0.21673600174978125"/>
          <c:y val="9.6838363954505693E-2"/>
          <c:w val="0.21659733158355207"/>
          <c:h val="0.1674343832020997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400" baseline="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8099518810148729E-2"/>
          <c:y val="2.8252405949256341E-2"/>
          <c:w val="0.91115048118985131"/>
          <c:h val="0.8789158646835811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Ee</c:v>
                </c:pt>
              </c:strCache>
            </c:strRef>
          </c:tx>
          <c:spPr>
            <a:ln w="38100">
              <a:prstDash val="dash"/>
            </a:ln>
          </c:spPr>
          <c:marker>
            <c:symbol val="none"/>
          </c:marker>
          <c:xVal>
            <c:numRef>
              <c:f>Sheet1!$A$2:$A$14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xVal>
          <c:yVal>
            <c:numRef>
              <c:f>Sheet1!$B$2:$B$14</c:f>
              <c:numCache>
                <c:formatCode>0.0</c:formatCode>
                <c:ptCount val="13"/>
                <c:pt idx="0">
                  <c:v>7</c:v>
                </c:pt>
                <c:pt idx="1">
                  <c:v>6.1</c:v>
                </c:pt>
                <c:pt idx="2">
                  <c:v>5.6</c:v>
                </c:pt>
                <c:pt idx="3">
                  <c:v>5.3</c:v>
                </c:pt>
                <c:pt idx="4">
                  <c:v>5.2</c:v>
                </c:pt>
                <c:pt idx="5">
                  <c:v>5.5</c:v>
                </c:pt>
                <c:pt idx="6">
                  <c:v>6.9</c:v>
                </c:pt>
                <c:pt idx="7">
                  <c:v>9.4</c:v>
                </c:pt>
                <c:pt idx="8">
                  <c:v>11.6</c:v>
                </c:pt>
                <c:pt idx="9">
                  <c:v>12.2</c:v>
                </c:pt>
                <c:pt idx="10">
                  <c:v>11.9</c:v>
                </c:pt>
                <c:pt idx="11">
                  <c:v>10.5</c:v>
                </c:pt>
                <c:pt idx="12">
                  <c:v>8.4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Eg</c:v>
                </c:pt>
              </c:strCache>
            </c:strRef>
          </c:tx>
          <c:spPr>
            <a:ln w="31750"/>
          </c:spPr>
          <c:marker>
            <c:symbol val="none"/>
          </c:marker>
          <c:xVal>
            <c:numRef>
              <c:f>Sheet1!$A$2:$A$14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xVal>
          <c:yVal>
            <c:numRef>
              <c:f>Sheet1!$C$2:$C$14</c:f>
              <c:numCache>
                <c:formatCode>0.0</c:formatCode>
                <c:ptCount val="13"/>
                <c:pt idx="0">
                  <c:v>1.3</c:v>
                </c:pt>
                <c:pt idx="1">
                  <c:v>1.7</c:v>
                </c:pt>
                <c:pt idx="2">
                  <c:v>1.9</c:v>
                </c:pt>
                <c:pt idx="3">
                  <c:v>2</c:v>
                </c:pt>
                <c:pt idx="4">
                  <c:v>2</c:v>
                </c:pt>
                <c:pt idx="5">
                  <c:v>1.8</c:v>
                </c:pt>
                <c:pt idx="6">
                  <c:v>1.2</c:v>
                </c:pt>
                <c:pt idx="7">
                  <c:v>0.7</c:v>
                </c:pt>
                <c:pt idx="8">
                  <c:v>0.3</c:v>
                </c:pt>
                <c:pt idx="9">
                  <c:v>0.1</c:v>
                </c:pt>
                <c:pt idx="10">
                  <c:v>0.2</c:v>
                </c:pt>
                <c:pt idx="11">
                  <c:v>0.4</c:v>
                </c:pt>
                <c:pt idx="12">
                  <c:v>0.9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170880"/>
        <c:axId val="92201344"/>
      </c:scatterChart>
      <c:valAx>
        <c:axId val="9217088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92201344"/>
        <c:crosses val="autoZero"/>
        <c:crossBetween val="midCat"/>
        <c:majorUnit val="2"/>
      </c:valAx>
      <c:valAx>
        <c:axId val="92201344"/>
        <c:scaling>
          <c:orientation val="minMax"/>
          <c:max val="13"/>
          <c:min val="0"/>
        </c:scaling>
        <c:delete val="0"/>
        <c:axPos val="l"/>
        <c:majorGridlines/>
        <c:numFmt formatCode="0" sourceLinked="0"/>
        <c:majorTickMark val="out"/>
        <c:minorTickMark val="none"/>
        <c:tickLblPos val="nextTo"/>
        <c:crossAx val="92170880"/>
        <c:crossesAt val="0"/>
        <c:crossBetween val="midCat"/>
      </c:valAx>
    </c:plotArea>
    <c:legend>
      <c:legendPos val="r"/>
      <c:layout>
        <c:manualLayout>
          <c:xMode val="edge"/>
          <c:yMode val="edge"/>
          <c:x val="0.17322995853925169"/>
          <c:y val="8.8708149286217272E-2"/>
          <c:w val="0.29081364829396328"/>
          <c:h val="0.1674343832020997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400" baseline="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8099518810148729E-2"/>
          <c:y val="2.8252405949256341E-2"/>
          <c:w val="0.91115048118985131"/>
          <c:h val="0.8789158646835811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Ee</c:v>
                </c:pt>
              </c:strCache>
            </c:strRef>
          </c:tx>
          <c:spPr>
            <a:ln w="38100">
              <a:prstDash val="dash"/>
            </a:ln>
          </c:spPr>
          <c:xVal>
            <c:numRef>
              <c:f>Sheet1!$A$2:$A$14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xVal>
          <c:yVal>
            <c:numRef>
              <c:f>Sheet1!$B$2:$B$14</c:f>
              <c:numCache>
                <c:formatCode>0.0</c:formatCode>
                <c:ptCount val="13"/>
                <c:pt idx="0">
                  <c:v>7</c:v>
                </c:pt>
                <c:pt idx="1">
                  <c:v>6.1</c:v>
                </c:pt>
                <c:pt idx="2">
                  <c:v>5.6</c:v>
                </c:pt>
                <c:pt idx="3">
                  <c:v>5.3</c:v>
                </c:pt>
                <c:pt idx="4">
                  <c:v>5.2</c:v>
                </c:pt>
                <c:pt idx="5">
                  <c:v>5.5</c:v>
                </c:pt>
                <c:pt idx="6">
                  <c:v>6.9</c:v>
                </c:pt>
                <c:pt idx="7">
                  <c:v>9.4</c:v>
                </c:pt>
                <c:pt idx="8">
                  <c:v>11.6</c:v>
                </c:pt>
                <c:pt idx="9">
                  <c:v>12.2</c:v>
                </c:pt>
                <c:pt idx="10">
                  <c:v>11.9</c:v>
                </c:pt>
                <c:pt idx="11">
                  <c:v>10.5</c:v>
                </c:pt>
                <c:pt idx="12">
                  <c:v>8.4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Eg</c:v>
                </c:pt>
              </c:strCache>
            </c:strRef>
          </c:tx>
          <c:spPr>
            <a:ln w="31750"/>
          </c:spPr>
          <c:xVal>
            <c:numRef>
              <c:f>Sheet1!$A$2:$A$14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xVal>
          <c:yVal>
            <c:numRef>
              <c:f>Sheet1!$C$2:$C$14</c:f>
              <c:numCache>
                <c:formatCode>0.0</c:formatCode>
                <c:ptCount val="13"/>
                <c:pt idx="0">
                  <c:v>1.3</c:v>
                </c:pt>
                <c:pt idx="1">
                  <c:v>1.7</c:v>
                </c:pt>
                <c:pt idx="2">
                  <c:v>1.9</c:v>
                </c:pt>
                <c:pt idx="3">
                  <c:v>2</c:v>
                </c:pt>
                <c:pt idx="4">
                  <c:v>2</c:v>
                </c:pt>
                <c:pt idx="5">
                  <c:v>1.8</c:v>
                </c:pt>
                <c:pt idx="6">
                  <c:v>1.2</c:v>
                </c:pt>
                <c:pt idx="7">
                  <c:v>0.7</c:v>
                </c:pt>
                <c:pt idx="8">
                  <c:v>0.3</c:v>
                </c:pt>
                <c:pt idx="9">
                  <c:v>0.1</c:v>
                </c:pt>
                <c:pt idx="10">
                  <c:v>0.2</c:v>
                </c:pt>
                <c:pt idx="11">
                  <c:v>0.4</c:v>
                </c:pt>
                <c:pt idx="12">
                  <c:v>0.9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253184"/>
        <c:axId val="92930816"/>
      </c:scatterChart>
      <c:valAx>
        <c:axId val="92253184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92930816"/>
        <c:crosses val="autoZero"/>
        <c:crossBetween val="midCat"/>
        <c:majorUnit val="2"/>
      </c:valAx>
      <c:valAx>
        <c:axId val="92930816"/>
        <c:scaling>
          <c:orientation val="minMax"/>
          <c:max val="13"/>
          <c:min val="0"/>
        </c:scaling>
        <c:delete val="0"/>
        <c:axPos val="l"/>
        <c:majorGridlines/>
        <c:numFmt formatCode="0" sourceLinked="0"/>
        <c:majorTickMark val="out"/>
        <c:minorTickMark val="none"/>
        <c:tickLblPos val="nextTo"/>
        <c:crossAx val="92253184"/>
        <c:crossesAt val="0"/>
        <c:crossBetween val="midCat"/>
      </c:valAx>
    </c:plotArea>
    <c:legend>
      <c:legendPos val="r"/>
      <c:layout>
        <c:manualLayout>
          <c:xMode val="edge"/>
          <c:yMode val="edge"/>
          <c:x val="0.17322995853925169"/>
          <c:y val="8.8708149286217272E-2"/>
          <c:w val="0.29081364829396328"/>
          <c:h val="0.1674343832020997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400" baseline="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7810110692685147E-2"/>
          <c:y val="3.4735623956096397E-2"/>
          <c:w val="0.91115048118985131"/>
          <c:h val="0.87891586468358118"/>
        </c:manualLayout>
      </c:layout>
      <c:scatterChart>
        <c:scatterStyle val="smooth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Eg</c:v>
                </c:pt>
              </c:strCache>
            </c:strRef>
          </c:tx>
          <c:spPr>
            <a:ln w="31750"/>
          </c:spPr>
          <c:marker>
            <c:symbol val="none"/>
          </c:marker>
          <c:xVal>
            <c:numRef>
              <c:f>Sheet1!$A$2:$A$14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xVal>
          <c:yVal>
            <c:numRef>
              <c:f>Sheet1!$C$2:$C$14</c:f>
              <c:numCache>
                <c:formatCode>0.0</c:formatCode>
                <c:ptCount val="13"/>
                <c:pt idx="0">
                  <c:v>1.3</c:v>
                </c:pt>
                <c:pt idx="1">
                  <c:v>1.7</c:v>
                </c:pt>
                <c:pt idx="2">
                  <c:v>1.9</c:v>
                </c:pt>
                <c:pt idx="3">
                  <c:v>2</c:v>
                </c:pt>
                <c:pt idx="4">
                  <c:v>2</c:v>
                </c:pt>
                <c:pt idx="5">
                  <c:v>1.8</c:v>
                </c:pt>
                <c:pt idx="6">
                  <c:v>1.2</c:v>
                </c:pt>
                <c:pt idx="7">
                  <c:v>0.7</c:v>
                </c:pt>
                <c:pt idx="8">
                  <c:v>0.3</c:v>
                </c:pt>
                <c:pt idx="9">
                  <c:v>0.1</c:v>
                </c:pt>
                <c:pt idx="10">
                  <c:v>0.2</c:v>
                </c:pt>
                <c:pt idx="11">
                  <c:v>0.4</c:v>
                </c:pt>
                <c:pt idx="12">
                  <c:v>0.9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701440"/>
        <c:axId val="92702976"/>
      </c:scatterChar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Ee</c:v>
                </c:pt>
              </c:strCache>
            </c:strRef>
          </c:tx>
          <c:spPr>
            <a:ln w="38100">
              <a:prstDash val="dash"/>
            </a:ln>
          </c:spPr>
          <c:marker>
            <c:symbol val="none"/>
          </c:marker>
          <c:xVal>
            <c:numRef>
              <c:f>Sheet1!$A$2:$A$14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xVal>
          <c:yVal>
            <c:numRef>
              <c:f>Sheet1!$B$2:$B$14</c:f>
              <c:numCache>
                <c:formatCode>0.0</c:formatCode>
                <c:ptCount val="13"/>
                <c:pt idx="0">
                  <c:v>7</c:v>
                </c:pt>
                <c:pt idx="1">
                  <c:v>6.1</c:v>
                </c:pt>
                <c:pt idx="2">
                  <c:v>5.6</c:v>
                </c:pt>
                <c:pt idx="3">
                  <c:v>5.3</c:v>
                </c:pt>
                <c:pt idx="4">
                  <c:v>5.2</c:v>
                </c:pt>
                <c:pt idx="5">
                  <c:v>5.5</c:v>
                </c:pt>
                <c:pt idx="6">
                  <c:v>6.9</c:v>
                </c:pt>
                <c:pt idx="7">
                  <c:v>9.4</c:v>
                </c:pt>
                <c:pt idx="8">
                  <c:v>11.6</c:v>
                </c:pt>
                <c:pt idx="9">
                  <c:v>12.2</c:v>
                </c:pt>
                <c:pt idx="10">
                  <c:v>11.9</c:v>
                </c:pt>
                <c:pt idx="11">
                  <c:v>10.5</c:v>
                </c:pt>
                <c:pt idx="12">
                  <c:v>8.4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710400"/>
        <c:axId val="92708864"/>
      </c:scatterChart>
      <c:valAx>
        <c:axId val="9270144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92702976"/>
        <c:crosses val="autoZero"/>
        <c:crossBetween val="midCat"/>
        <c:majorUnit val="2"/>
      </c:valAx>
      <c:valAx>
        <c:axId val="92702976"/>
        <c:scaling>
          <c:orientation val="minMax"/>
          <c:max val="3.5"/>
          <c:min val="0"/>
        </c:scaling>
        <c:delete val="0"/>
        <c:axPos val="l"/>
        <c:majorGridlines/>
        <c:numFmt formatCode="0.0" sourceLinked="0"/>
        <c:majorTickMark val="out"/>
        <c:minorTickMark val="none"/>
        <c:tickLblPos val="nextTo"/>
        <c:crossAx val="92701440"/>
        <c:crossesAt val="0"/>
        <c:crossBetween val="midCat"/>
      </c:valAx>
      <c:valAx>
        <c:axId val="92708864"/>
        <c:scaling>
          <c:orientation val="minMax"/>
          <c:max val="14"/>
          <c:min val="0"/>
        </c:scaling>
        <c:delete val="0"/>
        <c:axPos val="r"/>
        <c:numFmt formatCode="0" sourceLinked="0"/>
        <c:majorTickMark val="out"/>
        <c:minorTickMark val="none"/>
        <c:tickLblPos val="nextTo"/>
        <c:crossAx val="92710400"/>
        <c:crosses val="max"/>
        <c:crossBetween val="midCat"/>
      </c:valAx>
      <c:valAx>
        <c:axId val="927104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270886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17322995853925169"/>
          <c:y val="0.13748863709109529"/>
          <c:w val="0.29081364829396328"/>
          <c:h val="0.1674343832020997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400" baseline="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5113517060367457E-2"/>
          <c:y val="2.8252405949256341E-2"/>
          <c:w val="0.90413648293963256"/>
          <c:h val="0.87891586468358118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diamond"/>
            <c:size val="7"/>
            <c:spPr>
              <a:solidFill>
                <a:srgbClr val="FF0000"/>
              </a:solidFill>
            </c:spPr>
          </c:marker>
          <c:xVal>
            <c:numRef>
              <c:f>Sheet1!$B$2:$B$14</c:f>
              <c:numCache>
                <c:formatCode>0.0</c:formatCode>
                <c:ptCount val="13"/>
                <c:pt idx="0">
                  <c:v>7</c:v>
                </c:pt>
                <c:pt idx="1">
                  <c:v>6.1</c:v>
                </c:pt>
                <c:pt idx="2">
                  <c:v>5.6</c:v>
                </c:pt>
                <c:pt idx="3">
                  <c:v>5.3</c:v>
                </c:pt>
                <c:pt idx="4">
                  <c:v>5.2</c:v>
                </c:pt>
                <c:pt idx="5">
                  <c:v>5.5</c:v>
                </c:pt>
                <c:pt idx="6">
                  <c:v>6.9</c:v>
                </c:pt>
                <c:pt idx="7">
                  <c:v>9.4</c:v>
                </c:pt>
                <c:pt idx="8">
                  <c:v>11.6</c:v>
                </c:pt>
                <c:pt idx="9">
                  <c:v>12.2</c:v>
                </c:pt>
                <c:pt idx="10">
                  <c:v>11.9</c:v>
                </c:pt>
                <c:pt idx="11">
                  <c:v>10.5</c:v>
                </c:pt>
                <c:pt idx="12">
                  <c:v>8.4</c:v>
                </c:pt>
              </c:numCache>
            </c:numRef>
          </c:xVal>
          <c:yVal>
            <c:numRef>
              <c:f>Sheet1!$C$2:$C$14</c:f>
              <c:numCache>
                <c:formatCode>0.0</c:formatCode>
                <c:ptCount val="13"/>
                <c:pt idx="0">
                  <c:v>1.3</c:v>
                </c:pt>
                <c:pt idx="1">
                  <c:v>1.7</c:v>
                </c:pt>
                <c:pt idx="2">
                  <c:v>1.9</c:v>
                </c:pt>
                <c:pt idx="3">
                  <c:v>2</c:v>
                </c:pt>
                <c:pt idx="4">
                  <c:v>2</c:v>
                </c:pt>
                <c:pt idx="5">
                  <c:v>1.8</c:v>
                </c:pt>
                <c:pt idx="6">
                  <c:v>1.2</c:v>
                </c:pt>
                <c:pt idx="7">
                  <c:v>0.7</c:v>
                </c:pt>
                <c:pt idx="8">
                  <c:v>0.3</c:v>
                </c:pt>
                <c:pt idx="9">
                  <c:v>0.1</c:v>
                </c:pt>
                <c:pt idx="10">
                  <c:v>0.2</c:v>
                </c:pt>
                <c:pt idx="11">
                  <c:v>0.4</c:v>
                </c:pt>
                <c:pt idx="12">
                  <c:v>0.9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860800"/>
        <c:axId val="92862720"/>
      </c:scatterChart>
      <c:valAx>
        <c:axId val="92860800"/>
        <c:scaling>
          <c:orientation val="minMax"/>
          <c:max val="13"/>
          <c:min val="5"/>
        </c:scaling>
        <c:delete val="0"/>
        <c:axPos val="b"/>
        <c:majorGridlines/>
        <c:numFmt formatCode="0" sourceLinked="0"/>
        <c:majorTickMark val="out"/>
        <c:minorTickMark val="none"/>
        <c:tickLblPos val="nextTo"/>
        <c:crossAx val="92862720"/>
        <c:crosses val="autoZero"/>
        <c:crossBetween val="midCat"/>
        <c:majorUnit val="1"/>
      </c:valAx>
      <c:valAx>
        <c:axId val="92862720"/>
        <c:scaling>
          <c:orientation val="minMax"/>
          <c:max val="2.2000000000000002"/>
          <c:min val="0"/>
        </c:scaling>
        <c:delete val="0"/>
        <c:axPos val="l"/>
        <c:majorGridlines/>
        <c:numFmt formatCode="0.0" sourceLinked="1"/>
        <c:majorTickMark val="out"/>
        <c:minorTickMark val="none"/>
        <c:tickLblPos val="nextTo"/>
        <c:crossAx val="92860800"/>
        <c:crosses val="autoZero"/>
        <c:crossBetween val="midCat"/>
        <c:majorUnit val="0.4"/>
      </c:valAx>
    </c:plotArea>
    <c:plotVisOnly val="1"/>
    <c:dispBlanksAs val="gap"/>
    <c:showDLblsOverMax val="0"/>
  </c:chart>
  <c:txPr>
    <a:bodyPr/>
    <a:lstStyle/>
    <a:p>
      <a:pPr>
        <a:defRPr sz="1400" baseline="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5113517060367457E-2"/>
          <c:y val="2.8252405949256341E-2"/>
          <c:w val="0.90413648293963256"/>
          <c:h val="0.87891586468358118"/>
        </c:manualLayout>
      </c:layout>
      <c:scatterChart>
        <c:scatterStyle val="smoothMarker"/>
        <c:varyColors val="0"/>
        <c:ser>
          <c:idx val="0"/>
          <c:order val="0"/>
          <c:marker>
            <c:symbol val="diamond"/>
            <c:size val="7"/>
            <c:spPr>
              <a:solidFill>
                <a:srgbClr val="FF0000"/>
              </a:solidFill>
            </c:spPr>
          </c:marker>
          <c:xVal>
            <c:numRef>
              <c:f>Sheet1!$B$2:$B$14</c:f>
              <c:numCache>
                <c:formatCode>0.0</c:formatCode>
                <c:ptCount val="13"/>
                <c:pt idx="0">
                  <c:v>7</c:v>
                </c:pt>
                <c:pt idx="1">
                  <c:v>6.1</c:v>
                </c:pt>
                <c:pt idx="2">
                  <c:v>5.6</c:v>
                </c:pt>
                <c:pt idx="3">
                  <c:v>5.3</c:v>
                </c:pt>
                <c:pt idx="4">
                  <c:v>5.2</c:v>
                </c:pt>
                <c:pt idx="5">
                  <c:v>5.5</c:v>
                </c:pt>
                <c:pt idx="6">
                  <c:v>6.9</c:v>
                </c:pt>
                <c:pt idx="7">
                  <c:v>9.4</c:v>
                </c:pt>
                <c:pt idx="8">
                  <c:v>11.6</c:v>
                </c:pt>
                <c:pt idx="9">
                  <c:v>12.2</c:v>
                </c:pt>
                <c:pt idx="10">
                  <c:v>11.9</c:v>
                </c:pt>
                <c:pt idx="11">
                  <c:v>10.5</c:v>
                </c:pt>
                <c:pt idx="12">
                  <c:v>8.4</c:v>
                </c:pt>
              </c:numCache>
            </c:numRef>
          </c:xVal>
          <c:yVal>
            <c:numRef>
              <c:f>Sheet1!$C$2:$C$14</c:f>
              <c:numCache>
                <c:formatCode>0.0</c:formatCode>
                <c:ptCount val="13"/>
                <c:pt idx="0">
                  <c:v>1.3</c:v>
                </c:pt>
                <c:pt idx="1">
                  <c:v>1.7</c:v>
                </c:pt>
                <c:pt idx="2">
                  <c:v>1.9</c:v>
                </c:pt>
                <c:pt idx="3">
                  <c:v>2</c:v>
                </c:pt>
                <c:pt idx="4">
                  <c:v>2</c:v>
                </c:pt>
                <c:pt idx="5">
                  <c:v>1.8</c:v>
                </c:pt>
                <c:pt idx="6">
                  <c:v>1.2</c:v>
                </c:pt>
                <c:pt idx="7">
                  <c:v>0.7</c:v>
                </c:pt>
                <c:pt idx="8">
                  <c:v>0.3</c:v>
                </c:pt>
                <c:pt idx="9">
                  <c:v>0.1</c:v>
                </c:pt>
                <c:pt idx="10">
                  <c:v>0.2</c:v>
                </c:pt>
                <c:pt idx="11">
                  <c:v>0.4</c:v>
                </c:pt>
                <c:pt idx="12">
                  <c:v>0.9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917120"/>
        <c:axId val="94701056"/>
      </c:scatterChart>
      <c:valAx>
        <c:axId val="92917120"/>
        <c:scaling>
          <c:orientation val="minMax"/>
          <c:max val="13"/>
          <c:min val="5"/>
        </c:scaling>
        <c:delete val="0"/>
        <c:axPos val="b"/>
        <c:majorGridlines/>
        <c:numFmt formatCode="0" sourceLinked="0"/>
        <c:majorTickMark val="out"/>
        <c:minorTickMark val="none"/>
        <c:tickLblPos val="nextTo"/>
        <c:crossAx val="94701056"/>
        <c:crosses val="autoZero"/>
        <c:crossBetween val="midCat"/>
        <c:majorUnit val="1"/>
      </c:valAx>
      <c:valAx>
        <c:axId val="94701056"/>
        <c:scaling>
          <c:orientation val="minMax"/>
          <c:max val="2.2000000000000002"/>
          <c:min val="0"/>
        </c:scaling>
        <c:delete val="0"/>
        <c:axPos val="l"/>
        <c:majorGridlines/>
        <c:numFmt formatCode="0.0" sourceLinked="1"/>
        <c:majorTickMark val="out"/>
        <c:minorTickMark val="none"/>
        <c:tickLblPos val="nextTo"/>
        <c:crossAx val="92917120"/>
        <c:crosses val="autoZero"/>
        <c:crossBetween val="midCat"/>
        <c:majorUnit val="0.4"/>
      </c:valAx>
    </c:plotArea>
    <c:plotVisOnly val="1"/>
    <c:dispBlanksAs val="gap"/>
    <c:showDLblsOverMax val="0"/>
  </c:chart>
  <c:txPr>
    <a:bodyPr/>
    <a:lstStyle/>
    <a:p>
      <a:pPr>
        <a:defRPr sz="1400" baseline="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5113517060367457E-2"/>
          <c:y val="2.8252405949256341E-2"/>
          <c:w val="0.90413648293963256"/>
          <c:h val="0.87891586468358118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diamond"/>
            <c:size val="7"/>
            <c:spPr>
              <a:solidFill>
                <a:srgbClr val="FF0000"/>
              </a:solidFill>
            </c:spPr>
          </c:marker>
          <c:xVal>
            <c:numRef>
              <c:f>Sheet1!$B$2:$B$14</c:f>
              <c:numCache>
                <c:formatCode>0.0</c:formatCode>
                <c:ptCount val="13"/>
                <c:pt idx="0">
                  <c:v>7</c:v>
                </c:pt>
                <c:pt idx="1">
                  <c:v>6.1</c:v>
                </c:pt>
                <c:pt idx="2">
                  <c:v>5.6</c:v>
                </c:pt>
                <c:pt idx="3">
                  <c:v>5.3</c:v>
                </c:pt>
                <c:pt idx="4">
                  <c:v>5.2</c:v>
                </c:pt>
                <c:pt idx="5">
                  <c:v>5.5</c:v>
                </c:pt>
                <c:pt idx="6">
                  <c:v>6.9</c:v>
                </c:pt>
                <c:pt idx="7">
                  <c:v>9.4</c:v>
                </c:pt>
                <c:pt idx="8">
                  <c:v>11.6</c:v>
                </c:pt>
                <c:pt idx="9">
                  <c:v>12.2</c:v>
                </c:pt>
                <c:pt idx="10">
                  <c:v>11.9</c:v>
                </c:pt>
                <c:pt idx="11">
                  <c:v>10.5</c:v>
                </c:pt>
                <c:pt idx="12">
                  <c:v>8.4</c:v>
                </c:pt>
              </c:numCache>
            </c:numRef>
          </c:xVal>
          <c:yVal>
            <c:numRef>
              <c:f>Sheet1!$C$2:$C$14</c:f>
              <c:numCache>
                <c:formatCode>0.0</c:formatCode>
                <c:ptCount val="13"/>
                <c:pt idx="0">
                  <c:v>1.3</c:v>
                </c:pt>
                <c:pt idx="1">
                  <c:v>1.7</c:v>
                </c:pt>
                <c:pt idx="2">
                  <c:v>1.9</c:v>
                </c:pt>
                <c:pt idx="3">
                  <c:v>2</c:v>
                </c:pt>
                <c:pt idx="4">
                  <c:v>2</c:v>
                </c:pt>
                <c:pt idx="5">
                  <c:v>1.8</c:v>
                </c:pt>
                <c:pt idx="6">
                  <c:v>1.2</c:v>
                </c:pt>
                <c:pt idx="7">
                  <c:v>0.7</c:v>
                </c:pt>
                <c:pt idx="8">
                  <c:v>0.3</c:v>
                </c:pt>
                <c:pt idx="9">
                  <c:v>0.1</c:v>
                </c:pt>
                <c:pt idx="10">
                  <c:v>0.2</c:v>
                </c:pt>
                <c:pt idx="11">
                  <c:v>0.4</c:v>
                </c:pt>
                <c:pt idx="12">
                  <c:v>0.9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718592"/>
        <c:axId val="94790400"/>
      </c:scatterChart>
      <c:valAx>
        <c:axId val="94718592"/>
        <c:scaling>
          <c:orientation val="minMax"/>
          <c:max val="13"/>
          <c:min val="5"/>
        </c:scaling>
        <c:delete val="0"/>
        <c:axPos val="b"/>
        <c:majorGridlines/>
        <c:numFmt formatCode="0" sourceLinked="0"/>
        <c:majorTickMark val="out"/>
        <c:minorTickMark val="none"/>
        <c:tickLblPos val="nextTo"/>
        <c:crossAx val="94790400"/>
        <c:crosses val="autoZero"/>
        <c:crossBetween val="midCat"/>
        <c:majorUnit val="1"/>
      </c:valAx>
      <c:valAx>
        <c:axId val="94790400"/>
        <c:scaling>
          <c:orientation val="minMax"/>
          <c:max val="2.2000000000000002"/>
          <c:min val="0"/>
        </c:scaling>
        <c:delete val="0"/>
        <c:axPos val="l"/>
        <c:majorGridlines/>
        <c:numFmt formatCode="0.0" sourceLinked="1"/>
        <c:majorTickMark val="out"/>
        <c:minorTickMark val="none"/>
        <c:tickLblPos val="nextTo"/>
        <c:crossAx val="94718592"/>
        <c:crosses val="autoZero"/>
        <c:crossBetween val="midCat"/>
        <c:majorUnit val="0.4"/>
      </c:valAx>
    </c:plotArea>
    <c:plotVisOnly val="1"/>
    <c:dispBlanksAs val="gap"/>
    <c:showDLblsOverMax val="0"/>
  </c:chart>
  <c:txPr>
    <a:bodyPr/>
    <a:lstStyle/>
    <a:p>
      <a:pPr>
        <a:defRPr sz="1400" baseline="0"/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9196850393700793E-2"/>
          <c:y val="2.8252405949256341E-2"/>
          <c:w val="0.87246281714785656"/>
          <c:h val="0.87891586468358118"/>
        </c:manualLayout>
      </c:layout>
      <c:scatterChart>
        <c:scatterStyle val="smoothMarker"/>
        <c:varyColors val="0"/>
        <c:ser>
          <c:idx val="0"/>
          <c:order val="0"/>
          <c:xVal>
            <c:numRef>
              <c:f>'S-N'!$B$2:$B$14</c:f>
              <c:numCache>
                <c:formatCode>0</c:formatCode>
                <c:ptCount val="13"/>
                <c:pt idx="0">
                  <c:v>504</c:v>
                </c:pt>
                <c:pt idx="1">
                  <c:v>687</c:v>
                </c:pt>
                <c:pt idx="2">
                  <c:v>924</c:v>
                </c:pt>
                <c:pt idx="3">
                  <c:v>1501</c:v>
                </c:pt>
                <c:pt idx="4">
                  <c:v>2498</c:v>
                </c:pt>
                <c:pt idx="5">
                  <c:v>4686</c:v>
                </c:pt>
                <c:pt idx="6">
                  <c:v>9323</c:v>
                </c:pt>
                <c:pt idx="7">
                  <c:v>24964</c:v>
                </c:pt>
                <c:pt idx="8">
                  <c:v>97606</c:v>
                </c:pt>
                <c:pt idx="9">
                  <c:v>564464</c:v>
                </c:pt>
                <c:pt idx="10">
                  <c:v>3974606</c:v>
                </c:pt>
                <c:pt idx="11">
                  <c:v>50236275</c:v>
                </c:pt>
                <c:pt idx="12">
                  <c:v>1778279410.0389235</c:v>
                </c:pt>
              </c:numCache>
            </c:numRef>
          </c:xVal>
          <c:yVal>
            <c:numRef>
              <c:f>'S-N'!$E$2:$E$14</c:f>
              <c:numCache>
                <c:formatCode>0.0</c:formatCode>
                <c:ptCount val="13"/>
                <c:pt idx="0">
                  <c:v>18.899999999999999</c:v>
                </c:pt>
                <c:pt idx="1">
                  <c:v>17.8</c:v>
                </c:pt>
                <c:pt idx="2">
                  <c:v>16.7</c:v>
                </c:pt>
                <c:pt idx="3">
                  <c:v>15.6</c:v>
                </c:pt>
                <c:pt idx="4">
                  <c:v>14.5</c:v>
                </c:pt>
                <c:pt idx="5">
                  <c:v>13.4</c:v>
                </c:pt>
                <c:pt idx="6">
                  <c:v>12.3</c:v>
                </c:pt>
                <c:pt idx="7">
                  <c:v>11.2</c:v>
                </c:pt>
                <c:pt idx="8">
                  <c:v>10.1</c:v>
                </c:pt>
                <c:pt idx="9">
                  <c:v>9</c:v>
                </c:pt>
                <c:pt idx="10">
                  <c:v>7.9</c:v>
                </c:pt>
                <c:pt idx="11">
                  <c:v>6.8</c:v>
                </c:pt>
                <c:pt idx="12">
                  <c:v>5.7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927872"/>
        <c:axId val="94954240"/>
      </c:scatterChart>
      <c:valAx>
        <c:axId val="94927872"/>
        <c:scaling>
          <c:orientation val="minMax"/>
          <c:min val="0"/>
        </c:scaling>
        <c:delete val="0"/>
        <c:axPos val="b"/>
        <c:majorGridlines/>
        <c:numFmt formatCode="0.0E+00" sourceLinked="0"/>
        <c:majorTickMark val="out"/>
        <c:minorTickMark val="none"/>
        <c:tickLblPos val="nextTo"/>
        <c:txPr>
          <a:bodyPr/>
          <a:lstStyle/>
          <a:p>
            <a:pPr>
              <a:defRPr sz="1400" baseline="0"/>
            </a:pPr>
            <a:endParaRPr lang="en-US"/>
          </a:p>
        </c:txPr>
        <c:crossAx val="94954240"/>
        <c:crosses val="autoZero"/>
        <c:crossBetween val="midCat"/>
      </c:valAx>
      <c:valAx>
        <c:axId val="94954240"/>
        <c:scaling>
          <c:orientation val="minMax"/>
          <c:max val="20"/>
          <c:min val="5"/>
        </c:scaling>
        <c:delete val="0"/>
        <c:axPos val="l"/>
        <c:majorGridlines/>
        <c:numFmt formatCode="0" sourceLinked="0"/>
        <c:majorTickMark val="out"/>
        <c:minorTickMark val="none"/>
        <c:tickLblPos val="nextTo"/>
        <c:txPr>
          <a:bodyPr/>
          <a:lstStyle/>
          <a:p>
            <a:pPr>
              <a:defRPr sz="1400" baseline="0"/>
            </a:pPr>
            <a:endParaRPr lang="en-US"/>
          </a:p>
        </c:txPr>
        <c:crossAx val="949278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4E8A9-5F6D-4C4E-B03A-F2B5C2AC58E7}" type="datetimeFigureOut">
              <a:rPr lang="en-US" smtClean="0"/>
              <a:pPr/>
              <a:t>3/17/2013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03387-6FA3-49CE-8EE7-7809FECF1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8D72-E7C5-4DFD-A6AD-3BBDDC1F0676}" type="datetimeFigureOut">
              <a:rPr lang="en-US" smtClean="0"/>
              <a:pPr/>
              <a:t>3/17/2013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F5CF-F315-414B-9BB1-7C2BB5CC8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8D72-E7C5-4DFD-A6AD-3BBDDC1F0676}" type="datetimeFigureOut">
              <a:rPr lang="en-US" smtClean="0"/>
              <a:pPr/>
              <a:t>3/17/2013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F5CF-F315-414B-9BB1-7C2BB5CC8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8D72-E7C5-4DFD-A6AD-3BBDDC1F0676}" type="datetimeFigureOut">
              <a:rPr lang="en-US" smtClean="0"/>
              <a:pPr/>
              <a:t>3/17/2013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F5CF-F315-414B-9BB1-7C2BB5CC8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4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2011 - Michael Bush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49963A-C727-42E8-A832-18F66C1113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6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8D72-E7C5-4DFD-A6AD-3BBDDC1F0676}" type="datetimeFigureOut">
              <a:rPr lang="en-US" smtClean="0"/>
              <a:pPr/>
              <a:t>3/17/2013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F5CF-F315-414B-9BB1-7C2BB5CC8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2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8D72-E7C5-4DFD-A6AD-3BBDDC1F0676}" type="datetimeFigureOut">
              <a:rPr lang="en-US" smtClean="0"/>
              <a:pPr/>
              <a:t>3/17/2013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F5CF-F315-414B-9BB1-7C2BB5CC8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7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8D72-E7C5-4DFD-A6AD-3BBDDC1F0676}" type="datetimeFigureOut">
              <a:rPr lang="en-US" smtClean="0"/>
              <a:pPr/>
              <a:t>3/17/2013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F5CF-F315-414B-9BB1-7C2BB5CC8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8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8D72-E7C5-4DFD-A6AD-3BBDDC1F0676}" type="datetimeFigureOut">
              <a:rPr lang="en-US" smtClean="0"/>
              <a:pPr/>
              <a:t>3/17/2013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F5CF-F315-414B-9BB1-7C2BB5CC8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6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8D72-E7C5-4DFD-A6AD-3BBDDC1F0676}" type="datetimeFigureOut">
              <a:rPr lang="en-US" smtClean="0"/>
              <a:pPr/>
              <a:t>3/17/2013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F5CF-F315-414B-9BB1-7C2BB5CC8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9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8D72-E7C5-4DFD-A6AD-3BBDDC1F0676}" type="datetimeFigureOut">
              <a:rPr lang="en-US" smtClean="0"/>
              <a:pPr/>
              <a:t>3/17/2013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F5CF-F315-414B-9BB1-7C2BB5CC8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3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8D72-E7C5-4DFD-A6AD-3BBDDC1F0676}" type="datetimeFigureOut">
              <a:rPr lang="en-US" smtClean="0"/>
              <a:pPr/>
              <a:t>3/17/2013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F5CF-F315-414B-9BB1-7C2BB5CC8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2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8D72-E7C5-4DFD-A6AD-3BBDDC1F0676}" type="datetimeFigureOut">
              <a:rPr lang="en-US" smtClean="0"/>
              <a:pPr/>
              <a:t>3/17/2013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F5CF-F315-414B-9BB1-7C2BB5CC8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5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D8D72-E7C5-4DFD-A6AD-3BBDDC1F0676}" type="datetimeFigureOut">
              <a:rPr lang="en-US" smtClean="0"/>
              <a:pPr/>
              <a:t>3/17/2013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BF5CF-F315-414B-9BB1-7C2BB5CC8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5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4724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Data recording, tabulation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Type of graphs –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Picto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Bar, Pie, Line, etc.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Graphs and Plots – Data points, Labeling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Axes locations, Breaks in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graphs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Line graphs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vs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Scatter plots.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Plot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types – Linear, Log-log, Semi-log, others.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Curve fitting – Least square, Spline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Curves – Linear, Polynomial, Exponential, etc.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Empirical formulas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80010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Ch 4 –  Representation of</a:t>
            </a:r>
            <a:br>
              <a:rPr lang="en-US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Technical Information</a:t>
            </a:r>
            <a:endParaRPr lang="en-US" sz="3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70800" y="6403975"/>
            <a:ext cx="1181100" cy="355600"/>
          </a:xfrm>
        </p:spPr>
        <p:txBody>
          <a:bodyPr/>
          <a:lstStyle/>
          <a:p>
            <a:pPr>
              <a:defRPr/>
            </a:pPr>
            <a:fld id="{9702B3EB-F29E-4A44-AB13-39D29691393E}" type="slidenum">
              <a:rPr lang="en-US" smtClean="0">
                <a:latin typeface="Arial" pitchFamily="34" charset="0"/>
                <a:cs typeface="Arial" pitchFamily="34" charset="0"/>
              </a:rPr>
              <a:pPr>
                <a:defRPr/>
              </a:pPr>
              <a:t>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47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0D0E1D"/>
                </a:solidFill>
                <a:latin typeface="Tahoma" charset="0"/>
              </a:defRPr>
            </a:lvl1pPr>
            <a:lvl2pPr marL="742950" indent="-285750" eaLnBrk="0" hangingPunct="0">
              <a:defRPr sz="2800">
                <a:solidFill>
                  <a:srgbClr val="0D0E1D"/>
                </a:solidFill>
                <a:latin typeface="Tahoma" charset="0"/>
              </a:defRPr>
            </a:lvl2pPr>
            <a:lvl3pPr marL="11430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3pPr>
            <a:lvl4pPr marL="16002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4pPr>
            <a:lvl5pPr marL="20574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9pPr>
          </a:lstStyle>
          <a:p>
            <a:pPr eaLnBrk="1" hangingPunct="1"/>
            <a:fld id="{1A26BC1F-7181-417E-A396-76B08CC3A160}" type="slidenum">
              <a:rPr lang="en-US" sz="1400" smtClean="0">
                <a:solidFill>
                  <a:schemeClr val="tx1"/>
                </a:solidFill>
              </a:rPr>
              <a:pPr eaLnBrk="1" hangingPunct="1"/>
              <a:t>10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3-D Pie Charts</a:t>
            </a:r>
            <a:endParaRPr lang="en-US" sz="3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931108" y="5957887"/>
            <a:ext cx="358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D0E1D"/>
                </a:solidFill>
                <a:latin typeface="Tahoma" charset="0"/>
              </a:defRPr>
            </a:lvl1pPr>
            <a:lvl2pPr marL="742950" indent="-285750" eaLnBrk="0" hangingPunct="0">
              <a:defRPr sz="2800">
                <a:solidFill>
                  <a:srgbClr val="0D0E1D"/>
                </a:solidFill>
                <a:latin typeface="Tahoma" charset="0"/>
              </a:defRPr>
            </a:lvl2pPr>
            <a:lvl3pPr marL="11430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3pPr>
            <a:lvl4pPr marL="16002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4pPr>
            <a:lvl5pPr marL="20574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*Graph used without permission*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25278" y="1488757"/>
            <a:ext cx="634712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Prettier, but even harder to compare wedges!</a:t>
            </a:r>
            <a:endParaRPr lang="en-US" sz="26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58492"/>
              </p:ext>
            </p:extLst>
          </p:nvPr>
        </p:nvGraphicFramePr>
        <p:xfrm>
          <a:off x="1645904" y="2209800"/>
          <a:ext cx="5745496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6" name="Photo Editor Photo" r:id="rId3" imgW="3180952" imgH="2066667" progId="MSPhotoEd.3">
                  <p:embed/>
                </p:oleObj>
              </mc:Choice>
              <mc:Fallback>
                <p:oleObj name="Photo Editor Photo" r:id="rId3" imgW="3180952" imgH="206666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5904" y="2209800"/>
                        <a:ext cx="5745496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905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0D0E1D"/>
                </a:solidFill>
                <a:latin typeface="Tahoma" charset="0"/>
              </a:defRPr>
            </a:lvl1pPr>
            <a:lvl2pPr marL="742950" indent="-285750" eaLnBrk="0" hangingPunct="0">
              <a:defRPr sz="2800">
                <a:solidFill>
                  <a:srgbClr val="0D0E1D"/>
                </a:solidFill>
                <a:latin typeface="Tahoma" charset="0"/>
              </a:defRPr>
            </a:lvl2pPr>
            <a:lvl3pPr marL="11430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3pPr>
            <a:lvl4pPr marL="16002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4pPr>
            <a:lvl5pPr marL="20574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9pPr>
          </a:lstStyle>
          <a:p>
            <a:pPr eaLnBrk="1" hangingPunct="1"/>
            <a:fld id="{1A26BC1F-7181-417E-A396-76B08CC3A160}" type="slidenum">
              <a:rPr lang="en-US" sz="1400" smtClean="0">
                <a:solidFill>
                  <a:schemeClr val="tx1"/>
                </a:solidFill>
              </a:rPr>
              <a:pPr eaLnBrk="1" hangingPunct="1"/>
              <a:t>11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44040" name="Text Box 11"/>
          <p:cNvSpPr txBox="1">
            <a:spLocks noChangeArrowheads="1"/>
          </p:cNvSpPr>
          <p:nvPr/>
        </p:nvSpPr>
        <p:spPr bwMode="auto">
          <a:xfrm>
            <a:off x="4724400" y="6110287"/>
            <a:ext cx="358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D0E1D"/>
                </a:solidFill>
                <a:latin typeface="Tahoma" charset="0"/>
              </a:defRPr>
            </a:lvl1pPr>
            <a:lvl2pPr marL="742950" indent="-285750" eaLnBrk="0" hangingPunct="0">
              <a:defRPr sz="2800">
                <a:solidFill>
                  <a:srgbClr val="0D0E1D"/>
                </a:solidFill>
                <a:latin typeface="Tahoma" charset="0"/>
              </a:defRPr>
            </a:lvl2pPr>
            <a:lvl3pPr marL="11430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3pPr>
            <a:lvl4pPr marL="16002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4pPr>
            <a:lvl5pPr marL="20574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*Graph used without permission*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Bar Graphs, aka Histograms</a:t>
            </a:r>
            <a:endParaRPr lang="en-US" sz="3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600675"/>
              </p:ext>
            </p:extLst>
          </p:nvPr>
        </p:nvGraphicFramePr>
        <p:xfrm>
          <a:off x="609600" y="2529843"/>
          <a:ext cx="3276600" cy="3718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47800"/>
              </a:tblGrid>
              <a:tr h="41317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Cancer</a:t>
                      </a:r>
                      <a:r>
                        <a:rPr lang="en-US" sz="2000" baseline="0" dirty="0" smtClean="0"/>
                        <a:t> 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# of Death</a:t>
                      </a:r>
                      <a:endParaRPr lang="en-US" sz="2000" dirty="0"/>
                    </a:p>
                  </a:txBody>
                  <a:tcPr/>
                </a:tc>
              </a:tr>
              <a:tr h="41317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Breast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  40,000</a:t>
                      </a:r>
                      <a:endParaRPr lang="en-US" sz="2000" dirty="0"/>
                    </a:p>
                  </a:txBody>
                  <a:tcPr/>
                </a:tc>
              </a:tr>
              <a:tr h="41317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Colon/rectal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  55,000</a:t>
                      </a:r>
                      <a:endParaRPr lang="en-US" sz="2000" dirty="0"/>
                    </a:p>
                  </a:txBody>
                  <a:tcPr/>
                </a:tc>
              </a:tr>
              <a:tr h="41317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Leukemia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  22,000</a:t>
                      </a:r>
                      <a:endParaRPr lang="en-US" sz="2000" dirty="0"/>
                    </a:p>
                  </a:txBody>
                  <a:tcPr/>
                </a:tc>
              </a:tr>
              <a:tr h="41317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Lung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155,000</a:t>
                      </a:r>
                      <a:endParaRPr lang="en-US" sz="2000" dirty="0"/>
                    </a:p>
                  </a:txBody>
                  <a:tcPr/>
                </a:tc>
              </a:tr>
              <a:tr h="41317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Non-Hodgkin’s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  25,000</a:t>
                      </a:r>
                      <a:endParaRPr lang="en-US" sz="2000" dirty="0"/>
                    </a:p>
                  </a:txBody>
                  <a:tcPr/>
                </a:tc>
              </a:tr>
              <a:tr h="41317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Ovary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  15,000</a:t>
                      </a:r>
                      <a:endParaRPr lang="en-US" sz="2000" dirty="0"/>
                    </a:p>
                  </a:txBody>
                  <a:tcPr/>
                </a:tc>
              </a:tr>
              <a:tr h="41317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Pancreas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  29,500</a:t>
                      </a:r>
                      <a:endParaRPr lang="en-US" sz="2000" dirty="0"/>
                    </a:p>
                  </a:txBody>
                  <a:tcPr/>
                </a:tc>
              </a:tr>
              <a:tr h="41317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Prostate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  29,800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1107757"/>
            <a:ext cx="73652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Color-coded bars, or else label on the bars necessary.</a:t>
            </a:r>
            <a:endParaRPr lang="en-US" sz="26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20883"/>
              </p:ext>
            </p:extLst>
          </p:nvPr>
        </p:nvGraphicFramePr>
        <p:xfrm>
          <a:off x="4176712" y="2451329"/>
          <a:ext cx="4357688" cy="3735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Photo Editor Photo" r:id="rId3" imgW="4067743" imgH="3486637" progId="MSPhotoEd.3">
                  <p:embed/>
                </p:oleObj>
              </mc:Choice>
              <mc:Fallback>
                <p:oleObj name="Photo Editor Photo" r:id="rId3" imgW="4067743" imgH="3486637" progId="MSPhotoEd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6712" y="2451329"/>
                        <a:ext cx="4357688" cy="3735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14400" y="1488757"/>
            <a:ext cx="66857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Discrete, non-ordered categories/classifications.</a:t>
            </a:r>
            <a:endParaRPr lang="en-US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1869757"/>
            <a:ext cx="73536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Note : categories may be ordered in any way desired.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47579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0" grpId="0"/>
      <p:bldP spid="5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0D0E1D"/>
                </a:solidFill>
                <a:latin typeface="Tahoma" charset="0"/>
              </a:defRPr>
            </a:lvl1pPr>
            <a:lvl2pPr marL="742950" indent="-285750" eaLnBrk="0" hangingPunct="0">
              <a:defRPr sz="2800">
                <a:solidFill>
                  <a:srgbClr val="0D0E1D"/>
                </a:solidFill>
                <a:latin typeface="Tahoma" charset="0"/>
              </a:defRPr>
            </a:lvl2pPr>
            <a:lvl3pPr marL="11430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3pPr>
            <a:lvl4pPr marL="16002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4pPr>
            <a:lvl5pPr marL="20574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9pPr>
          </a:lstStyle>
          <a:p>
            <a:pPr eaLnBrk="1" hangingPunct="1"/>
            <a:fld id="{1A26BC1F-7181-417E-A396-76B08CC3A160}" type="slidenum">
              <a:rPr lang="en-US" sz="1400" smtClean="0">
                <a:solidFill>
                  <a:schemeClr val="tx1"/>
                </a:solidFill>
              </a:rPr>
              <a:pPr eaLnBrk="1" hangingPunct="1"/>
              <a:t>12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44040" name="Text Box 11"/>
          <p:cNvSpPr txBox="1">
            <a:spLocks noChangeArrowheads="1"/>
          </p:cNvSpPr>
          <p:nvPr/>
        </p:nvSpPr>
        <p:spPr bwMode="auto">
          <a:xfrm>
            <a:off x="2830065" y="5950548"/>
            <a:ext cx="358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D0E1D"/>
                </a:solidFill>
                <a:latin typeface="Tahoma" charset="0"/>
              </a:defRPr>
            </a:lvl1pPr>
            <a:lvl2pPr marL="742950" indent="-285750" eaLnBrk="0" hangingPunct="0">
              <a:defRPr sz="2800">
                <a:solidFill>
                  <a:srgbClr val="0D0E1D"/>
                </a:solidFill>
                <a:latin typeface="Tahoma" charset="0"/>
              </a:defRPr>
            </a:lvl2pPr>
            <a:lvl3pPr marL="11430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3pPr>
            <a:lvl4pPr marL="16002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4pPr>
            <a:lvl5pPr marL="20574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*Graph used without permission*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3-D Bar Graphs</a:t>
            </a:r>
            <a:endParaRPr lang="en-US" sz="3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6400" y="1143000"/>
            <a:ext cx="600709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3-D does not add information to the graph.</a:t>
            </a:r>
            <a:endParaRPr lang="en-US" sz="2600" dirty="0"/>
          </a:p>
        </p:txBody>
      </p:sp>
      <p:pic>
        <p:nvPicPr>
          <p:cNvPr id="8" name="Picture 7" descr="BarChart3D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57400"/>
            <a:ext cx="6248400" cy="3810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76400" y="1488757"/>
            <a:ext cx="564628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Note use of categories &amp; sub-categories.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8279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0D0E1D"/>
                </a:solidFill>
                <a:latin typeface="Tahoma" charset="0"/>
              </a:defRPr>
            </a:lvl1pPr>
            <a:lvl2pPr marL="742950" indent="-285750" eaLnBrk="0" hangingPunct="0">
              <a:defRPr sz="2800">
                <a:solidFill>
                  <a:srgbClr val="0D0E1D"/>
                </a:solidFill>
                <a:latin typeface="Tahoma" charset="0"/>
              </a:defRPr>
            </a:lvl2pPr>
            <a:lvl3pPr marL="11430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3pPr>
            <a:lvl4pPr marL="16002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4pPr>
            <a:lvl5pPr marL="20574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9pPr>
          </a:lstStyle>
          <a:p>
            <a:pPr eaLnBrk="1" hangingPunct="1"/>
            <a:fld id="{1A26BC1F-7181-417E-A396-76B08CC3A160}" type="slidenum">
              <a:rPr lang="en-US" sz="1400" smtClean="0">
                <a:solidFill>
                  <a:schemeClr val="tx1"/>
                </a:solidFill>
              </a:rPr>
              <a:pPr eaLnBrk="1" hangingPunct="1"/>
              <a:t>13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44040" name="Text Box 11"/>
          <p:cNvSpPr txBox="1">
            <a:spLocks noChangeArrowheads="1"/>
          </p:cNvSpPr>
          <p:nvPr/>
        </p:nvSpPr>
        <p:spPr bwMode="auto">
          <a:xfrm>
            <a:off x="2895600" y="5562600"/>
            <a:ext cx="358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D0E1D"/>
                </a:solidFill>
                <a:latin typeface="Tahoma" charset="0"/>
              </a:defRPr>
            </a:lvl1pPr>
            <a:lvl2pPr marL="742950" indent="-285750" eaLnBrk="0" hangingPunct="0">
              <a:defRPr sz="2800">
                <a:solidFill>
                  <a:srgbClr val="0D0E1D"/>
                </a:solidFill>
                <a:latin typeface="Tahoma" charset="0"/>
              </a:defRPr>
            </a:lvl2pPr>
            <a:lvl3pPr marL="11430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3pPr>
            <a:lvl4pPr marL="16002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4pPr>
            <a:lvl5pPr marL="20574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*Graph used without permission*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Horizontal Bar Graphs</a:t>
            </a:r>
            <a:endParaRPr lang="en-US" sz="3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143000"/>
            <a:ext cx="450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!!</a:t>
            </a:r>
            <a:endParaRPr 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03021"/>
              </p:ext>
            </p:extLst>
          </p:nvPr>
        </p:nvGraphicFramePr>
        <p:xfrm>
          <a:off x="1295400" y="1428656"/>
          <a:ext cx="6857999" cy="4221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8" name="Worksheet" r:id="rId3" imgW="9572625" imgH="7162800" progId="Excel.Sheet.8">
                  <p:embed/>
                </p:oleObj>
              </mc:Choice>
              <mc:Fallback>
                <p:oleObj name="Worksheet" r:id="rId3" imgW="9572625" imgH="7162800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428656"/>
                        <a:ext cx="6857999" cy="4221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1284735" y="1619344"/>
            <a:ext cx="533400" cy="457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0200" y="1066800"/>
            <a:ext cx="67463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No rule governing </a:t>
            </a:r>
            <a:r>
              <a:rPr lang="en-US" sz="2600" dirty="0" smtClean="0"/>
              <a:t>use vertical </a:t>
            </a:r>
            <a:r>
              <a:rPr lang="en-US" sz="2600" dirty="0" err="1" smtClean="0"/>
              <a:t>vs</a:t>
            </a:r>
            <a:r>
              <a:rPr lang="en-US" sz="2600" dirty="0" smtClean="0"/>
              <a:t> </a:t>
            </a:r>
            <a:r>
              <a:rPr lang="en-US" sz="2600" dirty="0" smtClean="0"/>
              <a:t>horizontal bars.</a:t>
            </a:r>
            <a:endParaRPr lang="en-US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5929313"/>
            <a:ext cx="69872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FF0000"/>
                </a:solidFill>
              </a:rPr>
              <a:t>!!</a:t>
            </a:r>
            <a:r>
              <a:rPr lang="en-US" sz="2600" dirty="0" smtClean="0"/>
              <a:t>  Note :  “Weekly Total” not a good mix with rest.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4567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fig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6712036" cy="451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0D0E1D"/>
                </a:solidFill>
                <a:latin typeface="Tahoma" charset="0"/>
              </a:defRPr>
            </a:lvl1pPr>
            <a:lvl2pPr marL="742950" indent="-285750" eaLnBrk="0" hangingPunct="0">
              <a:defRPr sz="2800">
                <a:solidFill>
                  <a:srgbClr val="0D0E1D"/>
                </a:solidFill>
                <a:latin typeface="Tahoma" charset="0"/>
              </a:defRPr>
            </a:lvl2pPr>
            <a:lvl3pPr marL="11430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3pPr>
            <a:lvl4pPr marL="16002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4pPr>
            <a:lvl5pPr marL="20574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9pPr>
          </a:lstStyle>
          <a:p>
            <a:pPr eaLnBrk="1" hangingPunct="1"/>
            <a:fld id="{1A26BC1F-7181-417E-A396-76B08CC3A160}" type="slidenum">
              <a:rPr lang="en-US" sz="1400" smtClean="0">
                <a:solidFill>
                  <a:schemeClr val="tx1"/>
                </a:solidFill>
              </a:rPr>
              <a:pPr eaLnBrk="1" hangingPunct="1"/>
              <a:t>14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44040" name="Text Box 11"/>
          <p:cNvSpPr txBox="1">
            <a:spLocks noChangeArrowheads="1"/>
          </p:cNvSpPr>
          <p:nvPr/>
        </p:nvSpPr>
        <p:spPr bwMode="auto">
          <a:xfrm>
            <a:off x="2819400" y="6019800"/>
            <a:ext cx="358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D0E1D"/>
                </a:solidFill>
                <a:latin typeface="Tahoma" charset="0"/>
              </a:defRPr>
            </a:lvl1pPr>
            <a:lvl2pPr marL="742950" indent="-285750" eaLnBrk="0" hangingPunct="0">
              <a:defRPr sz="2800">
                <a:solidFill>
                  <a:srgbClr val="0D0E1D"/>
                </a:solidFill>
                <a:latin typeface="Tahoma" charset="0"/>
              </a:defRPr>
            </a:lvl2pPr>
            <a:lvl3pPr marL="11430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3pPr>
            <a:lvl4pPr marL="16002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4pPr>
            <a:lvl5pPr marL="20574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*Graph used without permission*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Line Graphs</a:t>
            </a:r>
            <a:endParaRPr lang="en-US" sz="3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69571" y="1183957"/>
            <a:ext cx="645522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Common, easy to make, shades not necessary.</a:t>
            </a:r>
            <a:endParaRPr lang="en-US" sz="2600" dirty="0"/>
          </a:p>
        </p:txBody>
      </p:sp>
      <p:sp>
        <p:nvSpPr>
          <p:cNvPr id="11" name="TextBox 10"/>
          <p:cNvSpPr txBox="1"/>
          <p:nvPr/>
        </p:nvSpPr>
        <p:spPr>
          <a:xfrm>
            <a:off x="1469571" y="1573530"/>
            <a:ext cx="45286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Non-discrete, ordered grouping.</a:t>
            </a:r>
            <a:endParaRPr lang="en-US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3962400" y="4384357"/>
            <a:ext cx="32980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bg1"/>
                </a:solidFill>
              </a:rPr>
              <a:t>Cumulative or overlay?</a:t>
            </a: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61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0D0E1D"/>
                </a:solidFill>
                <a:latin typeface="Tahoma" charset="0"/>
              </a:defRPr>
            </a:lvl1pPr>
            <a:lvl2pPr marL="742950" indent="-285750" eaLnBrk="0" hangingPunct="0">
              <a:defRPr sz="2800">
                <a:solidFill>
                  <a:srgbClr val="0D0E1D"/>
                </a:solidFill>
                <a:latin typeface="Tahoma" charset="0"/>
              </a:defRPr>
            </a:lvl2pPr>
            <a:lvl3pPr marL="11430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3pPr>
            <a:lvl4pPr marL="16002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4pPr>
            <a:lvl5pPr marL="20574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9pPr>
          </a:lstStyle>
          <a:p>
            <a:pPr eaLnBrk="1" hangingPunct="1"/>
            <a:fld id="{1A26BC1F-7181-417E-A396-76B08CC3A160}" type="slidenum">
              <a:rPr lang="en-US" sz="1400" smtClean="0">
                <a:solidFill>
                  <a:schemeClr val="tx1"/>
                </a:solidFill>
              </a:rPr>
              <a:pPr eaLnBrk="1" hangingPunct="1"/>
              <a:t>15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Multi-Line Graphs</a:t>
            </a:r>
            <a:endParaRPr lang="en-US" sz="3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9701" y="1295400"/>
            <a:ext cx="370954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Ordered, discrete groups.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453602"/>
              </p:ext>
            </p:extLst>
          </p:nvPr>
        </p:nvGraphicFramePr>
        <p:xfrm>
          <a:off x="4343400" y="1295400"/>
          <a:ext cx="4343400" cy="460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8" name="Photo Editor Photo" r:id="rId3" imgW="5638095" imgH="4428571" progId="MSPhotoEd.3">
                  <p:embed/>
                </p:oleObj>
              </mc:Choice>
              <mc:Fallback>
                <p:oleObj name="Photo Editor Photo" r:id="rId3" imgW="5638095" imgH="4428571" progId="MSPhotoEd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295400"/>
                        <a:ext cx="4343400" cy="460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091448"/>
              </p:ext>
            </p:extLst>
          </p:nvPr>
        </p:nvGraphicFramePr>
        <p:xfrm>
          <a:off x="533400" y="3801535"/>
          <a:ext cx="3581400" cy="2065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453"/>
                <a:gridCol w="955040"/>
                <a:gridCol w="910826"/>
                <a:gridCol w="840081"/>
              </a:tblGrid>
              <a:tr h="413173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Arts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Sports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Work</a:t>
                      </a:r>
                      <a:endParaRPr lang="en-US" sz="2000" dirty="0"/>
                    </a:p>
                  </a:txBody>
                  <a:tcPr/>
                </a:tc>
              </a:tr>
              <a:tr h="41317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18-24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 15.0%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28.0%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  9.5%</a:t>
                      </a:r>
                      <a:endParaRPr lang="en-US" sz="2000" dirty="0"/>
                    </a:p>
                  </a:txBody>
                  <a:tcPr/>
                </a:tc>
              </a:tr>
              <a:tr h="41317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25-29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 17.5%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28.0%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28.5%</a:t>
                      </a:r>
                      <a:endParaRPr lang="en-US" sz="2000" dirty="0"/>
                    </a:p>
                  </a:txBody>
                  <a:tcPr/>
                </a:tc>
              </a:tr>
              <a:tr h="41317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30-39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29.0%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11.5%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33.0%</a:t>
                      </a:r>
                      <a:endParaRPr lang="en-US" sz="2000" dirty="0"/>
                    </a:p>
                  </a:txBody>
                  <a:tcPr/>
                </a:tc>
              </a:tr>
              <a:tr h="41317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40+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37.5%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33.0%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28.5%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572000" y="5943600"/>
            <a:ext cx="358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D0E1D"/>
                </a:solidFill>
                <a:latin typeface="Tahoma" charset="0"/>
              </a:defRPr>
            </a:lvl1pPr>
            <a:lvl2pPr marL="742950" indent="-285750" eaLnBrk="0" hangingPunct="0">
              <a:defRPr sz="2800">
                <a:solidFill>
                  <a:srgbClr val="0D0E1D"/>
                </a:solidFill>
                <a:latin typeface="Tahoma" charset="0"/>
              </a:defRPr>
            </a:lvl2pPr>
            <a:lvl3pPr marL="11430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3pPr>
            <a:lvl4pPr marL="16002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4pPr>
            <a:lvl5pPr marL="20574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*Graph used without permission*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6532" y="1717357"/>
            <a:ext cx="258089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Segmented lines.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6750" y="2174557"/>
            <a:ext cx="2786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Data </a:t>
            </a:r>
            <a:r>
              <a:rPr lang="en-US" sz="2600" dirty="0"/>
              <a:t>points shown</a:t>
            </a:r>
            <a:r>
              <a:rPr lang="en-US" sz="2600" dirty="0" smtClean="0"/>
              <a:t>.</a:t>
            </a:r>
            <a:endParaRPr lang="en-US" sz="2600" dirty="0"/>
          </a:p>
        </p:txBody>
      </p:sp>
      <p:sp>
        <p:nvSpPr>
          <p:cNvPr id="15" name="TextBox 14"/>
          <p:cNvSpPr txBox="1"/>
          <p:nvPr/>
        </p:nvSpPr>
        <p:spPr>
          <a:xfrm>
            <a:off x="506750" y="2631757"/>
            <a:ext cx="29984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Colored </a:t>
            </a:r>
            <a:r>
              <a:rPr lang="en-US" sz="2600" dirty="0"/>
              <a:t>points/lines</a:t>
            </a:r>
            <a:r>
              <a:rPr lang="en-US" sz="2600" dirty="0" smtClean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6750" y="3088957"/>
            <a:ext cx="28831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Common axis/scale.</a:t>
            </a:r>
          </a:p>
        </p:txBody>
      </p:sp>
    </p:spTree>
    <p:extLst>
      <p:ext uri="{BB962C8B-B14F-4D97-AF65-F5344CB8AC3E}">
        <p14:creationId xmlns:p14="http://schemas.microsoft.com/office/powerpoint/2010/main" val="151802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14" grpId="0"/>
      <p:bldP spid="15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0D0E1D"/>
                </a:solidFill>
                <a:latin typeface="Tahoma" charset="0"/>
              </a:defRPr>
            </a:lvl1pPr>
            <a:lvl2pPr marL="742950" indent="-285750" eaLnBrk="0" hangingPunct="0">
              <a:defRPr sz="2800">
                <a:solidFill>
                  <a:srgbClr val="0D0E1D"/>
                </a:solidFill>
                <a:latin typeface="Tahoma" charset="0"/>
              </a:defRPr>
            </a:lvl2pPr>
            <a:lvl3pPr marL="11430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3pPr>
            <a:lvl4pPr marL="16002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4pPr>
            <a:lvl5pPr marL="20574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9pPr>
          </a:lstStyle>
          <a:p>
            <a:pPr eaLnBrk="1" hangingPunct="1"/>
            <a:fld id="{1A26BC1F-7181-417E-A396-76B08CC3A160}" type="slidenum">
              <a:rPr lang="en-US" sz="1400" smtClean="0">
                <a:solidFill>
                  <a:schemeClr val="tx1"/>
                </a:solidFill>
              </a:rPr>
              <a:pPr eaLnBrk="1" hangingPunct="1"/>
              <a:t>16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3-D Line Graphs</a:t>
            </a:r>
            <a:endParaRPr lang="en-US" sz="3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7" descr="Line-Step-Curv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701040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830065" y="6034087"/>
            <a:ext cx="358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D0E1D"/>
                </a:solidFill>
                <a:latin typeface="Tahoma" charset="0"/>
              </a:defRPr>
            </a:lvl1pPr>
            <a:lvl2pPr marL="742950" indent="-285750" eaLnBrk="0" hangingPunct="0">
              <a:defRPr sz="2800">
                <a:solidFill>
                  <a:srgbClr val="0D0E1D"/>
                </a:solidFill>
                <a:latin typeface="Tahoma" charset="0"/>
              </a:defRPr>
            </a:lvl2pPr>
            <a:lvl3pPr marL="11430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3pPr>
            <a:lvl4pPr marL="16002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4pPr>
            <a:lvl5pPr marL="20574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*Graph used without permission*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9942" y="1219200"/>
            <a:ext cx="812305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Like bar graphs, 3-D does not add information to the graph.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8618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51816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Axes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Horizontal = x-axis, normally “independent” variable.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Vertical = y-axis, normally “dependent” variable.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Either cross “zero” value, or on left/bottom of graph.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Scales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Values/ranges vary depending on date being plotted.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Tic marks and grid lines, spaced evenly, for visual.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Nonlinear scale(s), e.g., log, may be applied.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Multiple x- or y- scale may be used, if appropriate.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Actual data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Data points may be shown explicitly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Lines connecting data points, smooth or segmented.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80010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Elements of a Graph</a:t>
            </a:r>
            <a:endParaRPr lang="en-US" sz="3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70800" y="6403975"/>
            <a:ext cx="1181100" cy="355600"/>
          </a:xfrm>
        </p:spPr>
        <p:txBody>
          <a:bodyPr/>
          <a:lstStyle/>
          <a:p>
            <a:pPr>
              <a:defRPr/>
            </a:pPr>
            <a:fld id="{9702B3EB-F29E-4A44-AB13-39D29691393E}" type="slidenum">
              <a:rPr lang="en-US" smtClean="0">
                <a:latin typeface="Arial" pitchFamily="34" charset="0"/>
                <a:cs typeface="Arial" pitchFamily="34" charset="0"/>
              </a:rPr>
              <a:pPr>
                <a:defRPr/>
              </a:pPr>
              <a:t>17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4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0D0E1D"/>
                </a:solidFill>
                <a:latin typeface="Tahoma" charset="0"/>
              </a:defRPr>
            </a:lvl1pPr>
            <a:lvl2pPr marL="742950" indent="-285750" eaLnBrk="0" hangingPunct="0">
              <a:defRPr sz="2800">
                <a:solidFill>
                  <a:srgbClr val="0D0E1D"/>
                </a:solidFill>
                <a:latin typeface="Tahoma" charset="0"/>
              </a:defRPr>
            </a:lvl2pPr>
            <a:lvl3pPr marL="11430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3pPr>
            <a:lvl4pPr marL="16002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4pPr>
            <a:lvl5pPr marL="20574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9pPr>
          </a:lstStyle>
          <a:p>
            <a:pPr eaLnBrk="1" hangingPunct="1"/>
            <a:fld id="{1A26BC1F-7181-417E-A396-76B08CC3A160}" type="slidenum">
              <a:rPr lang="en-US" sz="1400" smtClean="0">
                <a:solidFill>
                  <a:schemeClr val="tx1"/>
                </a:solidFill>
              </a:rPr>
              <a:pPr eaLnBrk="1" hangingPunct="1"/>
              <a:t>18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Examples</a:t>
            </a:r>
            <a:endParaRPr lang="en-US" sz="3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743200" y="5699836"/>
            <a:ext cx="37386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0D0E1D"/>
                </a:solidFill>
                <a:latin typeface="Tahoma" charset="0"/>
              </a:defRPr>
            </a:lvl1pPr>
            <a:lvl2pPr marL="742950" indent="-285750" eaLnBrk="0" hangingPunct="0">
              <a:defRPr sz="2800">
                <a:solidFill>
                  <a:srgbClr val="0D0E1D"/>
                </a:solidFill>
                <a:latin typeface="Tahoma" charset="0"/>
              </a:defRPr>
            </a:lvl2pPr>
            <a:lvl3pPr marL="11430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3pPr>
            <a:lvl4pPr marL="16002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4pPr>
            <a:lvl5pPr marL="20574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*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Graphs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used without permission*</a:t>
            </a:r>
          </a:p>
        </p:txBody>
      </p:sp>
      <p:graphicFrame>
        <p:nvGraphicFramePr>
          <p:cNvPr id="3" name="Objec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03207748"/>
              </p:ext>
            </p:extLst>
          </p:nvPr>
        </p:nvGraphicFramePr>
        <p:xfrm>
          <a:off x="609600" y="1418349"/>
          <a:ext cx="39624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9" name="AutoSketch Drawing" r:id="rId3" imgW="3201478" imgH="3588948" progId="AutoSketch.Drawing.9">
                  <p:embed/>
                </p:oleObj>
              </mc:Choice>
              <mc:Fallback>
                <p:oleObj name="AutoSketch Drawing" r:id="rId3" imgW="3201478" imgH="3588948" progId="AutoSketch.Drawing.9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418349"/>
                        <a:ext cx="39624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12038068"/>
              </p:ext>
            </p:extLst>
          </p:nvPr>
        </p:nvGraphicFramePr>
        <p:xfrm>
          <a:off x="4724400" y="1418349"/>
          <a:ext cx="3660775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0" name="AutoSketch Drawing" r:id="rId5" imgW="3513108" imgH="3876495" progId="AutoSketch.Drawing.7">
                  <p:embed/>
                </p:oleObj>
              </mc:Choice>
              <mc:Fallback>
                <p:oleObj name="AutoSketch Drawing" r:id="rId5" imgW="3513108" imgH="3876495" progId="AutoSketch.Drawing.7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418349"/>
                        <a:ext cx="3660775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Multiply 5"/>
          <p:cNvSpPr/>
          <p:nvPr/>
        </p:nvSpPr>
        <p:spPr>
          <a:xfrm>
            <a:off x="3999963" y="1688205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Multiply 15"/>
          <p:cNvSpPr/>
          <p:nvPr/>
        </p:nvSpPr>
        <p:spPr>
          <a:xfrm>
            <a:off x="3302358" y="2614410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Multiply 17"/>
          <p:cNvSpPr/>
          <p:nvPr/>
        </p:nvSpPr>
        <p:spPr>
          <a:xfrm>
            <a:off x="2856963" y="3199326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Multiply 18"/>
          <p:cNvSpPr/>
          <p:nvPr/>
        </p:nvSpPr>
        <p:spPr>
          <a:xfrm>
            <a:off x="1739721" y="4621368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Multiply 19"/>
          <p:cNvSpPr/>
          <p:nvPr/>
        </p:nvSpPr>
        <p:spPr>
          <a:xfrm>
            <a:off x="3708042" y="2069205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Multiply 20"/>
          <p:cNvSpPr/>
          <p:nvPr/>
        </p:nvSpPr>
        <p:spPr>
          <a:xfrm>
            <a:off x="2292977" y="3935568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Multiply 21"/>
          <p:cNvSpPr/>
          <p:nvPr/>
        </p:nvSpPr>
        <p:spPr>
          <a:xfrm>
            <a:off x="5388734" y="2295122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Multiply 22"/>
          <p:cNvSpPr/>
          <p:nvPr/>
        </p:nvSpPr>
        <p:spPr>
          <a:xfrm>
            <a:off x="5478884" y="3314699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Multiply 23"/>
          <p:cNvSpPr/>
          <p:nvPr/>
        </p:nvSpPr>
        <p:spPr>
          <a:xfrm>
            <a:off x="5787977" y="4321397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Multiply 24"/>
          <p:cNvSpPr/>
          <p:nvPr/>
        </p:nvSpPr>
        <p:spPr>
          <a:xfrm>
            <a:off x="6225860" y="4593992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Multiply 25"/>
          <p:cNvSpPr/>
          <p:nvPr/>
        </p:nvSpPr>
        <p:spPr>
          <a:xfrm>
            <a:off x="6972839" y="4660523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7" name="Multiply 26"/>
          <p:cNvSpPr/>
          <p:nvPr/>
        </p:nvSpPr>
        <p:spPr>
          <a:xfrm>
            <a:off x="7706939" y="4714175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84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0D0E1D"/>
                </a:solidFill>
                <a:latin typeface="Tahoma" charset="0"/>
              </a:defRPr>
            </a:lvl1pPr>
            <a:lvl2pPr marL="742950" indent="-285750" eaLnBrk="0" hangingPunct="0">
              <a:defRPr sz="2800">
                <a:solidFill>
                  <a:srgbClr val="0D0E1D"/>
                </a:solidFill>
                <a:latin typeface="Tahoma" charset="0"/>
              </a:defRPr>
            </a:lvl2pPr>
            <a:lvl3pPr marL="11430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3pPr>
            <a:lvl4pPr marL="16002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4pPr>
            <a:lvl5pPr marL="20574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9pPr>
          </a:lstStyle>
          <a:p>
            <a:pPr eaLnBrk="1" hangingPunct="1"/>
            <a:fld id="{1A26BC1F-7181-417E-A396-76B08CC3A160}" type="slidenum">
              <a:rPr lang="en-US" sz="1400" smtClean="0">
                <a:solidFill>
                  <a:schemeClr val="tx1"/>
                </a:solidFill>
              </a:rPr>
              <a:pPr eaLnBrk="1" hangingPunct="1"/>
              <a:t>19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Examples – Bar Chart</a:t>
            </a:r>
            <a:endParaRPr lang="en-US" sz="3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695154"/>
              </p:ext>
            </p:extLst>
          </p:nvPr>
        </p:nvGraphicFramePr>
        <p:xfrm>
          <a:off x="686871" y="1242453"/>
          <a:ext cx="1370530" cy="496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265"/>
                <a:gridCol w="685265"/>
              </a:tblGrid>
              <a:tr h="50315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E</a:t>
                      </a:r>
                      <a:r>
                        <a:rPr lang="en-US" sz="2800" baseline="-25000" dirty="0" err="1" smtClean="0"/>
                        <a:t>e</a:t>
                      </a:r>
                      <a:endParaRPr lang="en-US" sz="2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E</a:t>
                      </a:r>
                      <a:r>
                        <a:rPr lang="en-US" sz="2800" baseline="-25000" dirty="0" err="1" smtClean="0"/>
                        <a:t>g</a:t>
                      </a:r>
                      <a:endParaRPr lang="en-US" sz="2800" baseline="-25000" dirty="0"/>
                    </a:p>
                  </a:txBody>
                  <a:tcPr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7.0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6.1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5.6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5.3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5.2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5.5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6.9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9.4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8.4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06871" y="5791200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1444190" y="3435404"/>
            <a:ext cx="222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Measured E Values (J)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886200" y="130706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Measurements for Samples Collected</a:t>
            </a:r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3304137"/>
              </p:ext>
            </p:extLst>
          </p:nvPr>
        </p:nvGraphicFramePr>
        <p:xfrm>
          <a:off x="2743200" y="1741936"/>
          <a:ext cx="55626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8558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Tables :  Show sets of data in an organized fashion, to allow easy comprehension.</a:t>
            </a:r>
          </a:p>
          <a:p>
            <a:r>
              <a:rPr lang="en-US" dirty="0" smtClean="0"/>
              <a:t>Plots, Graphs :  Visual enhancement to allow further comprehension.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823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0D0E1D"/>
                </a:solidFill>
                <a:latin typeface="Tahoma" charset="0"/>
              </a:defRPr>
            </a:lvl1pPr>
            <a:lvl2pPr marL="742950" indent="-285750" eaLnBrk="0" hangingPunct="0">
              <a:defRPr sz="2800">
                <a:solidFill>
                  <a:srgbClr val="0D0E1D"/>
                </a:solidFill>
                <a:latin typeface="Tahoma" charset="0"/>
              </a:defRPr>
            </a:lvl2pPr>
            <a:lvl3pPr marL="11430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3pPr>
            <a:lvl4pPr marL="16002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4pPr>
            <a:lvl5pPr marL="20574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9pPr>
          </a:lstStyle>
          <a:p>
            <a:pPr eaLnBrk="1" hangingPunct="1"/>
            <a:fld id="{1A26BC1F-7181-417E-A396-76B08CC3A160}" type="slidenum">
              <a:rPr lang="en-US" sz="1400" smtClean="0">
                <a:solidFill>
                  <a:schemeClr val="tx1"/>
                </a:solidFill>
              </a:rPr>
              <a:pPr eaLnBrk="1" hangingPunct="1"/>
              <a:t>20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Examples – Bar Chart, Cumulative</a:t>
            </a:r>
            <a:endParaRPr lang="en-US" sz="3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037734"/>
              </p:ext>
            </p:extLst>
          </p:nvPr>
        </p:nvGraphicFramePr>
        <p:xfrm>
          <a:off x="686873" y="1242453"/>
          <a:ext cx="1322232" cy="496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116"/>
                <a:gridCol w="661116"/>
              </a:tblGrid>
              <a:tr h="50315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E</a:t>
                      </a:r>
                      <a:r>
                        <a:rPr lang="en-US" sz="2800" baseline="-25000" dirty="0" err="1" smtClean="0"/>
                        <a:t>e</a:t>
                      </a:r>
                      <a:endParaRPr lang="en-US" sz="2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E</a:t>
                      </a:r>
                      <a:r>
                        <a:rPr lang="en-US" sz="2800" baseline="-25000" dirty="0" err="1" smtClean="0"/>
                        <a:t>g</a:t>
                      </a:r>
                      <a:endParaRPr lang="en-US" sz="2800" baseline="-25000" dirty="0"/>
                    </a:p>
                  </a:txBody>
                  <a:tcPr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7.0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6.1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5.6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5.3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5.2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5.5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6.9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9.4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8.4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06871" y="5791200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1444190" y="3435404"/>
            <a:ext cx="222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Measured E Values (J)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886200" y="130706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Measurements for Samples Collected</a:t>
            </a:r>
            <a:endParaRPr lang="en-US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088479"/>
              </p:ext>
            </p:extLst>
          </p:nvPr>
        </p:nvGraphicFramePr>
        <p:xfrm>
          <a:off x="2743200" y="1752600"/>
          <a:ext cx="5562600" cy="4223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292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0D0E1D"/>
                </a:solidFill>
                <a:latin typeface="Tahoma" charset="0"/>
              </a:defRPr>
            </a:lvl1pPr>
            <a:lvl2pPr marL="742950" indent="-285750" eaLnBrk="0" hangingPunct="0">
              <a:defRPr sz="2800">
                <a:solidFill>
                  <a:srgbClr val="0D0E1D"/>
                </a:solidFill>
                <a:latin typeface="Tahoma" charset="0"/>
              </a:defRPr>
            </a:lvl2pPr>
            <a:lvl3pPr marL="11430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3pPr>
            <a:lvl4pPr marL="16002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4pPr>
            <a:lvl5pPr marL="20574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9pPr>
          </a:lstStyle>
          <a:p>
            <a:pPr eaLnBrk="1" hangingPunct="1"/>
            <a:fld id="{1A26BC1F-7181-417E-A396-76B08CC3A160}" type="slidenum">
              <a:rPr lang="en-US" sz="1400" smtClean="0">
                <a:solidFill>
                  <a:schemeClr val="tx1"/>
                </a:solidFill>
              </a:rPr>
              <a:pPr eaLnBrk="1" hangingPunct="1"/>
              <a:t>21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Examples – Line Plot, Shared Axis</a:t>
            </a:r>
            <a:endParaRPr lang="en-US" sz="3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711880"/>
              </p:ext>
            </p:extLst>
          </p:nvPr>
        </p:nvGraphicFramePr>
        <p:xfrm>
          <a:off x="686873" y="1242453"/>
          <a:ext cx="1322232" cy="496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116"/>
                <a:gridCol w="661116"/>
              </a:tblGrid>
              <a:tr h="50315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E</a:t>
                      </a:r>
                      <a:r>
                        <a:rPr lang="en-US" sz="2800" baseline="-25000" dirty="0" err="1" smtClean="0"/>
                        <a:t>e</a:t>
                      </a:r>
                      <a:endParaRPr lang="en-US" sz="2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E</a:t>
                      </a:r>
                      <a:r>
                        <a:rPr lang="en-US" sz="2800" baseline="-25000" dirty="0" err="1" smtClean="0"/>
                        <a:t>g</a:t>
                      </a:r>
                      <a:endParaRPr lang="en-US" sz="2800" baseline="-25000" dirty="0"/>
                    </a:p>
                  </a:txBody>
                  <a:tcPr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7.0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6.1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5.6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5.3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5.2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5.5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6.9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9.4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8.4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06871" y="5791200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1444190" y="3435404"/>
            <a:ext cx="222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Measured E Values (J)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810000" y="123086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Measurements for Samples Collected</a:t>
            </a:r>
            <a:endParaRPr lang="en-US" dirty="0"/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0798472"/>
              </p:ext>
            </p:extLst>
          </p:nvPr>
        </p:nvGraphicFramePr>
        <p:xfrm>
          <a:off x="2819400" y="1600200"/>
          <a:ext cx="55626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457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0D0E1D"/>
                </a:solidFill>
                <a:latin typeface="Tahoma" charset="0"/>
              </a:defRPr>
            </a:lvl1pPr>
            <a:lvl2pPr marL="742950" indent="-285750" eaLnBrk="0" hangingPunct="0">
              <a:defRPr sz="2800">
                <a:solidFill>
                  <a:srgbClr val="0D0E1D"/>
                </a:solidFill>
                <a:latin typeface="Tahoma" charset="0"/>
              </a:defRPr>
            </a:lvl2pPr>
            <a:lvl3pPr marL="11430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3pPr>
            <a:lvl4pPr marL="16002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4pPr>
            <a:lvl5pPr marL="20574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9pPr>
          </a:lstStyle>
          <a:p>
            <a:pPr eaLnBrk="1" hangingPunct="1"/>
            <a:fld id="{1A26BC1F-7181-417E-A396-76B08CC3A160}" type="slidenum">
              <a:rPr lang="en-US" sz="1400" smtClean="0">
                <a:solidFill>
                  <a:schemeClr val="tx1"/>
                </a:solidFill>
              </a:rPr>
              <a:pPr eaLnBrk="1" hangingPunct="1"/>
              <a:t>22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Examples – Line Plot, With Data Points</a:t>
            </a:r>
            <a:endParaRPr lang="en-US" sz="3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057760"/>
              </p:ext>
            </p:extLst>
          </p:nvPr>
        </p:nvGraphicFramePr>
        <p:xfrm>
          <a:off x="686873" y="1242453"/>
          <a:ext cx="1322232" cy="496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116"/>
                <a:gridCol w="661116"/>
              </a:tblGrid>
              <a:tr h="50315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E</a:t>
                      </a:r>
                      <a:r>
                        <a:rPr lang="en-US" sz="2800" baseline="-25000" dirty="0" err="1" smtClean="0"/>
                        <a:t>e</a:t>
                      </a:r>
                      <a:endParaRPr lang="en-US" sz="2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E</a:t>
                      </a:r>
                      <a:r>
                        <a:rPr lang="en-US" sz="2800" baseline="-25000" dirty="0" err="1" smtClean="0"/>
                        <a:t>g</a:t>
                      </a:r>
                      <a:endParaRPr lang="en-US" sz="2800" baseline="-25000" dirty="0"/>
                    </a:p>
                  </a:txBody>
                  <a:tcPr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7.0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6.1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5.6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5.3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5.2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5.5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6.9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9.4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8.4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06871" y="5791200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1444190" y="3435404"/>
            <a:ext cx="222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Measured E Values (J)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810000" y="123086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Measurements for Samples Collected</a:t>
            </a:r>
            <a:endParaRPr lang="en-US" dirty="0"/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8346470"/>
              </p:ext>
            </p:extLst>
          </p:nvPr>
        </p:nvGraphicFramePr>
        <p:xfrm>
          <a:off x="2819400" y="1600200"/>
          <a:ext cx="55626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755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0D0E1D"/>
                </a:solidFill>
                <a:latin typeface="Tahoma" charset="0"/>
              </a:defRPr>
            </a:lvl1pPr>
            <a:lvl2pPr marL="742950" indent="-285750" eaLnBrk="0" hangingPunct="0">
              <a:defRPr sz="2800">
                <a:solidFill>
                  <a:srgbClr val="0D0E1D"/>
                </a:solidFill>
                <a:latin typeface="Tahoma" charset="0"/>
              </a:defRPr>
            </a:lvl2pPr>
            <a:lvl3pPr marL="11430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3pPr>
            <a:lvl4pPr marL="16002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4pPr>
            <a:lvl5pPr marL="20574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9pPr>
          </a:lstStyle>
          <a:p>
            <a:pPr eaLnBrk="1" hangingPunct="1"/>
            <a:fld id="{1A26BC1F-7181-417E-A396-76B08CC3A160}" type="slidenum">
              <a:rPr lang="en-US" sz="1400" smtClean="0">
                <a:solidFill>
                  <a:schemeClr val="tx1"/>
                </a:solidFill>
              </a:rPr>
              <a:pPr eaLnBrk="1" hangingPunct="1"/>
              <a:t>23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Examples – Line Plot, Multiple Axes</a:t>
            </a:r>
            <a:endParaRPr lang="en-US" sz="3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43607"/>
              </p:ext>
            </p:extLst>
          </p:nvPr>
        </p:nvGraphicFramePr>
        <p:xfrm>
          <a:off x="686873" y="1242453"/>
          <a:ext cx="1322232" cy="496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116"/>
                <a:gridCol w="661116"/>
              </a:tblGrid>
              <a:tr h="50315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E</a:t>
                      </a:r>
                      <a:r>
                        <a:rPr lang="en-US" sz="2800" baseline="-25000" dirty="0" err="1" smtClean="0"/>
                        <a:t>e</a:t>
                      </a:r>
                      <a:endParaRPr lang="en-US" sz="2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E</a:t>
                      </a:r>
                      <a:r>
                        <a:rPr lang="en-US" sz="2800" baseline="-25000" dirty="0" err="1" smtClean="0"/>
                        <a:t>g</a:t>
                      </a:r>
                      <a:endParaRPr lang="en-US" sz="2800" baseline="-25000" dirty="0"/>
                    </a:p>
                  </a:txBody>
                  <a:tcPr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7.0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6.1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5.6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5.3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5.2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5.5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6.9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9.4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8.4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06871" y="5791200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1247856" y="3435404"/>
            <a:ext cx="262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Measured Values for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g</a:t>
            </a:r>
            <a:r>
              <a:rPr lang="en-US" dirty="0" smtClean="0"/>
              <a:t> (J)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810000" y="123086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Measurements for Samples Collected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257800" y="4648200"/>
            <a:ext cx="5334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791200" y="3048000"/>
            <a:ext cx="6096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6978976" y="3461785"/>
            <a:ext cx="2718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Measured Values for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e</a:t>
            </a:r>
            <a:r>
              <a:rPr lang="en-US" dirty="0" smtClean="0"/>
              <a:t> (J)</a:t>
            </a:r>
            <a:endParaRPr 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4495026"/>
              </p:ext>
            </p:extLst>
          </p:nvPr>
        </p:nvGraphicFramePr>
        <p:xfrm>
          <a:off x="2895600" y="1600200"/>
          <a:ext cx="52578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7472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0D0E1D"/>
                </a:solidFill>
                <a:latin typeface="Tahoma" charset="0"/>
              </a:defRPr>
            </a:lvl1pPr>
            <a:lvl2pPr marL="742950" indent="-285750" eaLnBrk="0" hangingPunct="0">
              <a:defRPr sz="2800">
                <a:solidFill>
                  <a:srgbClr val="0D0E1D"/>
                </a:solidFill>
                <a:latin typeface="Tahoma" charset="0"/>
              </a:defRPr>
            </a:lvl2pPr>
            <a:lvl3pPr marL="11430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3pPr>
            <a:lvl4pPr marL="16002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4pPr>
            <a:lvl5pPr marL="20574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9pPr>
          </a:lstStyle>
          <a:p>
            <a:pPr eaLnBrk="1" hangingPunct="1"/>
            <a:fld id="{1A26BC1F-7181-417E-A396-76B08CC3A160}" type="slidenum">
              <a:rPr lang="en-US" sz="1400" smtClean="0">
                <a:solidFill>
                  <a:schemeClr val="tx1"/>
                </a:solidFill>
              </a:rPr>
              <a:pPr eaLnBrk="1" hangingPunct="1"/>
              <a:t>24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1120"/>
            <a:ext cx="77724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Examples – Scatter Plot</a:t>
            </a:r>
            <a:endParaRPr lang="en-US" sz="3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322239"/>
              </p:ext>
            </p:extLst>
          </p:nvPr>
        </p:nvGraphicFramePr>
        <p:xfrm>
          <a:off x="686873" y="1242453"/>
          <a:ext cx="1322232" cy="496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116"/>
                <a:gridCol w="661116"/>
              </a:tblGrid>
              <a:tr h="50315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E</a:t>
                      </a:r>
                      <a:r>
                        <a:rPr lang="en-US" sz="2800" baseline="-25000" dirty="0" err="1" smtClean="0"/>
                        <a:t>e</a:t>
                      </a:r>
                      <a:endParaRPr lang="en-US" sz="2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E</a:t>
                      </a:r>
                      <a:r>
                        <a:rPr lang="en-US" sz="2800" baseline="-25000" dirty="0" err="1" smtClean="0"/>
                        <a:t>g</a:t>
                      </a:r>
                      <a:endParaRPr lang="en-US" sz="2800" baseline="-25000" dirty="0"/>
                    </a:p>
                  </a:txBody>
                  <a:tcPr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7.0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6.1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5.6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5.3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5.2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5.5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6.9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9.4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8.4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3810000" y="123086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Measurements for Samples Collected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1247856" y="3435404"/>
            <a:ext cx="262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Measured Values for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g</a:t>
            </a:r>
            <a:r>
              <a:rPr lang="en-US" dirty="0" smtClean="0"/>
              <a:t> (J)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13300" y="5791200"/>
            <a:ext cx="2622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Measured Values for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e</a:t>
            </a:r>
            <a:r>
              <a:rPr lang="en-US" dirty="0" smtClean="0"/>
              <a:t> (J)</a:t>
            </a:r>
            <a:endParaRPr 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3257528"/>
              </p:ext>
            </p:extLst>
          </p:nvPr>
        </p:nvGraphicFramePr>
        <p:xfrm>
          <a:off x="2743201" y="1676400"/>
          <a:ext cx="5714997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147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0D0E1D"/>
                </a:solidFill>
                <a:latin typeface="Tahoma" charset="0"/>
              </a:defRPr>
            </a:lvl1pPr>
            <a:lvl2pPr marL="742950" indent="-285750" eaLnBrk="0" hangingPunct="0">
              <a:defRPr sz="2800">
                <a:solidFill>
                  <a:srgbClr val="0D0E1D"/>
                </a:solidFill>
                <a:latin typeface="Tahoma" charset="0"/>
              </a:defRPr>
            </a:lvl2pPr>
            <a:lvl3pPr marL="11430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3pPr>
            <a:lvl4pPr marL="16002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4pPr>
            <a:lvl5pPr marL="20574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9pPr>
          </a:lstStyle>
          <a:p>
            <a:pPr eaLnBrk="1" hangingPunct="1"/>
            <a:fld id="{1A26BC1F-7181-417E-A396-76B08CC3A160}" type="slidenum">
              <a:rPr lang="en-US" sz="1400" smtClean="0">
                <a:solidFill>
                  <a:schemeClr val="tx1"/>
                </a:solidFill>
              </a:rPr>
              <a:pPr eaLnBrk="1" hangingPunct="1"/>
              <a:t>25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1120"/>
            <a:ext cx="77724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Examples – Scatter Plot</a:t>
            </a:r>
            <a:endParaRPr lang="en-US" sz="3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206623"/>
              </p:ext>
            </p:extLst>
          </p:nvPr>
        </p:nvGraphicFramePr>
        <p:xfrm>
          <a:off x="686873" y="1242453"/>
          <a:ext cx="1322232" cy="496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116"/>
                <a:gridCol w="661116"/>
              </a:tblGrid>
              <a:tr h="50315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E</a:t>
                      </a:r>
                      <a:r>
                        <a:rPr lang="en-US" sz="2800" baseline="-25000" dirty="0" err="1" smtClean="0"/>
                        <a:t>e</a:t>
                      </a:r>
                      <a:endParaRPr lang="en-US" sz="2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E</a:t>
                      </a:r>
                      <a:r>
                        <a:rPr lang="en-US" sz="2800" baseline="-25000" dirty="0" err="1" smtClean="0"/>
                        <a:t>g</a:t>
                      </a:r>
                      <a:endParaRPr lang="en-US" sz="2800" baseline="-25000" dirty="0"/>
                    </a:p>
                  </a:txBody>
                  <a:tcPr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7.0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6.1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5.6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5.3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5.2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5.5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6.9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9.4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8.4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3810000" y="123086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Measurements for Samples Collected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1247856" y="3435404"/>
            <a:ext cx="262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Measured Values for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g</a:t>
            </a:r>
            <a:r>
              <a:rPr lang="en-US" dirty="0" smtClean="0"/>
              <a:t> (J)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13300" y="5791200"/>
            <a:ext cx="2622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Measured Values for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e</a:t>
            </a:r>
            <a:r>
              <a:rPr lang="en-US" dirty="0" smtClean="0"/>
              <a:t> (J)</a:t>
            </a:r>
            <a:endParaRPr lang="en-US" dirty="0"/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4247724"/>
              </p:ext>
            </p:extLst>
          </p:nvPr>
        </p:nvGraphicFramePr>
        <p:xfrm>
          <a:off x="2743202" y="1676400"/>
          <a:ext cx="5714997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24481" y="6134774"/>
            <a:ext cx="4903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: it may not be meaningful to connect “dots”.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17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0D0E1D"/>
                </a:solidFill>
                <a:latin typeface="Tahoma" charset="0"/>
              </a:defRPr>
            </a:lvl1pPr>
            <a:lvl2pPr marL="742950" indent="-285750" eaLnBrk="0" hangingPunct="0">
              <a:defRPr sz="2800">
                <a:solidFill>
                  <a:srgbClr val="0D0E1D"/>
                </a:solidFill>
                <a:latin typeface="Tahoma" charset="0"/>
              </a:defRPr>
            </a:lvl2pPr>
            <a:lvl3pPr marL="11430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3pPr>
            <a:lvl4pPr marL="16002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4pPr>
            <a:lvl5pPr marL="20574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9pPr>
          </a:lstStyle>
          <a:p>
            <a:pPr eaLnBrk="1" hangingPunct="1"/>
            <a:fld id="{1A26BC1F-7181-417E-A396-76B08CC3A160}" type="slidenum">
              <a:rPr lang="en-US" sz="1400" smtClean="0">
                <a:solidFill>
                  <a:schemeClr val="tx1"/>
                </a:solidFill>
              </a:rPr>
              <a:pPr eaLnBrk="1" hangingPunct="1"/>
              <a:t>26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1120"/>
            <a:ext cx="77724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Examples – Linear Approximation</a:t>
            </a:r>
            <a:endParaRPr lang="en-US" sz="3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396014"/>
              </p:ext>
            </p:extLst>
          </p:nvPr>
        </p:nvGraphicFramePr>
        <p:xfrm>
          <a:off x="686873" y="1242453"/>
          <a:ext cx="1322232" cy="496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116"/>
                <a:gridCol w="661116"/>
              </a:tblGrid>
              <a:tr h="50315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E</a:t>
                      </a:r>
                      <a:r>
                        <a:rPr lang="en-US" sz="2800" baseline="-25000" dirty="0" err="1" smtClean="0"/>
                        <a:t>e</a:t>
                      </a:r>
                      <a:endParaRPr lang="en-US" sz="2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E</a:t>
                      </a:r>
                      <a:r>
                        <a:rPr lang="en-US" sz="2800" baseline="-25000" dirty="0" err="1" smtClean="0"/>
                        <a:t>g</a:t>
                      </a:r>
                      <a:endParaRPr lang="en-US" sz="2800" baseline="-25000" dirty="0"/>
                    </a:p>
                  </a:txBody>
                  <a:tcPr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7.0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6.1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5.6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5.3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5.2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5.5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6.9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9.4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8.4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3810000" y="123086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Measurements for Samples Collected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1247856" y="3435404"/>
            <a:ext cx="262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Measured Values for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g</a:t>
            </a:r>
            <a:r>
              <a:rPr lang="en-US" dirty="0" smtClean="0"/>
              <a:t> (J)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13300" y="5791200"/>
            <a:ext cx="2622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Measured Values for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e</a:t>
            </a:r>
            <a:r>
              <a:rPr lang="en-US" dirty="0" smtClean="0"/>
              <a:t> (J)</a:t>
            </a:r>
            <a:endParaRPr 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1703001"/>
              </p:ext>
            </p:extLst>
          </p:nvPr>
        </p:nvGraphicFramePr>
        <p:xfrm>
          <a:off x="2743201" y="1676400"/>
          <a:ext cx="5714997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3072684" y="2133600"/>
            <a:ext cx="4800600" cy="32766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99039" y="2209800"/>
            <a:ext cx="2673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E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g</a:t>
            </a:r>
            <a:r>
              <a:rPr lang="en-US" sz="2400" dirty="0" smtClean="0">
                <a:solidFill>
                  <a:srgbClr val="FF0000"/>
                </a:solidFill>
              </a:rPr>
              <a:t> = 3.15 – 0.255 </a:t>
            </a:r>
            <a:r>
              <a:rPr lang="en-US" sz="2400" dirty="0" err="1" smtClean="0">
                <a:solidFill>
                  <a:srgbClr val="FF0000"/>
                </a:solidFill>
              </a:rPr>
              <a:t>E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e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49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0D0E1D"/>
                </a:solidFill>
                <a:latin typeface="Tahoma" charset="0"/>
              </a:defRPr>
            </a:lvl1pPr>
            <a:lvl2pPr marL="742950" indent="-285750" eaLnBrk="0" hangingPunct="0">
              <a:defRPr sz="2800">
                <a:solidFill>
                  <a:srgbClr val="0D0E1D"/>
                </a:solidFill>
                <a:latin typeface="Tahoma" charset="0"/>
              </a:defRPr>
            </a:lvl2pPr>
            <a:lvl3pPr marL="11430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3pPr>
            <a:lvl4pPr marL="16002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4pPr>
            <a:lvl5pPr marL="20574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9pPr>
          </a:lstStyle>
          <a:p>
            <a:pPr eaLnBrk="1" hangingPunct="1"/>
            <a:fld id="{1A26BC1F-7181-417E-A396-76B08CC3A160}" type="slidenum">
              <a:rPr lang="en-US" sz="1400" smtClean="0">
                <a:solidFill>
                  <a:schemeClr val="tx1"/>
                </a:solidFill>
              </a:rPr>
              <a:pPr eaLnBrk="1" hangingPunct="1"/>
              <a:t>27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1120"/>
            <a:ext cx="77724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Examples – Semi-log Scale</a:t>
            </a:r>
            <a:endParaRPr lang="en-US" sz="3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765251"/>
              </p:ext>
            </p:extLst>
          </p:nvPr>
        </p:nvGraphicFramePr>
        <p:xfrm>
          <a:off x="457200" y="1242453"/>
          <a:ext cx="2057400" cy="496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/>
                <a:gridCol w="801624"/>
                <a:gridCol w="762000"/>
              </a:tblGrid>
              <a:tr h="50315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</a:t>
                      </a:r>
                      <a:endParaRPr lang="en-US" sz="2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</a:t>
                      </a:r>
                      <a:endParaRPr lang="en-US" sz="2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aseline="-25000" dirty="0"/>
                    </a:p>
                  </a:txBody>
                  <a:tcPr/>
                </a:tc>
              </a:tr>
              <a:tr h="3422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5.04e2</a:t>
                      </a:r>
                      <a:endParaRPr lang="en-US" sz="18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6.87e2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9.24e2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1.50e3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2.50e3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4.69e3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9.32e3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2.50e4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9.76e4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5.64e5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3.97e6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5.02e7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1.78e9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3733800" y="1230868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Stress Level as a function of Cycle to Failure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2073585" y="343540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Stress Level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365702" y="5791200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Cycles to Failure, log N</a:t>
            </a:r>
            <a:endParaRPr lang="en-US" dirty="0"/>
          </a:p>
        </p:txBody>
      </p:sp>
      <p:graphicFrame>
        <p:nvGraphicFramePr>
          <p:cNvPr id="44" name="Char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6294734"/>
              </p:ext>
            </p:extLst>
          </p:nvPr>
        </p:nvGraphicFramePr>
        <p:xfrm>
          <a:off x="2877360" y="1600200"/>
          <a:ext cx="5867396" cy="4180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3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0D0E1D"/>
                </a:solidFill>
                <a:latin typeface="Tahoma" charset="0"/>
              </a:defRPr>
            </a:lvl1pPr>
            <a:lvl2pPr marL="742950" indent="-285750" eaLnBrk="0" hangingPunct="0">
              <a:defRPr sz="2800">
                <a:solidFill>
                  <a:srgbClr val="0D0E1D"/>
                </a:solidFill>
                <a:latin typeface="Tahoma" charset="0"/>
              </a:defRPr>
            </a:lvl2pPr>
            <a:lvl3pPr marL="11430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3pPr>
            <a:lvl4pPr marL="16002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4pPr>
            <a:lvl5pPr marL="20574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9pPr>
          </a:lstStyle>
          <a:p>
            <a:pPr eaLnBrk="1" hangingPunct="1"/>
            <a:fld id="{1A26BC1F-7181-417E-A396-76B08CC3A160}" type="slidenum">
              <a:rPr lang="en-US" sz="1400" smtClean="0">
                <a:solidFill>
                  <a:schemeClr val="tx1"/>
                </a:solidFill>
              </a:rPr>
              <a:pPr eaLnBrk="1" hangingPunct="1"/>
              <a:t>28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1120"/>
            <a:ext cx="77724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Examples – Semi-log Scale</a:t>
            </a:r>
            <a:endParaRPr lang="en-US" sz="3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865310"/>
              </p:ext>
            </p:extLst>
          </p:nvPr>
        </p:nvGraphicFramePr>
        <p:xfrm>
          <a:off x="457200" y="1242453"/>
          <a:ext cx="2057400" cy="496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/>
                <a:gridCol w="801624"/>
                <a:gridCol w="762000"/>
              </a:tblGrid>
              <a:tr h="50315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</a:t>
                      </a:r>
                      <a:endParaRPr lang="en-US" sz="2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</a:t>
                      </a:r>
                      <a:endParaRPr lang="en-US" sz="2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log</a:t>
                      </a:r>
                      <a:r>
                        <a:rPr lang="en-US" sz="2400" dirty="0" smtClean="0"/>
                        <a:t> N</a:t>
                      </a:r>
                      <a:endParaRPr lang="en-US" sz="2400" baseline="-25000" dirty="0"/>
                    </a:p>
                  </a:txBody>
                  <a:tcPr/>
                </a:tc>
              </a:tr>
              <a:tr h="3422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5.04e2</a:t>
                      </a:r>
                      <a:endParaRPr lang="en-US" sz="18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2.702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6.87e2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2.837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9.24e2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2.966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1.50e3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3.176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2.50e3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3.398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4.69e3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3.671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9.32e3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3.970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2.50e4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4.397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9.76e4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4.989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5.64e5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5.752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3.97e6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6.599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5.02e7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7.701</a:t>
                      </a:r>
                    </a:p>
                  </a:txBody>
                  <a:tcPr marL="9525" marR="9525" marT="9525" marB="0" anchor="b"/>
                </a:tc>
              </a:tr>
              <a:tr h="3422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1.78e9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9.250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3733800" y="1230868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Stress Level as a function of Cycle to Failure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2073585" y="343540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Stress Level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365702" y="5791200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Cycles to Failure, log N</a:t>
            </a:r>
            <a:endParaRPr lang="en-US" dirty="0"/>
          </a:p>
        </p:txBody>
      </p:sp>
      <p:graphicFrame>
        <p:nvGraphicFramePr>
          <p:cNvPr id="43" name="Chart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898102"/>
              </p:ext>
            </p:extLst>
          </p:nvPr>
        </p:nvGraphicFramePr>
        <p:xfrm>
          <a:off x="2895605" y="1566930"/>
          <a:ext cx="5791195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914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0D0E1D"/>
                </a:solidFill>
                <a:latin typeface="Tahoma" charset="0"/>
              </a:defRPr>
            </a:lvl1pPr>
            <a:lvl2pPr marL="742950" indent="-285750" eaLnBrk="0" hangingPunct="0">
              <a:defRPr sz="2800">
                <a:solidFill>
                  <a:srgbClr val="0D0E1D"/>
                </a:solidFill>
                <a:latin typeface="Tahoma" charset="0"/>
              </a:defRPr>
            </a:lvl2pPr>
            <a:lvl3pPr marL="11430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3pPr>
            <a:lvl4pPr marL="16002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4pPr>
            <a:lvl5pPr marL="20574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9pPr>
          </a:lstStyle>
          <a:p>
            <a:pPr eaLnBrk="1" hangingPunct="1"/>
            <a:fld id="{1A26BC1F-7181-417E-A396-76B08CC3A160}" type="slidenum">
              <a:rPr lang="en-US" sz="1400" smtClean="0">
                <a:solidFill>
                  <a:schemeClr val="tx1"/>
                </a:solidFill>
              </a:rPr>
              <a:pPr eaLnBrk="1" hangingPunct="1"/>
              <a:t>29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1120"/>
            <a:ext cx="77724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	Examples – G &amp; U Line Plot</a:t>
            </a:r>
            <a:endParaRPr lang="en-US" sz="3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129549"/>
              </p:ext>
            </p:extLst>
          </p:nvPr>
        </p:nvGraphicFramePr>
        <p:xfrm>
          <a:off x="457200" y="152398"/>
          <a:ext cx="1371600" cy="6553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</a:tblGrid>
              <a:tr h="4233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U</a:t>
                      </a:r>
                      <a:endParaRPr lang="en-US" sz="2000" baseline="-25000" dirty="0"/>
                    </a:p>
                  </a:txBody>
                  <a:tcPr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9.33E+02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2.04E+07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2.09E+01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3.72E+03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2.34E+01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2.14E+04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1.51E+01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2.69E+03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1.66E+01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3.31E+03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6.46E+00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2.29E+02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6.03E+00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8.51E+02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3.09E+01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1.20E+05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1.58E+01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2.95E+04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6.76E+01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1.95E+06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1.66E+02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1.10E+07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1.07E+02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8.32E+06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5.75E+01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7.08E+05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3.55E+02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3.63E+07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1.00E+03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6.61E+08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1.12E+03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2.19E+08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8.51E+02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3.09E+08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1.17E+03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3.55E+09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3.55E+03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1.32E+10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1.07E+04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1.29E+11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4.07E+03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8.13E+09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3.98E+03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3.98E+09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5.62E+03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6.17E+09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3.80E+03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2.45E+09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4.79E+03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6.92E+09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4800600" y="1295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Counts G &amp; U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1822977" y="3358623"/>
            <a:ext cx="83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800600" y="5879068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Number</a:t>
            </a:r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4627570"/>
              </p:ext>
            </p:extLst>
          </p:nvPr>
        </p:nvGraphicFramePr>
        <p:xfrm>
          <a:off x="2329933" y="1552771"/>
          <a:ext cx="6356867" cy="4375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678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Although frequently used for numerical data, this is not always the case, e.g., assignments for </a:t>
            </a:r>
            <a:r>
              <a:rPr lang="en-US" dirty="0" smtClean="0"/>
              <a:t>your </a:t>
            </a:r>
            <a:r>
              <a:rPr lang="en-US" dirty="0" smtClean="0"/>
              <a:t>engineering topics 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88316"/>
              </p:ext>
            </p:extLst>
          </p:nvPr>
        </p:nvGraphicFramePr>
        <p:xfrm>
          <a:off x="1219200" y="3124200"/>
          <a:ext cx="6629400" cy="32072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836"/>
                <a:gridCol w="1416537"/>
                <a:gridCol w="1227667"/>
                <a:gridCol w="944360"/>
              </a:tblGrid>
              <a:tr h="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Engr130 – 2</a:t>
                      </a:r>
                      <a:r>
                        <a:rPr lang="en-US" sz="2400" baseline="30000">
                          <a:effectLst/>
                        </a:rPr>
                        <a:t>nd</a:t>
                      </a:r>
                      <a:r>
                        <a:rPr lang="en-US" sz="2400">
                          <a:effectLst/>
                        </a:rPr>
                        <a:t> Research/Presentation Assignment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2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Engr Topic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Assignees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Mach Number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Mahmoud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Fadi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Wang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Froude Number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Ahmed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Abdo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Cody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Reynolds Number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Jacob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Mohamed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Amer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Bernoulli’s Equation/Principle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Damarius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Dean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Mike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Wet-Bulb Temperature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Ceasar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Justin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Seif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Latent Heat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Rayed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Masood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Khaled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Relative Humidity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Kyle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Darrion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Jon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96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0D0E1D"/>
                </a:solidFill>
                <a:latin typeface="Tahoma" charset="0"/>
              </a:defRPr>
            </a:lvl1pPr>
            <a:lvl2pPr marL="742950" indent="-285750" eaLnBrk="0" hangingPunct="0">
              <a:defRPr sz="2800">
                <a:solidFill>
                  <a:srgbClr val="0D0E1D"/>
                </a:solidFill>
                <a:latin typeface="Tahoma" charset="0"/>
              </a:defRPr>
            </a:lvl2pPr>
            <a:lvl3pPr marL="11430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3pPr>
            <a:lvl4pPr marL="16002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4pPr>
            <a:lvl5pPr marL="20574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9pPr>
          </a:lstStyle>
          <a:p>
            <a:pPr eaLnBrk="1" hangingPunct="1"/>
            <a:fld id="{1A26BC1F-7181-417E-A396-76B08CC3A160}" type="slidenum">
              <a:rPr lang="en-US" sz="1400" smtClean="0">
                <a:solidFill>
                  <a:schemeClr val="tx1"/>
                </a:solidFill>
              </a:rPr>
              <a:pPr eaLnBrk="1" hangingPunct="1"/>
              <a:t>30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1120"/>
            <a:ext cx="7772400" cy="11430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	Examples – G </a:t>
            </a:r>
            <a:r>
              <a:rPr lang="en-US" sz="30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vs</a:t>
            </a:r>
            <a:r>
              <a:rPr lang="en-US" sz="3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U Scatter Plot</a:t>
            </a:r>
            <a:endParaRPr lang="en-US" sz="3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175006"/>
              </p:ext>
            </p:extLst>
          </p:nvPr>
        </p:nvGraphicFramePr>
        <p:xfrm>
          <a:off x="457200" y="152398"/>
          <a:ext cx="1371600" cy="6553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</a:tblGrid>
              <a:tr h="4233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U</a:t>
                      </a:r>
                      <a:endParaRPr lang="en-US" sz="2000" baseline="-25000" dirty="0"/>
                    </a:p>
                  </a:txBody>
                  <a:tcPr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9.33E+02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2.04E+07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2.09E+01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3.72E+03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2.34E+01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2.14E+04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1.51E+01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2.69E+03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1.66E+01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3.31E+03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6.46E+00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2.29E+02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6.03E+00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8.51E+02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3.09E+01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1.20E+05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1.58E+01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2.95E+04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6.76E+01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1.95E+06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1.66E+02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1.10E+07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1.07E+02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8.32E+06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5.75E+01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7.08E+05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3.55E+02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3.63E+07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1.00E+03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6.61E+08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1.12E+03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2.19E+08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8.51E+02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3.09E+08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1.17E+03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3.55E+09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3.55E+03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1.32E+10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1.07E+04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1.29E+11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4.07E+03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8.13E+09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3.98E+03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3.98E+09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5.62E+03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6.17E+09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3.80E+03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2.45E+09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4.79E+03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6.92E+09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4800600" y="1295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Counts U </a:t>
            </a:r>
            <a:r>
              <a:rPr lang="en-US" dirty="0" err="1" smtClean="0"/>
              <a:t>vs</a:t>
            </a:r>
            <a:r>
              <a:rPr lang="en-US" dirty="0" smtClean="0"/>
              <a:t> G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1693935" y="3358623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Counts, U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800600" y="5879068"/>
            <a:ext cx="1094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Counts, G</a:t>
            </a:r>
            <a:endParaRPr 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5349848"/>
              </p:ext>
            </p:extLst>
          </p:nvPr>
        </p:nvGraphicFramePr>
        <p:xfrm>
          <a:off x="2432566" y="1600200"/>
          <a:ext cx="6336268" cy="4278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343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0D0E1D"/>
                </a:solidFill>
                <a:latin typeface="Tahoma" charset="0"/>
              </a:defRPr>
            </a:lvl1pPr>
            <a:lvl2pPr marL="742950" indent="-285750" eaLnBrk="0" hangingPunct="0">
              <a:defRPr sz="2800">
                <a:solidFill>
                  <a:srgbClr val="0D0E1D"/>
                </a:solidFill>
                <a:latin typeface="Tahoma" charset="0"/>
              </a:defRPr>
            </a:lvl2pPr>
            <a:lvl3pPr marL="11430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3pPr>
            <a:lvl4pPr marL="16002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4pPr>
            <a:lvl5pPr marL="20574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9pPr>
          </a:lstStyle>
          <a:p>
            <a:pPr eaLnBrk="1" hangingPunct="1"/>
            <a:fld id="{1A26BC1F-7181-417E-A396-76B08CC3A160}" type="slidenum">
              <a:rPr lang="en-US" sz="1400" smtClean="0">
                <a:solidFill>
                  <a:schemeClr val="tx1"/>
                </a:solidFill>
              </a:rPr>
              <a:pPr eaLnBrk="1" hangingPunct="1"/>
              <a:t>31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1120"/>
            <a:ext cx="77724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	Examples – Log-log Line Plot</a:t>
            </a:r>
            <a:endParaRPr lang="en-US" sz="3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9694"/>
              </p:ext>
            </p:extLst>
          </p:nvPr>
        </p:nvGraphicFramePr>
        <p:xfrm>
          <a:off x="457200" y="152398"/>
          <a:ext cx="1371600" cy="6553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</a:tblGrid>
              <a:tr h="4233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U</a:t>
                      </a:r>
                      <a:endParaRPr lang="en-US" sz="2000" baseline="-25000" dirty="0"/>
                    </a:p>
                  </a:txBody>
                  <a:tcPr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9.33E+02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2.04E+07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2.09E+01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3.72E+03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2.34E+01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2.14E+04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1.51E+01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2.69E+03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1.66E+01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3.31E+03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6.46E+00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2.29E+02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6.03E+00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8.51E+02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3.09E+01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1.20E+05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1.58E+01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2.95E+04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6.76E+01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1.95E+06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1.66E+02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1.10E+07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1.07E+02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8.32E+06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5.75E+01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7.08E+05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3.55E+02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3.63E+07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1.00E+03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6.61E+08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1.12E+03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2.19E+08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8.51E+02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3.09E+08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1.17E+03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3.55E+09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3.55E+03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1.32E+10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1.07E+04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1.29E+11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4.07E+03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8.13E+09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3.98E+03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3.98E+09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5.62E+03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6.17E+09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3.80E+03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2.45E+09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4.79E+03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6.92E+09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4800600" y="1295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Counts G &amp; U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1822977" y="3358623"/>
            <a:ext cx="83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800600" y="5879068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Number</a:t>
            </a:r>
            <a:endParaRPr 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2949189"/>
              </p:ext>
            </p:extLst>
          </p:nvPr>
        </p:nvGraphicFramePr>
        <p:xfrm>
          <a:off x="2419219" y="1480066"/>
          <a:ext cx="6336268" cy="4583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181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0D0E1D"/>
                </a:solidFill>
                <a:latin typeface="Tahoma" charset="0"/>
              </a:defRPr>
            </a:lvl1pPr>
            <a:lvl2pPr marL="742950" indent="-285750" eaLnBrk="0" hangingPunct="0">
              <a:defRPr sz="2800">
                <a:solidFill>
                  <a:srgbClr val="0D0E1D"/>
                </a:solidFill>
                <a:latin typeface="Tahoma" charset="0"/>
              </a:defRPr>
            </a:lvl2pPr>
            <a:lvl3pPr marL="11430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3pPr>
            <a:lvl4pPr marL="16002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4pPr>
            <a:lvl5pPr marL="20574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9pPr>
          </a:lstStyle>
          <a:p>
            <a:pPr eaLnBrk="1" hangingPunct="1"/>
            <a:fld id="{1A26BC1F-7181-417E-A396-76B08CC3A160}" type="slidenum">
              <a:rPr lang="en-US" sz="1400" smtClean="0">
                <a:solidFill>
                  <a:schemeClr val="tx1"/>
                </a:solidFill>
              </a:rPr>
              <a:pPr eaLnBrk="1" hangingPunct="1"/>
              <a:t>32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1120"/>
            <a:ext cx="7772400" cy="11430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    Examples – Log-log Scatter Plot</a:t>
            </a:r>
            <a:endParaRPr lang="en-US" sz="3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197828"/>
              </p:ext>
            </p:extLst>
          </p:nvPr>
        </p:nvGraphicFramePr>
        <p:xfrm>
          <a:off x="457200" y="152398"/>
          <a:ext cx="1371600" cy="6553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</a:tblGrid>
              <a:tr h="4233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U</a:t>
                      </a:r>
                      <a:endParaRPr lang="en-US" sz="2000" baseline="-25000" dirty="0"/>
                    </a:p>
                  </a:txBody>
                  <a:tcPr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9.33E+02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2.04E+07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2.09E+01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3.72E+03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2.34E+01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2.14E+04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1.51E+01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2.69E+03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1.66E+01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3.31E+03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6.46E+00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2.29E+02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6.03E+00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8.51E+02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3.09E+01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1.20E+05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1.58E+01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2.95E+04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6.76E+01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1.95E+06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1.66E+02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1.10E+07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1.07E+02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8.32E+06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5.75E+01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7.08E+05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3.55E+02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3.63E+07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1.00E+03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6.61E+08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1.12E+03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2.19E+08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8.51E+02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3.09E+08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1.17E+03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3.55E+09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3.55E+03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1.32E+10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1.07E+04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1.29E+11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4.07E+03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8.13E+09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3.98E+03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3.98E+09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5.62E+03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6.17E+09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3.80E+03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2.45E+09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4.79E+03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6.92E+09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4419600" y="1295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Counts log(U) </a:t>
            </a:r>
            <a:r>
              <a:rPr lang="en-US" dirty="0" err="1" smtClean="0"/>
              <a:t>vs</a:t>
            </a:r>
            <a:r>
              <a:rPr lang="en-US" dirty="0" smtClean="0"/>
              <a:t> log(G)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1481538" y="3358623"/>
            <a:ext cx="1521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Counts, log(U)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800600" y="5879068"/>
            <a:ext cx="15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Counts, log(G)</a:t>
            </a:r>
            <a:endParaRPr lang="en-US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3034812"/>
              </p:ext>
            </p:extLst>
          </p:nvPr>
        </p:nvGraphicFramePr>
        <p:xfrm>
          <a:off x="2443904" y="1664732"/>
          <a:ext cx="6183868" cy="4126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649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5181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Linear (1</a:t>
            </a:r>
            <a:r>
              <a:rPr lang="en-US" sz="2800" baseline="30000" dirty="0" smtClean="0">
                <a:latin typeface="Arial" pitchFamily="34" charset="0"/>
                <a:cs typeface="Arial" pitchFamily="34" charset="0"/>
              </a:rPr>
              <a:t>st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order, e.g., y = m x + b)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Polynomials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Quadratic (2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nd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order, e.g., y = a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x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x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Cubic (3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rd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order, e.g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., y = a</a:t>
            </a:r>
            <a:r>
              <a:rPr lang="en-US" sz="2400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+ a</a:t>
            </a:r>
            <a:r>
              <a:rPr lang="en-US" sz="24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+ a</a:t>
            </a:r>
            <a:r>
              <a:rPr lang="en-US" sz="24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+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x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Higher orders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Spine = piece-wise fitting with smooth connects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Bi-linear,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e.g.,</a:t>
            </a: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y = a</a:t>
            </a:r>
            <a:r>
              <a:rPr lang="en-US" sz="2200" baseline="-25000" dirty="0" smtClean="0">
                <a:latin typeface="Arial" pitchFamily="34" charset="0"/>
                <a:cs typeface="Arial" pitchFamily="34" charset="0"/>
              </a:rPr>
              <a:t>11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2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2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+ a</a:t>
            </a:r>
            <a:r>
              <a:rPr lang="en-US" sz="2200" baseline="-25000" dirty="0" smtClean="0">
                <a:latin typeface="Arial" pitchFamily="34" charset="0"/>
                <a:cs typeface="Arial" pitchFamily="34" charset="0"/>
              </a:rPr>
              <a:t>12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2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2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+ a</a:t>
            </a:r>
            <a:r>
              <a:rPr lang="en-US" sz="2200" baseline="-25000" dirty="0" smtClean="0">
                <a:latin typeface="Arial" pitchFamily="34" charset="0"/>
                <a:cs typeface="Arial" pitchFamily="34" charset="0"/>
              </a:rPr>
              <a:t>13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2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200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+ a</a:t>
            </a:r>
            <a:r>
              <a:rPr lang="en-US" sz="2200" baseline="-25000" dirty="0" smtClean="0">
                <a:latin typeface="Arial" pitchFamily="34" charset="0"/>
                <a:cs typeface="Arial" pitchFamily="34" charset="0"/>
              </a:rPr>
              <a:t>22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2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200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+ a</a:t>
            </a:r>
            <a:r>
              <a:rPr lang="en-US" sz="2200" baseline="-25000" dirty="0" smtClean="0">
                <a:latin typeface="Arial" pitchFamily="34" charset="0"/>
                <a:cs typeface="Arial" pitchFamily="34" charset="0"/>
              </a:rPr>
              <a:t>23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2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200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+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2200" baseline="-25000" dirty="0" smtClean="0">
                <a:latin typeface="Arial" pitchFamily="34" charset="0"/>
                <a:cs typeface="Arial" pitchFamily="34" charset="0"/>
              </a:rPr>
              <a:t>33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200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2200" baseline="30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Exponential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Others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80010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Fitting with Different Types of Lines</a:t>
            </a:r>
            <a:endParaRPr lang="en-US" sz="3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70800" y="6403975"/>
            <a:ext cx="1181100" cy="355600"/>
          </a:xfrm>
        </p:spPr>
        <p:txBody>
          <a:bodyPr/>
          <a:lstStyle/>
          <a:p>
            <a:pPr>
              <a:defRPr/>
            </a:pPr>
            <a:fld id="{9702B3EB-F29E-4A44-AB13-39D29691393E}" type="slidenum">
              <a:rPr lang="en-US" smtClean="0">
                <a:latin typeface="Arial" pitchFamily="34" charset="0"/>
                <a:cs typeface="Arial" pitchFamily="34" charset="0"/>
              </a:rPr>
              <a:pPr>
                <a:defRPr/>
              </a:pPr>
              <a:t>33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36294" y="3244334"/>
            <a:ext cx="471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a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11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36294" y="3244334"/>
            <a:ext cx="471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a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74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42672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Arial" pitchFamily="34" charset="0"/>
                <a:cs typeface="Arial" pitchFamily="34" charset="0"/>
              </a:rPr>
              <a:t>Outliers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, e.g., refer to line plot for G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vs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U, data point 20 appears to be </a:t>
            </a:r>
            <a:r>
              <a:rPr lang="en-US" sz="3000" smtClean="0">
                <a:latin typeface="Arial" pitchFamily="34" charset="0"/>
                <a:cs typeface="Arial" pitchFamily="34" charset="0"/>
              </a:rPr>
              <a:t>an outlier.</a:t>
            </a:r>
            <a:endParaRPr lang="en-US" sz="3000" dirty="0">
              <a:latin typeface="Arial" pitchFamily="34" charset="0"/>
              <a:cs typeface="Arial" pitchFamily="34" charset="0"/>
            </a:endParaRPr>
          </a:p>
          <a:p>
            <a:r>
              <a:rPr lang="en-US" sz="3000" dirty="0">
                <a:latin typeface="Arial" pitchFamily="34" charset="0"/>
                <a:cs typeface="Arial" pitchFamily="34" charset="0"/>
              </a:rPr>
              <a:t>Theory based fitting </a:t>
            </a:r>
            <a:r>
              <a:rPr lang="en-US" sz="3000" dirty="0" err="1">
                <a:latin typeface="Arial" pitchFamily="34" charset="0"/>
                <a:cs typeface="Arial" pitchFamily="34" charset="0"/>
              </a:rPr>
              <a:t>vs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 empirical fitting.</a:t>
            </a:r>
          </a:p>
          <a:p>
            <a:r>
              <a:rPr lang="en-US" sz="3000" dirty="0" smtClean="0">
                <a:latin typeface="Arial" pitchFamily="34" charset="0"/>
                <a:cs typeface="Arial" pitchFamily="34" charset="0"/>
              </a:rPr>
              <a:t>Time plots = trends.</a:t>
            </a:r>
          </a:p>
          <a:p>
            <a:r>
              <a:rPr lang="en-US" sz="3000" dirty="0" smtClean="0">
                <a:latin typeface="Arial" pitchFamily="34" charset="0"/>
                <a:cs typeface="Arial" pitchFamily="34" charset="0"/>
              </a:rPr>
              <a:t>Complex plots.</a:t>
            </a:r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80010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Other Issues/Considerations</a:t>
            </a:r>
            <a:endParaRPr lang="en-US" sz="3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70800" y="6403975"/>
            <a:ext cx="1181100" cy="355600"/>
          </a:xfrm>
        </p:spPr>
        <p:txBody>
          <a:bodyPr/>
          <a:lstStyle/>
          <a:p>
            <a:pPr>
              <a:defRPr/>
            </a:pPr>
            <a:fld id="{9702B3EB-F29E-4A44-AB13-39D29691393E}" type="slidenum">
              <a:rPr lang="en-US" smtClean="0">
                <a:latin typeface="Arial" pitchFamily="34" charset="0"/>
                <a:cs typeface="Arial" pitchFamily="34" charset="0"/>
              </a:rPr>
              <a:pPr>
                <a:defRPr/>
              </a:pPr>
              <a:t>34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12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:\HFCC\Engr-130-Fall12\GridChart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with Numeric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Tables with discrete, non-ordered categories, e.g., count of </a:t>
            </a:r>
            <a:r>
              <a:rPr lang="en-US" dirty="0" smtClean="0"/>
              <a:t>fruits </a:t>
            </a:r>
            <a:r>
              <a:rPr lang="en-US" dirty="0" smtClean="0"/>
              <a:t>in a basket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800" dirty="0" smtClean="0"/>
              <a:t>*  “non-ordered” :  the order of how the</a:t>
            </a:r>
          </a:p>
          <a:p>
            <a:pPr marL="0" indent="0">
              <a:buNone/>
            </a:pPr>
            <a:r>
              <a:rPr lang="en-US" sz="2800" dirty="0" smtClean="0"/>
              <a:t>    fruits is listed has no effect to data.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dirty="0" smtClean="0"/>
              <a:t>Tables </a:t>
            </a:r>
            <a:r>
              <a:rPr lang="en-US" dirty="0" smtClean="0"/>
              <a:t>with discrete, ordered categories, e.g., hours </a:t>
            </a:r>
            <a:r>
              <a:rPr lang="en-US" dirty="0" smtClean="0"/>
              <a:t>worked per day of </a:t>
            </a:r>
            <a:r>
              <a:rPr lang="en-US" dirty="0" err="1" smtClean="0"/>
              <a:t>wk</a:t>
            </a:r>
            <a:r>
              <a:rPr lang="en-US" dirty="0" smtClean="0"/>
              <a:t>,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648514"/>
              </p:ext>
            </p:extLst>
          </p:nvPr>
        </p:nvGraphicFramePr>
        <p:xfrm>
          <a:off x="6477000" y="1981200"/>
          <a:ext cx="1828800" cy="1600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66800"/>
                <a:gridCol w="762000"/>
              </a:tblGrid>
              <a:tr h="4000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Banana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Grapes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Ora</a:t>
                      </a:r>
                      <a:r>
                        <a:rPr lang="en-US" sz="2000" baseline="0" dirty="0" smtClean="0"/>
                        <a:t>nge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678739"/>
              </p:ext>
            </p:extLst>
          </p:nvPr>
        </p:nvGraphicFramePr>
        <p:xfrm>
          <a:off x="533400" y="4907280"/>
          <a:ext cx="8153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934"/>
                <a:gridCol w="999066"/>
                <a:gridCol w="990600"/>
                <a:gridCol w="1407584"/>
                <a:gridCol w="1056922"/>
                <a:gridCol w="830439"/>
                <a:gridCol w="1056922"/>
                <a:gridCol w="9059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Tuesday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Wednesday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Thursday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Friday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Saturday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Sunday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Babba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17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with Numeric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Tables with discrete, non-ordered categories </a:t>
            </a:r>
            <a:r>
              <a:rPr lang="en-US" dirty="0" err="1" smtClean="0"/>
              <a:t>vs</a:t>
            </a:r>
            <a:r>
              <a:rPr lang="en-US" dirty="0" smtClean="0"/>
              <a:t> discrete, ordered categories, e.g., percent of time devoted to activities, by age groups 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019670"/>
              </p:ext>
            </p:extLst>
          </p:nvPr>
        </p:nvGraphicFramePr>
        <p:xfrm>
          <a:off x="2667000" y="3200400"/>
          <a:ext cx="3962399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586"/>
                <a:gridCol w="1056640"/>
                <a:gridCol w="1007722"/>
                <a:gridCol w="929451"/>
              </a:tblGrid>
              <a:tr h="44196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Arts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Sports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Work</a:t>
                      </a:r>
                      <a:endParaRPr lang="en-US" sz="2000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18-24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 15.0%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28.0%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  9.5%</a:t>
                      </a:r>
                      <a:endParaRPr lang="en-US" sz="2000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25-29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 17.5%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28.0%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28.5%</a:t>
                      </a:r>
                      <a:endParaRPr lang="en-US" sz="2000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30-39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29.0%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11.5%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33.0%</a:t>
                      </a:r>
                      <a:endParaRPr lang="en-US" sz="2000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40+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37.5%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33.0%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28.5%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071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with Numeric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257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Tables showing relations between sets of data, e.g., sets of </a:t>
            </a:r>
            <a:r>
              <a:rPr lang="en-US" sz="2800" dirty="0" smtClean="0"/>
              <a:t>measured values </a:t>
            </a:r>
            <a:r>
              <a:rPr lang="en-US" sz="2800" dirty="0" smtClean="0"/>
              <a:t>of 2 variables.  These sets may be measurements of</a:t>
            </a:r>
          </a:p>
          <a:p>
            <a:pPr lvl="1"/>
            <a:r>
              <a:rPr lang="en-US" sz="2600" dirty="0"/>
              <a:t>S</a:t>
            </a:r>
            <a:r>
              <a:rPr lang="en-US" sz="2600" dirty="0" smtClean="0"/>
              <a:t>ame </a:t>
            </a:r>
            <a:r>
              <a:rPr lang="en-US" sz="2600" dirty="0" smtClean="0"/>
              <a:t>variables </a:t>
            </a:r>
            <a:r>
              <a:rPr lang="en-US" sz="2600" dirty="0" smtClean="0"/>
              <a:t>over time, at fixed time </a:t>
            </a:r>
            <a:r>
              <a:rPr lang="en-US" sz="2600" dirty="0" smtClean="0"/>
              <a:t>intervals, i.e., trends.</a:t>
            </a:r>
            <a:endParaRPr lang="en-US" sz="2600" dirty="0" smtClean="0"/>
          </a:p>
          <a:p>
            <a:pPr lvl="1"/>
            <a:r>
              <a:rPr lang="en-US" sz="2600" dirty="0" smtClean="0"/>
              <a:t>Correlated variables.</a:t>
            </a:r>
            <a:endParaRPr lang="en-US" sz="2600" dirty="0" smtClean="0"/>
          </a:p>
          <a:p>
            <a:pPr lvl="1"/>
            <a:r>
              <a:rPr lang="en-US" sz="2600" dirty="0"/>
              <a:t>e</a:t>
            </a:r>
            <a:r>
              <a:rPr lang="en-US" sz="2600" dirty="0" smtClean="0"/>
              <a:t>tc.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230439"/>
              </p:ext>
            </p:extLst>
          </p:nvPr>
        </p:nvGraphicFramePr>
        <p:xfrm>
          <a:off x="5791200" y="1295400"/>
          <a:ext cx="1322232" cy="488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116"/>
                <a:gridCol w="661116"/>
              </a:tblGrid>
              <a:tr h="50872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E</a:t>
                      </a:r>
                      <a:r>
                        <a:rPr lang="en-US" sz="2800" baseline="-25000" dirty="0" err="1" smtClean="0"/>
                        <a:t>e</a:t>
                      </a:r>
                      <a:endParaRPr lang="en-US" sz="2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E</a:t>
                      </a:r>
                      <a:r>
                        <a:rPr lang="en-US" sz="2800" baseline="-25000" dirty="0" err="1" smtClean="0"/>
                        <a:t>g</a:t>
                      </a:r>
                      <a:endParaRPr lang="en-US" sz="2800" baseline="-25000" dirty="0"/>
                    </a:p>
                  </a:txBody>
                  <a:tcPr/>
                </a:tc>
              </a:tr>
              <a:tr h="336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7.0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</a:t>
                      </a:r>
                    </a:p>
                  </a:txBody>
                  <a:tcPr marL="9525" marR="9525" marT="9525" marB="0" anchor="b"/>
                </a:tc>
              </a:tr>
              <a:tr h="336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6.1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</a:t>
                      </a:r>
                    </a:p>
                  </a:txBody>
                  <a:tcPr marL="9525" marR="9525" marT="9525" marB="0" anchor="b"/>
                </a:tc>
              </a:tr>
              <a:tr h="336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5.6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</a:t>
                      </a:r>
                    </a:p>
                  </a:txBody>
                  <a:tcPr marL="9525" marR="9525" marT="9525" marB="0" anchor="b"/>
                </a:tc>
              </a:tr>
              <a:tr h="336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5.3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</a:t>
                      </a:r>
                    </a:p>
                  </a:txBody>
                  <a:tcPr marL="9525" marR="9525" marT="9525" marB="0" anchor="b"/>
                </a:tc>
              </a:tr>
              <a:tr h="336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5.2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</a:t>
                      </a:r>
                    </a:p>
                  </a:txBody>
                  <a:tcPr marL="9525" marR="9525" marT="9525" marB="0" anchor="b"/>
                </a:tc>
              </a:tr>
              <a:tr h="336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5.5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</a:t>
                      </a:r>
                    </a:p>
                  </a:txBody>
                  <a:tcPr marL="9525" marR="9525" marT="9525" marB="0" anchor="b"/>
                </a:tc>
              </a:tr>
              <a:tr h="336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6.9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</a:t>
                      </a:r>
                    </a:p>
                  </a:txBody>
                  <a:tcPr marL="9525" marR="9525" marT="9525" marB="0" anchor="b"/>
                </a:tc>
              </a:tr>
              <a:tr h="336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9.4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9525" marR="9525" marT="9525" marB="0" anchor="b"/>
                </a:tc>
              </a:tr>
              <a:tr h="336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</a:tr>
              <a:tr h="336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</a:tr>
              <a:tr h="336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</a:tr>
              <a:tr h="336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</a:tr>
              <a:tr h="336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8.4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220897"/>
              </p:ext>
            </p:extLst>
          </p:nvPr>
        </p:nvGraphicFramePr>
        <p:xfrm>
          <a:off x="7315200" y="1335347"/>
          <a:ext cx="1371600" cy="4836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</a:tblGrid>
              <a:tr h="4233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U</a:t>
                      </a:r>
                      <a:endParaRPr lang="en-US" sz="2000" baseline="-25000" dirty="0"/>
                    </a:p>
                  </a:txBody>
                  <a:tcPr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9.33E+02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2.04E+07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2.09E+01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3.72E+03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2.34E+01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2.14E+04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1.51E+01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2.69E+03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1.66E+01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3.31E+03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6.46E+00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2.29E+02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6.03E+00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8.51E+02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3.09E+01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1.20E+05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1.58E+01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2.95E+04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6.76E+01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1.95E+06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1.66E+02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1.10E+07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1.07E+02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8.32E+06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5.75E+01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7.08E+05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3.55E+02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3.63E+07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1.00E+03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6.61E+08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1.12E+03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2.19E+08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8.51E+02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3.09E+08</a:t>
                      </a:r>
                    </a:p>
                  </a:txBody>
                  <a:tcPr marL="9525" marR="9525" marT="9525" marB="0" anchor="b"/>
                </a:tc>
              </a:tr>
              <a:tr h="2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1.17E+03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3.55E+09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268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0D0E1D"/>
                </a:solidFill>
                <a:latin typeface="Tahoma" charset="0"/>
              </a:defRPr>
            </a:lvl1pPr>
            <a:lvl2pPr marL="742950" indent="-285750" eaLnBrk="0" hangingPunct="0">
              <a:defRPr sz="2800">
                <a:solidFill>
                  <a:srgbClr val="0D0E1D"/>
                </a:solidFill>
                <a:latin typeface="Tahoma" charset="0"/>
              </a:defRPr>
            </a:lvl2pPr>
            <a:lvl3pPr marL="11430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3pPr>
            <a:lvl4pPr marL="16002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4pPr>
            <a:lvl5pPr marL="20574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9pPr>
          </a:lstStyle>
          <a:p>
            <a:pPr eaLnBrk="1" hangingPunct="1"/>
            <a:fld id="{1A26BC1F-7181-417E-A396-76B08CC3A160}" type="slidenum">
              <a:rPr lang="en-US" sz="1400" smtClean="0">
                <a:solidFill>
                  <a:schemeClr val="tx1"/>
                </a:solidFill>
              </a:rPr>
              <a:pPr eaLnBrk="1" hangingPunct="1"/>
              <a:t>7</a:t>
            </a:fld>
            <a:endParaRPr lang="en-US" sz="1400" smtClean="0">
              <a:solidFill>
                <a:schemeClr val="tx1"/>
              </a:solidFill>
            </a:endParaRPr>
          </a:p>
        </p:txBody>
      </p:sp>
      <p:pic>
        <p:nvPicPr>
          <p:cNvPr id="44039" name="Picture 10" descr="picto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057400"/>
            <a:ext cx="4876800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0" name="Text Box 11"/>
          <p:cNvSpPr txBox="1">
            <a:spLocks noChangeArrowheads="1"/>
          </p:cNvSpPr>
          <p:nvPr/>
        </p:nvSpPr>
        <p:spPr bwMode="auto">
          <a:xfrm>
            <a:off x="4419600" y="5805487"/>
            <a:ext cx="358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D0E1D"/>
                </a:solidFill>
                <a:latin typeface="Tahoma" charset="0"/>
              </a:defRPr>
            </a:lvl1pPr>
            <a:lvl2pPr marL="742950" indent="-285750" eaLnBrk="0" hangingPunct="0">
              <a:defRPr sz="2800">
                <a:solidFill>
                  <a:srgbClr val="0D0E1D"/>
                </a:solidFill>
                <a:latin typeface="Tahoma" charset="0"/>
              </a:defRPr>
            </a:lvl2pPr>
            <a:lvl3pPr marL="11430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3pPr>
            <a:lvl4pPr marL="16002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4pPr>
            <a:lvl5pPr marL="20574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*Graph used without permission*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Pictograms</a:t>
            </a:r>
            <a:endParaRPr lang="en-US" sz="3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855809"/>
              </p:ext>
            </p:extLst>
          </p:nvPr>
        </p:nvGraphicFramePr>
        <p:xfrm>
          <a:off x="609600" y="2801620"/>
          <a:ext cx="2667000" cy="29133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00200"/>
                <a:gridCol w="1066800"/>
              </a:tblGrid>
              <a:tr h="72834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</a:tr>
              <a:tr h="72834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Banana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</a:tr>
              <a:tr h="72834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Grapes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</a:tr>
              <a:tr h="72834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Ora</a:t>
                      </a:r>
                      <a:r>
                        <a:rPr lang="en-US" sz="2000" baseline="0" dirty="0" smtClean="0"/>
                        <a:t>nge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37843" y="1371600"/>
            <a:ext cx="65107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Pretty, but not particularly </a:t>
            </a:r>
            <a:r>
              <a:rPr lang="en-US" sz="2600" dirty="0" smtClean="0"/>
              <a:t>effective nor useful</a:t>
            </a:r>
            <a:r>
              <a:rPr lang="en-US" sz="2600" dirty="0" smtClean="0"/>
              <a:t>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279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0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0D0E1D"/>
                </a:solidFill>
                <a:latin typeface="Tahoma" charset="0"/>
              </a:defRPr>
            </a:lvl1pPr>
            <a:lvl2pPr marL="742950" indent="-285750" eaLnBrk="0" hangingPunct="0">
              <a:defRPr sz="2800">
                <a:solidFill>
                  <a:srgbClr val="0D0E1D"/>
                </a:solidFill>
                <a:latin typeface="Tahoma" charset="0"/>
              </a:defRPr>
            </a:lvl2pPr>
            <a:lvl3pPr marL="11430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3pPr>
            <a:lvl4pPr marL="16002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4pPr>
            <a:lvl5pPr marL="20574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9pPr>
          </a:lstStyle>
          <a:p>
            <a:pPr eaLnBrk="1" hangingPunct="1"/>
            <a:fld id="{1A26BC1F-7181-417E-A396-76B08CC3A160}" type="slidenum">
              <a:rPr lang="en-US" sz="1400" smtClean="0">
                <a:solidFill>
                  <a:schemeClr val="tx1"/>
                </a:solidFill>
              </a:rPr>
              <a:pPr eaLnBrk="1" hangingPunct="1"/>
              <a:t>8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Pie Charts</a:t>
            </a:r>
            <a:endParaRPr lang="en-US" sz="3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906265" y="6034087"/>
            <a:ext cx="358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D0E1D"/>
                </a:solidFill>
                <a:latin typeface="Tahoma" charset="0"/>
              </a:defRPr>
            </a:lvl1pPr>
            <a:lvl2pPr marL="742950" indent="-285750" eaLnBrk="0" hangingPunct="0">
              <a:defRPr sz="2800">
                <a:solidFill>
                  <a:srgbClr val="0D0E1D"/>
                </a:solidFill>
                <a:latin typeface="Tahoma" charset="0"/>
              </a:defRPr>
            </a:lvl2pPr>
            <a:lvl3pPr marL="11430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3pPr>
            <a:lvl4pPr marL="16002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4pPr>
            <a:lvl5pPr marL="20574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*Graph used without permission*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600" y="1219200"/>
            <a:ext cx="789613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Pretty, good for show-and-tell, but not particularly useful.</a:t>
            </a:r>
            <a:endParaRPr lang="en-US" sz="2600" dirty="0"/>
          </a:p>
        </p:txBody>
      </p:sp>
      <p:graphicFrame>
        <p:nvGraphicFramePr>
          <p:cNvPr id="3" name="Objec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13348995"/>
              </p:ext>
            </p:extLst>
          </p:nvPr>
        </p:nvGraphicFramePr>
        <p:xfrm>
          <a:off x="2209800" y="2209800"/>
          <a:ext cx="4724400" cy="357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2" name="Photo Editor Photo" r:id="rId3" imgW="3761905" imgH="2847619" progId="MSPhotoEd.3">
                  <p:embed/>
                </p:oleObj>
              </mc:Choice>
              <mc:Fallback>
                <p:oleObj name="Photo Editor Photo" r:id="rId3" imgW="3761905" imgH="2847619" progId="MSPhotoEd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09800"/>
                        <a:ext cx="4724400" cy="357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9600" y="1641157"/>
            <a:ext cx="79504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Depending on arrangement of wedges, perception varies.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6398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0D0E1D"/>
                </a:solidFill>
                <a:latin typeface="Tahoma" charset="0"/>
              </a:defRPr>
            </a:lvl1pPr>
            <a:lvl2pPr marL="742950" indent="-285750" eaLnBrk="0" hangingPunct="0">
              <a:defRPr sz="2800">
                <a:solidFill>
                  <a:srgbClr val="0D0E1D"/>
                </a:solidFill>
                <a:latin typeface="Tahoma" charset="0"/>
              </a:defRPr>
            </a:lvl2pPr>
            <a:lvl3pPr marL="11430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3pPr>
            <a:lvl4pPr marL="16002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4pPr>
            <a:lvl5pPr marL="20574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9pPr>
          </a:lstStyle>
          <a:p>
            <a:pPr eaLnBrk="1" hangingPunct="1"/>
            <a:fld id="{1A26BC1F-7181-417E-A396-76B08CC3A160}" type="slidenum">
              <a:rPr lang="en-US" sz="1400" smtClean="0">
                <a:solidFill>
                  <a:schemeClr val="tx1"/>
                </a:solidFill>
              </a:rPr>
              <a:pPr eaLnBrk="1" hangingPunct="1"/>
              <a:t>9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Pie Charts</a:t>
            </a:r>
            <a:endParaRPr lang="en-US" sz="3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931108" y="5957887"/>
            <a:ext cx="358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D0E1D"/>
                </a:solidFill>
                <a:latin typeface="Tahoma" charset="0"/>
              </a:defRPr>
            </a:lvl1pPr>
            <a:lvl2pPr marL="742950" indent="-285750" eaLnBrk="0" hangingPunct="0">
              <a:defRPr sz="2800">
                <a:solidFill>
                  <a:srgbClr val="0D0E1D"/>
                </a:solidFill>
                <a:latin typeface="Tahoma" charset="0"/>
              </a:defRPr>
            </a:lvl2pPr>
            <a:lvl3pPr marL="11430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3pPr>
            <a:lvl4pPr marL="16002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4pPr>
            <a:lvl5pPr marL="2057400" indent="-228600" eaLnBrk="0" hangingPunct="0">
              <a:defRPr sz="2800">
                <a:solidFill>
                  <a:srgbClr val="0D0E1D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D0E1D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*Graph used without permission*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29246" y="1336357"/>
            <a:ext cx="596695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Wedges “exploded” outward for emphasis.</a:t>
            </a:r>
            <a:endParaRPr lang="en-US" sz="2600" dirty="0"/>
          </a:p>
        </p:txBody>
      </p:sp>
      <p:pic>
        <p:nvPicPr>
          <p:cNvPr id="8" name="Picture 5" descr="chart_pie_aust_popu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243" y="2133600"/>
            <a:ext cx="5156757" cy="363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404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1865</Words>
  <Application>Microsoft Office PowerPoint</Application>
  <PresentationFormat>On-screen Show (4:3)</PresentationFormat>
  <Paragraphs>889</Paragraphs>
  <Slides>35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Office Theme</vt:lpstr>
      <vt:lpstr>Photo Editor Photo</vt:lpstr>
      <vt:lpstr>Worksheet</vt:lpstr>
      <vt:lpstr>AutoSketch Drawing</vt:lpstr>
      <vt:lpstr>Ch 4 –  Representation of Technical Information</vt:lpstr>
      <vt:lpstr>Data Representation</vt:lpstr>
      <vt:lpstr>Tables</vt:lpstr>
      <vt:lpstr>Tables with Numeric Data</vt:lpstr>
      <vt:lpstr>Tables with Numeric Data</vt:lpstr>
      <vt:lpstr>Tables with Numeric Data</vt:lpstr>
      <vt:lpstr>Pictograms</vt:lpstr>
      <vt:lpstr>Pie Charts</vt:lpstr>
      <vt:lpstr>Pie Charts</vt:lpstr>
      <vt:lpstr>3-D Pie Charts</vt:lpstr>
      <vt:lpstr>Bar Graphs, aka Histograms</vt:lpstr>
      <vt:lpstr>3-D Bar Graphs</vt:lpstr>
      <vt:lpstr>Horizontal Bar Graphs</vt:lpstr>
      <vt:lpstr>Line Graphs</vt:lpstr>
      <vt:lpstr>Multi-Line Graphs</vt:lpstr>
      <vt:lpstr>3-D Line Graphs</vt:lpstr>
      <vt:lpstr>Elements of a Graph</vt:lpstr>
      <vt:lpstr>Examples</vt:lpstr>
      <vt:lpstr>Examples – Bar Chart</vt:lpstr>
      <vt:lpstr>Examples – Bar Chart, Cumulative</vt:lpstr>
      <vt:lpstr>Examples – Line Plot, Shared Axis</vt:lpstr>
      <vt:lpstr>Examples – Line Plot, With Data Points</vt:lpstr>
      <vt:lpstr>Examples – Line Plot, Multiple Axes</vt:lpstr>
      <vt:lpstr>Examples – Scatter Plot</vt:lpstr>
      <vt:lpstr>Examples – Scatter Plot</vt:lpstr>
      <vt:lpstr>Examples – Linear Approximation</vt:lpstr>
      <vt:lpstr>Examples – Semi-log Scale</vt:lpstr>
      <vt:lpstr>Examples – Semi-log Scale</vt:lpstr>
      <vt:lpstr>  Examples – G &amp; U Line Plot</vt:lpstr>
      <vt:lpstr>  Examples – G vs U Scatter Plot</vt:lpstr>
      <vt:lpstr>  Examples – Log-log Line Plot</vt:lpstr>
      <vt:lpstr>     Examples – Log-log Scatter Plot</vt:lpstr>
      <vt:lpstr>Fitting with Different Types of Lines</vt:lpstr>
      <vt:lpstr>Other Issues/Considerations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cheng@saur.us</dc:creator>
  <cp:lastModifiedBy>cheng@saur.us</cp:lastModifiedBy>
  <cp:revision>84</cp:revision>
  <dcterms:created xsi:type="dcterms:W3CDTF">2012-09-05T00:12:52Z</dcterms:created>
  <dcterms:modified xsi:type="dcterms:W3CDTF">2013-03-18T01:57:38Z</dcterms:modified>
</cp:coreProperties>
</file>