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47" r:id="rId2"/>
    <p:sldId id="351" r:id="rId3"/>
    <p:sldId id="352" r:id="rId4"/>
    <p:sldId id="353" r:id="rId5"/>
    <p:sldId id="354" r:id="rId6"/>
    <p:sldId id="342" r:id="rId7"/>
    <p:sldId id="356" r:id="rId8"/>
    <p:sldId id="357" r:id="rId9"/>
    <p:sldId id="358" r:id="rId10"/>
    <p:sldId id="355" r:id="rId11"/>
    <p:sldId id="359" r:id="rId12"/>
    <p:sldId id="363" r:id="rId13"/>
    <p:sldId id="364" r:id="rId14"/>
    <p:sldId id="3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84" autoAdjust="0"/>
  </p:normalViewPr>
  <p:slideViewPr>
    <p:cSldViewPr>
      <p:cViewPr varScale="1">
        <p:scale>
          <a:sx n="75" d="100"/>
          <a:sy n="75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4E8A9-5F6D-4C4E-B03A-F2B5C2AC58E7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03387-6FA3-49CE-8EE7-7809FECF1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8D72-E7C5-4DFD-A6AD-3BBDDC1F0676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F5CF-F315-414B-9BB1-7C2BB5CC8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8D72-E7C5-4DFD-A6AD-3BBDDC1F0676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F5CF-F315-414B-9BB1-7C2BB5CC8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8D72-E7C5-4DFD-A6AD-3BBDDC1F0676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F5CF-F315-414B-9BB1-7C2BB5CC8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8D72-E7C5-4DFD-A6AD-3BBDDC1F0676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F5CF-F315-414B-9BB1-7C2BB5CC8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2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8D72-E7C5-4DFD-A6AD-3BBDDC1F0676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F5CF-F315-414B-9BB1-7C2BB5CC8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7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8D72-E7C5-4DFD-A6AD-3BBDDC1F0676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F5CF-F315-414B-9BB1-7C2BB5CC8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8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8D72-E7C5-4DFD-A6AD-3BBDDC1F0676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F5CF-F315-414B-9BB1-7C2BB5CC8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6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8D72-E7C5-4DFD-A6AD-3BBDDC1F0676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F5CF-F315-414B-9BB1-7C2BB5CC8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9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8D72-E7C5-4DFD-A6AD-3BBDDC1F0676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F5CF-F315-414B-9BB1-7C2BB5CC8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3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8D72-E7C5-4DFD-A6AD-3BBDDC1F0676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F5CF-F315-414B-9BB1-7C2BB5CC8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2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8D72-E7C5-4DFD-A6AD-3BBDDC1F0676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F5CF-F315-414B-9BB1-7C2BB5CC8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5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D8D72-E7C5-4DFD-A6AD-3BBDDC1F0676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BF5CF-F315-414B-9BB1-7C2BB5CC82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5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Chap 6, Part I, Unit Conversion</a:t>
            </a:r>
            <a:endParaRPr lang="en-US" sz="3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70800" y="6403975"/>
            <a:ext cx="1181100" cy="355600"/>
          </a:xfrm>
        </p:spPr>
        <p:txBody>
          <a:bodyPr/>
          <a:lstStyle/>
          <a:p>
            <a:pPr>
              <a:defRPr/>
            </a:pPr>
            <a:fld id="{9702B3EB-F29E-4A44-AB13-39D29691393E}" type="slidenum">
              <a:rPr 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47800"/>
            <a:ext cx="7543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e.g., :  </a:t>
            </a:r>
            <a:r>
              <a:rPr lang="en-US" sz="3000" dirty="0" err="1" smtClean="0"/>
              <a:t>Prob</a:t>
            </a:r>
            <a:r>
              <a:rPr lang="en-US" sz="3000" dirty="0" smtClean="0"/>
              <a:t> 5.5b, </a:t>
            </a:r>
            <a:r>
              <a:rPr lang="en-US" sz="3000" dirty="0" smtClean="0"/>
              <a:t>(24.56)</a:t>
            </a:r>
            <a:r>
              <a:rPr lang="en-US" sz="3000" baseline="30000" dirty="0" smtClean="0"/>
              <a:t>3</a:t>
            </a:r>
            <a:r>
              <a:rPr lang="en-US" sz="3000" dirty="0" smtClean="0"/>
              <a:t> </a:t>
            </a:r>
            <a:r>
              <a:rPr lang="en-US" sz="3000" dirty="0" err="1" smtClean="0"/>
              <a:t>ft</a:t>
            </a:r>
            <a:r>
              <a:rPr lang="en-US" sz="3000" dirty="0" smtClean="0"/>
              <a:t> = ? In</a:t>
            </a:r>
          </a:p>
          <a:p>
            <a:pPr marL="0" indent="0">
              <a:buNone/>
            </a:pPr>
            <a:r>
              <a:rPr lang="en-US" sz="3000" dirty="0" smtClean="0"/>
              <a:t>By definition, 1 </a:t>
            </a:r>
            <a:r>
              <a:rPr lang="en-US" sz="3000" dirty="0" err="1" smtClean="0"/>
              <a:t>ft</a:t>
            </a:r>
            <a:r>
              <a:rPr lang="en-US" sz="3000" dirty="0" smtClean="0"/>
              <a:t> = 12 in,</a:t>
            </a:r>
          </a:p>
          <a:p>
            <a:pPr marL="0" indent="0">
              <a:buNone/>
            </a:pPr>
            <a:r>
              <a:rPr lang="en-US" sz="2800" dirty="0" smtClean="0"/>
              <a:t>→	</a:t>
            </a:r>
            <a:r>
              <a:rPr lang="en-US" sz="3000" dirty="0" smtClean="0"/>
              <a:t>(</a:t>
            </a:r>
            <a:r>
              <a:rPr lang="en-US" sz="3000" dirty="0" smtClean="0"/>
              <a:t>24.56)</a:t>
            </a:r>
            <a:r>
              <a:rPr lang="en-US" sz="3000" baseline="30000" dirty="0" smtClean="0"/>
              <a:t>3</a:t>
            </a:r>
            <a:r>
              <a:rPr lang="en-US" sz="3000" dirty="0" smtClean="0"/>
              <a:t> </a:t>
            </a:r>
            <a:r>
              <a:rPr lang="en-US" sz="3000" dirty="0" err="1" smtClean="0"/>
              <a:t>ft</a:t>
            </a:r>
            <a:r>
              <a:rPr lang="en-US" sz="3000" dirty="0" smtClean="0"/>
              <a:t> * (12 in/</a:t>
            </a:r>
            <a:r>
              <a:rPr lang="en-US" sz="3000" dirty="0" err="1" smtClean="0"/>
              <a:t>ft</a:t>
            </a:r>
            <a:r>
              <a:rPr lang="en-US" sz="3000" dirty="0" smtClean="0"/>
              <a:t>) </a:t>
            </a:r>
            <a:r>
              <a:rPr lang="en-US" sz="3000" dirty="0"/>
              <a:t>= </a:t>
            </a:r>
            <a:r>
              <a:rPr lang="en-US" sz="3000" dirty="0" smtClean="0"/>
              <a:t>1.778 </a:t>
            </a:r>
            <a:r>
              <a:rPr lang="en-US" sz="3000" dirty="0">
                <a:cs typeface="Arial" pitchFamily="34" charset="0"/>
              </a:rPr>
              <a:t>X </a:t>
            </a:r>
            <a:r>
              <a:rPr lang="en-US" sz="3000" dirty="0" smtClean="0">
                <a:cs typeface="Arial" pitchFamily="34" charset="0"/>
              </a:rPr>
              <a:t>10</a:t>
            </a:r>
            <a:r>
              <a:rPr lang="en-US" sz="3000" baseline="30000" dirty="0" smtClean="0">
                <a:cs typeface="Arial" pitchFamily="34" charset="0"/>
              </a:rPr>
              <a:t>5</a:t>
            </a:r>
            <a:r>
              <a:rPr lang="en-US" sz="3000" dirty="0" smtClean="0">
                <a:cs typeface="Arial" pitchFamily="34" charset="0"/>
              </a:rPr>
              <a:t> </a:t>
            </a:r>
            <a:r>
              <a:rPr lang="en-US" sz="3000" dirty="0" smtClean="0"/>
              <a:t>in</a:t>
            </a: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This </a:t>
            </a:r>
            <a:r>
              <a:rPr lang="en-US" sz="3000" dirty="0"/>
              <a:t>conversion appears trivial &amp; intuitive, but most conversions are not as straight forward.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5221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142821"/>
            <a:ext cx="7696200" cy="5092700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5.4d	7.358 cm, knowing 2.54 cm = 1 in</a:t>
            </a:r>
          </a:p>
          <a:p>
            <a:pPr marL="0" indent="0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	Conversion factor :  2.54 cm/in</a:t>
            </a:r>
          </a:p>
          <a:p>
            <a:pPr marL="0" indent="0">
              <a:buNone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→	7.358 cm </a:t>
            </a:r>
            <a:r>
              <a:rPr lang="en-US" sz="2800" dirty="0"/>
              <a:t>÷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2.54 cm/in = 2.897 in</a:t>
            </a:r>
          </a:p>
          <a:p>
            <a:pPr marL="0" indent="0">
              <a:buNone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→	7.358 cm </a:t>
            </a:r>
            <a:r>
              <a:rPr lang="en-US" sz="2800" dirty="0"/>
              <a:t>*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1/2.54 in/cm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= 2.897 in</a:t>
            </a:r>
          </a:p>
          <a:p>
            <a:pPr marL="0" indent="0">
              <a:buNone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endParaRPr lang="en-US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Performing Unit Conversion</a:t>
            </a:r>
            <a:endParaRPr lang="en-US" sz="3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70800" y="6403975"/>
            <a:ext cx="1181100" cy="355600"/>
          </a:xfrm>
        </p:spPr>
        <p:txBody>
          <a:bodyPr/>
          <a:lstStyle/>
          <a:p>
            <a:pPr>
              <a:defRPr/>
            </a:pPr>
            <a:fld id="{9702B3EB-F29E-4A44-AB13-39D29691393E}" type="slidenum">
              <a:rPr 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10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32033"/>
              </p:ext>
            </p:extLst>
          </p:nvPr>
        </p:nvGraphicFramePr>
        <p:xfrm>
          <a:off x="1447800" y="32766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7.358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cm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783815"/>
              </p:ext>
            </p:extLst>
          </p:nvPr>
        </p:nvGraphicFramePr>
        <p:xfrm>
          <a:off x="1447800" y="42672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7.358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cm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239000" y="3238500"/>
            <a:ext cx="623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Wingdings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75672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142821"/>
            <a:ext cx="7696200" cy="5092700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5.4f	253 days, with 86 400 s/day</a:t>
            </a:r>
          </a:p>
          <a:p>
            <a:endParaRPr lang="en-US" sz="3000" dirty="0">
              <a:latin typeface="Arial" pitchFamily="34" charset="0"/>
              <a:cs typeface="Arial" pitchFamily="34" charset="0"/>
            </a:endParaRPr>
          </a:p>
          <a:p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or 253 days = 21 589 200 s</a:t>
            </a: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Performing Unit Conversion</a:t>
            </a:r>
            <a:endParaRPr lang="en-US" sz="3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70800" y="6403975"/>
            <a:ext cx="1181100" cy="355600"/>
          </a:xfrm>
        </p:spPr>
        <p:txBody>
          <a:bodyPr/>
          <a:lstStyle/>
          <a:p>
            <a:pPr>
              <a:defRPr/>
            </a:pPr>
            <a:fld id="{9702B3EB-F29E-4A44-AB13-39D29691393E}" type="slidenum">
              <a:rPr 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11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203162"/>
              </p:ext>
            </p:extLst>
          </p:nvPr>
        </p:nvGraphicFramePr>
        <p:xfrm>
          <a:off x="762000" y="1905000"/>
          <a:ext cx="7543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838200"/>
                <a:gridCol w="838200"/>
                <a:gridCol w="914400"/>
                <a:gridCol w="914400"/>
                <a:gridCol w="914400"/>
                <a:gridCol w="13716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</a:t>
                      </a:r>
                      <a:r>
                        <a:rPr lang="en-US" baseline="0" dirty="0" smtClean="0"/>
                        <a:t> 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21 859 200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39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142821"/>
            <a:ext cx="7696200" cy="5092700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6.1a	435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lbm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, with 453.6 g/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lbm</a:t>
            </a: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endParaRPr lang="en-US" sz="3000" dirty="0">
              <a:latin typeface="Arial" pitchFamily="34" charset="0"/>
              <a:cs typeface="Arial" pitchFamily="34" charset="0"/>
            </a:endParaRPr>
          </a:p>
          <a:p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or 453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lbm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= 1.97 X 10</a:t>
            </a:r>
            <a:r>
              <a:rPr lang="en-US" sz="3000" baseline="30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g</a:t>
            </a:r>
          </a:p>
          <a:p>
            <a:pPr marL="0" indent="0">
              <a:buNone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6.1d	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39 X 10</a:t>
            </a:r>
            <a:r>
              <a:rPr lang="en-US" sz="2800" baseline="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gal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with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3.785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L/gal</a:t>
            </a:r>
          </a:p>
          <a:p>
            <a:pPr marL="0" indent="0">
              <a:buNone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	or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39 X 10</a:t>
            </a:r>
            <a:r>
              <a:rPr lang="en-US" sz="2800" baseline="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gal 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3.785 L/gal</a:t>
            </a: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Homework Assignment, HW6d</a:t>
            </a:r>
            <a:endParaRPr lang="en-US" sz="3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70800" y="6403975"/>
            <a:ext cx="1181100" cy="355600"/>
          </a:xfrm>
        </p:spPr>
        <p:txBody>
          <a:bodyPr/>
          <a:lstStyle/>
          <a:p>
            <a:pPr>
              <a:defRPr/>
            </a:pPr>
            <a:fld id="{9702B3EB-F29E-4A44-AB13-39D29691393E}" type="slidenum">
              <a:rPr 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12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52037"/>
              </p:ext>
            </p:extLst>
          </p:nvPr>
        </p:nvGraphicFramePr>
        <p:xfrm>
          <a:off x="762000" y="1905000"/>
          <a:ext cx="7543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838200"/>
                <a:gridCol w="838200"/>
                <a:gridCol w="914400"/>
                <a:gridCol w="914400"/>
                <a:gridCol w="914400"/>
                <a:gridCol w="13716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lbm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453.6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1.97 X 10</a:t>
                      </a:r>
                      <a:r>
                        <a:rPr lang="en-US" baseline="30000" dirty="0" smtClean="0"/>
                        <a:t>5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lbm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12184"/>
              </p:ext>
            </p:extLst>
          </p:nvPr>
        </p:nvGraphicFramePr>
        <p:xfrm>
          <a:off x="838200" y="4592320"/>
          <a:ext cx="7543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838200"/>
                <a:gridCol w="762000"/>
                <a:gridCol w="914400"/>
                <a:gridCol w="838200"/>
                <a:gridCol w="914400"/>
                <a:gridCol w="1371600"/>
                <a:gridCol w="83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39 X 10</a:t>
                      </a:r>
                      <a:r>
                        <a:rPr lang="en-US" sz="1800" baseline="30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gal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3.785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 X 10</a:t>
                      </a:r>
                      <a:r>
                        <a:rPr lang="en-US" baseline="30000" dirty="0" smtClean="0"/>
                        <a:t>5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gal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7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142821"/>
            <a:ext cx="7696200" cy="5092700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6.1e	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341.0 X 10</a:t>
            </a:r>
            <a:r>
              <a:rPr lang="en-US" sz="2800" baseline="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gal/h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, with	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3.785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L/gal,			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	60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min/h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&amp;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60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sec/min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	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341.0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X 10</a:t>
            </a:r>
            <a:r>
              <a:rPr lang="en-US" sz="2800" baseline="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gal/h = 3.586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US" sz="28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L/s </a:t>
            </a:r>
          </a:p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	</a:t>
            </a: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endParaRPr lang="en-US" sz="3000" dirty="0">
              <a:latin typeface="Arial" pitchFamily="34" charset="0"/>
              <a:cs typeface="Arial" pitchFamily="34" charset="0"/>
            </a:endParaRPr>
          </a:p>
          <a:p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endParaRPr lang="en-US" sz="3000" dirty="0">
              <a:latin typeface="Arial" pitchFamily="34" charset="0"/>
              <a:cs typeface="Arial" pitchFamily="34" charset="0"/>
            </a:endParaRPr>
          </a:p>
          <a:p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or 453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lbm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= 1.97 X 10</a:t>
            </a:r>
            <a:r>
              <a:rPr lang="en-US" sz="3000" baseline="30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g</a:t>
            </a: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Homework Assignment, HW6d</a:t>
            </a:r>
            <a:endParaRPr lang="en-US" sz="3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70800" y="6403975"/>
            <a:ext cx="1181100" cy="355600"/>
          </a:xfrm>
        </p:spPr>
        <p:txBody>
          <a:bodyPr/>
          <a:lstStyle/>
          <a:p>
            <a:pPr>
              <a:defRPr/>
            </a:pPr>
            <a:fld id="{9702B3EB-F29E-4A44-AB13-39D29691393E}" type="slidenum">
              <a:rPr 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13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166354"/>
              </p:ext>
            </p:extLst>
          </p:nvPr>
        </p:nvGraphicFramePr>
        <p:xfrm>
          <a:off x="533399" y="2362200"/>
          <a:ext cx="83058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399"/>
                <a:gridCol w="457200"/>
                <a:gridCol w="381000"/>
                <a:gridCol w="762000"/>
                <a:gridCol w="457200"/>
                <a:gridCol w="381000"/>
                <a:gridCol w="457200"/>
                <a:gridCol w="609600"/>
                <a:gridCol w="381000"/>
                <a:gridCol w="457200"/>
                <a:gridCol w="609600"/>
                <a:gridCol w="381000"/>
                <a:gridCol w="1295400"/>
                <a:gridCol w="3810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341.0 X 10</a:t>
                      </a:r>
                      <a:r>
                        <a:rPr lang="en-US" sz="1800" baseline="30000" dirty="0" smtClean="0">
                          <a:latin typeface="+mn-lt"/>
                          <a:cs typeface="Arial" pitchFamily="34" charset="0"/>
                        </a:rPr>
                        <a:t>3</a:t>
                      </a: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 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gal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*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3.785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L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*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h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*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min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=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3.586 X 10</a:t>
                      </a:r>
                      <a:r>
                        <a:rPr lang="en-US" sz="1800" baseline="30000" dirty="0" smtClean="0">
                          <a:latin typeface="+mn-lt"/>
                          <a:cs typeface="Arial" pitchFamily="34" charset="0"/>
                        </a:rPr>
                        <a:t>2</a:t>
                      </a: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 </a:t>
                      </a:r>
                      <a:endParaRPr lang="en-US" baseline="30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L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h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gal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60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min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60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142821"/>
            <a:ext cx="7696200" cy="5092700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Class room discussion on remaining problems.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Homework Assignment, HW6d</a:t>
            </a:r>
            <a:endParaRPr lang="en-US" sz="3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70800" y="6403975"/>
            <a:ext cx="1181100" cy="355600"/>
          </a:xfrm>
        </p:spPr>
        <p:txBody>
          <a:bodyPr/>
          <a:lstStyle/>
          <a:p>
            <a:pPr>
              <a:defRPr/>
            </a:pPr>
            <a:fld id="{9702B3EB-F29E-4A44-AB13-39D29691393E}" type="slidenum">
              <a:rPr 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14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0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Measured Physical Quantities</a:t>
            </a:r>
            <a:endParaRPr lang="en-US" sz="3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70800" y="6403975"/>
            <a:ext cx="1181100" cy="355600"/>
          </a:xfrm>
        </p:spPr>
        <p:txBody>
          <a:bodyPr/>
          <a:lstStyle/>
          <a:p>
            <a:pPr>
              <a:defRPr/>
            </a:pPr>
            <a:fld id="{9702B3EB-F29E-4A44-AB13-39D29691393E}" type="slidenum">
              <a:rPr 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95400"/>
            <a:ext cx="7924800" cy="4678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 smtClean="0"/>
              <a:t>Each measured physical quantity contains 2 parts:</a:t>
            </a:r>
          </a:p>
          <a:p>
            <a:r>
              <a:rPr lang="en-US" sz="3000" dirty="0" smtClean="0"/>
              <a:t>A numerical value, indicating amount.</a:t>
            </a:r>
          </a:p>
          <a:p>
            <a:r>
              <a:rPr lang="en-US" sz="3000" dirty="0" smtClean="0"/>
              <a:t>A unit of measurement, which is a standard amount of the physical quantity.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3000" dirty="0" smtClean="0"/>
              <a:t>A numerical value alone is not sufficient, as it requires some standard for comparison.  This is why a unit of measurement is necessary.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2200" dirty="0" smtClean="0"/>
              <a:t>*    Certain rare physical quantities do not have units of measurement.</a:t>
            </a:r>
          </a:p>
          <a:p>
            <a:pPr marL="0" indent="0">
              <a:buNone/>
            </a:pPr>
            <a:r>
              <a:rPr lang="en-US" sz="2200" dirty="0" smtClean="0"/>
              <a:t>      These are referred to as “dimensionless” quantities.</a:t>
            </a:r>
            <a:endParaRPr lang="en-US" sz="22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5264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Measured Physical Quantities</a:t>
            </a:r>
            <a:endParaRPr lang="en-US" sz="3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70800" y="6403975"/>
            <a:ext cx="1181100" cy="355600"/>
          </a:xfrm>
        </p:spPr>
        <p:txBody>
          <a:bodyPr/>
          <a:lstStyle/>
          <a:p>
            <a:pPr>
              <a:defRPr/>
            </a:pPr>
            <a:fld id="{9702B3EB-F29E-4A44-AB13-39D29691393E}" type="slidenum">
              <a:rPr 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95400"/>
            <a:ext cx="79248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Example :  12 inches is not longer than 1 foot, even though numerically 12 &gt; 1.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Reason, 1 foot is a physical amount for length which is exactly 12 times 1 inch.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2800" dirty="0" smtClean="0"/>
              <a:t>→	1 </a:t>
            </a:r>
            <a:r>
              <a:rPr lang="en-US" sz="2800" dirty="0" err="1" smtClean="0"/>
              <a:t>ft</a:t>
            </a:r>
            <a:r>
              <a:rPr lang="en-US" sz="2800" dirty="0" smtClean="0"/>
              <a:t> = 12 in</a:t>
            </a:r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0751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Conversion Factors</a:t>
            </a:r>
            <a:endParaRPr lang="en-US" sz="3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70800" y="6403975"/>
            <a:ext cx="1181100" cy="355600"/>
          </a:xfrm>
        </p:spPr>
        <p:txBody>
          <a:bodyPr/>
          <a:lstStyle/>
          <a:p>
            <a:pPr>
              <a:defRPr/>
            </a:pPr>
            <a:fld id="{9702B3EB-F29E-4A44-AB13-39D29691393E}" type="slidenum">
              <a:rPr 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95400"/>
            <a:ext cx="79248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To perform unit conversion, think basic algebra.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e.g.,	y = 12 x	</a:t>
            </a:r>
            <a:r>
              <a:rPr lang="en-US" sz="2800" dirty="0" smtClean="0"/>
              <a:t>→ 1/12 y/x = 1, or 12/1 x/y = 1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Thus, </a:t>
            </a:r>
            <a:r>
              <a:rPr lang="en-US" sz="2800" dirty="0"/>
              <a:t>1 </a:t>
            </a:r>
            <a:r>
              <a:rPr lang="en-US" sz="2800" dirty="0" err="1"/>
              <a:t>ft</a:t>
            </a:r>
            <a:r>
              <a:rPr lang="en-US" sz="2800" dirty="0"/>
              <a:t> = 12 </a:t>
            </a:r>
            <a:r>
              <a:rPr lang="en-US" sz="2800" dirty="0" smtClean="0"/>
              <a:t>in	→ </a:t>
            </a:r>
            <a:r>
              <a:rPr lang="en-US" sz="2800" dirty="0"/>
              <a:t>1/12 </a:t>
            </a:r>
            <a:r>
              <a:rPr lang="en-US" sz="2800" dirty="0" err="1" smtClean="0"/>
              <a:t>ft</a:t>
            </a:r>
            <a:r>
              <a:rPr lang="en-US" sz="2800" dirty="0" smtClean="0"/>
              <a:t>/in </a:t>
            </a:r>
            <a:r>
              <a:rPr lang="en-US" sz="2800" dirty="0"/>
              <a:t>= </a:t>
            </a:r>
            <a:r>
              <a:rPr lang="en-US" sz="2800" dirty="0" smtClean="0"/>
              <a:t>1,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or </a:t>
            </a:r>
            <a:r>
              <a:rPr lang="en-US" sz="2800" dirty="0"/>
              <a:t>12/1 </a:t>
            </a:r>
            <a:r>
              <a:rPr lang="en-US" sz="2800" dirty="0" smtClean="0"/>
              <a:t>in/</a:t>
            </a:r>
            <a:r>
              <a:rPr lang="en-US" sz="2800" dirty="0" err="1" smtClean="0"/>
              <a:t>ft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1</a:t>
            </a:r>
            <a:r>
              <a:rPr lang="en-US" sz="3600" dirty="0"/>
              <a:t> </a:t>
            </a:r>
            <a:r>
              <a:rPr lang="en-US" sz="2800" dirty="0"/>
              <a:t>→ </a:t>
            </a:r>
            <a:r>
              <a:rPr lang="en-US" sz="2800" dirty="0" smtClean="0"/>
              <a:t>12 in/</a:t>
            </a:r>
            <a:r>
              <a:rPr lang="en-US" sz="2800" dirty="0" err="1" smtClean="0"/>
              <a:t>ft</a:t>
            </a:r>
            <a:r>
              <a:rPr lang="en-US" sz="2800" dirty="0" smtClean="0"/>
              <a:t> </a:t>
            </a:r>
            <a:r>
              <a:rPr lang="en-US" sz="2800" dirty="0"/>
              <a:t>= 1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1/12 </a:t>
            </a:r>
            <a:r>
              <a:rPr lang="en-US" sz="2800" dirty="0" err="1" smtClean="0"/>
              <a:t>ft</a:t>
            </a:r>
            <a:r>
              <a:rPr lang="en-US" sz="2800" dirty="0" smtClean="0"/>
              <a:t>/in &amp; </a:t>
            </a:r>
            <a:r>
              <a:rPr lang="en-US" sz="2800" dirty="0"/>
              <a:t>12 in/</a:t>
            </a:r>
            <a:r>
              <a:rPr lang="en-US" sz="2800" dirty="0" err="1"/>
              <a:t>ft</a:t>
            </a:r>
            <a:r>
              <a:rPr lang="en-US" sz="2800" dirty="0"/>
              <a:t> </a:t>
            </a:r>
            <a:r>
              <a:rPr lang="en-US" sz="2800" dirty="0" smtClean="0"/>
              <a:t>are known as conversion factors.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144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Conversion Factors</a:t>
            </a:r>
            <a:endParaRPr lang="en-US" sz="3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70800" y="6403975"/>
            <a:ext cx="1181100" cy="355600"/>
          </a:xfrm>
        </p:spPr>
        <p:txBody>
          <a:bodyPr/>
          <a:lstStyle/>
          <a:p>
            <a:pPr>
              <a:defRPr/>
            </a:pPr>
            <a:fld id="{9702B3EB-F29E-4A44-AB13-39D29691393E}" type="slidenum">
              <a:rPr 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95400"/>
            <a:ext cx="79248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There are multiple units of measurement for each type of physical quantities, e.g., length, mass, etc.  Some has more units, some less.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3000" dirty="0" smtClean="0"/>
              <a:t>e.g.,	</a:t>
            </a:r>
            <a:r>
              <a:rPr lang="en-US" sz="3000" dirty="0" smtClean="0"/>
              <a:t>Length :  12 in/</a:t>
            </a:r>
            <a:r>
              <a:rPr lang="en-US" sz="3000" dirty="0" err="1" smtClean="0"/>
              <a:t>ft</a:t>
            </a:r>
            <a:r>
              <a:rPr lang="en-US" sz="3000" dirty="0" smtClean="0"/>
              <a:t>, 100 cm/m, 2.54 cm/in</a:t>
            </a:r>
          </a:p>
          <a:p>
            <a:pPr marL="0" indent="0">
              <a:buNone/>
            </a:pPr>
            <a:r>
              <a:rPr lang="en-US" sz="3000" dirty="0" smtClean="0"/>
              <a:t>	Mass :  2000 </a:t>
            </a:r>
            <a:r>
              <a:rPr lang="en-US" sz="3000" dirty="0" err="1" smtClean="0"/>
              <a:t>lb</a:t>
            </a:r>
            <a:r>
              <a:rPr lang="en-US" sz="3000" dirty="0" smtClean="0"/>
              <a:t>/ton, 1000 g/kg, 453.6 g/</a:t>
            </a:r>
            <a:r>
              <a:rPr lang="en-US" sz="3000" dirty="0" err="1" smtClean="0"/>
              <a:t>lb</a:t>
            </a:r>
            <a:r>
              <a:rPr lang="en-US" sz="3000" dirty="0" smtClean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3000" dirty="0" smtClean="0"/>
              <a:t>Note that mathematically, e.g.,</a:t>
            </a:r>
          </a:p>
          <a:p>
            <a:pPr marL="0" indent="0">
              <a:buNone/>
            </a:pPr>
            <a:r>
              <a:rPr lang="en-US" sz="2400" dirty="0" smtClean="0"/>
              <a:t>12 in/</a:t>
            </a:r>
            <a:r>
              <a:rPr lang="en-US" sz="2400" dirty="0" err="1" smtClean="0"/>
              <a:t>ft</a:t>
            </a:r>
            <a:r>
              <a:rPr lang="en-US" sz="2400" dirty="0" smtClean="0"/>
              <a:t> = 100 cm/m = 2.54 cm/in = 1000 g/kg = 453.6 g/</a:t>
            </a:r>
            <a:r>
              <a:rPr lang="en-US" sz="2400" dirty="0" err="1" smtClean="0"/>
              <a:t>lb</a:t>
            </a:r>
            <a:r>
              <a:rPr lang="en-US" sz="2400" dirty="0" smtClean="0"/>
              <a:t> = 1.</a:t>
            </a:r>
          </a:p>
          <a:p>
            <a:pPr marL="0" indent="0">
              <a:buNone/>
            </a:pPr>
            <a:r>
              <a:rPr lang="en-US" sz="2400" dirty="0" smtClean="0"/>
              <a:t>But it is meaningless to equate them this way.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6085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142821"/>
            <a:ext cx="7696200" cy="5092700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5.4a	4 376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ft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, knowing 5 280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ft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= 1 mi</a:t>
            </a:r>
          </a:p>
          <a:p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	Conversion factor :  5 280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ft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/mi</a:t>
            </a:r>
          </a:p>
          <a:p>
            <a:pPr marL="0" indent="0">
              <a:buNone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→	4 376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ft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÷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5 280 </a:t>
            </a:r>
            <a:r>
              <a:rPr lang="en-US" sz="3000" dirty="0" err="1" smtClean="0">
                <a:latin typeface="Arial" pitchFamily="34" charset="0"/>
                <a:cs typeface="Arial" pitchFamily="34" charset="0"/>
              </a:rPr>
              <a:t>ft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/mi = 0.828 8 mi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But how does one decide if to multiply (*), or to divide (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÷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)?</a:t>
            </a:r>
          </a:p>
          <a:p>
            <a:pPr marL="0" indent="0">
              <a:buNone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Try to always do only multiply.  But how?</a:t>
            </a:r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endParaRPr lang="en-US" sz="3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Performing Unit Conversion</a:t>
            </a:r>
            <a:endParaRPr lang="en-US" sz="3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70800" y="6403975"/>
            <a:ext cx="1181100" cy="355600"/>
          </a:xfrm>
        </p:spPr>
        <p:txBody>
          <a:bodyPr/>
          <a:lstStyle/>
          <a:p>
            <a:pPr>
              <a:defRPr/>
            </a:pPr>
            <a:fld id="{9702B3EB-F29E-4A44-AB13-39D29691393E}" type="slidenum">
              <a:rPr 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142821"/>
            <a:ext cx="7696200" cy="50927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5.4a	4 376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knowing 5 280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= 1 mi</a:t>
            </a: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Instead of write out like an equation,</a:t>
            </a: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→	4 376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÷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5 280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/mi = 0.828 8 mi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Try write out like a 2 row table, separate all numerical values and units, one value/unit per cell.  There are 2 possibilities:</a:t>
            </a: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Performing Unit Conversion</a:t>
            </a:r>
            <a:endParaRPr lang="en-US" sz="3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70800" y="6403975"/>
            <a:ext cx="1181100" cy="355600"/>
          </a:xfrm>
        </p:spPr>
        <p:txBody>
          <a:bodyPr/>
          <a:lstStyle/>
          <a:p>
            <a:pPr>
              <a:defRPr/>
            </a:pPr>
            <a:fld id="{9702B3EB-F29E-4A44-AB13-39D29691393E}" type="slidenum">
              <a:rPr 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949978"/>
              </p:ext>
            </p:extLst>
          </p:nvPr>
        </p:nvGraphicFramePr>
        <p:xfrm>
          <a:off x="1447800" y="4516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ft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65048"/>
              </p:ext>
            </p:extLst>
          </p:nvPr>
        </p:nvGraphicFramePr>
        <p:xfrm>
          <a:off x="1447800" y="55067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ft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6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142821"/>
            <a:ext cx="7696200" cy="50927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5.4a	4 376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knowing 5 280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= 1 mi</a:t>
            </a: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Fill in “1” for blank spots, and “*” for the multiplication sign between the quantities.</a:t>
            </a: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Effectively, each column shows a “fraction”.</a:t>
            </a: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Now examine which table allows unit to properly “canceled” out.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Performing Unit Conversion</a:t>
            </a:r>
            <a:endParaRPr lang="en-US" sz="3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70800" y="6403975"/>
            <a:ext cx="1181100" cy="355600"/>
          </a:xfrm>
        </p:spPr>
        <p:txBody>
          <a:bodyPr/>
          <a:lstStyle/>
          <a:p>
            <a:pPr>
              <a:defRPr/>
            </a:pPr>
            <a:fld id="{9702B3EB-F29E-4A44-AB13-39D29691393E}" type="slidenum">
              <a:rPr 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179064"/>
              </p:ext>
            </p:extLst>
          </p:nvPr>
        </p:nvGraphicFramePr>
        <p:xfrm>
          <a:off x="1447800" y="31242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ft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74085"/>
              </p:ext>
            </p:extLst>
          </p:nvPr>
        </p:nvGraphicFramePr>
        <p:xfrm>
          <a:off x="1447800" y="41148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ft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3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142821"/>
            <a:ext cx="7696200" cy="50927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5.4a	4 376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knowing 5 280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= 1 mi</a:t>
            </a: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The choice is</a:t>
            </a: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/>
              <a:buChar char="à"/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	4 376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ft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* 1/5 280 mi/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ft</a:t>
            </a:r>
            <a:endParaRPr lang="en-US" sz="28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=	4 376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ft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÷ 5 280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/mi</a:t>
            </a: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Performing Unit Conversion</a:t>
            </a:r>
            <a:endParaRPr lang="en-US" sz="3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70800" y="6403975"/>
            <a:ext cx="1181100" cy="355600"/>
          </a:xfrm>
        </p:spPr>
        <p:txBody>
          <a:bodyPr/>
          <a:lstStyle/>
          <a:p>
            <a:pPr>
              <a:defRPr/>
            </a:pPr>
            <a:fld id="{9702B3EB-F29E-4A44-AB13-39D29691393E}" type="slidenum">
              <a:rPr 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578719"/>
              </p:ext>
            </p:extLst>
          </p:nvPr>
        </p:nvGraphicFramePr>
        <p:xfrm>
          <a:off x="1371600" y="25908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ft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0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392</Words>
  <Application>Microsoft Office PowerPoint</Application>
  <PresentationFormat>On-screen Show (4:3)</PresentationFormat>
  <Paragraphs>249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Chap 6, Part I, Unit Conversion</vt:lpstr>
      <vt:lpstr>Measured Physical Quantities</vt:lpstr>
      <vt:lpstr>Measured Physical Quantities</vt:lpstr>
      <vt:lpstr>Conversion Factors</vt:lpstr>
      <vt:lpstr>Conversion Factors</vt:lpstr>
      <vt:lpstr>Performing Unit Conversion</vt:lpstr>
      <vt:lpstr>Performing Unit Conversion</vt:lpstr>
      <vt:lpstr>Performing Unit Conversion</vt:lpstr>
      <vt:lpstr>Performing Unit Conversion</vt:lpstr>
      <vt:lpstr>Performing Unit Conversion</vt:lpstr>
      <vt:lpstr>Performing Unit Conversion</vt:lpstr>
      <vt:lpstr>Homework Assignment, HW6d</vt:lpstr>
      <vt:lpstr>Homework Assignment, HW6d</vt:lpstr>
      <vt:lpstr>Homework Assignment, HW6d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cheng@saur.us</dc:creator>
  <cp:lastModifiedBy>cheng@saur.us</cp:lastModifiedBy>
  <cp:revision>148</cp:revision>
  <dcterms:created xsi:type="dcterms:W3CDTF">2012-09-05T00:12:52Z</dcterms:created>
  <dcterms:modified xsi:type="dcterms:W3CDTF">2013-03-19T00:20:57Z</dcterms:modified>
</cp:coreProperties>
</file>