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22" r:id="rId2"/>
    <p:sldMasterId id="2147483848" r:id="rId3"/>
  </p:sldMasterIdLst>
  <p:notesMasterIdLst>
    <p:notesMasterId r:id="rId25"/>
  </p:notesMasterIdLst>
  <p:sldIdLst>
    <p:sldId id="323" r:id="rId4"/>
    <p:sldId id="377" r:id="rId5"/>
    <p:sldId id="378" r:id="rId6"/>
    <p:sldId id="379" r:id="rId7"/>
    <p:sldId id="380" r:id="rId8"/>
    <p:sldId id="381" r:id="rId9"/>
    <p:sldId id="382" r:id="rId10"/>
    <p:sldId id="384" r:id="rId11"/>
    <p:sldId id="385" r:id="rId12"/>
    <p:sldId id="386" r:id="rId13"/>
    <p:sldId id="387" r:id="rId14"/>
    <p:sldId id="391" r:id="rId15"/>
    <p:sldId id="392" r:id="rId16"/>
    <p:sldId id="393" r:id="rId17"/>
    <p:sldId id="388" r:id="rId18"/>
    <p:sldId id="394" r:id="rId19"/>
    <p:sldId id="389" r:id="rId20"/>
    <p:sldId id="390" r:id="rId21"/>
    <p:sldId id="395" r:id="rId22"/>
    <p:sldId id="383" r:id="rId23"/>
    <p:sldId id="396" r:id="rId24"/>
  </p:sldIdLst>
  <p:sldSz cx="9144000" cy="6858000" type="screen4x3"/>
  <p:notesSz cx="6805613" cy="99393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6600"/>
    <a:srgbClr val="EE7F00"/>
    <a:srgbClr val="525252"/>
    <a:srgbClr val="F39A40"/>
    <a:srgbClr val="8A93B4"/>
    <a:srgbClr val="004077"/>
    <a:srgbClr val="7AB51D"/>
    <a:srgbClr val="009EE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4" autoAdjust="0"/>
    <p:restoredTop sz="65504" autoAdjust="0"/>
  </p:normalViewPr>
  <p:slideViewPr>
    <p:cSldViewPr>
      <p:cViewPr varScale="1">
        <p:scale>
          <a:sx n="56" d="100"/>
          <a:sy n="56" d="100"/>
        </p:scale>
        <p:origin x="18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75AE87-4759-4F88-8F73-D866B9BF621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9A49F16-F5CE-400D-A4A3-FB876E225D2E}">
      <dgm:prSet phldrT="[Text]"/>
      <dgm:spPr/>
      <dgm:t>
        <a:bodyPr/>
        <a:lstStyle/>
        <a:p>
          <a:r>
            <a:rPr lang="de-DE" dirty="0"/>
            <a:t>Hintergrund</a:t>
          </a:r>
        </a:p>
      </dgm:t>
    </dgm:pt>
    <dgm:pt modelId="{174316FA-2953-4E29-9798-AB61786EEA37}" type="parTrans" cxnId="{8A75AB93-F579-4536-BE14-244A3B44FF8E}">
      <dgm:prSet/>
      <dgm:spPr/>
      <dgm:t>
        <a:bodyPr/>
        <a:lstStyle/>
        <a:p>
          <a:endParaRPr lang="de-DE"/>
        </a:p>
      </dgm:t>
    </dgm:pt>
    <dgm:pt modelId="{F5728739-F148-4364-AB49-52ADCBDF245C}" type="sibTrans" cxnId="{8A75AB93-F579-4536-BE14-244A3B44FF8E}">
      <dgm:prSet/>
      <dgm:spPr/>
      <dgm:t>
        <a:bodyPr/>
        <a:lstStyle/>
        <a:p>
          <a:endParaRPr lang="de-DE"/>
        </a:p>
      </dgm:t>
    </dgm:pt>
    <dgm:pt modelId="{1ADA8687-8474-496F-A3BA-25ED0F5DA944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B6BAFC26-EF74-4DC6-80A6-9306B2AFCAC1}" type="parTrans" cxnId="{C0E5F974-1F55-4619-954F-F93266F2DDCA}">
      <dgm:prSet/>
      <dgm:spPr/>
      <dgm:t>
        <a:bodyPr/>
        <a:lstStyle/>
        <a:p>
          <a:endParaRPr lang="de-DE"/>
        </a:p>
      </dgm:t>
    </dgm:pt>
    <dgm:pt modelId="{A1D5DCDF-0445-4066-BD73-EE0775FAF6FC}" type="sibTrans" cxnId="{C0E5F974-1F55-4619-954F-F93266F2DDCA}">
      <dgm:prSet/>
      <dgm:spPr/>
      <dgm:t>
        <a:bodyPr/>
        <a:lstStyle/>
        <a:p>
          <a:endParaRPr lang="de-DE"/>
        </a:p>
      </dgm:t>
    </dgm:pt>
    <dgm:pt modelId="{8623F44B-C69D-4C28-95BC-274A9146D716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86A75189-12C6-4C46-B80F-0B5C8EAD5358}" type="parTrans" cxnId="{17D7ACDF-FED5-4707-83BC-794E80438752}">
      <dgm:prSet/>
      <dgm:spPr/>
      <dgm:t>
        <a:bodyPr/>
        <a:lstStyle/>
        <a:p>
          <a:endParaRPr lang="de-DE"/>
        </a:p>
      </dgm:t>
    </dgm:pt>
    <dgm:pt modelId="{D9CCA0AE-A64F-4690-8D8E-75AD936140F1}" type="sibTrans" cxnId="{17D7ACDF-FED5-4707-83BC-794E80438752}">
      <dgm:prSet/>
      <dgm:spPr/>
      <dgm:t>
        <a:bodyPr/>
        <a:lstStyle/>
        <a:p>
          <a:endParaRPr lang="de-DE"/>
        </a:p>
      </dgm:t>
    </dgm:pt>
    <dgm:pt modelId="{F9058CA0-3F24-4EB9-BDFB-6ACEE897616C}">
      <dgm:prSet/>
      <dgm:spPr/>
      <dgm:t>
        <a:bodyPr/>
        <a:lstStyle/>
        <a:p>
          <a:r>
            <a:rPr lang="de-DE" dirty="0"/>
            <a:t>Implementierung</a:t>
          </a:r>
        </a:p>
      </dgm:t>
    </dgm:pt>
    <dgm:pt modelId="{679F63D3-EE7F-4464-9ED6-4B02599E8265}" type="parTrans" cxnId="{C9802366-19CD-4AEB-8D85-A52F5F922EA5}">
      <dgm:prSet/>
      <dgm:spPr/>
      <dgm:t>
        <a:bodyPr/>
        <a:lstStyle/>
        <a:p>
          <a:endParaRPr lang="de-DE"/>
        </a:p>
      </dgm:t>
    </dgm:pt>
    <dgm:pt modelId="{C38DCBFB-1A8F-484D-8F52-313D7F8CDD64}" type="sibTrans" cxnId="{C9802366-19CD-4AEB-8D85-A52F5F922EA5}">
      <dgm:prSet/>
      <dgm:spPr/>
      <dgm:t>
        <a:bodyPr/>
        <a:lstStyle/>
        <a:p>
          <a:endParaRPr lang="de-DE"/>
        </a:p>
      </dgm:t>
    </dgm:pt>
    <dgm:pt modelId="{F9B03618-4029-4578-A24E-0A49C9CE9561}">
      <dgm:prSet/>
      <dgm:spPr/>
      <dgm:t>
        <a:bodyPr/>
        <a:lstStyle/>
        <a:p>
          <a:r>
            <a:rPr lang="de-DE" dirty="0"/>
            <a:t>Fazit</a:t>
          </a:r>
        </a:p>
      </dgm:t>
    </dgm:pt>
    <dgm:pt modelId="{5E24DCFC-7110-4313-AF36-9DE94FB94D66}" type="parTrans" cxnId="{2767AB8E-B853-4CFF-8881-DF70DCAFB7DC}">
      <dgm:prSet/>
      <dgm:spPr/>
      <dgm:t>
        <a:bodyPr/>
        <a:lstStyle/>
        <a:p>
          <a:endParaRPr lang="de-DE"/>
        </a:p>
      </dgm:t>
    </dgm:pt>
    <dgm:pt modelId="{703523CF-B9FB-46F6-B777-DE80C944FD9D}" type="sibTrans" cxnId="{2767AB8E-B853-4CFF-8881-DF70DCAFB7DC}">
      <dgm:prSet/>
      <dgm:spPr/>
      <dgm:t>
        <a:bodyPr/>
        <a:lstStyle/>
        <a:p>
          <a:endParaRPr lang="de-DE"/>
        </a:p>
      </dgm:t>
    </dgm:pt>
    <dgm:pt modelId="{1CCEE391-4F19-4729-97C3-CD1CE67F5E17}" type="pres">
      <dgm:prSet presAssocID="{0A75AE87-4759-4F88-8F73-D866B9BF6216}" presName="Name0" presStyleCnt="0">
        <dgm:presLayoutVars>
          <dgm:dir/>
          <dgm:animLvl val="lvl"/>
          <dgm:resizeHandles val="exact"/>
        </dgm:presLayoutVars>
      </dgm:prSet>
      <dgm:spPr/>
    </dgm:pt>
    <dgm:pt modelId="{29BCB77B-E9E6-4115-8836-EC3F7D03355D}" type="pres">
      <dgm:prSet presAssocID="{39A49F16-F5CE-400D-A4A3-FB876E225D2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3969512-85F0-4492-AB46-80D9BE757A7E}" type="pres">
      <dgm:prSet presAssocID="{F5728739-F148-4364-AB49-52ADCBDF245C}" presName="parTxOnlySpace" presStyleCnt="0"/>
      <dgm:spPr/>
    </dgm:pt>
    <dgm:pt modelId="{847EDC96-A7CA-480D-AA95-993B20E9F30D}" type="pres">
      <dgm:prSet presAssocID="{1ADA8687-8474-496F-A3BA-25ED0F5DA94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3406788-AACC-4663-B663-666605F7B959}" type="pres">
      <dgm:prSet presAssocID="{A1D5DCDF-0445-4066-BD73-EE0775FAF6FC}" presName="parTxOnlySpace" presStyleCnt="0"/>
      <dgm:spPr/>
    </dgm:pt>
    <dgm:pt modelId="{17F9B7C0-B71C-4337-ADFD-60CBB1AA9F6B}" type="pres">
      <dgm:prSet presAssocID="{8623F44B-C69D-4C28-95BC-274A9146D71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44BE267-6935-4E7C-A968-ACE9DE3775A0}" type="pres">
      <dgm:prSet presAssocID="{D9CCA0AE-A64F-4690-8D8E-75AD936140F1}" presName="parTxOnlySpace" presStyleCnt="0"/>
      <dgm:spPr/>
    </dgm:pt>
    <dgm:pt modelId="{D1BBAD3B-F815-4188-A04E-F57163EA9197}" type="pres">
      <dgm:prSet presAssocID="{F9058CA0-3F24-4EB9-BDFB-6ACEE897616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BFDF394-7392-4B8F-ABC6-91CAB05DA697}" type="pres">
      <dgm:prSet presAssocID="{C38DCBFB-1A8F-484D-8F52-313D7F8CDD64}" presName="parTxOnlySpace" presStyleCnt="0"/>
      <dgm:spPr/>
    </dgm:pt>
    <dgm:pt modelId="{9C88DE48-8E7D-492A-9F06-A0DB9D854064}" type="pres">
      <dgm:prSet presAssocID="{F9B03618-4029-4578-A24E-0A49C9CE956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8614A24-6738-4334-8F0B-0980FC579A23}" type="presOf" srcId="{F9B03618-4029-4578-A24E-0A49C9CE9561}" destId="{9C88DE48-8E7D-492A-9F06-A0DB9D854064}" srcOrd="0" destOrd="0" presId="urn:microsoft.com/office/officeart/2005/8/layout/chevron1"/>
    <dgm:cxn modelId="{14763531-E6C7-44E6-8939-8C6C50CEA5BC}" type="presOf" srcId="{1ADA8687-8474-496F-A3BA-25ED0F5DA944}" destId="{847EDC96-A7CA-480D-AA95-993B20E9F30D}" srcOrd="0" destOrd="0" presId="urn:microsoft.com/office/officeart/2005/8/layout/chevron1"/>
    <dgm:cxn modelId="{B0D96E39-9F65-479C-9CE4-35B8744BB855}" type="presOf" srcId="{0A75AE87-4759-4F88-8F73-D866B9BF6216}" destId="{1CCEE391-4F19-4729-97C3-CD1CE67F5E17}" srcOrd="0" destOrd="0" presId="urn:microsoft.com/office/officeart/2005/8/layout/chevron1"/>
    <dgm:cxn modelId="{DA9EA242-0C45-4755-A9CE-3AFB270A9EB4}" type="presOf" srcId="{39A49F16-F5CE-400D-A4A3-FB876E225D2E}" destId="{29BCB77B-E9E6-4115-8836-EC3F7D03355D}" srcOrd="0" destOrd="0" presId="urn:microsoft.com/office/officeart/2005/8/layout/chevron1"/>
    <dgm:cxn modelId="{C9802366-19CD-4AEB-8D85-A52F5F922EA5}" srcId="{0A75AE87-4759-4F88-8F73-D866B9BF6216}" destId="{F9058CA0-3F24-4EB9-BDFB-6ACEE897616C}" srcOrd="3" destOrd="0" parTransId="{679F63D3-EE7F-4464-9ED6-4B02599E8265}" sibTransId="{C38DCBFB-1A8F-484D-8F52-313D7F8CDD64}"/>
    <dgm:cxn modelId="{166F3351-E2B4-4FF2-840F-150D9F49BEB0}" type="presOf" srcId="{8623F44B-C69D-4C28-95BC-274A9146D716}" destId="{17F9B7C0-B71C-4337-ADFD-60CBB1AA9F6B}" srcOrd="0" destOrd="0" presId="urn:microsoft.com/office/officeart/2005/8/layout/chevron1"/>
    <dgm:cxn modelId="{C0E5F974-1F55-4619-954F-F93266F2DDCA}" srcId="{0A75AE87-4759-4F88-8F73-D866B9BF6216}" destId="{1ADA8687-8474-496F-A3BA-25ED0F5DA944}" srcOrd="1" destOrd="0" parTransId="{B6BAFC26-EF74-4DC6-80A6-9306B2AFCAC1}" sibTransId="{A1D5DCDF-0445-4066-BD73-EE0775FAF6FC}"/>
    <dgm:cxn modelId="{2767AB8E-B853-4CFF-8881-DF70DCAFB7DC}" srcId="{0A75AE87-4759-4F88-8F73-D866B9BF6216}" destId="{F9B03618-4029-4578-A24E-0A49C9CE9561}" srcOrd="4" destOrd="0" parTransId="{5E24DCFC-7110-4313-AF36-9DE94FB94D66}" sibTransId="{703523CF-B9FB-46F6-B777-DE80C944FD9D}"/>
    <dgm:cxn modelId="{8A75AB93-F579-4536-BE14-244A3B44FF8E}" srcId="{0A75AE87-4759-4F88-8F73-D866B9BF6216}" destId="{39A49F16-F5CE-400D-A4A3-FB876E225D2E}" srcOrd="0" destOrd="0" parTransId="{174316FA-2953-4E29-9798-AB61786EEA37}" sibTransId="{F5728739-F148-4364-AB49-52ADCBDF245C}"/>
    <dgm:cxn modelId="{B79099C8-3BA8-470B-A999-D2DF707670A0}" type="presOf" srcId="{F9058CA0-3F24-4EB9-BDFB-6ACEE897616C}" destId="{D1BBAD3B-F815-4188-A04E-F57163EA9197}" srcOrd="0" destOrd="0" presId="urn:microsoft.com/office/officeart/2005/8/layout/chevron1"/>
    <dgm:cxn modelId="{17D7ACDF-FED5-4707-83BC-794E80438752}" srcId="{0A75AE87-4759-4F88-8F73-D866B9BF6216}" destId="{8623F44B-C69D-4C28-95BC-274A9146D716}" srcOrd="2" destOrd="0" parTransId="{86A75189-12C6-4C46-B80F-0B5C8EAD5358}" sibTransId="{D9CCA0AE-A64F-4690-8D8E-75AD936140F1}"/>
    <dgm:cxn modelId="{0D9E2116-FD1A-43EE-BF1E-D2E5EEDD862E}" type="presParOf" srcId="{1CCEE391-4F19-4729-97C3-CD1CE67F5E17}" destId="{29BCB77B-E9E6-4115-8836-EC3F7D03355D}" srcOrd="0" destOrd="0" presId="urn:microsoft.com/office/officeart/2005/8/layout/chevron1"/>
    <dgm:cxn modelId="{121266CF-1331-4276-B92A-462663208B70}" type="presParOf" srcId="{1CCEE391-4F19-4729-97C3-CD1CE67F5E17}" destId="{B3969512-85F0-4492-AB46-80D9BE757A7E}" srcOrd="1" destOrd="0" presId="urn:microsoft.com/office/officeart/2005/8/layout/chevron1"/>
    <dgm:cxn modelId="{9D819BF1-949C-449A-A0F0-D13F2926DDE7}" type="presParOf" srcId="{1CCEE391-4F19-4729-97C3-CD1CE67F5E17}" destId="{847EDC96-A7CA-480D-AA95-993B20E9F30D}" srcOrd="2" destOrd="0" presId="urn:microsoft.com/office/officeart/2005/8/layout/chevron1"/>
    <dgm:cxn modelId="{BA90992E-5B83-4067-9EA7-56E1F984489C}" type="presParOf" srcId="{1CCEE391-4F19-4729-97C3-CD1CE67F5E17}" destId="{F3406788-AACC-4663-B663-666605F7B959}" srcOrd="3" destOrd="0" presId="urn:microsoft.com/office/officeart/2005/8/layout/chevron1"/>
    <dgm:cxn modelId="{41780A77-EA8F-478C-BEFC-224AE4472510}" type="presParOf" srcId="{1CCEE391-4F19-4729-97C3-CD1CE67F5E17}" destId="{17F9B7C0-B71C-4337-ADFD-60CBB1AA9F6B}" srcOrd="4" destOrd="0" presId="urn:microsoft.com/office/officeart/2005/8/layout/chevron1"/>
    <dgm:cxn modelId="{C2429E89-5946-4258-A407-77D23B13F0AD}" type="presParOf" srcId="{1CCEE391-4F19-4729-97C3-CD1CE67F5E17}" destId="{044BE267-6935-4E7C-A968-ACE9DE3775A0}" srcOrd="5" destOrd="0" presId="urn:microsoft.com/office/officeart/2005/8/layout/chevron1"/>
    <dgm:cxn modelId="{B09F83AB-FF7A-4A78-B4CD-8387EB4A7C63}" type="presParOf" srcId="{1CCEE391-4F19-4729-97C3-CD1CE67F5E17}" destId="{D1BBAD3B-F815-4188-A04E-F57163EA9197}" srcOrd="6" destOrd="0" presId="urn:microsoft.com/office/officeart/2005/8/layout/chevron1"/>
    <dgm:cxn modelId="{EAF7157E-82FD-49B8-8E73-E80466048F9C}" type="presParOf" srcId="{1CCEE391-4F19-4729-97C3-CD1CE67F5E17}" destId="{9BFDF394-7392-4B8F-ABC6-91CAB05DA697}" srcOrd="7" destOrd="0" presId="urn:microsoft.com/office/officeart/2005/8/layout/chevron1"/>
    <dgm:cxn modelId="{B6B35D20-AF77-4866-BB74-CD347A10067F}" type="presParOf" srcId="{1CCEE391-4F19-4729-97C3-CD1CE67F5E17}" destId="{9C88DE48-8E7D-492A-9F06-A0DB9D85406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0F871-8248-41C3-A5CC-542F277EC70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F9210CE-390A-4BA5-B20B-59D111FCBD5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Sehr hohe Sterblichkeit. Mortalität &gt; 50 %.</a:t>
          </a:r>
        </a:p>
      </dgm:t>
    </dgm:pt>
    <dgm:pt modelId="{3F015C88-BE6D-49BF-92D4-F87A4581700F}" type="parTrans" cxnId="{0172CA32-0E5C-47F0-9232-9F97DE7DE440}">
      <dgm:prSet/>
      <dgm:spPr/>
      <dgm:t>
        <a:bodyPr/>
        <a:lstStyle/>
        <a:p>
          <a:endParaRPr lang="de-DE"/>
        </a:p>
      </dgm:t>
    </dgm:pt>
    <dgm:pt modelId="{76DBEE03-5240-49E1-9FA3-C0BAC9D66D0E}" type="sibTrans" cxnId="{0172CA32-0E5C-47F0-9232-9F97DE7DE440}">
      <dgm:prSet/>
      <dgm:spPr/>
      <dgm:t>
        <a:bodyPr/>
        <a:lstStyle/>
        <a:p>
          <a:endParaRPr lang="de-DE"/>
        </a:p>
      </dgm:t>
    </dgm:pt>
    <dgm:pt modelId="{9959ECDA-3B1D-4A31-9423-3B28CF20064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Hohe Sterblichkeit. Mortalität &gt; 20 %.</a:t>
          </a:r>
        </a:p>
      </dgm:t>
    </dgm:pt>
    <dgm:pt modelId="{10266B1B-1041-4AED-A266-5837142CE183}" type="parTrans" cxnId="{73544929-F409-4133-8C3E-6586E6A9EF42}">
      <dgm:prSet/>
      <dgm:spPr/>
      <dgm:t>
        <a:bodyPr/>
        <a:lstStyle/>
        <a:p>
          <a:endParaRPr lang="de-DE"/>
        </a:p>
      </dgm:t>
    </dgm:pt>
    <dgm:pt modelId="{E68ED916-A854-45DE-8715-9821F64E07AB}" type="sibTrans" cxnId="{73544929-F409-4133-8C3E-6586E6A9EF42}">
      <dgm:prSet/>
      <dgm:spPr/>
      <dgm:t>
        <a:bodyPr/>
        <a:lstStyle/>
        <a:p>
          <a:endParaRPr lang="de-DE"/>
        </a:p>
      </dgm:t>
    </dgm:pt>
    <dgm:pt modelId="{1E819725-D62F-4E91-84AC-0E3325A7266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Mittlere Sterblichkeit. Mortalität &gt; 5 %</a:t>
          </a:r>
        </a:p>
      </dgm:t>
    </dgm:pt>
    <dgm:pt modelId="{1DB69AAB-994E-4867-AA8D-3FF2F61506B4}" type="parTrans" cxnId="{5B58A521-915A-438A-8C94-7075049EF4C7}">
      <dgm:prSet/>
      <dgm:spPr/>
      <dgm:t>
        <a:bodyPr/>
        <a:lstStyle/>
        <a:p>
          <a:endParaRPr lang="de-DE"/>
        </a:p>
      </dgm:t>
    </dgm:pt>
    <dgm:pt modelId="{7003F532-6193-4559-A6B7-D47762A0060B}" type="sibTrans" cxnId="{5B58A521-915A-438A-8C94-7075049EF4C7}">
      <dgm:prSet/>
      <dgm:spPr/>
      <dgm:t>
        <a:bodyPr/>
        <a:lstStyle/>
        <a:p>
          <a:endParaRPr lang="de-DE"/>
        </a:p>
      </dgm:t>
    </dgm:pt>
    <dgm:pt modelId="{9D383405-CC21-40BB-B3E5-EC78843C864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Keine bis geringe Sterblichkeit. Mortalität &lt; 5 %</a:t>
          </a:r>
        </a:p>
      </dgm:t>
    </dgm:pt>
    <dgm:pt modelId="{671436E3-ABE6-4300-A331-5ADCC0A802C8}" type="parTrans" cxnId="{B875B122-0559-495F-A659-755A7FCE32EE}">
      <dgm:prSet/>
      <dgm:spPr/>
      <dgm:t>
        <a:bodyPr/>
        <a:lstStyle/>
        <a:p>
          <a:endParaRPr lang="de-DE"/>
        </a:p>
      </dgm:t>
    </dgm:pt>
    <dgm:pt modelId="{E15351D1-F116-4DF0-9DA5-14E6C140AAEF}" type="sibTrans" cxnId="{B875B122-0559-495F-A659-755A7FCE32EE}">
      <dgm:prSet/>
      <dgm:spPr/>
      <dgm:t>
        <a:bodyPr/>
        <a:lstStyle/>
        <a:p>
          <a:endParaRPr lang="de-DE"/>
        </a:p>
      </dgm:t>
    </dgm:pt>
    <dgm:pt modelId="{86F692A7-7BBB-4034-9718-DCC1BA33FCC3}" type="pres">
      <dgm:prSet presAssocID="{F800F871-8248-41C3-A5CC-542F277EC70F}" presName="linearFlow" presStyleCnt="0">
        <dgm:presLayoutVars>
          <dgm:dir/>
          <dgm:resizeHandles val="exact"/>
        </dgm:presLayoutVars>
      </dgm:prSet>
      <dgm:spPr/>
    </dgm:pt>
    <dgm:pt modelId="{FC615EDE-3688-4C03-92D5-B7042BDE7664}" type="pres">
      <dgm:prSet presAssocID="{FF9210CE-390A-4BA5-B20B-59D111FCBD57}" presName="composite" presStyleCnt="0"/>
      <dgm:spPr/>
    </dgm:pt>
    <dgm:pt modelId="{54C3F77D-4AEA-41C9-BBC0-F5BD0AF6BD7B}" type="pres">
      <dgm:prSet presAssocID="{FF9210CE-390A-4BA5-B20B-59D111FCBD57}" presName="imgShp" presStyleLbl="fgImgPlace1" presStyleIdx="0" presStyleCnt="4"/>
      <dgm:spPr>
        <a:solidFill>
          <a:srgbClr val="FF0000"/>
        </a:solidFill>
      </dgm:spPr>
    </dgm:pt>
    <dgm:pt modelId="{1D35BAE4-65FC-4790-94DA-705B9856ADDA}" type="pres">
      <dgm:prSet presAssocID="{FF9210CE-390A-4BA5-B20B-59D111FCBD57}" presName="txShp" presStyleLbl="node1" presStyleIdx="0" presStyleCnt="4">
        <dgm:presLayoutVars>
          <dgm:bulletEnabled val="1"/>
        </dgm:presLayoutVars>
      </dgm:prSet>
      <dgm:spPr/>
    </dgm:pt>
    <dgm:pt modelId="{FB08E821-E1CA-4AC7-833F-5FB55C464518}" type="pres">
      <dgm:prSet presAssocID="{76DBEE03-5240-49E1-9FA3-C0BAC9D66D0E}" presName="spacing" presStyleCnt="0"/>
      <dgm:spPr/>
    </dgm:pt>
    <dgm:pt modelId="{BA464B0C-939F-4C3D-8752-A5DFBF0E16E8}" type="pres">
      <dgm:prSet presAssocID="{9959ECDA-3B1D-4A31-9423-3B28CF200647}" presName="composite" presStyleCnt="0"/>
      <dgm:spPr/>
    </dgm:pt>
    <dgm:pt modelId="{3197388E-18A3-4912-9C65-554238E1E8E2}" type="pres">
      <dgm:prSet presAssocID="{9959ECDA-3B1D-4A31-9423-3B28CF200647}" presName="imgShp" presStyleLbl="fgImgPlace1" presStyleIdx="1" presStyleCnt="4"/>
      <dgm:spPr>
        <a:solidFill>
          <a:srgbClr val="FFC000"/>
        </a:solidFill>
      </dgm:spPr>
    </dgm:pt>
    <dgm:pt modelId="{C12C266C-A239-454C-88CE-8193FFD8C950}" type="pres">
      <dgm:prSet presAssocID="{9959ECDA-3B1D-4A31-9423-3B28CF200647}" presName="txShp" presStyleLbl="node1" presStyleIdx="1" presStyleCnt="4">
        <dgm:presLayoutVars>
          <dgm:bulletEnabled val="1"/>
        </dgm:presLayoutVars>
      </dgm:prSet>
      <dgm:spPr/>
    </dgm:pt>
    <dgm:pt modelId="{BE8F3EBC-0CB9-4255-9AE9-FAB883FD4FE5}" type="pres">
      <dgm:prSet presAssocID="{E68ED916-A854-45DE-8715-9821F64E07AB}" presName="spacing" presStyleCnt="0"/>
      <dgm:spPr/>
    </dgm:pt>
    <dgm:pt modelId="{B9D4FE6D-35D5-459F-8781-CB6790115A9D}" type="pres">
      <dgm:prSet presAssocID="{1E819725-D62F-4E91-84AC-0E3325A72663}" presName="composite" presStyleCnt="0"/>
      <dgm:spPr/>
    </dgm:pt>
    <dgm:pt modelId="{3E9678BA-F3A5-46B4-928D-9FBC51F1151F}" type="pres">
      <dgm:prSet presAssocID="{1E819725-D62F-4E91-84AC-0E3325A72663}" presName="imgShp" presStyleLbl="fgImgPlace1" presStyleIdx="2" presStyleCnt="4"/>
      <dgm:spPr>
        <a:solidFill>
          <a:srgbClr val="FFFF00"/>
        </a:solidFill>
      </dgm:spPr>
    </dgm:pt>
    <dgm:pt modelId="{68C732E3-FFA5-43D5-A744-B709D3B5514C}" type="pres">
      <dgm:prSet presAssocID="{1E819725-D62F-4E91-84AC-0E3325A72663}" presName="txShp" presStyleLbl="node1" presStyleIdx="2" presStyleCnt="4">
        <dgm:presLayoutVars>
          <dgm:bulletEnabled val="1"/>
        </dgm:presLayoutVars>
      </dgm:prSet>
      <dgm:spPr/>
    </dgm:pt>
    <dgm:pt modelId="{2AE2D2A7-F7EE-4923-96E6-70C61CEBAEAA}" type="pres">
      <dgm:prSet presAssocID="{7003F532-6193-4559-A6B7-D47762A0060B}" presName="spacing" presStyleCnt="0"/>
      <dgm:spPr/>
    </dgm:pt>
    <dgm:pt modelId="{FE811791-1CCE-48E0-A8E3-C4CF9BC173BA}" type="pres">
      <dgm:prSet presAssocID="{9D383405-CC21-40BB-B3E5-EC78843C864E}" presName="composite" presStyleCnt="0"/>
      <dgm:spPr/>
    </dgm:pt>
    <dgm:pt modelId="{5F220954-B3EF-4730-9091-B6D5C7663CEA}" type="pres">
      <dgm:prSet presAssocID="{9D383405-CC21-40BB-B3E5-EC78843C864E}" presName="imgShp" presStyleLbl="fgImgPlace1" presStyleIdx="3" presStyleCnt="4"/>
      <dgm:spPr>
        <a:solidFill>
          <a:srgbClr val="92D050"/>
        </a:solidFill>
      </dgm:spPr>
    </dgm:pt>
    <dgm:pt modelId="{97C92012-AC75-4A69-B903-21D41549EBA0}" type="pres">
      <dgm:prSet presAssocID="{9D383405-CC21-40BB-B3E5-EC78843C864E}" presName="txShp" presStyleLbl="node1" presStyleIdx="3" presStyleCnt="4">
        <dgm:presLayoutVars>
          <dgm:bulletEnabled val="1"/>
        </dgm:presLayoutVars>
      </dgm:prSet>
      <dgm:spPr/>
    </dgm:pt>
  </dgm:ptLst>
  <dgm:cxnLst>
    <dgm:cxn modelId="{5B58A521-915A-438A-8C94-7075049EF4C7}" srcId="{F800F871-8248-41C3-A5CC-542F277EC70F}" destId="{1E819725-D62F-4E91-84AC-0E3325A72663}" srcOrd="2" destOrd="0" parTransId="{1DB69AAB-994E-4867-AA8D-3FF2F61506B4}" sibTransId="{7003F532-6193-4559-A6B7-D47762A0060B}"/>
    <dgm:cxn modelId="{B875B122-0559-495F-A659-755A7FCE32EE}" srcId="{F800F871-8248-41C3-A5CC-542F277EC70F}" destId="{9D383405-CC21-40BB-B3E5-EC78843C864E}" srcOrd="3" destOrd="0" parTransId="{671436E3-ABE6-4300-A331-5ADCC0A802C8}" sibTransId="{E15351D1-F116-4DF0-9DA5-14E6C140AAEF}"/>
    <dgm:cxn modelId="{73544929-F409-4133-8C3E-6586E6A9EF42}" srcId="{F800F871-8248-41C3-A5CC-542F277EC70F}" destId="{9959ECDA-3B1D-4A31-9423-3B28CF200647}" srcOrd="1" destOrd="0" parTransId="{10266B1B-1041-4AED-A266-5837142CE183}" sibTransId="{E68ED916-A854-45DE-8715-9821F64E07AB}"/>
    <dgm:cxn modelId="{0172CA32-0E5C-47F0-9232-9F97DE7DE440}" srcId="{F800F871-8248-41C3-A5CC-542F277EC70F}" destId="{FF9210CE-390A-4BA5-B20B-59D111FCBD57}" srcOrd="0" destOrd="0" parTransId="{3F015C88-BE6D-49BF-92D4-F87A4581700F}" sibTransId="{76DBEE03-5240-49E1-9FA3-C0BAC9D66D0E}"/>
    <dgm:cxn modelId="{8B3D2443-B19B-46C9-B6FF-B360E167CFC1}" type="presOf" srcId="{F800F871-8248-41C3-A5CC-542F277EC70F}" destId="{86F692A7-7BBB-4034-9718-DCC1BA33FCC3}" srcOrd="0" destOrd="0" presId="urn:microsoft.com/office/officeart/2005/8/layout/vList3"/>
    <dgm:cxn modelId="{FD5B9978-3221-473B-ABB8-5B951132BCA8}" type="presOf" srcId="{1E819725-D62F-4E91-84AC-0E3325A72663}" destId="{68C732E3-FFA5-43D5-A744-B709D3B5514C}" srcOrd="0" destOrd="0" presId="urn:microsoft.com/office/officeart/2005/8/layout/vList3"/>
    <dgm:cxn modelId="{CD64EEAA-72E1-4395-8536-28ED928E1BA2}" type="presOf" srcId="{9959ECDA-3B1D-4A31-9423-3B28CF200647}" destId="{C12C266C-A239-454C-88CE-8193FFD8C950}" srcOrd="0" destOrd="0" presId="urn:microsoft.com/office/officeart/2005/8/layout/vList3"/>
    <dgm:cxn modelId="{C9EDF2CB-4A57-403B-8CDB-B3B0AC0D9112}" type="presOf" srcId="{9D383405-CC21-40BB-B3E5-EC78843C864E}" destId="{97C92012-AC75-4A69-B903-21D41549EBA0}" srcOrd="0" destOrd="0" presId="urn:microsoft.com/office/officeart/2005/8/layout/vList3"/>
    <dgm:cxn modelId="{657BCDCC-8B41-42DB-BE42-11A45C5BC54B}" type="presOf" srcId="{FF9210CE-390A-4BA5-B20B-59D111FCBD57}" destId="{1D35BAE4-65FC-4790-94DA-705B9856ADDA}" srcOrd="0" destOrd="0" presId="urn:microsoft.com/office/officeart/2005/8/layout/vList3"/>
    <dgm:cxn modelId="{BB4D557D-B229-42DE-8605-41B730A95E86}" type="presParOf" srcId="{86F692A7-7BBB-4034-9718-DCC1BA33FCC3}" destId="{FC615EDE-3688-4C03-92D5-B7042BDE7664}" srcOrd="0" destOrd="0" presId="urn:microsoft.com/office/officeart/2005/8/layout/vList3"/>
    <dgm:cxn modelId="{B4078EF3-068A-4340-897A-FAD37E712F3E}" type="presParOf" srcId="{FC615EDE-3688-4C03-92D5-B7042BDE7664}" destId="{54C3F77D-4AEA-41C9-BBC0-F5BD0AF6BD7B}" srcOrd="0" destOrd="0" presId="urn:microsoft.com/office/officeart/2005/8/layout/vList3"/>
    <dgm:cxn modelId="{C3272F59-C73A-4051-B951-8913A8F464F1}" type="presParOf" srcId="{FC615EDE-3688-4C03-92D5-B7042BDE7664}" destId="{1D35BAE4-65FC-4790-94DA-705B9856ADDA}" srcOrd="1" destOrd="0" presId="urn:microsoft.com/office/officeart/2005/8/layout/vList3"/>
    <dgm:cxn modelId="{CD8548F8-CCF1-428F-B287-F6915E190BB3}" type="presParOf" srcId="{86F692A7-7BBB-4034-9718-DCC1BA33FCC3}" destId="{FB08E821-E1CA-4AC7-833F-5FB55C464518}" srcOrd="1" destOrd="0" presId="urn:microsoft.com/office/officeart/2005/8/layout/vList3"/>
    <dgm:cxn modelId="{BE259D66-A912-443F-BE82-8F9587AD9487}" type="presParOf" srcId="{86F692A7-7BBB-4034-9718-DCC1BA33FCC3}" destId="{BA464B0C-939F-4C3D-8752-A5DFBF0E16E8}" srcOrd="2" destOrd="0" presId="urn:microsoft.com/office/officeart/2005/8/layout/vList3"/>
    <dgm:cxn modelId="{EB67009F-3413-437F-995B-048ACD617C16}" type="presParOf" srcId="{BA464B0C-939F-4C3D-8752-A5DFBF0E16E8}" destId="{3197388E-18A3-4912-9C65-554238E1E8E2}" srcOrd="0" destOrd="0" presId="urn:microsoft.com/office/officeart/2005/8/layout/vList3"/>
    <dgm:cxn modelId="{C09BD255-FDE4-46E6-9366-43CA2B6BD723}" type="presParOf" srcId="{BA464B0C-939F-4C3D-8752-A5DFBF0E16E8}" destId="{C12C266C-A239-454C-88CE-8193FFD8C950}" srcOrd="1" destOrd="0" presId="urn:microsoft.com/office/officeart/2005/8/layout/vList3"/>
    <dgm:cxn modelId="{F444C24C-F5BD-4759-8E5A-430B37FE980E}" type="presParOf" srcId="{86F692A7-7BBB-4034-9718-DCC1BA33FCC3}" destId="{BE8F3EBC-0CB9-4255-9AE9-FAB883FD4FE5}" srcOrd="3" destOrd="0" presId="urn:microsoft.com/office/officeart/2005/8/layout/vList3"/>
    <dgm:cxn modelId="{3574EC4D-E09B-48EE-8378-B95E5FD3CBCB}" type="presParOf" srcId="{86F692A7-7BBB-4034-9718-DCC1BA33FCC3}" destId="{B9D4FE6D-35D5-459F-8781-CB6790115A9D}" srcOrd="4" destOrd="0" presId="urn:microsoft.com/office/officeart/2005/8/layout/vList3"/>
    <dgm:cxn modelId="{9F33AC1B-41DA-46D3-9B20-F67E7A152476}" type="presParOf" srcId="{B9D4FE6D-35D5-459F-8781-CB6790115A9D}" destId="{3E9678BA-F3A5-46B4-928D-9FBC51F1151F}" srcOrd="0" destOrd="0" presId="urn:microsoft.com/office/officeart/2005/8/layout/vList3"/>
    <dgm:cxn modelId="{C80E8090-B215-4594-9F2D-F5EA827051E0}" type="presParOf" srcId="{B9D4FE6D-35D5-459F-8781-CB6790115A9D}" destId="{68C732E3-FFA5-43D5-A744-B709D3B5514C}" srcOrd="1" destOrd="0" presId="urn:microsoft.com/office/officeart/2005/8/layout/vList3"/>
    <dgm:cxn modelId="{1B85D237-75A8-4DCA-8684-B8A8B657336D}" type="presParOf" srcId="{86F692A7-7BBB-4034-9718-DCC1BA33FCC3}" destId="{2AE2D2A7-F7EE-4923-96E6-70C61CEBAEAA}" srcOrd="5" destOrd="0" presId="urn:microsoft.com/office/officeart/2005/8/layout/vList3"/>
    <dgm:cxn modelId="{93440BF5-8E32-46E0-989A-5F04C98D321D}" type="presParOf" srcId="{86F692A7-7BBB-4034-9718-DCC1BA33FCC3}" destId="{FE811791-1CCE-48E0-A8E3-C4CF9BC173BA}" srcOrd="6" destOrd="0" presId="urn:microsoft.com/office/officeart/2005/8/layout/vList3"/>
    <dgm:cxn modelId="{DA23B184-E0B0-4B7F-B216-32D29F38F26F}" type="presParOf" srcId="{FE811791-1CCE-48E0-A8E3-C4CF9BC173BA}" destId="{5F220954-B3EF-4730-9091-B6D5C7663CEA}" srcOrd="0" destOrd="0" presId="urn:microsoft.com/office/officeart/2005/8/layout/vList3"/>
    <dgm:cxn modelId="{514DA856-A658-497A-B69B-9319689C30E1}" type="presParOf" srcId="{FE811791-1CCE-48E0-A8E3-C4CF9BC173BA}" destId="{97C92012-AC75-4A69-B903-21D41549EBA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CB77B-E9E6-4115-8836-EC3F7D03355D}">
      <dsp:nvSpPr>
        <dsp:cNvPr id="0" name=""/>
        <dsp:cNvSpPr/>
      </dsp:nvSpPr>
      <dsp:spPr>
        <a:xfrm>
          <a:off x="2112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Hintergrund</a:t>
          </a:r>
        </a:p>
      </dsp:txBody>
      <dsp:txXfrm>
        <a:off x="378205" y="840564"/>
        <a:ext cx="1128277" cy="752185"/>
      </dsp:txXfrm>
    </dsp:sp>
    <dsp:sp modelId="{847EDC96-A7CA-480D-AA95-993B20E9F30D}">
      <dsp:nvSpPr>
        <dsp:cNvPr id="0" name=""/>
        <dsp:cNvSpPr/>
      </dsp:nvSpPr>
      <dsp:spPr>
        <a:xfrm>
          <a:off x="1694529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Analyse</a:t>
          </a:r>
        </a:p>
      </dsp:txBody>
      <dsp:txXfrm>
        <a:off x="2070622" y="840564"/>
        <a:ext cx="1128277" cy="752185"/>
      </dsp:txXfrm>
    </dsp:sp>
    <dsp:sp modelId="{17F9B7C0-B71C-4337-ADFD-60CBB1AA9F6B}">
      <dsp:nvSpPr>
        <dsp:cNvPr id="0" name=""/>
        <dsp:cNvSpPr/>
      </dsp:nvSpPr>
      <dsp:spPr>
        <a:xfrm>
          <a:off x="3386945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Planung</a:t>
          </a:r>
        </a:p>
      </dsp:txBody>
      <dsp:txXfrm>
        <a:off x="3763038" y="840564"/>
        <a:ext cx="1128277" cy="752185"/>
      </dsp:txXfrm>
    </dsp:sp>
    <dsp:sp modelId="{D1BBAD3B-F815-4188-A04E-F57163EA9197}">
      <dsp:nvSpPr>
        <dsp:cNvPr id="0" name=""/>
        <dsp:cNvSpPr/>
      </dsp:nvSpPr>
      <dsp:spPr>
        <a:xfrm>
          <a:off x="5079362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Implementierung</a:t>
          </a:r>
        </a:p>
      </dsp:txBody>
      <dsp:txXfrm>
        <a:off x="5455455" y="840564"/>
        <a:ext cx="1128277" cy="752185"/>
      </dsp:txXfrm>
    </dsp:sp>
    <dsp:sp modelId="{9C88DE48-8E7D-492A-9F06-A0DB9D854064}">
      <dsp:nvSpPr>
        <dsp:cNvPr id="0" name=""/>
        <dsp:cNvSpPr/>
      </dsp:nvSpPr>
      <dsp:spPr>
        <a:xfrm>
          <a:off x="6771778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Fazit</a:t>
          </a:r>
        </a:p>
      </dsp:txBody>
      <dsp:txXfrm>
        <a:off x="7147871" y="840564"/>
        <a:ext cx="1128277" cy="752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5BAE4-65FC-4790-94DA-705B9856ADDA}">
      <dsp:nvSpPr>
        <dsp:cNvPr id="0" name=""/>
        <dsp:cNvSpPr/>
      </dsp:nvSpPr>
      <dsp:spPr>
        <a:xfrm rot="10800000">
          <a:off x="1674818" y="3039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Sehr hohe Sterblichkeit. Mortalität &gt; 50 %.</a:t>
          </a:r>
        </a:p>
      </dsp:txBody>
      <dsp:txXfrm rot="10800000">
        <a:off x="1878153" y="3039"/>
        <a:ext cx="5638674" cy="813339"/>
      </dsp:txXfrm>
    </dsp:sp>
    <dsp:sp modelId="{54C3F77D-4AEA-41C9-BBC0-F5BD0AF6BD7B}">
      <dsp:nvSpPr>
        <dsp:cNvPr id="0" name=""/>
        <dsp:cNvSpPr/>
      </dsp:nvSpPr>
      <dsp:spPr>
        <a:xfrm>
          <a:off x="1268148" y="3039"/>
          <a:ext cx="813339" cy="81333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C266C-A239-454C-88CE-8193FFD8C950}">
      <dsp:nvSpPr>
        <dsp:cNvPr id="0" name=""/>
        <dsp:cNvSpPr/>
      </dsp:nvSpPr>
      <dsp:spPr>
        <a:xfrm rot="10800000">
          <a:off x="1674818" y="1059166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Hohe Sterblichkeit. Mortalität &gt; 20 %.</a:t>
          </a:r>
        </a:p>
      </dsp:txBody>
      <dsp:txXfrm rot="10800000">
        <a:off x="1878153" y="1059166"/>
        <a:ext cx="5638674" cy="813339"/>
      </dsp:txXfrm>
    </dsp:sp>
    <dsp:sp modelId="{3197388E-18A3-4912-9C65-554238E1E8E2}">
      <dsp:nvSpPr>
        <dsp:cNvPr id="0" name=""/>
        <dsp:cNvSpPr/>
      </dsp:nvSpPr>
      <dsp:spPr>
        <a:xfrm>
          <a:off x="1268148" y="1059166"/>
          <a:ext cx="813339" cy="813339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32E3-FFA5-43D5-A744-B709D3B5514C}">
      <dsp:nvSpPr>
        <dsp:cNvPr id="0" name=""/>
        <dsp:cNvSpPr/>
      </dsp:nvSpPr>
      <dsp:spPr>
        <a:xfrm rot="10800000">
          <a:off x="1674818" y="2115293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Mittlere Sterblichkeit. Mortalität &gt; 5 %</a:t>
          </a:r>
        </a:p>
      </dsp:txBody>
      <dsp:txXfrm rot="10800000">
        <a:off x="1878153" y="2115293"/>
        <a:ext cx="5638674" cy="813339"/>
      </dsp:txXfrm>
    </dsp:sp>
    <dsp:sp modelId="{3E9678BA-F3A5-46B4-928D-9FBC51F1151F}">
      <dsp:nvSpPr>
        <dsp:cNvPr id="0" name=""/>
        <dsp:cNvSpPr/>
      </dsp:nvSpPr>
      <dsp:spPr>
        <a:xfrm>
          <a:off x="1268148" y="2115293"/>
          <a:ext cx="813339" cy="813339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92012-AC75-4A69-B903-21D41549EBA0}">
      <dsp:nvSpPr>
        <dsp:cNvPr id="0" name=""/>
        <dsp:cNvSpPr/>
      </dsp:nvSpPr>
      <dsp:spPr>
        <a:xfrm rot="10800000">
          <a:off x="1674818" y="3171421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Keine bis geringe Sterblichkeit. Mortalität &lt; 5 %</a:t>
          </a:r>
        </a:p>
      </dsp:txBody>
      <dsp:txXfrm rot="10800000">
        <a:off x="1878153" y="3171421"/>
        <a:ext cx="5638674" cy="813339"/>
      </dsp:txXfrm>
    </dsp:sp>
    <dsp:sp modelId="{5F220954-B3EF-4730-9091-B6D5C7663CEA}">
      <dsp:nvSpPr>
        <dsp:cNvPr id="0" name=""/>
        <dsp:cNvSpPr/>
      </dsp:nvSpPr>
      <dsp:spPr>
        <a:xfrm>
          <a:off x="1268148" y="3171421"/>
          <a:ext cx="813339" cy="813339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4F82CB-3DB3-4712-8EBD-9216A2F859CE}" type="datetimeFigureOut">
              <a:rPr lang="de-DE" altLang="de-DE"/>
              <a:pPr/>
              <a:t>27.01.2019</a:t>
            </a:fld>
            <a:endParaRPr lang="de-DE" altLang="de-DE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3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AA7A2F-9B2B-40B9-9D74-2EB02CF5C8E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7247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81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Flagellantenbewegung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Bußprozession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Schlugen sich mit Peitschen den Rücken blutig</a:t>
            </a:r>
          </a:p>
          <a:p>
            <a:pPr marL="171450" indent="-171450">
              <a:buFontTx/>
              <a:buChar char="-"/>
            </a:pPr>
            <a:r>
              <a:rPr lang="de-DE" dirty="0"/>
              <a:t>Kontraproduktiv, da schnellere Verbreitung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Später von Kirche verboten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1087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832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2704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50054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6887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71734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8190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808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8849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497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0231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969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Justianische</a:t>
            </a:r>
            <a:r>
              <a:rPr lang="de-DE" dirty="0"/>
              <a:t> Pandemie =&gt; Pandemie zu Zeit des oströmischen Kaisers Justinian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Viele weitere Einzelfälle auf der ganzen Welt, vermehrt in Entwicklungsländern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6600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Schwarzer Tod: </a:t>
            </a:r>
          </a:p>
          <a:p>
            <a:r>
              <a:rPr lang="de-DE" b="0" dirty="0"/>
              <a:t>-durch das Auftreten von großflächigen Haut- und Organblutungen</a:t>
            </a:r>
          </a:p>
          <a:p>
            <a:r>
              <a:rPr lang="de-DE" b="1" dirty="0"/>
              <a:t>Beulenpest:</a:t>
            </a:r>
          </a:p>
          <a:p>
            <a:r>
              <a:rPr lang="de-DE" dirty="0"/>
              <a:t>-entstehen von schwarzen Flecken bis dunkel-eitrigen Beulen an Hals, Achselhöhlen und Leisten ( Infektion Lymphknoten) </a:t>
            </a:r>
          </a:p>
          <a:p>
            <a:r>
              <a:rPr lang="de-DE" dirty="0"/>
              <a:t>-häufigste Form</a:t>
            </a:r>
          </a:p>
          <a:p>
            <a:r>
              <a:rPr lang="de-DE" dirty="0"/>
              <a:t>-Inkubationszeit 7 Tage</a:t>
            </a:r>
            <a:endParaRPr lang="de-DE" b="1" dirty="0"/>
          </a:p>
          <a:p>
            <a:r>
              <a:rPr lang="de-DE" b="1" dirty="0"/>
              <a:t>Lungenpest:</a:t>
            </a:r>
          </a:p>
          <a:p>
            <a:r>
              <a:rPr lang="de-DE" dirty="0"/>
              <a:t>-Tröpfcheninfektion mit Luftübertragung</a:t>
            </a:r>
          </a:p>
          <a:p>
            <a:r>
              <a:rPr lang="de-DE" dirty="0"/>
              <a:t>-Inkubationszeit 1 – 3 Tage und Sterblichkeit 95 % =&gt;SELTEN</a:t>
            </a:r>
          </a:p>
          <a:p>
            <a:r>
              <a:rPr lang="de-DE" dirty="0"/>
              <a:t>-sekundäre Lungenpest: Erreger über </a:t>
            </a:r>
            <a:r>
              <a:rPr lang="de-DE" dirty="0" err="1"/>
              <a:t>Pestepsis</a:t>
            </a:r>
            <a:r>
              <a:rPr lang="de-DE" dirty="0"/>
              <a:t> in Lunge</a:t>
            </a:r>
          </a:p>
          <a:p>
            <a:r>
              <a:rPr lang="de-DE" b="1" dirty="0" err="1"/>
              <a:t>Pestepsis</a:t>
            </a:r>
            <a:r>
              <a:rPr lang="de-DE" b="1" dirty="0"/>
              <a:t>:</a:t>
            </a:r>
          </a:p>
          <a:p>
            <a:r>
              <a:rPr lang="de-DE" dirty="0"/>
              <a:t>-geraten von Bakterien in Blutbahn =&gt; hohe Bakterienkonzentration =&gt; Sepsis, durch freigesetztes Sekret der Bakterien</a:t>
            </a:r>
          </a:p>
          <a:p>
            <a:r>
              <a:rPr lang="de-DE" dirty="0"/>
              <a:t>-Kontakt Bakterien mit offener Wunde oder Platzen einer Beule nach innen</a:t>
            </a:r>
          </a:p>
          <a:p>
            <a:endParaRPr lang="de-DE" dirty="0"/>
          </a:p>
          <a:p>
            <a:r>
              <a:rPr lang="de-DE" b="1" dirty="0"/>
              <a:t>Begleiterscheinungen: </a:t>
            </a:r>
          </a:p>
          <a:p>
            <a:r>
              <a:rPr lang="de-DE" dirty="0"/>
              <a:t>Fieber, Kopfschmerzen, Benommenheit, Übelkeit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8390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134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145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Schnabelmaske, welche im 17. bis 19. Jahrhundert Verwendung fand.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917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-40 Tage Quarantäne</a:t>
            </a:r>
          </a:p>
          <a:p>
            <a:r>
              <a:rPr lang="de-DE" dirty="0"/>
              <a:t>-Mailand: Zumauern von Hauswänden =&gt; Schutz der Dorfbewohner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7791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-Kinder wurden verstoßen</a:t>
            </a:r>
          </a:p>
          <a:p>
            <a:r>
              <a:rPr lang="de-DE" dirty="0"/>
              <a:t>-Juden sollen die Brunnen vergiftet haben</a:t>
            </a:r>
          </a:p>
          <a:p>
            <a:r>
              <a:rPr lang="de-DE" dirty="0"/>
              <a:t>-Friedhöfe waren überfüllt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34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5010891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986A3-97E2-411C-B56D-E1AF66FD7C6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2672654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1D7BD-B43E-4AAC-8399-E5C4B5E9322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4889254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195AD-66CD-4AAA-9CEC-898A269C8F7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1009840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F5F97-8838-4EDD-9A0A-354DEEDF2B0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03779078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74421833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71A22-444F-4A7E-80DC-DD9BF9FC5D8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49245525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7318A-F248-4F43-84A2-FE302DB0DEC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015990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121F1-37D4-4F76-9230-13883781208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015513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C6E3B-3A8A-4DB6-95CA-AE63190571D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0476579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2348C-DFE2-47F4-B10C-81853485C27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085928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1D48A-43AB-4037-9D25-67C01C2239E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51467233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4E3D0-C854-4176-95C5-EA5BCDED1AC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66698596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A1C20-A37D-477E-9F9A-1F0A300E971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31498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9536C-37AB-442A-9A3E-DAE6ABCDB55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6377505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BB8BA-50E1-4B94-9EA1-072443D4FC1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4392789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0CF90-2BAD-406B-A642-52041D24B03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03215576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EEEDF-F3EE-4857-BF94-59370D5E3DA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5488702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38DF5-0A99-48A9-AC8B-8BFD6C1BC86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83679018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38863484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880CFF-C70C-420B-87CB-FE0B593807C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8144343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03ADDB-4453-4FCC-A1C1-3A443920094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511384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CE678-15EE-4DBB-88F4-3130C88151A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86289963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02AAC-9E23-40C4-BE39-455F4F698AC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34217067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E953A-ADCB-44A7-B6EF-B4BD8FF4977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61153340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725C7-177E-44E1-B4FD-63D70FA561C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7784697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1B4DE-83A3-47CD-AE75-1FAFE7DAD29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3968737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7AF734-C506-4ECD-9064-D3FEAE64508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692657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AF7F9-A7E9-4761-8F2B-B69096D7A1C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30645443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28411-AAAF-4A9C-8A6A-A20346D0395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1796152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52617-C16F-4A77-BD91-0EA084A5CC5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14240424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363BA-30AD-4C96-9C98-C7C4BD7A6EF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7506645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61E7E-72A2-4132-A0B5-6596FA2144E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35733687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AD32D-07FA-404D-8C23-C6BAB34D41F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12916280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CF92C5-244A-4A8D-9738-219F88CC93F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5613427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06CB5-D007-413D-8B02-8D8226B9469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2496141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87651-6207-4AF4-A476-4DDEB05C8BF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373479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CD66C-7D54-46A0-A0AA-69513BC7B84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91939097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BC015-1FB4-4E81-A097-ACF021DD2E9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47011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7BB45-6FE1-4BC0-948C-0D561D5AD1A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9396466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76E31D4D-0F1C-4030-B126-411F47C18C1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  <p:cxnSp>
        <p:nvCxnSpPr>
          <p:cNvPr id="1030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1" name="Grafik 6" descr="Ostfalia_LS_RGB_kle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2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63" name="Grafik 6" descr="Ostfalia_LS_RGB_kle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1536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C75C1D3E-14D3-4467-A192-1A269FBF3FB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0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8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699" name="Grafik 6" descr="Ostfalia_LS_RGB_klein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2970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477D4782-870D-4F62-AB36-4131BC44DEF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org/en/" TargetMode="External"/><Relationship Id="rId3" Type="http://schemas.openxmlformats.org/officeDocument/2006/relationships/hyperlink" Target="https://de.wikipedia.org/wiki/Pest#/media/File:Plague_bubo.jpg" TargetMode="External"/><Relationship Id="rId7" Type="http://schemas.openxmlformats.org/officeDocument/2006/relationships/hyperlink" Target="https://www.flaticon.com/free-icon/css_136527#term=css&amp;page=1&amp;position=2" TargetMode="External"/><Relationship Id="rId2" Type="http://schemas.openxmlformats.org/officeDocument/2006/relationships/hyperlink" Target="https://de.wikipedia.org/wiki/Pestdoktor#/media/File:Paul_F%C3%BCrst,_Der_Doctor_Schnabel_von_Rom_(coloured_version)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javascript_136530#term=javascript&amp;page=1&amp;position=1" TargetMode="External"/><Relationship Id="rId5" Type="http://schemas.openxmlformats.org/officeDocument/2006/relationships/hyperlink" Target="https://www.flaticon.com/free-icon/html_136528#term=html&amp;page=1&amp;position=11" TargetMode="External"/><Relationship Id="rId4" Type="http://schemas.openxmlformats.org/officeDocument/2006/relationships/hyperlink" Target="http://www.zeitreise-bb.de/leonb/leonb/pest.htm" TargetMode="External"/><Relationship Id="rId9" Type="http://schemas.openxmlformats.org/officeDocument/2006/relationships/hyperlink" Target="https://git-scm.com/download/gui/wi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z="3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Simulation der Ausbreitung von Pest in den Jahren 1347-1450 in Europa</a:t>
            </a:r>
            <a:br>
              <a:rPr lang="de-DE" sz="3200" b="1" dirty="0"/>
            </a:br>
            <a:endParaRPr lang="de-DE" altLang="de-DE" dirty="0">
              <a:ea typeface="ＭＳ Ｐゴシック" pitchFamily="34" charset="-128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300192" y="4437112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</a:t>
            </a:r>
          </a:p>
          <a:p>
            <a:r>
              <a:rPr lang="de-DE" dirty="0"/>
              <a:t>Niklas </a:t>
            </a:r>
            <a:r>
              <a:rPr lang="de-DE" dirty="0" err="1"/>
              <a:t>Wollburg</a:t>
            </a:r>
            <a:r>
              <a:rPr lang="de-DE" dirty="0"/>
              <a:t>,</a:t>
            </a:r>
          </a:p>
          <a:p>
            <a:r>
              <a:rPr lang="de-DE" dirty="0"/>
              <a:t>Samantha Göldner,</a:t>
            </a:r>
          </a:p>
          <a:p>
            <a:r>
              <a:rPr lang="de-DE" dirty="0"/>
              <a:t>Denise Langhof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Inhaltsplatzhalter 11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9DC672CE-6C47-4536-BC29-B2DC6CB23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5720457" cy="4664373"/>
          </a:xfrm>
        </p:spPr>
      </p:pic>
    </p:spTree>
    <p:extLst>
      <p:ext uri="{BB962C8B-B14F-4D97-AF65-F5344CB8AC3E}">
        <p14:creationId xmlns:p14="http://schemas.microsoft.com/office/powerpoint/2010/main" val="1355322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Demographischer Verlauf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r>
              <a:rPr lang="de-DE" sz="2400" dirty="0"/>
              <a:t>Ermittlung der Ansteckungsreihenfolge in europäischen Ländern und Städten</a:t>
            </a:r>
          </a:p>
          <a:p>
            <a:r>
              <a:rPr lang="de-DE" sz="2400" dirty="0"/>
              <a:t>Auswirkungen der Pest in Anbetracht der Mortalitäten</a:t>
            </a:r>
          </a:p>
          <a:p>
            <a:r>
              <a:rPr lang="de-DE" sz="2400" dirty="0"/>
              <a:t>Verschonte Gebiete, die nicht von der Pest betroffen gewesen sind</a:t>
            </a:r>
          </a:p>
        </p:txBody>
      </p:sp>
    </p:spTree>
    <p:extLst>
      <p:ext uri="{BB962C8B-B14F-4D97-AF65-F5344CB8AC3E}">
        <p14:creationId xmlns:p14="http://schemas.microsoft.com/office/powerpoint/2010/main" val="23293192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Demographischer Verlauf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2FDF6D4-33D8-41C4-ABB1-1C68A714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54" y="1916832"/>
            <a:ext cx="844541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818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Mortalität Pest - Auszug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graphicFrame>
        <p:nvGraphicFramePr>
          <p:cNvPr id="18" name="Inhaltsplatzhalter 17">
            <a:extLst>
              <a:ext uri="{FF2B5EF4-FFF2-40B4-BE49-F238E27FC236}">
                <a16:creationId xmlns:a16="http://schemas.microsoft.com/office/drawing/2014/main" id="{7D0CEF18-8487-47F9-98F0-0B66DFC3E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514817"/>
              </p:ext>
            </p:extLst>
          </p:nvPr>
        </p:nvGraphicFramePr>
        <p:xfrm>
          <a:off x="1258887" y="1484784"/>
          <a:ext cx="6408712" cy="4630969"/>
        </p:xfrm>
        <a:graphic>
          <a:graphicData uri="http://schemas.openxmlformats.org/drawingml/2006/table">
            <a:tbl>
              <a:tblPr/>
              <a:tblGrid>
                <a:gridCol w="1980119">
                  <a:extLst>
                    <a:ext uri="{9D8B030D-6E8A-4147-A177-3AD203B41FA5}">
                      <a16:colId xmlns:a16="http://schemas.microsoft.com/office/drawing/2014/main" val="3619219723"/>
                    </a:ext>
                  </a:extLst>
                </a:gridCol>
                <a:gridCol w="2218777">
                  <a:extLst>
                    <a:ext uri="{9D8B030D-6E8A-4147-A177-3AD203B41FA5}">
                      <a16:colId xmlns:a16="http://schemas.microsoft.com/office/drawing/2014/main" val="829170849"/>
                    </a:ext>
                  </a:extLst>
                </a:gridCol>
                <a:gridCol w="2209816">
                  <a:extLst>
                    <a:ext uri="{9D8B030D-6E8A-4147-A177-3AD203B41FA5}">
                      <a16:colId xmlns:a16="http://schemas.microsoft.com/office/drawing/2014/main" val="757838852"/>
                    </a:ext>
                  </a:extLst>
                </a:gridCol>
              </a:tblGrid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Gebiet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50645" algn="ctr"/>
                        </a:tabLs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Einwohner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50645" algn="ctr"/>
                        </a:tabLs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Mortalität	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06914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81000" algn="l"/>
                        </a:tabLs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Europa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20 - 30 %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79529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Deutschland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18556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Hamburg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027456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Nürnberg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698215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Bremen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 – 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62715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Spanien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5.500.000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– 65 %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34473"/>
                  </a:ext>
                </a:extLst>
              </a:tr>
              <a:tr h="235272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Italien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10.000.000 – 13.000.000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– 60 %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001551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81884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Orvieto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624078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Florenz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17143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Milan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528711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Venedig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607564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Frankreich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155022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Paris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561793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England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5.000.000 – 6.000.000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30 - 40%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17804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25 - 50 %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829822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Basel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9537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Kategorien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graphicFrame>
        <p:nvGraphicFramePr>
          <p:cNvPr id="11" name="Inhaltsplatzhalter 11">
            <a:extLst>
              <a:ext uri="{FF2B5EF4-FFF2-40B4-BE49-F238E27FC236}">
                <a16:creationId xmlns:a16="http://schemas.microsoft.com/office/drawing/2014/main" id="{EA0BE700-896E-4510-B121-ACCBA6F00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167241"/>
              </p:ext>
            </p:extLst>
          </p:nvPr>
        </p:nvGraphicFramePr>
        <p:xfrm>
          <a:off x="251520" y="1772816"/>
          <a:ext cx="8784976" cy="398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11627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6339AC0F-0A0D-4C10-A695-DF76B1485943}"/>
              </a:ext>
            </a:extLst>
          </p:cNvPr>
          <p:cNvSpPr/>
          <p:nvPr/>
        </p:nvSpPr>
        <p:spPr>
          <a:xfrm>
            <a:off x="3703769" y="4804189"/>
            <a:ext cx="1969789" cy="113140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 err="1"/>
              <a:t>Enwicklungswerkzeuge</a:t>
            </a:r>
            <a:endParaRPr lang="de-DE" sz="3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D2265B2-BBE3-46BE-B72C-6D9E9F8F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68" y="1844824"/>
            <a:ext cx="7381875" cy="3987800"/>
          </a:xfrm>
        </p:spPr>
        <p:txBody>
          <a:bodyPr/>
          <a:lstStyle/>
          <a:p>
            <a:r>
              <a:rPr lang="de-DE" dirty="0"/>
              <a:t>Entwickeln einer graphischen Oberfläche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D61C6F8-8A3B-45D7-BAE7-36758C8AF5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3" y="2628882"/>
            <a:ext cx="994014" cy="99401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B35758-5260-4BA9-886D-25C935C686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77" y="2723000"/>
            <a:ext cx="1098946" cy="109894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E5D1B1D-BD29-438A-8C27-BF78042BF5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36" y="5083403"/>
            <a:ext cx="887097" cy="88709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BBCF21C-F060-4FE1-824E-BC5596F6DD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6001" y="4804190"/>
            <a:ext cx="1849112" cy="113140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134D0100-B734-4B17-B8DF-80FD701704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55617"/>
            <a:ext cx="1849112" cy="77326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26102A3-16BB-4615-816E-055F57827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15141"/>
            <a:ext cx="952500" cy="9525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F663C1B-1D4A-4655-99A5-F4B25EBE2C1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84" y="3384638"/>
            <a:ext cx="1849112" cy="7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28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Simulation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D2265B2-BBE3-46BE-B72C-6D9E9F8F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68" y="1844824"/>
            <a:ext cx="7381875" cy="3987800"/>
          </a:xfrm>
        </p:spPr>
        <p:txBody>
          <a:bodyPr/>
          <a:lstStyle/>
          <a:p>
            <a:r>
              <a:rPr lang="de-DE" sz="2400" dirty="0"/>
              <a:t>Start-, Pause-, Stopp-Button</a:t>
            </a:r>
          </a:p>
          <a:p>
            <a:r>
              <a:rPr lang="de-DE" sz="2400" dirty="0"/>
              <a:t>Graphische Landkarte</a:t>
            </a:r>
          </a:p>
          <a:p>
            <a:r>
              <a:rPr lang="de-DE" sz="2400" dirty="0"/>
              <a:t>Mouseover über einzelne Gebiete</a:t>
            </a:r>
          </a:p>
        </p:txBody>
      </p:sp>
    </p:spTree>
    <p:extLst>
      <p:ext uri="{BB962C8B-B14F-4D97-AF65-F5344CB8AC3E}">
        <p14:creationId xmlns:p14="http://schemas.microsoft.com/office/powerpoint/2010/main" val="139604306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Test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73538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Fazit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37755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Ausblick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r>
              <a:rPr lang="de-DE" sz="2400" dirty="0"/>
              <a:t>Berücksichtigung Ausbreitung der Pest auf ganze Welt</a:t>
            </a:r>
          </a:p>
          <a:p>
            <a:r>
              <a:rPr lang="de-DE" sz="2400" dirty="0"/>
              <a:t>Zeitliche Darstellung seit Beginn der Dokumentation</a:t>
            </a:r>
          </a:p>
          <a:p>
            <a:r>
              <a:rPr lang="de-DE" sz="2400" dirty="0"/>
              <a:t>Mehr Informationen bei Mouse-Over</a:t>
            </a:r>
          </a:p>
          <a:p>
            <a:r>
              <a:rPr lang="de-DE" sz="2400" dirty="0"/>
              <a:t>Designaspekte Landkarte</a:t>
            </a:r>
          </a:p>
        </p:txBody>
      </p:sp>
    </p:spTree>
    <p:extLst>
      <p:ext uri="{BB962C8B-B14F-4D97-AF65-F5344CB8AC3E}">
        <p14:creationId xmlns:p14="http://schemas.microsoft.com/office/powerpoint/2010/main" val="10533335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381875" cy="1000125"/>
          </a:xfrm>
        </p:spPr>
        <p:txBody>
          <a:bodyPr/>
          <a:lstStyle/>
          <a:p>
            <a:r>
              <a:rPr lang="de-DE" sz="3200" dirty="0"/>
              <a:t>Gliederung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0CF7D58-C83F-4746-8AEB-E1BD2C99B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107064"/>
              </p:ext>
            </p:extLst>
          </p:nvPr>
        </p:nvGraphicFramePr>
        <p:xfrm>
          <a:off x="323528" y="2291829"/>
          <a:ext cx="8654354" cy="243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3404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5B73C-02AE-4933-B888-127BE1C0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CE727-3870-41A9-87B6-A6554D78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00808"/>
            <a:ext cx="7381875" cy="3987800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https://de.wikipedia.org/wiki/Pestdoktor#/media/File:Paul_F%C3%BCrst,_Der_Doctor_Schnabel_von_Rom_(coloured_version).png</a:t>
            </a:r>
            <a:endParaRPr lang="de-DE" dirty="0"/>
          </a:p>
          <a:p>
            <a:r>
              <a:rPr lang="de-DE" dirty="0">
                <a:hlinkClick r:id="rId3"/>
              </a:rPr>
              <a:t>https://de.wikipedia.org/wiki/Pest#/media/File:Plague_bubo.jpg</a:t>
            </a:r>
            <a:endParaRPr lang="de-DE" dirty="0"/>
          </a:p>
          <a:p>
            <a:r>
              <a:rPr lang="de-DE" dirty="0">
                <a:hlinkClick r:id="rId4"/>
              </a:rPr>
              <a:t>http://www.zeitreise-bb.de/leonb/leonb/pest.htm</a:t>
            </a:r>
            <a:endParaRPr lang="de-DE" dirty="0"/>
          </a:p>
          <a:p>
            <a:r>
              <a:rPr lang="de-DE" dirty="0">
                <a:hlinkClick r:id="rId5"/>
              </a:rPr>
              <a:t>https://www.flaticon.com/free-icon/html_136528#term=html&amp;page=1&amp;position=11</a:t>
            </a:r>
            <a:endParaRPr lang="de-DE" dirty="0"/>
          </a:p>
          <a:p>
            <a:r>
              <a:rPr lang="de-DE" dirty="0">
                <a:hlinkClick r:id="rId6"/>
              </a:rPr>
              <a:t>https://www.flaticon.com/free-icon/javascript_136530#term=javascript&amp;page=1&amp;position=1</a:t>
            </a:r>
            <a:endParaRPr lang="de-DE" dirty="0"/>
          </a:p>
          <a:p>
            <a:r>
              <a:rPr lang="de-DE" dirty="0">
                <a:hlinkClick r:id="rId7"/>
              </a:rPr>
              <a:t>https://www.flaticon.com/free-icon/css_136527#term=css&amp;page=1&amp;position=2</a:t>
            </a:r>
            <a:endParaRPr lang="de-DE" dirty="0"/>
          </a:p>
          <a:p>
            <a:r>
              <a:rPr lang="de-DE" dirty="0">
                <a:hlinkClick r:id="rId8"/>
              </a:rPr>
              <a:t>https://nodejs.org/en/</a:t>
            </a:r>
            <a:endParaRPr lang="de-DE" dirty="0"/>
          </a:p>
          <a:p>
            <a:r>
              <a:rPr lang="de-DE" dirty="0">
                <a:hlinkClick r:id="rId9"/>
              </a:rPr>
              <a:t>https://git-scm.com/download/gui/win</a:t>
            </a:r>
            <a:endParaRPr lang="de-DE" dirty="0"/>
          </a:p>
          <a:p>
            <a:r>
              <a:rPr lang="de-DE" dirty="0"/>
              <a:t>https://de.wikipedia.org/wiki/Visual_Studio_Code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693776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355725"/>
            <a:ext cx="8173218" cy="1497211"/>
          </a:xfrm>
        </p:spPr>
        <p:txBody>
          <a:bodyPr/>
          <a:lstStyle/>
          <a:p>
            <a:pPr eaLnBrk="1" hangingPunct="1"/>
            <a:r>
              <a:rPr lang="de-DE" sz="4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VIELEN DANK FÜR IHRE AUFMERKSAMKEIT</a:t>
            </a:r>
            <a:br>
              <a:rPr lang="de-DE" sz="4000" b="1" dirty="0"/>
            </a:br>
            <a:endParaRPr lang="de-DE" altLang="de-DE" sz="36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9397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Der schwarze Tod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F27C6-AB17-4530-9B0B-295ED7F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5" y="1916832"/>
            <a:ext cx="7381875" cy="3987800"/>
          </a:xfrm>
        </p:spPr>
        <p:txBody>
          <a:bodyPr/>
          <a:lstStyle/>
          <a:p>
            <a:r>
              <a:rPr lang="de-DE" sz="2400" dirty="0"/>
              <a:t>3 große Pestpandemien</a:t>
            </a:r>
          </a:p>
          <a:p>
            <a:pPr lvl="1"/>
            <a:r>
              <a:rPr lang="de-DE" sz="2400" dirty="0" err="1"/>
              <a:t>Justianische</a:t>
            </a:r>
            <a:r>
              <a:rPr lang="de-DE" sz="2400" dirty="0"/>
              <a:t> Pandemie 600 nach Christus</a:t>
            </a:r>
          </a:p>
          <a:p>
            <a:pPr lvl="1"/>
            <a:r>
              <a:rPr lang="de-DE" sz="2400" b="1" dirty="0"/>
              <a:t>Pestausbruch in Europa im Mittelalter</a:t>
            </a:r>
          </a:p>
          <a:p>
            <a:pPr lvl="1"/>
            <a:r>
              <a:rPr lang="de-DE" sz="2400" dirty="0"/>
              <a:t>Pestpandemie im 19 Jahrhundert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685612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Die Krankheit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F27C6-AB17-4530-9B0B-295ED7F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5" y="1916832"/>
            <a:ext cx="7381875" cy="3987800"/>
          </a:xfrm>
        </p:spPr>
        <p:txBody>
          <a:bodyPr/>
          <a:lstStyle/>
          <a:p>
            <a:r>
              <a:rPr lang="de-DE" sz="2400" dirty="0"/>
              <a:t>Bakterium „</a:t>
            </a:r>
            <a:r>
              <a:rPr lang="de-DE" sz="2400" dirty="0" err="1"/>
              <a:t>Yersinia</a:t>
            </a:r>
            <a:r>
              <a:rPr lang="de-DE" sz="2400" dirty="0"/>
              <a:t> </a:t>
            </a:r>
            <a:r>
              <a:rPr lang="de-DE" sz="2400" dirty="0" err="1"/>
              <a:t>Pestis</a:t>
            </a:r>
            <a:r>
              <a:rPr lang="de-DE" sz="2400" dirty="0"/>
              <a:t>“</a:t>
            </a:r>
          </a:p>
          <a:p>
            <a:r>
              <a:rPr lang="de-DE" sz="2400" dirty="0"/>
              <a:t>Übertragen über Biss eines infizierten Flohs, welcher über Ratten zu Menschen gelangt</a:t>
            </a:r>
          </a:p>
          <a:p>
            <a:r>
              <a:rPr lang="de-DE" sz="2400" dirty="0"/>
              <a:t>drei Formen:</a:t>
            </a:r>
          </a:p>
          <a:p>
            <a:pPr lvl="1"/>
            <a:r>
              <a:rPr lang="de-DE" sz="2400" dirty="0"/>
              <a:t>Beulenpest</a:t>
            </a:r>
          </a:p>
          <a:p>
            <a:pPr lvl="1"/>
            <a:r>
              <a:rPr lang="de-DE" sz="2400" dirty="0"/>
              <a:t>Lungenpest</a:t>
            </a:r>
          </a:p>
          <a:p>
            <a:pPr lvl="1"/>
            <a:r>
              <a:rPr lang="de-DE" sz="2400" dirty="0" err="1"/>
              <a:t>Pestepsis</a:t>
            </a:r>
            <a:endParaRPr lang="de-DE" sz="24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4460118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Die Krankheit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4" name="Inhaltsplatzhalter 13" descr="Ein Bild, das Person, drinnen, Mann, legend enthält.&#10;&#10;Mit hoher Zuverlässigkeit generierte Beschreibung">
            <a:extLst>
              <a:ext uri="{FF2B5EF4-FFF2-40B4-BE49-F238E27FC236}">
                <a16:creationId xmlns:a16="http://schemas.microsoft.com/office/drawing/2014/main" id="{AE3E5AAD-3DF9-46D6-BD43-670C69B0E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595983" cy="3967954"/>
          </a:xfrm>
        </p:spPr>
      </p:pic>
    </p:spTree>
    <p:extLst>
      <p:ext uri="{BB962C8B-B14F-4D97-AF65-F5344CB8AC3E}">
        <p14:creationId xmlns:p14="http://schemas.microsoft.com/office/powerpoint/2010/main" val="28229760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Behandlung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1280B0-AA27-4B32-AE31-2CE7F419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36" y="1650888"/>
            <a:ext cx="7381875" cy="3987800"/>
          </a:xfrm>
        </p:spPr>
        <p:txBody>
          <a:bodyPr/>
          <a:lstStyle/>
          <a:p>
            <a:r>
              <a:rPr lang="de-DE" sz="2400" dirty="0"/>
              <a:t>früher:</a:t>
            </a:r>
          </a:p>
          <a:p>
            <a:pPr lvl="1"/>
            <a:r>
              <a:rPr lang="de-DE" sz="2400" dirty="0"/>
              <a:t>Vergabe von Medikamenten und Kräutern</a:t>
            </a:r>
          </a:p>
          <a:p>
            <a:pPr lvl="1"/>
            <a:r>
              <a:rPr lang="de-DE" sz="2400" dirty="0"/>
              <a:t>Aderlassen </a:t>
            </a:r>
          </a:p>
          <a:p>
            <a:pPr lvl="1"/>
            <a:r>
              <a:rPr lang="de-DE" sz="2400" dirty="0"/>
              <a:t>nasses Schröpfen</a:t>
            </a:r>
          </a:p>
          <a:p>
            <a:r>
              <a:rPr lang="de-DE" sz="2400" dirty="0"/>
              <a:t>heute:</a:t>
            </a:r>
          </a:p>
          <a:p>
            <a:pPr lvl="1"/>
            <a:r>
              <a:rPr lang="de-DE" sz="2400" dirty="0"/>
              <a:t>Antibiotikabehandlung</a:t>
            </a:r>
          </a:p>
          <a:p>
            <a:pPr lvl="1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083616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Behandlung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Inhaltsplatzhalter 11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F359C8CD-BFAC-41FA-93D8-5DEBF33E3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40767"/>
            <a:ext cx="3600400" cy="4913933"/>
          </a:xfrm>
        </p:spPr>
      </p:pic>
    </p:spTree>
    <p:extLst>
      <p:ext uri="{BB962C8B-B14F-4D97-AF65-F5344CB8AC3E}">
        <p14:creationId xmlns:p14="http://schemas.microsoft.com/office/powerpoint/2010/main" val="30554345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D8D9D-BA1D-4E4D-80AF-2AE8C4BE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73923"/>
            <a:ext cx="8245226" cy="3987800"/>
          </a:xfrm>
        </p:spPr>
        <p:txBody>
          <a:bodyPr/>
          <a:lstStyle/>
          <a:p>
            <a:r>
              <a:rPr lang="de-DE" sz="2400" dirty="0"/>
              <a:t>Schiffe in Quarantäne gesetzt</a:t>
            </a:r>
          </a:p>
          <a:p>
            <a:r>
              <a:rPr lang="de-DE" sz="2400" dirty="0"/>
              <a:t>Zumauern von Hauswänden</a:t>
            </a:r>
          </a:p>
          <a:p>
            <a:r>
              <a:rPr lang="de-DE" sz="2400" dirty="0"/>
              <a:t>Theorien:</a:t>
            </a:r>
          </a:p>
          <a:p>
            <a:pPr lvl="1"/>
            <a:r>
              <a:rPr lang="de-DE" sz="2400" dirty="0"/>
              <a:t>ungünstige Konstellation von Mars, Jupiter und Saturn</a:t>
            </a:r>
          </a:p>
          <a:p>
            <a:pPr lvl="1"/>
            <a:r>
              <a:rPr lang="de-DE" sz="2400" dirty="0"/>
              <a:t>Verbreitung durch schlechte Winde</a:t>
            </a:r>
          </a:p>
          <a:p>
            <a:pPr marL="361950" lvl="1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377250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D8D9D-BA1D-4E4D-80AF-2AE8C4BE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73923"/>
            <a:ext cx="8245226" cy="3987800"/>
          </a:xfrm>
        </p:spPr>
        <p:txBody>
          <a:bodyPr/>
          <a:lstStyle/>
          <a:p>
            <a:r>
              <a:rPr lang="de-DE" sz="2400" dirty="0"/>
              <a:t>Abstoßen von Familienmitgliedern und Freunden</a:t>
            </a:r>
          </a:p>
          <a:p>
            <a:r>
              <a:rPr lang="de-DE" sz="2400" dirty="0"/>
              <a:t>Angst =&gt; gesellschaftliches Chaos</a:t>
            </a:r>
          </a:p>
          <a:p>
            <a:r>
              <a:rPr lang="de-DE" sz="2400" dirty="0"/>
              <a:t>Ermordung, Verfolgung und Vertreibung von Juden</a:t>
            </a:r>
          </a:p>
          <a:p>
            <a:r>
              <a:rPr lang="de-DE" sz="2400" dirty="0"/>
              <a:t>Entstehen von riesigen Massengräbern</a:t>
            </a:r>
          </a:p>
        </p:txBody>
      </p:sp>
    </p:spTree>
    <p:extLst>
      <p:ext uri="{BB962C8B-B14F-4D97-AF65-F5344CB8AC3E}">
        <p14:creationId xmlns:p14="http://schemas.microsoft.com/office/powerpoint/2010/main" val="31497089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814</Words>
  <Application>Microsoft Office PowerPoint</Application>
  <PresentationFormat>Bildschirmpräsentation (4:3)</PresentationFormat>
  <Paragraphs>271</Paragraphs>
  <Slides>21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MS PGothic</vt:lpstr>
      <vt:lpstr>Arial</vt:lpstr>
      <vt:lpstr>Calibri</vt:lpstr>
      <vt:lpstr>Times New Roman</vt:lpstr>
      <vt:lpstr>OFolie-2003</vt:lpstr>
      <vt:lpstr>1_OFolie-2003</vt:lpstr>
      <vt:lpstr>2_OFolie-2003</vt:lpstr>
      <vt:lpstr>Simulation der Ausbreitung von Pest in den Jahren 1347-1450 in Europa </vt:lpstr>
      <vt:lpstr>Gliederung</vt:lpstr>
      <vt:lpstr>Der schwarze Tod</vt:lpstr>
      <vt:lpstr>Die Krankheit</vt:lpstr>
      <vt:lpstr>Die Krankheit</vt:lpstr>
      <vt:lpstr>Behandlung</vt:lpstr>
      <vt:lpstr>Behandlung</vt:lpstr>
      <vt:lpstr>Pest im Mittelalter</vt:lpstr>
      <vt:lpstr>Pest im Mittelalter</vt:lpstr>
      <vt:lpstr>Pest im Mittelalter</vt:lpstr>
      <vt:lpstr>Demographischer Verlauf</vt:lpstr>
      <vt:lpstr>Demographischer Verlauf</vt:lpstr>
      <vt:lpstr>Mortalität Pest - Auszug</vt:lpstr>
      <vt:lpstr>Kategorien</vt:lpstr>
      <vt:lpstr>Enwicklungswerkzeuge</vt:lpstr>
      <vt:lpstr>Simulation</vt:lpstr>
      <vt:lpstr>Test</vt:lpstr>
      <vt:lpstr>Fazit</vt:lpstr>
      <vt:lpstr>Ausblick</vt:lpstr>
      <vt:lpstr>Quellen</vt:lpstr>
      <vt:lpstr>VIELEN DANK FÜR IHRE AUFMERKSAMKEIT </vt:lpstr>
    </vt:vector>
  </TitlesOfParts>
  <Company>Fachhochschule Braunschweig/Wolfenbüttel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Präsentation einer Hochschule mit Zukunftsblick</dc:title>
  <dc:creator>Udo Dettmann</dc:creator>
  <cp:lastModifiedBy>Denise Langhof</cp:lastModifiedBy>
  <cp:revision>358</cp:revision>
  <cp:lastPrinted>2015-03-03T12:28:07Z</cp:lastPrinted>
  <dcterms:created xsi:type="dcterms:W3CDTF">2009-08-17T09:01:47Z</dcterms:created>
  <dcterms:modified xsi:type="dcterms:W3CDTF">2019-01-31T14:15:12Z</dcterms:modified>
</cp:coreProperties>
</file>