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940" r:id="rId2"/>
    <p:sldId id="1393" r:id="rId3"/>
    <p:sldId id="1348" r:id="rId4"/>
    <p:sldId id="1388" r:id="rId5"/>
    <p:sldId id="1492" r:id="rId6"/>
    <p:sldId id="1493" r:id="rId7"/>
    <p:sldId id="1494" r:id="rId8"/>
    <p:sldId id="1482" r:id="rId9"/>
    <p:sldId id="1491" r:id="rId10"/>
    <p:sldId id="1498" r:id="rId11"/>
    <p:sldId id="14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212A"/>
    <a:srgbClr val="660066"/>
    <a:srgbClr val="FF40FF"/>
    <a:srgbClr val="FFFFFF"/>
    <a:srgbClr val="082BDA"/>
    <a:srgbClr val="160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93792" autoAdjust="0"/>
  </p:normalViewPr>
  <p:slideViewPr>
    <p:cSldViewPr snapToGrid="0" snapToObjects="1">
      <p:cViewPr varScale="1">
        <p:scale>
          <a:sx n="64" d="100"/>
          <a:sy n="64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0:46:4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0:48:17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4:18:4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4:18:4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4:18:4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7T04:18:4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6FF92-6C0A-2E41-8650-520C241DC0F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A0DEC-69B1-EE46-9F8A-5F78855D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</a:p>
          <a:p>
            <a:pPr marL="228600" indent="-228600">
              <a:buAutoNum type="arabicPeriod"/>
            </a:pPr>
            <a:r>
              <a:rPr lang="en-US" dirty="0"/>
              <a:t>Expand motivation based on proposal write-up</a:t>
            </a:r>
          </a:p>
          <a:p>
            <a:pPr marL="228600" indent="-228600">
              <a:buAutoNum type="arabicPeriod"/>
            </a:pPr>
            <a:r>
              <a:rPr lang="en-US" dirty="0"/>
              <a:t>List of papers</a:t>
            </a:r>
          </a:p>
          <a:p>
            <a:pPr marL="228600" indent="-228600">
              <a:buAutoNum type="arabicPeriod"/>
            </a:pPr>
            <a:r>
              <a:rPr lang="en-US" dirty="0"/>
              <a:t>Future work and timeline</a:t>
            </a:r>
          </a:p>
          <a:p>
            <a:pPr marL="228600" indent="-228600">
              <a:buAutoNum type="arabicPeriod"/>
            </a:pPr>
            <a:r>
              <a:rPr lang="en-US" dirty="0"/>
              <a:t>Shorten technical stuff for time and unify theme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56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of us would know of RL as the third wheel of ML. </a:t>
            </a:r>
          </a:p>
          <a:p>
            <a:endParaRPr lang="en-US" dirty="0"/>
          </a:p>
          <a:p>
            <a:r>
              <a:rPr lang="en-US" dirty="0"/>
              <a:t>It has lots of applications, including to design control policies for AI Systems like robots and autonomous vehicles. </a:t>
            </a:r>
          </a:p>
          <a:p>
            <a:endParaRPr lang="en-US" dirty="0"/>
          </a:p>
          <a:p>
            <a:r>
              <a:rPr lang="en-US" dirty="0"/>
              <a:t>RL is a policy synthesis algorithm in which the environment is assumed to be unknown. </a:t>
            </a:r>
          </a:p>
          <a:p>
            <a:r>
              <a:rPr lang="en-US" dirty="0"/>
              <a:t>As a result, the policy is generated through a policy iteration loop. During this loop, the  policy samples the environment.  Based on this, the policy receives feedback in the form of a reward – which is used to update the policy. </a:t>
            </a:r>
          </a:p>
          <a:p>
            <a:endParaRPr lang="en-US" dirty="0"/>
          </a:p>
          <a:p>
            <a:r>
              <a:rPr lang="en-US" dirty="0"/>
              <a:t>In other words, the specification of the policy is given in the form of rewards.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6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score is probability of </a:t>
            </a:r>
            <a:r>
              <a:rPr lang="en-US" dirty="0" err="1"/>
              <a:t>satifying</a:t>
            </a:r>
            <a:r>
              <a:rPr lang="en-US" dirty="0"/>
              <a:t> spec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1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the </a:t>
            </a:r>
            <a:r>
              <a:rPr lang="en-US" dirty="0" err="1"/>
              <a:t>Rl</a:t>
            </a:r>
            <a:r>
              <a:rPr lang="en-US" dirty="0"/>
              <a:t> from temporal logics is defined as follows: given </a:t>
            </a:r>
            <a:r>
              <a:rPr lang="en-US" dirty="0" err="1"/>
              <a:t>mdp</a:t>
            </a:r>
            <a:r>
              <a:rPr lang="en-US" dirty="0"/>
              <a:t> and spec, generate a policy that optimizes </a:t>
            </a:r>
            <a:r>
              <a:rPr lang="en-US" dirty="0" err="1"/>
              <a:t>satisfiaction</a:t>
            </a:r>
            <a:r>
              <a:rPr lang="en-US" dirty="0"/>
              <a:t> </a:t>
            </a:r>
            <a:r>
              <a:rPr lang="en-US" dirty="0" err="1"/>
              <a:t>fo</a:t>
            </a:r>
            <a:r>
              <a:rPr lang="en-US" dirty="0"/>
              <a:t> spec. Observe, policy maps history of executions to a distribution on which action  to take next. </a:t>
            </a:r>
          </a:p>
          <a:p>
            <a:endParaRPr lang="en-US" dirty="0"/>
          </a:p>
          <a:p>
            <a:r>
              <a:rPr lang="en-US" dirty="0"/>
              <a:t>As illustration, if spec is eventually s1 then policies that generates dotted-orange execution are optimal.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24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the </a:t>
            </a:r>
            <a:r>
              <a:rPr lang="en-US" dirty="0" err="1"/>
              <a:t>Rl</a:t>
            </a:r>
            <a:r>
              <a:rPr lang="en-US" dirty="0"/>
              <a:t> from temporal logics is defined as follows: given </a:t>
            </a:r>
            <a:r>
              <a:rPr lang="en-US" dirty="0" err="1"/>
              <a:t>mdp</a:t>
            </a:r>
            <a:r>
              <a:rPr lang="en-US" dirty="0"/>
              <a:t> and spec, generate a policy that optimizes </a:t>
            </a:r>
            <a:r>
              <a:rPr lang="en-US" dirty="0" err="1"/>
              <a:t>satisfiaction</a:t>
            </a:r>
            <a:r>
              <a:rPr lang="en-US" dirty="0"/>
              <a:t> </a:t>
            </a:r>
            <a:r>
              <a:rPr lang="en-US" dirty="0" err="1"/>
              <a:t>fo</a:t>
            </a:r>
            <a:r>
              <a:rPr lang="en-US" dirty="0"/>
              <a:t> spec. Observe, policy maps history of executions to a distribution on which action  to take next. </a:t>
            </a:r>
          </a:p>
          <a:p>
            <a:endParaRPr lang="en-US" dirty="0"/>
          </a:p>
          <a:p>
            <a:r>
              <a:rPr lang="en-US" dirty="0"/>
              <a:t>As illustration, if spec is eventually s1 then policies that generates dotted-orange execution are optimal.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9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the </a:t>
            </a:r>
            <a:r>
              <a:rPr lang="en-US" dirty="0" err="1"/>
              <a:t>Rl</a:t>
            </a:r>
            <a:r>
              <a:rPr lang="en-US" dirty="0"/>
              <a:t> from temporal logics is defined as follows: given </a:t>
            </a:r>
            <a:r>
              <a:rPr lang="en-US" dirty="0" err="1"/>
              <a:t>mdp</a:t>
            </a:r>
            <a:r>
              <a:rPr lang="en-US" dirty="0"/>
              <a:t> and spec, generate a policy that optimizes </a:t>
            </a:r>
            <a:r>
              <a:rPr lang="en-US" dirty="0" err="1"/>
              <a:t>satisfiaction</a:t>
            </a:r>
            <a:r>
              <a:rPr lang="en-US" dirty="0"/>
              <a:t> </a:t>
            </a:r>
            <a:r>
              <a:rPr lang="en-US" dirty="0" err="1"/>
              <a:t>fo</a:t>
            </a:r>
            <a:r>
              <a:rPr lang="en-US" dirty="0"/>
              <a:t> spec. Observe, policy maps history of executions to a distribution on which action  to take next. </a:t>
            </a:r>
          </a:p>
          <a:p>
            <a:endParaRPr lang="en-US" dirty="0"/>
          </a:p>
          <a:p>
            <a:r>
              <a:rPr lang="en-US" dirty="0"/>
              <a:t>As illustration, if spec is eventually s1 then policies that generates dotted-orange execution are optimal.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56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the </a:t>
            </a:r>
            <a:r>
              <a:rPr lang="en-US" dirty="0" err="1"/>
              <a:t>Rl</a:t>
            </a:r>
            <a:r>
              <a:rPr lang="en-US" dirty="0"/>
              <a:t> from temporal logics is defined as follows: given </a:t>
            </a:r>
            <a:r>
              <a:rPr lang="en-US" dirty="0" err="1"/>
              <a:t>mdp</a:t>
            </a:r>
            <a:r>
              <a:rPr lang="en-US" dirty="0"/>
              <a:t> and spec, generate a policy that optimizes </a:t>
            </a:r>
            <a:r>
              <a:rPr lang="en-US" dirty="0" err="1"/>
              <a:t>satisfiaction</a:t>
            </a:r>
            <a:r>
              <a:rPr lang="en-US" dirty="0"/>
              <a:t> </a:t>
            </a:r>
            <a:r>
              <a:rPr lang="en-US" dirty="0" err="1"/>
              <a:t>fo</a:t>
            </a:r>
            <a:r>
              <a:rPr lang="en-US" dirty="0"/>
              <a:t> spec. Observe, policy maps history of executions to a distribution on which action  to take next. </a:t>
            </a:r>
          </a:p>
          <a:p>
            <a:endParaRPr lang="en-US" dirty="0"/>
          </a:p>
          <a:p>
            <a:r>
              <a:rPr lang="en-US" dirty="0"/>
              <a:t>As illustration, if spec is eventually s1 then policies that generates dotted-orange execution are optimal.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6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02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challenge facing existing </a:t>
            </a:r>
            <a:r>
              <a:rPr lang="en-US" dirty="0" err="1"/>
              <a:t>algoirthms</a:t>
            </a:r>
            <a:r>
              <a:rPr lang="en-US" dirty="0"/>
              <a:t> for learning from logics is that RL is inherently myopic. Which means ---- good at --- poor at ---</a:t>
            </a:r>
          </a:p>
          <a:p>
            <a:endParaRPr lang="en-US" dirty="0"/>
          </a:p>
          <a:p>
            <a:r>
              <a:rPr lang="en-US" dirty="0"/>
              <a:t>For example, take here the same 9-rooms environment. </a:t>
            </a:r>
          </a:p>
          <a:p>
            <a:endParaRPr lang="en-US" dirty="0"/>
          </a:p>
          <a:p>
            <a:r>
              <a:rPr lang="en-US" dirty="0" err="1"/>
              <a:t>Suppoes</a:t>
            </a:r>
            <a:r>
              <a:rPr lang="en-US" dirty="0"/>
              <a:t> we consider the short horizon task – which says to visit either s1 or s2 all the while avoiding the red obstacle region 0. </a:t>
            </a:r>
          </a:p>
          <a:p>
            <a:r>
              <a:rPr lang="en-US" dirty="0"/>
              <a:t>Here we plot the performance of several </a:t>
            </a:r>
            <a:r>
              <a:rPr lang="en-US" dirty="0" err="1"/>
              <a:t>sotas</a:t>
            </a:r>
            <a:r>
              <a:rPr lang="en-US" dirty="0"/>
              <a:t>. The x-</a:t>
            </a:r>
            <a:r>
              <a:rPr lang="en-US" dirty="0" err="1"/>
              <a:t>asix</a:t>
            </a:r>
            <a:r>
              <a:rPr lang="en-US" dirty="0"/>
              <a:t> denotes … y-</a:t>
            </a:r>
            <a:r>
              <a:rPr lang="en-US" dirty="0" err="1"/>
              <a:t>axix</a:t>
            </a:r>
            <a:r>
              <a:rPr lang="en-US" dirty="0"/>
              <a:t> denote probability of </a:t>
            </a:r>
            <a:r>
              <a:rPr lang="en-US" dirty="0" err="1"/>
              <a:t>speciifcaiton</a:t>
            </a:r>
            <a:r>
              <a:rPr lang="en-US" dirty="0"/>
              <a:t> satisfaction after x-samples. We see that after few samples most algorithms learn policy with probability close to 1. </a:t>
            </a:r>
          </a:p>
          <a:p>
            <a:endParaRPr lang="en-US" dirty="0"/>
          </a:p>
          <a:p>
            <a:r>
              <a:rPr lang="en-US" dirty="0"/>
              <a:t>Next, let us make the specification one step longer. So, after reaching either s1 or s2 the task is to reach s3. Now suddenly the performance of all algorithms has dropped. </a:t>
            </a:r>
          </a:p>
          <a:p>
            <a:endParaRPr lang="en-US" dirty="0"/>
          </a:p>
          <a:p>
            <a:r>
              <a:rPr lang="en-US" dirty="0"/>
              <a:t>Reason is in the first case, between learning to reach s1 and s2, all algorithms successfully learnt the obstacle free path to s2.</a:t>
            </a:r>
          </a:p>
          <a:p>
            <a:endParaRPr lang="en-US" dirty="0"/>
          </a:p>
          <a:p>
            <a:r>
              <a:rPr lang="en-US" dirty="0"/>
              <a:t>In the second case, this is futile since there is no direct path from s2 to s3. In other words, learning a locally optimal short-horizon subtasks costs learning of the original specification. </a:t>
            </a:r>
          </a:p>
          <a:p>
            <a:endParaRPr lang="en-US" dirty="0"/>
          </a:p>
          <a:p>
            <a:r>
              <a:rPr lang="en-US" dirty="0"/>
              <a:t>What these algorithms are missing is a high-level reasoning which informs it that even though some subtasks may be harder to learn, they are the better one to learn in the long horizon.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8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2F6C-6725-44A7-A6E7-5C3E70041487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Suguman Bansal | U Penn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1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2BE0-2C4B-47C4-AAE1-4A0436462BAF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Suguman Bansal | U Penn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9FD-5A89-4DEC-AAAA-F3A43A16AAD9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Suguman Bansal | U Penn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9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830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5854-1601-43A7-9C9D-AA623030F204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Suguman Bansal | U Penn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2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5E14-C6CD-418D-9D84-3E3D830C33FA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Suguman Bansal | U Penn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2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1D07-C486-40DA-9786-4863672F06D7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Suguman Bansal | U Penn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3BDDB-537F-4B71-8D1D-838E574F69F3}" type="datetime1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Suguman Bansal | U Penn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1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D13E-37E4-4F6F-B301-31B412B60B0C}" type="datetime1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Suguman Bansal | U Penn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6D76-150E-4B61-B782-86C61EE3DB7C}" type="datetime1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Suguman Bansal | U Penn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2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459D-1D52-4EED-B74B-6F3E44A88289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Suguman Bansal | U Penn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B01F-3B48-4836-A48A-29CF79F216A2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Suguman Bansal | U Penn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C2A3B-F471-4C21-82FB-1620436B49C3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Suguman Bansal | U Penn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1F9D-ED0F-C941-B4DB-33BB39C08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6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mp"/><Relationship Id="rId3" Type="http://schemas.openxmlformats.org/officeDocument/2006/relationships/image" Target="../media/image13.tmp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tmp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4819" y="321303"/>
            <a:ext cx="10042358" cy="2700705"/>
          </a:xfrm>
        </p:spPr>
        <p:txBody>
          <a:bodyPr>
            <a:normAutofit fontScale="90000"/>
          </a:bodyPr>
          <a:lstStyle/>
          <a:p>
            <a:br>
              <a:rPr lang="en-US" sz="5500" dirty="0"/>
            </a:br>
            <a:br>
              <a:rPr lang="en-US" sz="5500" dirty="0"/>
            </a:br>
            <a:r>
              <a:rPr lang="en-US" sz="5500" dirty="0"/>
              <a:t>Reinforcement Learning for </a:t>
            </a:r>
            <a:br>
              <a:rPr lang="en-US" sz="5500" dirty="0"/>
            </a:br>
            <a:r>
              <a:rPr lang="en-US" sz="5500" dirty="0"/>
              <a:t>long-horizon tasks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E41F4C4-2210-4C8C-8F5D-F229B2CF6D1C}"/>
              </a:ext>
            </a:extLst>
          </p:cNvPr>
          <p:cNvSpPr txBox="1">
            <a:spLocks/>
          </p:cNvSpPr>
          <p:nvPr/>
        </p:nvSpPr>
        <p:spPr>
          <a:xfrm>
            <a:off x="3110932" y="3552570"/>
            <a:ext cx="5970132" cy="100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1"/>
                </a:solidFill>
              </a:rPr>
              <a:t>Suguman Bansal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50E1EFC-2E2C-4693-ADBE-9CC030CD4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84" y="5340712"/>
            <a:ext cx="2565229" cy="8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1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360044-38D2-4CF6-8E86-3B395FC8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2" y="226181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B. Scalability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56AD-E099-4EA3-B7AE-E7157BD6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43" y="14200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I. Sparsity of rewards</a:t>
            </a:r>
            <a:endParaRPr lang="en-US" sz="1600" b="1" dirty="0"/>
          </a:p>
          <a:p>
            <a:pPr marL="0" indent="0">
              <a:buNone/>
            </a:pPr>
            <a:r>
              <a:rPr lang="en-US" b="1" dirty="0"/>
              <a:t>II. RL is greedy</a:t>
            </a:r>
          </a:p>
          <a:p>
            <a:r>
              <a:rPr lang="en-US" dirty="0"/>
              <a:t>RL + Planning + Compositional RL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Jothimurugan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, Bansal,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Bastani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, Alur.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NeurIPS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2021]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5" descr="Qr code&#10;&#10;Description automatically generated">
            <a:extLst>
              <a:ext uri="{FF2B5EF4-FFF2-40B4-BE49-F238E27FC236}">
                <a16:creationId xmlns:a16="http://schemas.microsoft.com/office/drawing/2014/main" id="{16DAC393-9851-4544-847F-657C9E488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54" y="3520503"/>
            <a:ext cx="2508400" cy="251857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78576CD-55E0-46B0-81A8-510DC187A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447" y="3479375"/>
            <a:ext cx="3445690" cy="25185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CE4A36-1890-4E17-8D9B-6FBAFA06BE66}"/>
              </a:ext>
            </a:extLst>
          </p:cNvPr>
          <p:cNvSpPr txBox="1"/>
          <p:nvPr/>
        </p:nvSpPr>
        <p:spPr>
          <a:xfrm rot="16200000">
            <a:off x="3165592" y="4205431"/>
            <a:ext cx="19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659EC-9474-4DB0-914A-AF49D1C5840D}"/>
              </a:ext>
            </a:extLst>
          </p:cNvPr>
          <p:cNvSpPr txBox="1"/>
          <p:nvPr/>
        </p:nvSpPr>
        <p:spPr>
          <a:xfrm>
            <a:off x="4685173" y="5848331"/>
            <a:ext cx="27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samples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50160D-B3C4-4208-AB4C-527CDC30ED10}"/>
              </a:ext>
            </a:extLst>
          </p:cNvPr>
          <p:cNvSpPr/>
          <p:nvPr/>
        </p:nvSpPr>
        <p:spPr>
          <a:xfrm>
            <a:off x="6296627" y="5049755"/>
            <a:ext cx="1002319" cy="91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6B35F1-0653-4A74-9A06-856A343AEA51}"/>
              </a:ext>
            </a:extLst>
          </p:cNvPr>
          <p:cNvSpPr/>
          <p:nvPr/>
        </p:nvSpPr>
        <p:spPr>
          <a:xfrm rot="1397418" flipH="1">
            <a:off x="4916559" y="4110486"/>
            <a:ext cx="45719" cy="11798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D0AE9-EE61-40F6-A7FB-21A602603926}"/>
                  </a:ext>
                </a:extLst>
              </p:cNvPr>
              <p:cNvSpPr txBox="1"/>
              <p:nvPr/>
            </p:nvSpPr>
            <p:spPr>
              <a:xfrm>
                <a:off x="4408044" y="3227579"/>
                <a:ext cx="32827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7030A0"/>
                    </a:solidFill>
                  </a:rPr>
                  <a:t>Visit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while avoiding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2000" b="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2D0AE9-EE61-40F6-A7FB-21A60260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44" y="3227579"/>
                <a:ext cx="3282749" cy="400110"/>
              </a:xfrm>
              <a:prstGeom prst="rect">
                <a:avLst/>
              </a:prstGeom>
              <a:blipFill>
                <a:blip r:embed="rId5"/>
                <a:stretch>
                  <a:fillRect l="-185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EFD116-0BA6-4696-B067-2EBD9A3A2767}"/>
                  </a:ext>
                </a:extLst>
              </p:cNvPr>
              <p:cNvSpPr txBox="1"/>
              <p:nvPr/>
            </p:nvSpPr>
            <p:spPr>
              <a:xfrm>
                <a:off x="4634435" y="6146611"/>
                <a:ext cx="26755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Learns to visit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via obstacle-free path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EFD116-0BA6-4696-B067-2EBD9A3A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435" y="6146611"/>
                <a:ext cx="2675549" cy="707886"/>
              </a:xfrm>
              <a:prstGeom prst="rect">
                <a:avLst/>
              </a:prstGeom>
              <a:blipFill>
                <a:blip r:embed="rId6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F120E5-2513-4185-88F2-DBD5A49C4BB9}"/>
              </a:ext>
            </a:extLst>
          </p:cNvPr>
          <p:cNvCxnSpPr/>
          <p:nvPr/>
        </p:nvCxnSpPr>
        <p:spPr>
          <a:xfrm flipV="1">
            <a:off x="1403650" y="5049171"/>
            <a:ext cx="0" cy="46557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00CF0F-2C07-4B29-9266-1EEB9906C16B}"/>
              </a:ext>
            </a:extLst>
          </p:cNvPr>
          <p:cNvCxnSpPr/>
          <p:nvPr/>
        </p:nvCxnSpPr>
        <p:spPr>
          <a:xfrm flipV="1">
            <a:off x="1416350" y="4058571"/>
            <a:ext cx="0" cy="46557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51AA4A-F8E5-4D82-979B-5FEA3DF30EF9}"/>
              </a:ext>
            </a:extLst>
          </p:cNvPr>
          <p:cNvCxnSpPr/>
          <p:nvPr/>
        </p:nvCxnSpPr>
        <p:spPr>
          <a:xfrm flipV="1">
            <a:off x="1225850" y="4579271"/>
            <a:ext cx="0" cy="46557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018714-AA7A-40B7-8622-C00B839CF892}"/>
              </a:ext>
            </a:extLst>
          </p:cNvPr>
          <p:cNvCxnSpPr/>
          <p:nvPr/>
        </p:nvCxnSpPr>
        <p:spPr>
          <a:xfrm flipV="1">
            <a:off x="1225850" y="5044844"/>
            <a:ext cx="177800" cy="43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6CBBC6-7B98-4470-8486-C45971A08A3D}"/>
              </a:ext>
            </a:extLst>
          </p:cNvPr>
          <p:cNvCxnSpPr/>
          <p:nvPr/>
        </p:nvCxnSpPr>
        <p:spPr>
          <a:xfrm flipV="1">
            <a:off x="1238550" y="4574944"/>
            <a:ext cx="177800" cy="43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172840-BE96-47E0-BB37-C197A2606D4E}"/>
              </a:ext>
            </a:extLst>
          </p:cNvPr>
          <p:cNvCxnSpPr/>
          <p:nvPr/>
        </p:nvCxnSpPr>
        <p:spPr>
          <a:xfrm flipV="1">
            <a:off x="1428725" y="5490312"/>
            <a:ext cx="1498600" cy="170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B824637-7964-4D6E-B210-C5CDDE05ED36}"/>
              </a:ext>
            </a:extLst>
          </p:cNvPr>
          <p:cNvSpPr txBox="1"/>
          <p:nvPr/>
        </p:nvSpPr>
        <p:spPr>
          <a:xfrm rot="16200000">
            <a:off x="6958918" y="4220229"/>
            <a:ext cx="192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3ACB1A-6EDA-41F7-BC85-34058F567D9B}"/>
              </a:ext>
            </a:extLst>
          </p:cNvPr>
          <p:cNvSpPr txBox="1"/>
          <p:nvPr/>
        </p:nvSpPr>
        <p:spPr>
          <a:xfrm>
            <a:off x="8386730" y="5809671"/>
            <a:ext cx="283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samples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7CDF50-631C-498C-B78E-1BA66A655A65}"/>
              </a:ext>
            </a:extLst>
          </p:cNvPr>
          <p:cNvSpPr/>
          <p:nvPr/>
        </p:nvSpPr>
        <p:spPr>
          <a:xfrm>
            <a:off x="10396734" y="5106378"/>
            <a:ext cx="1133940" cy="1645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945056-363C-4F55-AAD6-B61F92CA3DAD}"/>
              </a:ext>
            </a:extLst>
          </p:cNvPr>
          <p:cNvSpPr/>
          <p:nvPr/>
        </p:nvSpPr>
        <p:spPr>
          <a:xfrm rot="1397418" flipH="1">
            <a:off x="8731729" y="3938091"/>
            <a:ext cx="45719" cy="14684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234C2F-43E6-4292-A040-E9BACF71A61E}"/>
                  </a:ext>
                </a:extLst>
              </p:cNvPr>
              <p:cNvSpPr txBox="1"/>
              <p:nvPr/>
            </p:nvSpPr>
            <p:spPr>
              <a:xfrm>
                <a:off x="8197094" y="2932780"/>
                <a:ext cx="32689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7030A0"/>
                    </a:solidFill>
                  </a:rPr>
                  <a:t>Visit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then visit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while avoiding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2000" b="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234C2F-43E6-4292-A040-E9BACF71A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094" y="2932780"/>
                <a:ext cx="3268944" cy="707886"/>
              </a:xfrm>
              <a:prstGeom prst="rect">
                <a:avLst/>
              </a:prstGeom>
              <a:blipFill>
                <a:blip r:embed="rId7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E4D8BD9-8408-4D07-B5CD-5B95D6460E2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757" b="4628"/>
          <a:stretch/>
        </p:blipFill>
        <p:spPr>
          <a:xfrm>
            <a:off x="8014202" y="3574808"/>
            <a:ext cx="3323542" cy="225597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39C3499-CC1F-4D03-A0BB-A96513417119}"/>
              </a:ext>
            </a:extLst>
          </p:cNvPr>
          <p:cNvSpPr/>
          <p:nvPr/>
        </p:nvSpPr>
        <p:spPr>
          <a:xfrm>
            <a:off x="9604488" y="5037895"/>
            <a:ext cx="1537928" cy="2111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C03D980-EDC3-4A41-B356-0FDA314BCB57}"/>
                  </a:ext>
                </a:extLst>
              </p:cNvPr>
              <p:cNvSpPr txBox="1"/>
              <p:nvPr/>
            </p:nvSpPr>
            <p:spPr>
              <a:xfrm>
                <a:off x="8161897" y="6133545"/>
                <a:ext cx="33687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Futile to learn to visit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 algn="ctr"/>
                <a:r>
                  <a:rPr lang="en-US" sz="2000" dirty="0"/>
                  <a:t>Better to learn to visit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C03D980-EDC3-4A41-B356-0FDA314BC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897" y="6133545"/>
                <a:ext cx="3368777" cy="707886"/>
              </a:xfrm>
              <a:prstGeom prst="rect">
                <a:avLst/>
              </a:prstGeom>
              <a:blipFill>
                <a:blip r:embed="rId9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874BF8-4435-43E7-BB5A-244AC8767D47}"/>
              </a:ext>
            </a:extLst>
          </p:cNvPr>
          <p:cNvCxnSpPr/>
          <p:nvPr/>
        </p:nvCxnSpPr>
        <p:spPr>
          <a:xfrm flipV="1">
            <a:off x="1430650" y="4056984"/>
            <a:ext cx="1498600" cy="170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499229-9AE2-4807-A3D0-6D5CC0FF1268}"/>
              </a:ext>
            </a:extLst>
          </p:cNvPr>
          <p:cNvCxnSpPr>
            <a:cxnSpLocks/>
          </p:cNvCxnSpPr>
          <p:nvPr/>
        </p:nvCxnSpPr>
        <p:spPr>
          <a:xfrm flipV="1">
            <a:off x="2929250" y="4056984"/>
            <a:ext cx="9226" cy="14333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11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D6C2EE-B5C7-1856-50FD-56483EC8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No Guarantees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474D2C6-8B8F-F07A-B0C0-7F3EFB523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1" y="3142593"/>
            <a:ext cx="6201103" cy="3090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obtain guarantees, especially in NN-enabled policies?</a:t>
            </a:r>
          </a:p>
          <a:p>
            <a:pPr lvl="4"/>
            <a:endParaRPr lang="en-US" dirty="0"/>
          </a:p>
          <a:p>
            <a:r>
              <a:rPr lang="en-US" dirty="0"/>
              <a:t>Explanation to learnt policies</a:t>
            </a:r>
          </a:p>
          <a:p>
            <a:r>
              <a:rPr lang="en-US" dirty="0"/>
              <a:t>Interpretable summaries of policies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C7933-E523-33D5-95BB-06C01B90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4B804-52F0-8E32-90C2-8494962626B7}"/>
              </a:ext>
            </a:extLst>
          </p:cNvPr>
          <p:cNvSpPr txBox="1"/>
          <p:nvPr/>
        </p:nvSpPr>
        <p:spPr>
          <a:xfrm>
            <a:off x="838200" y="1724592"/>
            <a:ext cx="1051560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Theorem </a:t>
            </a:r>
            <a:r>
              <a:rPr lang="en-US" sz="2000" dirty="0"/>
              <a:t>[Alur, Bansal, </a:t>
            </a:r>
            <a:r>
              <a:rPr lang="en-US" sz="2000" dirty="0" err="1"/>
              <a:t>Bastani</a:t>
            </a:r>
            <a:r>
              <a:rPr lang="en-US" sz="2000" dirty="0"/>
              <a:t>, </a:t>
            </a:r>
            <a:r>
              <a:rPr lang="en-US" sz="2000" dirty="0" err="1"/>
              <a:t>Jothimurugan</a:t>
            </a:r>
            <a:r>
              <a:rPr lang="en-US" sz="2000" dirty="0"/>
              <a:t>. (To appear) Henzinger-60. </a:t>
            </a:r>
            <a:r>
              <a:rPr lang="en-US" sz="2000" dirty="0" err="1"/>
              <a:t>CoRR</a:t>
            </a:r>
            <a:r>
              <a:rPr lang="en-US" sz="2000" dirty="0"/>
              <a:t> 2021]</a:t>
            </a:r>
          </a:p>
          <a:p>
            <a:pPr algn="ctr"/>
            <a:r>
              <a:rPr lang="en-US" sz="2800" dirty="0"/>
              <a:t>There </a:t>
            </a:r>
            <a:r>
              <a:rPr lang="en-US" sz="2800" b="1" dirty="0"/>
              <a:t>can not exist </a:t>
            </a:r>
            <a:r>
              <a:rPr lang="en-US" sz="2800" dirty="0"/>
              <a:t>a PAC algorithm for RL from temporal specifications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EF8D72-CD7A-F3B5-46C2-477BBB6627D9}"/>
              </a:ext>
            </a:extLst>
          </p:cNvPr>
          <p:cNvSpPr/>
          <p:nvPr/>
        </p:nvSpPr>
        <p:spPr>
          <a:xfrm>
            <a:off x="1234968" y="5192106"/>
            <a:ext cx="1103587" cy="11140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0F46EF6-1ABB-8F15-D0CF-6264C5475C8E}"/>
              </a:ext>
            </a:extLst>
          </p:cNvPr>
          <p:cNvSpPr/>
          <p:nvPr/>
        </p:nvSpPr>
        <p:spPr>
          <a:xfrm>
            <a:off x="3752195" y="5192106"/>
            <a:ext cx="1103587" cy="11140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2831373-157D-7048-C254-078DEB807527}"/>
              </a:ext>
            </a:extLst>
          </p:cNvPr>
          <p:cNvSpPr/>
          <p:nvPr/>
        </p:nvSpPr>
        <p:spPr>
          <a:xfrm>
            <a:off x="2609192" y="3551773"/>
            <a:ext cx="1103587" cy="11140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F9EB0A-1BE8-74AB-53B4-617D267F628B}"/>
              </a:ext>
            </a:extLst>
          </p:cNvPr>
          <p:cNvCxnSpPr>
            <a:stCxn id="24" idx="7"/>
            <a:endCxn id="26" idx="3"/>
          </p:cNvCxnSpPr>
          <p:nvPr/>
        </p:nvCxnSpPr>
        <p:spPr>
          <a:xfrm flipV="1">
            <a:off x="2176938" y="4502713"/>
            <a:ext cx="593871" cy="8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0F89EA-F92F-9994-748B-4F4F2A0FA809}"/>
              </a:ext>
            </a:extLst>
          </p:cNvPr>
          <p:cNvCxnSpPr>
            <a:stCxn id="24" idx="7"/>
            <a:endCxn id="25" idx="1"/>
          </p:cNvCxnSpPr>
          <p:nvPr/>
        </p:nvCxnSpPr>
        <p:spPr>
          <a:xfrm>
            <a:off x="2176938" y="5355262"/>
            <a:ext cx="1736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D3E8CD-86B5-0AC9-FCC1-1340649BC9AF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2338555" y="5749154"/>
            <a:ext cx="1413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09AF7F-9F87-567F-1436-397B6CF1BFAF}"/>
                  </a:ext>
                </a:extLst>
              </p:cNvPr>
              <p:cNvSpPr txBox="1"/>
              <p:nvPr/>
            </p:nvSpPr>
            <p:spPr>
              <a:xfrm>
                <a:off x="2349065" y="5759670"/>
                <a:ext cx="1413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 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09AF7F-9F87-567F-1436-397B6CF1B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065" y="5759670"/>
                <a:ext cx="14136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BAB224-07A1-73EB-E720-1B3F518572AD}"/>
                  </a:ext>
                </a:extLst>
              </p:cNvPr>
              <p:cNvSpPr txBox="1"/>
              <p:nvPr/>
            </p:nvSpPr>
            <p:spPr>
              <a:xfrm>
                <a:off x="2425259" y="4848955"/>
                <a:ext cx="1413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BAB224-07A1-73EB-E720-1B3F51857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259" y="4848955"/>
                <a:ext cx="141364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9BBD7A-532F-7EA5-3F61-12E30EB0FBCA}"/>
                  </a:ext>
                </a:extLst>
              </p:cNvPr>
              <p:cNvSpPr txBox="1"/>
              <p:nvPr/>
            </p:nvSpPr>
            <p:spPr>
              <a:xfrm>
                <a:off x="1520029" y="4485801"/>
                <a:ext cx="1413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9BBD7A-532F-7EA5-3F61-12E30EB0F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029" y="4485801"/>
                <a:ext cx="141364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64B84C3-7BC7-7447-12B1-22F608677618}"/>
              </a:ext>
            </a:extLst>
          </p:cNvPr>
          <p:cNvSpPr txBox="1"/>
          <p:nvPr/>
        </p:nvSpPr>
        <p:spPr>
          <a:xfrm>
            <a:off x="1433344" y="5487544"/>
            <a:ext cx="850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D39EE0-E2DC-09FC-C362-5B82CB10AB33}"/>
              </a:ext>
            </a:extLst>
          </p:cNvPr>
          <p:cNvSpPr txBox="1"/>
          <p:nvPr/>
        </p:nvSpPr>
        <p:spPr>
          <a:xfrm>
            <a:off x="2556642" y="3857721"/>
            <a:ext cx="1250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Unsafe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E920F-CDC9-27D5-7C8B-6EC43E4F9FCD}"/>
              </a:ext>
            </a:extLst>
          </p:cNvPr>
          <p:cNvSpPr txBox="1"/>
          <p:nvPr/>
        </p:nvSpPr>
        <p:spPr>
          <a:xfrm>
            <a:off x="3891449" y="5481148"/>
            <a:ext cx="1250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Safe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CCE901-BE49-E543-21E5-D83C8C94C979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92878" y="5749154"/>
            <a:ext cx="442090" cy="1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0DF3AE1-BD12-D5F9-385D-D82F32D433BC}"/>
              </a:ext>
            </a:extLst>
          </p:cNvPr>
          <p:cNvSpPr txBox="1"/>
          <p:nvPr/>
        </p:nvSpPr>
        <p:spPr>
          <a:xfrm>
            <a:off x="1269360" y="2995001"/>
            <a:ext cx="380129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Spec: </a:t>
            </a:r>
            <a:r>
              <a:rPr lang="en-US" sz="2800" dirty="0">
                <a:solidFill>
                  <a:schemeClr val="accent2"/>
                </a:solidFill>
              </a:rPr>
              <a:t>Always 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en-US" sz="2800" dirty="0"/>
              <a:t> Unsafe)</a:t>
            </a:r>
          </a:p>
        </p:txBody>
      </p:sp>
    </p:spTree>
    <p:extLst>
      <p:ext uri="{BB962C8B-B14F-4D97-AF65-F5344CB8AC3E}">
        <p14:creationId xmlns:p14="http://schemas.microsoft.com/office/powerpoint/2010/main" val="185290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35" grpId="0"/>
      <p:bldP spid="36" grpId="0"/>
      <p:bldP spid="37" grpId="0"/>
      <p:bldP spid="38" grpId="0"/>
      <p:bldP spid="43" grpId="0"/>
      <p:bldP spid="44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68" y="365125"/>
            <a:ext cx="10515600" cy="1325563"/>
          </a:xfrm>
        </p:spPr>
        <p:txBody>
          <a:bodyPr/>
          <a:lstStyle/>
          <a:p>
            <a:r>
              <a:rPr lang="en-US" dirty="0"/>
              <a:t>Reinforcement Learning (RL)</a:t>
            </a:r>
            <a:endParaRPr lang="en-US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6C434-CE70-4572-90EF-CEDA8518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46520" y="181221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Neural Networks From Scratch - victorzhou.com">
            <a:extLst>
              <a:ext uri="{FF2B5EF4-FFF2-40B4-BE49-F238E27FC236}">
                <a16:creationId xmlns:a16="http://schemas.microsoft.com/office/drawing/2014/main" id="{D17BDEDA-97F2-46C6-84AE-D6B7D3BA9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792" y="4306414"/>
            <a:ext cx="2574527" cy="128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179849-6B60-4EF6-81F4-30774D15E9E8}"/>
              </a:ext>
            </a:extLst>
          </p:cNvPr>
          <p:cNvSpPr txBox="1"/>
          <p:nvPr/>
        </p:nvSpPr>
        <p:spPr>
          <a:xfrm>
            <a:off x="7968512" y="5484476"/>
            <a:ext cx="261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Policy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2C8C8476-F9B7-4AE0-8B14-1B8D753E19DD}"/>
              </a:ext>
            </a:extLst>
          </p:cNvPr>
          <p:cNvSpPr/>
          <p:nvPr/>
        </p:nvSpPr>
        <p:spPr>
          <a:xfrm>
            <a:off x="7512590" y="1719857"/>
            <a:ext cx="3340196" cy="176274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7ED5A-3035-43CC-8A48-FE6AA5908A7C}"/>
              </a:ext>
            </a:extLst>
          </p:cNvPr>
          <p:cNvSpPr txBox="1"/>
          <p:nvPr/>
        </p:nvSpPr>
        <p:spPr>
          <a:xfrm>
            <a:off x="8069592" y="2271265"/>
            <a:ext cx="222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Environment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9CD397-E078-413D-B93F-E6DEDC2EF17F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0581319" y="4950046"/>
            <a:ext cx="71812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BF6FAF-844D-4A9B-862E-8E86D193B857}"/>
              </a:ext>
            </a:extLst>
          </p:cNvPr>
          <p:cNvCxnSpPr/>
          <p:nvPr/>
        </p:nvCxnSpPr>
        <p:spPr>
          <a:xfrm flipV="1">
            <a:off x="11299445" y="2532875"/>
            <a:ext cx="0" cy="241717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436FF3-6729-44E1-882A-7EFF88E57943}"/>
              </a:ext>
            </a:extLst>
          </p:cNvPr>
          <p:cNvCxnSpPr/>
          <p:nvPr/>
        </p:nvCxnSpPr>
        <p:spPr>
          <a:xfrm flipH="1">
            <a:off x="10940382" y="2532875"/>
            <a:ext cx="359063" cy="0"/>
          </a:xfrm>
          <a:prstGeom prst="line">
            <a:avLst/>
          </a:prstGeom>
          <a:ln w="127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C6EEB5-7F48-4119-AA92-1249A9576B17}"/>
              </a:ext>
            </a:extLst>
          </p:cNvPr>
          <p:cNvCxnSpPr>
            <a:cxnSpLocks/>
          </p:cNvCxnSpPr>
          <p:nvPr/>
        </p:nvCxnSpPr>
        <p:spPr>
          <a:xfrm flipH="1">
            <a:off x="7166878" y="3016393"/>
            <a:ext cx="359062" cy="18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6C50E6-DB53-4347-8CAA-7DF6C2A9409D}"/>
              </a:ext>
            </a:extLst>
          </p:cNvPr>
          <p:cNvCxnSpPr>
            <a:cxnSpLocks/>
          </p:cNvCxnSpPr>
          <p:nvPr/>
        </p:nvCxnSpPr>
        <p:spPr>
          <a:xfrm flipV="1">
            <a:off x="7169864" y="3016393"/>
            <a:ext cx="2275" cy="177420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C79487-0593-4D17-9138-CBE560817BFB}"/>
              </a:ext>
            </a:extLst>
          </p:cNvPr>
          <p:cNvCxnSpPr>
            <a:cxnSpLocks/>
          </p:cNvCxnSpPr>
          <p:nvPr/>
        </p:nvCxnSpPr>
        <p:spPr>
          <a:xfrm>
            <a:off x="7156216" y="4790602"/>
            <a:ext cx="608942" cy="0"/>
          </a:xfrm>
          <a:prstGeom prst="line">
            <a:avLst/>
          </a:prstGeom>
          <a:ln w="127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54DC2-D953-47EB-A2E3-293F082FFA32}"/>
              </a:ext>
            </a:extLst>
          </p:cNvPr>
          <p:cNvCxnSpPr>
            <a:cxnSpLocks/>
          </p:cNvCxnSpPr>
          <p:nvPr/>
        </p:nvCxnSpPr>
        <p:spPr>
          <a:xfrm flipH="1">
            <a:off x="6386245" y="2598600"/>
            <a:ext cx="99255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CA00B2-878B-433A-97C5-CDCEE4501B56}"/>
              </a:ext>
            </a:extLst>
          </p:cNvPr>
          <p:cNvCxnSpPr>
            <a:cxnSpLocks/>
          </p:cNvCxnSpPr>
          <p:nvPr/>
        </p:nvCxnSpPr>
        <p:spPr>
          <a:xfrm flipV="1">
            <a:off x="6386245" y="2605664"/>
            <a:ext cx="0" cy="256707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456F08-19F8-46CD-8974-1A9B17431BB5}"/>
              </a:ext>
            </a:extLst>
          </p:cNvPr>
          <p:cNvCxnSpPr>
            <a:cxnSpLocks/>
          </p:cNvCxnSpPr>
          <p:nvPr/>
        </p:nvCxnSpPr>
        <p:spPr>
          <a:xfrm>
            <a:off x="6386245" y="5172739"/>
            <a:ext cx="1378913" cy="0"/>
          </a:xfrm>
          <a:prstGeom prst="line">
            <a:avLst/>
          </a:prstGeom>
          <a:ln w="127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E44961D-FC82-4A64-9914-B08652143BD8}"/>
              </a:ext>
            </a:extLst>
          </p:cNvPr>
          <p:cNvSpPr txBox="1"/>
          <p:nvPr/>
        </p:nvSpPr>
        <p:spPr>
          <a:xfrm>
            <a:off x="9929039" y="3415590"/>
            <a:ext cx="1371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/>
              <a:t>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A74ED9-9DBF-429F-B369-B478C7C8596C}"/>
              </a:ext>
            </a:extLst>
          </p:cNvPr>
          <p:cNvSpPr txBox="1"/>
          <p:nvPr/>
        </p:nvSpPr>
        <p:spPr>
          <a:xfrm>
            <a:off x="6394690" y="3430648"/>
            <a:ext cx="1371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FDCB00-335D-4785-9A17-21E3A4162977}"/>
              </a:ext>
            </a:extLst>
          </p:cNvPr>
          <p:cNvSpPr txBox="1"/>
          <p:nvPr/>
        </p:nvSpPr>
        <p:spPr>
          <a:xfrm>
            <a:off x="7186463" y="3775130"/>
            <a:ext cx="1371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Reward</a:t>
            </a:r>
          </a:p>
        </p:txBody>
      </p:sp>
      <p:pic>
        <p:nvPicPr>
          <p:cNvPr id="32" name="Picture 10" descr="F1TENTH">
            <a:extLst>
              <a:ext uri="{FF2B5EF4-FFF2-40B4-BE49-F238E27FC236}">
                <a16:creationId xmlns:a16="http://schemas.microsoft.com/office/drawing/2014/main" id="{0FF7040E-34E2-468A-BCA6-7D25904A0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774" y="4024589"/>
            <a:ext cx="1269404" cy="14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epMind acquires MuJoCo physics engine for robotics R&amp;D">
            <a:extLst>
              <a:ext uri="{FF2B5EF4-FFF2-40B4-BE49-F238E27FC236}">
                <a16:creationId xmlns:a16="http://schemas.microsoft.com/office/drawing/2014/main" id="{5C2321A5-6900-45F3-BFCB-B819454A5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9" r="21781"/>
          <a:stretch/>
        </p:blipFill>
        <p:spPr bwMode="auto">
          <a:xfrm>
            <a:off x="2514660" y="3961787"/>
            <a:ext cx="1431694" cy="152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Gym">
            <a:extLst>
              <a:ext uri="{FF2B5EF4-FFF2-40B4-BE49-F238E27FC236}">
                <a16:creationId xmlns:a16="http://schemas.microsoft.com/office/drawing/2014/main" id="{29DDCEFA-0274-4924-A21F-7753CD2E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61" y="3950064"/>
            <a:ext cx="1525773" cy="152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5D2766B-C6BC-9AE4-5E84-52518E05FF31}"/>
              </a:ext>
            </a:extLst>
          </p:cNvPr>
          <p:cNvSpPr txBox="1"/>
          <p:nvPr/>
        </p:nvSpPr>
        <p:spPr>
          <a:xfrm>
            <a:off x="715368" y="2014947"/>
            <a:ext cx="4539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 </a:t>
            </a:r>
            <a:r>
              <a:rPr lang="en-US" sz="2800" b="1" dirty="0"/>
              <a:t>task</a:t>
            </a:r>
            <a:r>
              <a:rPr lang="en-US" sz="2800" dirty="0"/>
              <a:t>, generate a policy that accomplishes it.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198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8" grpId="0"/>
      <p:bldP spid="18" grpId="0" animBg="1"/>
      <p:bldP spid="19" grpId="0"/>
      <p:bldP spid="38" grpId="0"/>
      <p:bldP spid="43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 (MDP)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Environment</a:t>
                </a:r>
                <a:r>
                  <a:rPr lang="en-US" dirty="0"/>
                  <a:t> is a Markov Decision Process (MDP)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i="1" dirty="0">
                  <a:solidFill>
                    <a:srgbClr val="A3212A"/>
                  </a:solidFill>
                </a:endParaRPr>
              </a:p>
              <a:p>
                <a:pPr lvl="8">
                  <a:lnSpc>
                    <a:spcPct val="100000"/>
                  </a:lnSpc>
                  <a:spcBef>
                    <a:spcPts val="0"/>
                  </a:spcBef>
                </a:pPr>
                <a:endParaRPr lang="en-US" b="0" i="1" dirty="0">
                  <a:solidFill>
                    <a:srgbClr val="A3212A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>
                    <a:solidFill>
                      <a:srgbClr val="A3212A"/>
                    </a:solidFill>
                  </a:rPr>
                  <a:t> </a:t>
                </a:r>
                <a:r>
                  <a:rPr lang="en-IN" dirty="0"/>
                  <a:t>is the set of s</a:t>
                </a:r>
                <a:r>
                  <a:rPr lang="en-IN" dirty="0">
                    <a:solidFill>
                      <a:schemeClr val="tx1"/>
                    </a:solidFill>
                  </a:rPr>
                  <a:t>tates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is the set of </a:t>
                </a:r>
                <a:r>
                  <a:rPr lang="en-IN" dirty="0"/>
                  <a:t>a</a:t>
                </a:r>
                <a:r>
                  <a:rPr lang="en-IN" dirty="0">
                    <a:solidFill>
                      <a:schemeClr val="tx1"/>
                    </a:solidFill>
                  </a:rPr>
                  <a:t>ctions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>
                    <a:solidFill>
                      <a:srgbClr val="A3212A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is transition probability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 is probability of transitioning from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is the initial state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i="1">
                        <a:solidFill>
                          <a:srgbClr val="A3212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rgbClr val="A3212A"/>
                    </a:solidFill>
                  </a:rPr>
                  <a:t> </a:t>
                </a:r>
                <a:r>
                  <a:rPr lang="en-US" dirty="0"/>
                  <a:t>is the reward function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rgbClr val="7030A0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24B9F-A02F-4157-A401-DB1DE010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Suguman Bansal | U Penn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735899A-CBD0-4E49-AED9-1D1546629881}"/>
                  </a:ext>
                </a:extLst>
              </p14:cNvPr>
              <p14:cNvContentPartPr/>
              <p14:nvPr/>
            </p14:nvContentPartPr>
            <p14:xfrm>
              <a:off x="-242558" y="117848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735899A-CBD0-4E49-AED9-1D15466298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51198" y="11694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623C81-1D45-4EAF-834D-17F037E776EB}"/>
                  </a:ext>
                </a:extLst>
              </p14:cNvPr>
              <p14:cNvContentPartPr/>
              <p14:nvPr/>
            </p14:nvContentPartPr>
            <p14:xfrm>
              <a:off x="12647242" y="3723328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623C81-1D45-4EAF-834D-17F037E776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38602" y="371468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13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Problem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Given, </a:t>
                </a:r>
                <a:r>
                  <a:rPr lang="en-US" dirty="0">
                    <a:solidFill>
                      <a:schemeClr val="tx1"/>
                    </a:solidFill>
                  </a:rPr>
                  <a:t>an MDP</a:t>
                </a:r>
              </a:p>
              <a:p>
                <a:pPr marL="1428750" lvl="2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Assuming transition probabilities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 are unknown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Generate,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A3212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A3212A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rgbClr val="A3212A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rgbClr val="A3212A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dirty="0" err="1">
                    <a:solidFill>
                      <a:schemeClr val="tx1"/>
                    </a:solidFill>
                  </a:rPr>
                  <a:t>.t.</a:t>
                </a:r>
                <a:r>
                  <a:rPr lang="en-US" dirty="0">
                    <a:solidFill>
                      <a:schemeClr val="tx1"/>
                    </a:solidFill>
                  </a:rPr>
                  <a:t> it optimizes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(expected) discounted-sum reward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6">
                  <a:lnSpc>
                    <a:spcPct val="100000"/>
                  </a:lnSpc>
                  <a:spcBef>
                    <a:spcPts val="0"/>
                  </a:spcBef>
                </a:pPr>
                <a:endParaRPr lang="en-US" i="1" dirty="0">
                  <a:solidFill>
                    <a:srgbClr val="7030A0"/>
                  </a:solidFill>
                </a:endParaRP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endParaRPr lang="en-US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24B9F-A02F-4157-A401-DB1DE010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Suguman Bansal | U Penn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4</a:t>
            </a:fld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4D20F0-0151-4DC1-AE01-3B3D2A741D92}"/>
              </a:ext>
            </a:extLst>
          </p:cNvPr>
          <p:cNvSpPr/>
          <p:nvPr/>
        </p:nvSpPr>
        <p:spPr>
          <a:xfrm>
            <a:off x="10464517" y="1574888"/>
            <a:ext cx="383119" cy="4051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59D09B-5C06-4E4B-AB3E-F8B873E24C92}"/>
              </a:ext>
            </a:extLst>
          </p:cNvPr>
          <p:cNvSpPr/>
          <p:nvPr/>
        </p:nvSpPr>
        <p:spPr>
          <a:xfrm>
            <a:off x="10474791" y="3008973"/>
            <a:ext cx="383119" cy="4051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156D6C-751B-4CA7-AA35-F82ED6F96675}"/>
              </a:ext>
            </a:extLst>
          </p:cNvPr>
          <p:cNvSpPr/>
          <p:nvPr/>
        </p:nvSpPr>
        <p:spPr>
          <a:xfrm>
            <a:off x="8975732" y="2234326"/>
            <a:ext cx="515939" cy="48179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CEB942-492D-40B2-8056-00027B0B265B}"/>
                  </a:ext>
                </a:extLst>
              </p14:cNvPr>
              <p14:cNvContentPartPr/>
              <p14:nvPr/>
            </p14:nvContentPartPr>
            <p14:xfrm>
              <a:off x="12893983" y="372332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CEB942-492D-40B2-8056-00027B0B26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84983" y="371432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67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transition probabilities were known ….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Given, </a:t>
                </a:r>
                <a:r>
                  <a:rPr lang="en-US" dirty="0">
                    <a:solidFill>
                      <a:schemeClr val="tx1"/>
                    </a:solidFill>
                  </a:rPr>
                  <a:t>an MDP</a:t>
                </a:r>
              </a:p>
              <a:p>
                <a:pPr marL="1428750" lvl="2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Generate,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A3212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A3212A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rgbClr val="A3212A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rgbClr val="A3212A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dirty="0" err="1">
                    <a:solidFill>
                      <a:schemeClr val="tx1"/>
                    </a:solidFill>
                  </a:rPr>
                  <a:t>.t.</a:t>
                </a:r>
                <a:r>
                  <a:rPr lang="en-US" dirty="0">
                    <a:solidFill>
                      <a:schemeClr val="tx1"/>
                    </a:solidFill>
                  </a:rPr>
                  <a:t> it optimizes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(expected) discounted-sum reward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Solve via Bellman equations (Value-iteration, policy iteration)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Deterministic, memoryless optimal policy exists </a:t>
                </a:r>
                <a:r>
                  <a:rPr lang="en-US" sz="1800" dirty="0">
                    <a:solidFill>
                      <a:schemeClr val="accent6">
                        <a:lumMod val="50000"/>
                      </a:schemeClr>
                    </a:solidFill>
                  </a:rPr>
                  <a:t>[Shapely]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Probabilities are known</a:t>
                </a:r>
                <a:endParaRPr lang="en-US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𝐴𝑐𝑡𝑖𝑜𝑛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6">
                  <a:lnSpc>
                    <a:spcPct val="100000"/>
                  </a:lnSpc>
                  <a:spcBef>
                    <a:spcPts val="0"/>
                  </a:spcBef>
                </a:pPr>
                <a:endParaRPr lang="en-US" i="1" dirty="0">
                  <a:solidFill>
                    <a:srgbClr val="7030A0"/>
                  </a:solidFill>
                </a:endParaRP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endParaRPr lang="en-US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24B9F-A02F-4157-A401-DB1DE010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Suguman Bansal | U Penn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5</a:t>
            </a:fld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4D20F0-0151-4DC1-AE01-3B3D2A741D92}"/>
              </a:ext>
            </a:extLst>
          </p:cNvPr>
          <p:cNvSpPr/>
          <p:nvPr/>
        </p:nvSpPr>
        <p:spPr>
          <a:xfrm>
            <a:off x="10464517" y="1574888"/>
            <a:ext cx="383119" cy="4051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59D09B-5C06-4E4B-AB3E-F8B873E24C92}"/>
              </a:ext>
            </a:extLst>
          </p:cNvPr>
          <p:cNvSpPr/>
          <p:nvPr/>
        </p:nvSpPr>
        <p:spPr>
          <a:xfrm>
            <a:off x="10474791" y="3008973"/>
            <a:ext cx="383119" cy="4051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156D6C-751B-4CA7-AA35-F82ED6F96675}"/>
              </a:ext>
            </a:extLst>
          </p:cNvPr>
          <p:cNvSpPr/>
          <p:nvPr/>
        </p:nvSpPr>
        <p:spPr>
          <a:xfrm>
            <a:off x="8975732" y="2234326"/>
            <a:ext cx="515939" cy="48179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CEB942-492D-40B2-8056-00027B0B265B}"/>
                  </a:ext>
                </a:extLst>
              </p14:cNvPr>
              <p14:cNvContentPartPr/>
              <p14:nvPr/>
            </p14:nvContentPartPr>
            <p14:xfrm>
              <a:off x="12893983" y="372332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CEB942-492D-40B2-8056-00027B0B26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84983" y="371432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84802B6-6908-A722-4FD0-0B2B7FCB728A}"/>
              </a:ext>
            </a:extLst>
          </p:cNvPr>
          <p:cNvSpPr txBox="1"/>
          <p:nvPr/>
        </p:nvSpPr>
        <p:spPr>
          <a:xfrm>
            <a:off x="8882867" y="1931440"/>
            <a:ext cx="3651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00E7E-AE0E-0532-706E-CAC91223AAAC}"/>
              </a:ext>
            </a:extLst>
          </p:cNvPr>
          <p:cNvSpPr txBox="1"/>
          <p:nvPr/>
        </p:nvSpPr>
        <p:spPr>
          <a:xfrm>
            <a:off x="9491671" y="2364828"/>
            <a:ext cx="2195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406153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Problem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Given, </a:t>
                </a:r>
                <a:r>
                  <a:rPr lang="en-US" dirty="0">
                    <a:solidFill>
                      <a:schemeClr val="tx1"/>
                    </a:solidFill>
                  </a:rPr>
                  <a:t>an MDP</a:t>
                </a:r>
              </a:p>
              <a:p>
                <a:pPr marL="1428750" lvl="2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arenR"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Assuming transition probabilities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 are unknown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Generate,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A3212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A3212A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rgbClr val="A3212A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rgbClr val="A3212A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A3212A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US" dirty="0" err="1">
                    <a:solidFill>
                      <a:schemeClr val="tx1"/>
                    </a:solidFill>
                  </a:rPr>
                  <a:t>.t.</a:t>
                </a:r>
                <a:r>
                  <a:rPr lang="en-US" dirty="0">
                    <a:solidFill>
                      <a:schemeClr val="tx1"/>
                    </a:solidFill>
                  </a:rPr>
                  <a:t> it optimizes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(expected) discounted-sum reward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Simulator</a:t>
                </a:r>
                <a:r>
                  <a:rPr lang="en-US" dirty="0"/>
                  <a:t> of MDP is available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(current state is always known)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Sample actions from current state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Reset to initial states(s)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6">
                  <a:lnSpc>
                    <a:spcPct val="100000"/>
                  </a:lnSpc>
                  <a:spcBef>
                    <a:spcPts val="0"/>
                  </a:spcBef>
                </a:pPr>
                <a:endParaRPr lang="en-US" i="1" dirty="0">
                  <a:solidFill>
                    <a:srgbClr val="7030A0"/>
                  </a:solidFill>
                </a:endParaRP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endParaRPr lang="en-US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26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24B9F-A02F-4157-A401-DB1DE010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Suguman Bansal | U Penn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6</a:t>
            </a:fld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4D20F0-0151-4DC1-AE01-3B3D2A741D92}"/>
              </a:ext>
            </a:extLst>
          </p:cNvPr>
          <p:cNvSpPr/>
          <p:nvPr/>
        </p:nvSpPr>
        <p:spPr>
          <a:xfrm>
            <a:off x="10464517" y="1574888"/>
            <a:ext cx="383119" cy="4051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59D09B-5C06-4E4B-AB3E-F8B873E24C92}"/>
              </a:ext>
            </a:extLst>
          </p:cNvPr>
          <p:cNvSpPr/>
          <p:nvPr/>
        </p:nvSpPr>
        <p:spPr>
          <a:xfrm>
            <a:off x="10474791" y="3008973"/>
            <a:ext cx="383119" cy="4051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156D6C-751B-4CA7-AA35-F82ED6F96675}"/>
              </a:ext>
            </a:extLst>
          </p:cNvPr>
          <p:cNvSpPr/>
          <p:nvPr/>
        </p:nvSpPr>
        <p:spPr>
          <a:xfrm>
            <a:off x="8975732" y="2234326"/>
            <a:ext cx="515939" cy="48179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CEB942-492D-40B2-8056-00027B0B265B}"/>
                  </a:ext>
                </a:extLst>
              </p14:cNvPr>
              <p14:cNvContentPartPr/>
              <p14:nvPr/>
            </p14:nvContentPartPr>
            <p14:xfrm>
              <a:off x="12893983" y="372332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CEB942-492D-40B2-8056-00027B0B26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84983" y="371432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080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Algorithms and Toolkits</a:t>
            </a: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Sampling-based algorithms</a:t>
                </a:r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Simulate to estimate transition probabilities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Generate optimal policy of estimated MDP</a:t>
                </a:r>
              </a:p>
              <a:p>
                <a:pPr lvl="5"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Q-learning :: Asymptotic guarantees </a:t>
                </a:r>
                <a:r>
                  <a:rPr lang="en-US" sz="1800" dirty="0">
                    <a:solidFill>
                      <a:schemeClr val="accent6">
                        <a:lumMod val="50000"/>
                      </a:schemeClr>
                    </a:solidFill>
                  </a:rPr>
                  <a:t>[Watkins and Dayan. ML 1992]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Explore-Exploit-Estimate :: PAC guarantees </a:t>
                </a:r>
                <a:r>
                  <a:rPr lang="en-US" sz="1800" dirty="0">
                    <a:solidFill>
                      <a:schemeClr val="accent6">
                        <a:lumMod val="50000"/>
                      </a:schemeClr>
                    </a:solidFill>
                  </a:rPr>
                  <a:t>[Kearns and Singh. ML 2002]</a:t>
                </a: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4">
                  <a:lnSpc>
                    <a:spcPct val="100000"/>
                  </a:lnSpc>
                  <a:spcBef>
                    <a:spcPts val="0"/>
                  </a:spcBef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Policy representation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A3212A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Finite-state MDP :: Tabular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Infinite-state MDP :: Function approximation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Neural network: Deep RL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6">
                  <a:lnSpc>
                    <a:spcPct val="100000"/>
                  </a:lnSpc>
                  <a:spcBef>
                    <a:spcPts val="0"/>
                  </a:spcBef>
                </a:pPr>
                <a:endParaRPr lang="en-US" i="1" dirty="0">
                  <a:solidFill>
                    <a:srgbClr val="7030A0"/>
                  </a:solidFill>
                </a:endParaRP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endParaRPr lang="en-US" i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24B9F-A02F-4157-A401-DB1DE010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Suguman Bansal | U Penn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7</a:t>
            </a:fld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4D20F0-0151-4DC1-AE01-3B3D2A741D92}"/>
              </a:ext>
            </a:extLst>
          </p:cNvPr>
          <p:cNvSpPr/>
          <p:nvPr/>
        </p:nvSpPr>
        <p:spPr>
          <a:xfrm>
            <a:off x="10464517" y="1574888"/>
            <a:ext cx="383119" cy="4051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CEB942-492D-40B2-8056-00027B0B265B}"/>
                  </a:ext>
                </a:extLst>
              </p14:cNvPr>
              <p14:cNvContentPartPr/>
              <p14:nvPr/>
            </p14:nvContentPartPr>
            <p14:xfrm>
              <a:off x="12893983" y="372332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CEB942-492D-40B2-8056-00027B0B26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84983" y="371432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2" descr="Getting started with OpenAI Gym. OpenAI gym is an environment for… | by  Bhushan Sonawane | Towards Data Science">
            <a:extLst>
              <a:ext uri="{FF2B5EF4-FFF2-40B4-BE49-F238E27FC236}">
                <a16:creationId xmlns:a16="http://schemas.microsoft.com/office/drawing/2014/main" id="{8ECEE279-8930-ACD1-4259-E5D158CCF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6" b="28675"/>
          <a:stretch/>
        </p:blipFill>
        <p:spPr bwMode="auto">
          <a:xfrm>
            <a:off x="8610600" y="223945"/>
            <a:ext cx="3360421" cy="91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44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D6C2EE-B5C7-1856-50FD-56483EC8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: RL for long-horizon tasks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C7933-E523-33D5-95BB-06C01B90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8</a:t>
            </a:fld>
            <a:endParaRPr lang="en-US" dirty="0"/>
          </a:p>
        </p:txBody>
      </p:sp>
      <p:pic>
        <p:nvPicPr>
          <p:cNvPr id="1028" name="Picture 4" descr="Autonomous grasping robot with Deep Reinforcement Learning | Towards Data  Science">
            <a:extLst>
              <a:ext uri="{FF2B5EF4-FFF2-40B4-BE49-F238E27FC236}">
                <a16:creationId xmlns:a16="http://schemas.microsoft.com/office/drawing/2014/main" id="{8FFBC4EC-1A86-36FF-8AA0-53FD3574D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67" y="2323820"/>
            <a:ext cx="2116115" cy="171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Content Placeholder 5" descr="Qr code&#10;&#10;Description automatically generated">
            <a:extLst>
              <a:ext uri="{FF2B5EF4-FFF2-40B4-BE49-F238E27FC236}">
                <a16:creationId xmlns:a16="http://schemas.microsoft.com/office/drawing/2014/main" id="{D3DB0F6F-3FAB-6211-82B9-ADF32452D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08" y="4173637"/>
            <a:ext cx="1728509" cy="17355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124A46E-E9AF-BF5B-8C0E-C44F3F02A5A5}"/>
              </a:ext>
            </a:extLst>
          </p:cNvPr>
          <p:cNvSpPr txBox="1"/>
          <p:nvPr/>
        </p:nvSpPr>
        <p:spPr>
          <a:xfrm>
            <a:off x="178674" y="1753750"/>
            <a:ext cx="46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Manipulation and planning</a:t>
            </a:r>
            <a:endParaRPr lang="en-US" sz="2400" dirty="0"/>
          </a:p>
        </p:txBody>
      </p:sp>
      <p:pic>
        <p:nvPicPr>
          <p:cNvPr id="1030" name="Picture 6" descr="Artificial intelligence: Google's AlphaGo beats Go master Lee Se-dol - BBC  News">
            <a:extLst>
              <a:ext uri="{FF2B5EF4-FFF2-40B4-BE49-F238E27FC236}">
                <a16:creationId xmlns:a16="http://schemas.microsoft.com/office/drawing/2014/main" id="{565BCB68-E1C0-40C6-17F9-16C7A6904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46" y="2334331"/>
            <a:ext cx="3085372" cy="173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224C129-89A9-77C1-872A-C666EEA3532A}"/>
              </a:ext>
            </a:extLst>
          </p:cNvPr>
          <p:cNvSpPr txBox="1"/>
          <p:nvPr/>
        </p:nvSpPr>
        <p:spPr>
          <a:xfrm>
            <a:off x="4887319" y="1753750"/>
            <a:ext cx="443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Games and Multi-agent systems</a:t>
            </a:r>
            <a:endParaRPr lang="en-US" sz="2400" dirty="0"/>
          </a:p>
        </p:txBody>
      </p:sp>
      <p:pic>
        <p:nvPicPr>
          <p:cNvPr id="1032" name="Picture 8" descr="Multi-Agent Hide and Seek - YouTube">
            <a:extLst>
              <a:ext uri="{FF2B5EF4-FFF2-40B4-BE49-F238E27FC236}">
                <a16:creationId xmlns:a16="http://schemas.microsoft.com/office/drawing/2014/main" id="{F1B2A6BB-8243-A55C-FED7-045D44680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46" y="4188769"/>
            <a:ext cx="3085372" cy="172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0A49BE-76C5-58C7-CDA8-572A52B45A71}"/>
              </a:ext>
            </a:extLst>
          </p:cNvPr>
          <p:cNvSpPr txBox="1"/>
          <p:nvPr/>
        </p:nvSpPr>
        <p:spPr>
          <a:xfrm>
            <a:off x="9186044" y="2635822"/>
            <a:ext cx="22176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SoTA</a:t>
            </a:r>
            <a:r>
              <a:rPr lang="en-US" sz="2800" dirty="0"/>
              <a:t> </a:t>
            </a:r>
          </a:p>
          <a:p>
            <a:r>
              <a:rPr lang="en-US" sz="2800" dirty="0"/>
              <a:t>requires an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astronomical number </a:t>
            </a:r>
            <a:r>
              <a:rPr lang="en-US" sz="2800" dirty="0"/>
              <a:t>of samples, </a:t>
            </a:r>
          </a:p>
          <a:p>
            <a:r>
              <a:rPr lang="en-US" sz="2800" dirty="0"/>
              <a:t>if solvable</a:t>
            </a:r>
          </a:p>
        </p:txBody>
      </p:sp>
    </p:spTree>
    <p:extLst>
      <p:ext uri="{BB962C8B-B14F-4D97-AF65-F5344CB8AC3E}">
        <p14:creationId xmlns:p14="http://schemas.microsoft.com/office/powerpoint/2010/main" val="335448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D6C2EE-B5C7-1856-50FD-56483EC8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62"/>
            <a:ext cx="10515600" cy="1325563"/>
          </a:xfrm>
        </p:spPr>
        <p:txBody>
          <a:bodyPr/>
          <a:lstStyle/>
          <a:p>
            <a:r>
              <a:rPr lang="en-US" dirty="0"/>
              <a:t>A. Expressiveness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14429-C167-DB6A-6F9A-11F74E986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258"/>
            <a:ext cx="868025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Cumbersome </a:t>
            </a:r>
            <a:r>
              <a:rPr lang="en-US" dirty="0"/>
              <a:t>to express long-horizon tasks as rewards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Temporal logics vs. rewards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[Li,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Vasile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Belta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IROS 17] [Camacho et. al. IJCAI 19] [Bozkurt et. al. 2019] [Hahn et. al.  TACAS 19, ATVA 20] [Balakrishnan and Deshmukh. IROS 19] [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Kalagarla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, Jain, and Nuzzo. CDC 2021] [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Jothimurugan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, Bansal,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Bastani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, Alur.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NeurIPS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2021]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C7933-E523-33D5-95BB-06C01B90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171207-7511-4D46-F5D2-C6B81DE927CC}"/>
              </a:ext>
            </a:extLst>
          </p:cNvPr>
          <p:cNvSpPr/>
          <p:nvPr/>
        </p:nvSpPr>
        <p:spPr>
          <a:xfrm>
            <a:off x="8818481" y="3523853"/>
            <a:ext cx="308344" cy="318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E709AC-2FCC-7BA0-906E-7F978014A7F9}"/>
              </a:ext>
            </a:extLst>
          </p:cNvPr>
          <p:cNvSpPr/>
          <p:nvPr/>
        </p:nvSpPr>
        <p:spPr>
          <a:xfrm>
            <a:off x="10744751" y="2281204"/>
            <a:ext cx="308344" cy="3189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73F353-4B0A-7027-8D16-A3ADE7C82D98}"/>
              </a:ext>
            </a:extLst>
          </p:cNvPr>
          <p:cNvSpPr/>
          <p:nvPr/>
        </p:nvSpPr>
        <p:spPr>
          <a:xfrm>
            <a:off x="10230840" y="4345971"/>
            <a:ext cx="308344" cy="3189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0B131-4CEA-5432-FE69-F7573AFBF89D}"/>
              </a:ext>
            </a:extLst>
          </p:cNvPr>
          <p:cNvSpPr txBox="1"/>
          <p:nvPr/>
        </p:nvSpPr>
        <p:spPr>
          <a:xfrm>
            <a:off x="8419751" y="3973032"/>
            <a:ext cx="1095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Initial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6EAA6D-3413-4A52-0708-5B9764587071}"/>
                  </a:ext>
                </a:extLst>
              </p:cNvPr>
              <p:cNvSpPr txBox="1"/>
              <p:nvPr/>
            </p:nvSpPr>
            <p:spPr>
              <a:xfrm>
                <a:off x="9879967" y="4608319"/>
                <a:ext cx="109515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6EAA6D-3413-4A52-0708-5B9764587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967" y="4608319"/>
                <a:ext cx="1095154" cy="430887"/>
              </a:xfrm>
              <a:prstGeom prst="rect">
                <a:avLst/>
              </a:prstGeom>
              <a:blipFill>
                <a:blip r:embed="rId3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4C9744-F78F-C485-8577-567C2AAF9FAF}"/>
                  </a:ext>
                </a:extLst>
              </p:cNvPr>
              <p:cNvSpPr txBox="1"/>
              <p:nvPr/>
            </p:nvSpPr>
            <p:spPr>
              <a:xfrm>
                <a:off x="10427544" y="2600181"/>
                <a:ext cx="109515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4C9744-F78F-C485-8577-567C2AAF9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544" y="2600181"/>
                <a:ext cx="1095154" cy="43088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17C8DD-997F-0DE9-CCDF-24486FF6A7DF}"/>
                  </a:ext>
                </a:extLst>
              </p:cNvPr>
              <p:cNvSpPr txBox="1"/>
              <p:nvPr/>
            </p:nvSpPr>
            <p:spPr>
              <a:xfrm>
                <a:off x="1165727" y="2721312"/>
                <a:ext cx="2892200" cy="190821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# reach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sz="1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def</a:t>
                </a:r>
                <a:r>
                  <a:rPr lang="en-US" dirty="0"/>
                  <a:t> </a:t>
                </a:r>
                <a:r>
                  <a:rPr lang="en-US" dirty="0" err="1"/>
                  <a:t>reward_function</a:t>
                </a:r>
                <a:r>
                  <a:rPr lang="en-US" dirty="0"/>
                  <a:t>(s):</a:t>
                </a:r>
              </a:p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     if </a:t>
                </a:r>
                <a:r>
                  <a:rPr lang="en-US" dirty="0"/>
                  <a:t>  state.at(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:</a:t>
                </a:r>
              </a:p>
              <a:p>
                <a:r>
                  <a:rPr lang="en-US" dirty="0"/>
                  <a:t>            return 1</a:t>
                </a:r>
              </a:p>
              <a:p>
                <a:r>
                  <a:rPr lang="en-US" dirty="0"/>
                  <a:t>    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else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            return 0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17C8DD-997F-0DE9-CCDF-24486FF6A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27" y="2721312"/>
                <a:ext cx="2892200" cy="1908215"/>
              </a:xfrm>
              <a:prstGeom prst="rect">
                <a:avLst/>
              </a:prstGeom>
              <a:blipFill>
                <a:blip r:embed="rId5"/>
                <a:stretch>
                  <a:fillRect l="-1468" t="-1270" b="-381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1FDEB44-9B2B-B875-DDD0-C0766618F9ED}"/>
              </a:ext>
            </a:extLst>
          </p:cNvPr>
          <p:cNvSpPr/>
          <p:nvPr/>
        </p:nvSpPr>
        <p:spPr>
          <a:xfrm flipV="1">
            <a:off x="9132137" y="2473841"/>
            <a:ext cx="1612614" cy="1222744"/>
          </a:xfrm>
          <a:custGeom>
            <a:avLst/>
            <a:gdLst>
              <a:gd name="connsiteX0" fmla="*/ 0 w 1073888"/>
              <a:gd name="connsiteY0" fmla="*/ 0 h 755485"/>
              <a:gd name="connsiteX1" fmla="*/ 53163 w 1073888"/>
              <a:gd name="connsiteY1" fmla="*/ 10633 h 755485"/>
              <a:gd name="connsiteX2" fmla="*/ 127591 w 1073888"/>
              <a:gd name="connsiteY2" fmla="*/ 85061 h 755485"/>
              <a:gd name="connsiteX3" fmla="*/ 159488 w 1073888"/>
              <a:gd name="connsiteY3" fmla="*/ 116958 h 755485"/>
              <a:gd name="connsiteX4" fmla="*/ 233916 w 1073888"/>
              <a:gd name="connsiteY4" fmla="*/ 159488 h 755485"/>
              <a:gd name="connsiteX5" fmla="*/ 287079 w 1073888"/>
              <a:gd name="connsiteY5" fmla="*/ 202019 h 755485"/>
              <a:gd name="connsiteX6" fmla="*/ 435935 w 1073888"/>
              <a:gd name="connsiteY6" fmla="*/ 233916 h 755485"/>
              <a:gd name="connsiteX7" fmla="*/ 520995 w 1073888"/>
              <a:gd name="connsiteY7" fmla="*/ 255181 h 755485"/>
              <a:gd name="connsiteX8" fmla="*/ 584791 w 1073888"/>
              <a:gd name="connsiteY8" fmla="*/ 329609 h 755485"/>
              <a:gd name="connsiteX9" fmla="*/ 595423 w 1073888"/>
              <a:gd name="connsiteY9" fmla="*/ 414670 h 755485"/>
              <a:gd name="connsiteX10" fmla="*/ 637954 w 1073888"/>
              <a:gd name="connsiteY10" fmla="*/ 435935 h 755485"/>
              <a:gd name="connsiteX11" fmla="*/ 776177 w 1073888"/>
              <a:gd name="connsiteY11" fmla="*/ 478465 h 755485"/>
              <a:gd name="connsiteX12" fmla="*/ 861237 w 1073888"/>
              <a:gd name="connsiteY12" fmla="*/ 520995 h 755485"/>
              <a:gd name="connsiteX13" fmla="*/ 914400 w 1073888"/>
              <a:gd name="connsiteY13" fmla="*/ 616688 h 755485"/>
              <a:gd name="connsiteX14" fmla="*/ 935665 w 1073888"/>
              <a:gd name="connsiteY14" fmla="*/ 669851 h 755485"/>
              <a:gd name="connsiteX15" fmla="*/ 946298 w 1073888"/>
              <a:gd name="connsiteY15" fmla="*/ 733647 h 755485"/>
              <a:gd name="connsiteX16" fmla="*/ 978195 w 1073888"/>
              <a:gd name="connsiteY16" fmla="*/ 744279 h 755485"/>
              <a:gd name="connsiteX17" fmla="*/ 1073888 w 1073888"/>
              <a:gd name="connsiteY17" fmla="*/ 754912 h 75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73888" h="755485">
                <a:moveTo>
                  <a:pt x="0" y="0"/>
                </a:moveTo>
                <a:cubicBezTo>
                  <a:pt x="17721" y="3544"/>
                  <a:pt x="38126" y="608"/>
                  <a:pt x="53163" y="10633"/>
                </a:cubicBezTo>
                <a:cubicBezTo>
                  <a:pt x="82356" y="30095"/>
                  <a:pt x="102782" y="60252"/>
                  <a:pt x="127591" y="85061"/>
                </a:cubicBezTo>
                <a:cubicBezTo>
                  <a:pt x="138223" y="95693"/>
                  <a:pt x="146039" y="110234"/>
                  <a:pt x="159488" y="116958"/>
                </a:cubicBezTo>
                <a:cubicBezTo>
                  <a:pt x="194809" y="134618"/>
                  <a:pt x="203858" y="136944"/>
                  <a:pt x="233916" y="159488"/>
                </a:cubicBezTo>
                <a:cubicBezTo>
                  <a:pt x="252071" y="173105"/>
                  <a:pt x="266781" y="191870"/>
                  <a:pt x="287079" y="202019"/>
                </a:cubicBezTo>
                <a:cubicBezTo>
                  <a:pt x="329619" y="223289"/>
                  <a:pt x="390341" y="226317"/>
                  <a:pt x="435935" y="233916"/>
                </a:cubicBezTo>
                <a:cubicBezTo>
                  <a:pt x="487253" y="242469"/>
                  <a:pt x="479913" y="241487"/>
                  <a:pt x="520995" y="255181"/>
                </a:cubicBezTo>
                <a:cubicBezTo>
                  <a:pt x="536488" y="270674"/>
                  <a:pt x="577971" y="309150"/>
                  <a:pt x="584791" y="329609"/>
                </a:cubicBezTo>
                <a:cubicBezTo>
                  <a:pt x="593827" y="356717"/>
                  <a:pt x="582644" y="389112"/>
                  <a:pt x="595423" y="414670"/>
                </a:cubicBezTo>
                <a:cubicBezTo>
                  <a:pt x="602511" y="428847"/>
                  <a:pt x="623160" y="430245"/>
                  <a:pt x="637954" y="435935"/>
                </a:cubicBezTo>
                <a:cubicBezTo>
                  <a:pt x="705781" y="462022"/>
                  <a:pt x="719163" y="464212"/>
                  <a:pt x="776177" y="478465"/>
                </a:cubicBezTo>
                <a:cubicBezTo>
                  <a:pt x="804530" y="492642"/>
                  <a:pt x="844927" y="493813"/>
                  <a:pt x="861237" y="520995"/>
                </a:cubicBezTo>
                <a:cubicBezTo>
                  <a:pt x="884242" y="559337"/>
                  <a:pt x="896967" y="577465"/>
                  <a:pt x="914400" y="616688"/>
                </a:cubicBezTo>
                <a:cubicBezTo>
                  <a:pt x="922152" y="634129"/>
                  <a:pt x="928577" y="652130"/>
                  <a:pt x="935665" y="669851"/>
                </a:cubicBezTo>
                <a:cubicBezTo>
                  <a:pt x="939209" y="691116"/>
                  <a:pt x="935602" y="714929"/>
                  <a:pt x="946298" y="733647"/>
                </a:cubicBezTo>
                <a:cubicBezTo>
                  <a:pt x="951858" y="743378"/>
                  <a:pt x="967419" y="741200"/>
                  <a:pt x="978195" y="744279"/>
                </a:cubicBezTo>
                <a:cubicBezTo>
                  <a:pt x="1030454" y="759210"/>
                  <a:pt x="1015163" y="754912"/>
                  <a:pt x="1073888" y="754912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BF456EE-B8A3-2A47-ADE9-39CDCDE23216}"/>
              </a:ext>
            </a:extLst>
          </p:cNvPr>
          <p:cNvSpPr/>
          <p:nvPr/>
        </p:nvSpPr>
        <p:spPr>
          <a:xfrm>
            <a:off x="9110872" y="3781645"/>
            <a:ext cx="1137684" cy="648586"/>
          </a:xfrm>
          <a:custGeom>
            <a:avLst/>
            <a:gdLst>
              <a:gd name="connsiteX0" fmla="*/ 0 w 1105786"/>
              <a:gd name="connsiteY0" fmla="*/ 0 h 670796"/>
              <a:gd name="connsiteX1" fmla="*/ 191386 w 1105786"/>
              <a:gd name="connsiteY1" fmla="*/ 53162 h 670796"/>
              <a:gd name="connsiteX2" fmla="*/ 223284 w 1105786"/>
              <a:gd name="connsiteY2" fmla="*/ 85060 h 670796"/>
              <a:gd name="connsiteX3" fmla="*/ 265814 w 1105786"/>
              <a:gd name="connsiteY3" fmla="*/ 116958 h 670796"/>
              <a:gd name="connsiteX4" fmla="*/ 308344 w 1105786"/>
              <a:gd name="connsiteY4" fmla="*/ 159488 h 670796"/>
              <a:gd name="connsiteX5" fmla="*/ 372140 w 1105786"/>
              <a:gd name="connsiteY5" fmla="*/ 191386 h 670796"/>
              <a:gd name="connsiteX6" fmla="*/ 414670 w 1105786"/>
              <a:gd name="connsiteY6" fmla="*/ 233916 h 670796"/>
              <a:gd name="connsiteX7" fmla="*/ 446567 w 1105786"/>
              <a:gd name="connsiteY7" fmla="*/ 255181 h 670796"/>
              <a:gd name="connsiteX8" fmla="*/ 489098 w 1105786"/>
              <a:gd name="connsiteY8" fmla="*/ 297711 h 670796"/>
              <a:gd name="connsiteX9" fmla="*/ 584791 w 1105786"/>
              <a:gd name="connsiteY9" fmla="*/ 318976 h 670796"/>
              <a:gd name="connsiteX10" fmla="*/ 648586 w 1105786"/>
              <a:gd name="connsiteY10" fmla="*/ 340241 h 670796"/>
              <a:gd name="connsiteX11" fmla="*/ 691116 w 1105786"/>
              <a:gd name="connsiteY11" fmla="*/ 404037 h 670796"/>
              <a:gd name="connsiteX12" fmla="*/ 765544 w 1105786"/>
              <a:gd name="connsiteY12" fmla="*/ 457200 h 670796"/>
              <a:gd name="connsiteX13" fmla="*/ 871870 w 1105786"/>
              <a:gd name="connsiteY13" fmla="*/ 499730 h 670796"/>
              <a:gd name="connsiteX14" fmla="*/ 946298 w 1105786"/>
              <a:gd name="connsiteY14" fmla="*/ 552893 h 670796"/>
              <a:gd name="connsiteX15" fmla="*/ 1052623 w 1105786"/>
              <a:gd name="connsiteY15" fmla="*/ 606055 h 670796"/>
              <a:gd name="connsiteX16" fmla="*/ 1095153 w 1105786"/>
              <a:gd name="connsiteY16" fmla="*/ 669851 h 670796"/>
              <a:gd name="connsiteX17" fmla="*/ 1105786 w 1105786"/>
              <a:gd name="connsiteY17" fmla="*/ 669851 h 67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05786" h="670796">
                <a:moveTo>
                  <a:pt x="0" y="0"/>
                </a:moveTo>
                <a:cubicBezTo>
                  <a:pt x="114106" y="91284"/>
                  <a:pt x="-20082" y="295"/>
                  <a:pt x="191386" y="53162"/>
                </a:cubicBezTo>
                <a:cubicBezTo>
                  <a:pt x="205974" y="56809"/>
                  <a:pt x="211867" y="75274"/>
                  <a:pt x="223284" y="85060"/>
                </a:cubicBezTo>
                <a:cubicBezTo>
                  <a:pt x="236739" y="96593"/>
                  <a:pt x="252478" y="105289"/>
                  <a:pt x="265814" y="116958"/>
                </a:cubicBezTo>
                <a:cubicBezTo>
                  <a:pt x="280902" y="130160"/>
                  <a:pt x="291919" y="147991"/>
                  <a:pt x="308344" y="159488"/>
                </a:cubicBezTo>
                <a:cubicBezTo>
                  <a:pt x="327822" y="173122"/>
                  <a:pt x="352662" y="177752"/>
                  <a:pt x="372140" y="191386"/>
                </a:cubicBezTo>
                <a:cubicBezTo>
                  <a:pt x="388565" y="202883"/>
                  <a:pt x="399448" y="220868"/>
                  <a:pt x="414670" y="233916"/>
                </a:cubicBezTo>
                <a:cubicBezTo>
                  <a:pt x="424372" y="242232"/>
                  <a:pt x="436865" y="246865"/>
                  <a:pt x="446567" y="255181"/>
                </a:cubicBezTo>
                <a:cubicBezTo>
                  <a:pt x="461789" y="268229"/>
                  <a:pt x="470894" y="289309"/>
                  <a:pt x="489098" y="297711"/>
                </a:cubicBezTo>
                <a:cubicBezTo>
                  <a:pt x="518766" y="311404"/>
                  <a:pt x="553219" y="310557"/>
                  <a:pt x="584791" y="318976"/>
                </a:cubicBezTo>
                <a:cubicBezTo>
                  <a:pt x="606449" y="324752"/>
                  <a:pt x="627321" y="333153"/>
                  <a:pt x="648586" y="340241"/>
                </a:cubicBezTo>
                <a:cubicBezTo>
                  <a:pt x="662763" y="361506"/>
                  <a:pt x="670670" y="388703"/>
                  <a:pt x="691116" y="404037"/>
                </a:cubicBezTo>
                <a:cubicBezTo>
                  <a:pt x="700734" y="411250"/>
                  <a:pt x="750008" y="449432"/>
                  <a:pt x="765544" y="457200"/>
                </a:cubicBezTo>
                <a:cubicBezTo>
                  <a:pt x="813952" y="481404"/>
                  <a:pt x="829447" y="485589"/>
                  <a:pt x="871870" y="499730"/>
                </a:cubicBezTo>
                <a:cubicBezTo>
                  <a:pt x="950874" y="605070"/>
                  <a:pt x="854959" y="495806"/>
                  <a:pt x="946298" y="552893"/>
                </a:cubicBezTo>
                <a:cubicBezTo>
                  <a:pt x="1051341" y="618545"/>
                  <a:pt x="918224" y="583656"/>
                  <a:pt x="1052623" y="606055"/>
                </a:cubicBezTo>
                <a:cubicBezTo>
                  <a:pt x="1064713" y="642323"/>
                  <a:pt x="1059756" y="643303"/>
                  <a:pt x="1095153" y="669851"/>
                </a:cubicBezTo>
                <a:cubicBezTo>
                  <a:pt x="1097988" y="671978"/>
                  <a:pt x="1102242" y="669851"/>
                  <a:pt x="1105786" y="66985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EA9E58-069A-4D54-E118-D69C232814CD}"/>
              </a:ext>
            </a:extLst>
          </p:cNvPr>
          <p:cNvSpPr/>
          <p:nvPr/>
        </p:nvSpPr>
        <p:spPr>
          <a:xfrm>
            <a:off x="10429309" y="2570445"/>
            <a:ext cx="434163" cy="1774726"/>
          </a:xfrm>
          <a:custGeom>
            <a:avLst/>
            <a:gdLst>
              <a:gd name="connsiteX0" fmla="*/ 0 w 459511"/>
              <a:gd name="connsiteY0" fmla="*/ 1818167 h 1818167"/>
              <a:gd name="connsiteX1" fmla="*/ 10633 w 459511"/>
              <a:gd name="connsiteY1" fmla="*/ 1509823 h 1818167"/>
              <a:gd name="connsiteX2" fmla="*/ 53163 w 459511"/>
              <a:gd name="connsiteY2" fmla="*/ 1371600 h 1818167"/>
              <a:gd name="connsiteX3" fmla="*/ 170121 w 459511"/>
              <a:gd name="connsiteY3" fmla="*/ 1265274 h 1818167"/>
              <a:gd name="connsiteX4" fmla="*/ 223284 w 459511"/>
              <a:gd name="connsiteY4" fmla="*/ 1212111 h 1818167"/>
              <a:gd name="connsiteX5" fmla="*/ 244549 w 459511"/>
              <a:gd name="connsiteY5" fmla="*/ 1116418 h 1818167"/>
              <a:gd name="connsiteX6" fmla="*/ 308344 w 459511"/>
              <a:gd name="connsiteY6" fmla="*/ 744279 h 1818167"/>
              <a:gd name="connsiteX7" fmla="*/ 318977 w 459511"/>
              <a:gd name="connsiteY7" fmla="*/ 659218 h 1818167"/>
              <a:gd name="connsiteX8" fmla="*/ 329610 w 459511"/>
              <a:gd name="connsiteY8" fmla="*/ 499730 h 1818167"/>
              <a:gd name="connsiteX9" fmla="*/ 350875 w 459511"/>
              <a:gd name="connsiteY9" fmla="*/ 350874 h 1818167"/>
              <a:gd name="connsiteX10" fmla="*/ 435935 w 459511"/>
              <a:gd name="connsiteY10" fmla="*/ 212651 h 1818167"/>
              <a:gd name="connsiteX11" fmla="*/ 457200 w 459511"/>
              <a:gd name="connsiteY11" fmla="*/ 0 h 181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9511" h="1818167">
                <a:moveTo>
                  <a:pt x="0" y="1818167"/>
                </a:moveTo>
                <a:cubicBezTo>
                  <a:pt x="3544" y="1715386"/>
                  <a:pt x="2539" y="1612346"/>
                  <a:pt x="10633" y="1509823"/>
                </a:cubicBezTo>
                <a:cubicBezTo>
                  <a:pt x="12582" y="1485134"/>
                  <a:pt x="28322" y="1401409"/>
                  <a:pt x="53163" y="1371600"/>
                </a:cubicBezTo>
                <a:cubicBezTo>
                  <a:pt x="220625" y="1170644"/>
                  <a:pt x="81478" y="1342836"/>
                  <a:pt x="170121" y="1265274"/>
                </a:cubicBezTo>
                <a:cubicBezTo>
                  <a:pt x="188982" y="1248771"/>
                  <a:pt x="205563" y="1229832"/>
                  <a:pt x="223284" y="1212111"/>
                </a:cubicBezTo>
                <a:cubicBezTo>
                  <a:pt x="230372" y="1180213"/>
                  <a:pt x="240496" y="1148841"/>
                  <a:pt x="244549" y="1116418"/>
                </a:cubicBezTo>
                <a:cubicBezTo>
                  <a:pt x="289915" y="753488"/>
                  <a:pt x="208330" y="877633"/>
                  <a:pt x="308344" y="744279"/>
                </a:cubicBezTo>
                <a:cubicBezTo>
                  <a:pt x="311888" y="715925"/>
                  <a:pt x="316502" y="687685"/>
                  <a:pt x="318977" y="659218"/>
                </a:cubicBezTo>
                <a:cubicBezTo>
                  <a:pt x="323593" y="606138"/>
                  <a:pt x="324127" y="552728"/>
                  <a:pt x="329610" y="499730"/>
                </a:cubicBezTo>
                <a:cubicBezTo>
                  <a:pt x="334768" y="449874"/>
                  <a:pt x="336281" y="398825"/>
                  <a:pt x="350875" y="350874"/>
                </a:cubicBezTo>
                <a:cubicBezTo>
                  <a:pt x="365640" y="302360"/>
                  <a:pt x="404970" y="253937"/>
                  <a:pt x="435935" y="212651"/>
                </a:cubicBezTo>
                <a:cubicBezTo>
                  <a:pt x="469858" y="93921"/>
                  <a:pt x="457200" y="164025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1DBB10-923B-1FA2-B00E-3039E785DAE2}"/>
              </a:ext>
            </a:extLst>
          </p:cNvPr>
          <p:cNvCxnSpPr/>
          <p:nvPr/>
        </p:nvCxnSpPr>
        <p:spPr>
          <a:xfrm>
            <a:off x="8845058" y="5629191"/>
            <a:ext cx="52099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CF4FE3-2FE4-53E3-9DA1-E1911E9550CA}"/>
              </a:ext>
            </a:extLst>
          </p:cNvPr>
          <p:cNvSpPr txBox="1"/>
          <p:nvPr/>
        </p:nvSpPr>
        <p:spPr>
          <a:xfrm>
            <a:off x="9513133" y="5444525"/>
            <a:ext cx="1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policy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51BF72-9C92-87ED-7251-48F6F7EFFCF0}"/>
              </a:ext>
            </a:extLst>
          </p:cNvPr>
          <p:cNvCxnSpPr/>
          <p:nvPr/>
        </p:nvCxnSpPr>
        <p:spPr>
          <a:xfrm>
            <a:off x="8850378" y="5963576"/>
            <a:ext cx="52099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BC70CC-E2D4-D550-B92D-9048DD9B26EF}"/>
              </a:ext>
            </a:extLst>
          </p:cNvPr>
          <p:cNvSpPr txBox="1"/>
          <p:nvPr/>
        </p:nvSpPr>
        <p:spPr>
          <a:xfrm>
            <a:off x="9518453" y="5778910"/>
            <a:ext cx="19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Learnt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8B792C-C944-5D20-1388-19E91C562502}"/>
                  </a:ext>
                </a:extLst>
              </p:cNvPr>
              <p:cNvSpPr txBox="1"/>
              <p:nvPr/>
            </p:nvSpPr>
            <p:spPr>
              <a:xfrm>
                <a:off x="4649900" y="2998310"/>
                <a:ext cx="2892200" cy="135421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# reach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then reach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### reach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### reach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sz="1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8B792C-C944-5D20-1388-19E91C56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900" y="2998310"/>
                <a:ext cx="2892200" cy="1354217"/>
              </a:xfrm>
              <a:prstGeom prst="rect">
                <a:avLst/>
              </a:prstGeom>
              <a:blipFill>
                <a:blip r:embed="rId6"/>
                <a:stretch>
                  <a:fillRect l="-1681" t="-223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99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40878</TotalTime>
  <Words>1308</Words>
  <Application>Microsoft Office PowerPoint</Application>
  <PresentationFormat>Widescreen</PresentationFormat>
  <Paragraphs>192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  Reinforcement Learning for  long-horizon tasks</vt:lpstr>
      <vt:lpstr>Reinforcement Learning (RL)</vt:lpstr>
      <vt:lpstr>Markov Decision Process (MDP)</vt:lpstr>
      <vt:lpstr>RL Problem</vt:lpstr>
      <vt:lpstr>If transition probabilities were known ….</vt:lpstr>
      <vt:lpstr>RL Problem</vt:lpstr>
      <vt:lpstr>RL Algorithms and Toolkits</vt:lpstr>
      <vt:lpstr>Challenge : RL for long-horizon tasks</vt:lpstr>
      <vt:lpstr>A. Expressiveness</vt:lpstr>
      <vt:lpstr>B. Scalability</vt:lpstr>
      <vt:lpstr>C. No Guarantees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Optimizations for reactive synthesis for finite-horizon tasks</dc:title>
  <dc:creator>Suguman Bansal</dc:creator>
  <cp:lastModifiedBy>Bansal, Suguman</cp:lastModifiedBy>
  <cp:revision>924</cp:revision>
  <dcterms:created xsi:type="dcterms:W3CDTF">2019-08-21T04:28:10Z</dcterms:created>
  <dcterms:modified xsi:type="dcterms:W3CDTF">2022-08-12T20:15:00Z</dcterms:modified>
</cp:coreProperties>
</file>