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4" cy="3338150"/>
          </a:xfrm>
          <a:prstGeom prst="rect">
            <a:avLst/>
          </a:prstGeom>
          <a:solidFill>
            <a:srgbClr val="465359"/>
          </a:solidFill>
          <a:ln w="12700">
            <a:miter lim="400000"/>
          </a:ln>
        </p:spPr>
        <p:txBody>
          <a:bodyPr lIns="45719" rIns="45719"/>
          <a:lstStyle/>
          <a:p>
            <a:pPr/>
          </a:p>
        </p:txBody>
      </p:sp>
      <p:sp>
        <p:nvSpPr>
          <p:cNvPr id="16"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17"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36"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3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39"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0" name="Body Level One…"/>
          <p:cNvSpPr txBox="1"/>
          <p:nvPr>
            <p:ph type="body" sz="quarter" idx="1"/>
          </p:nvPr>
        </p:nvSpPr>
        <p:spPr>
          <a:xfrm>
            <a:off x="581191" y="4541416"/>
            <a:ext cx="11029617" cy="600557"/>
          </a:xfrm>
          <a:prstGeom prst="rect">
            <a:avLst/>
          </a:prstGeom>
        </p:spPr>
        <p:txBody>
          <a:bodyPr anchor="t"/>
          <a:lstStyle>
            <a:lvl1pPr marL="0" indent="0">
              <a:buClrTx/>
              <a:buSzTx/>
              <a:buNone/>
              <a:defRPr cap="all" sz="1800">
                <a:solidFill>
                  <a:schemeClr val="accent1"/>
                </a:solidFill>
              </a:defRPr>
            </a:lvl1pPr>
            <a:lvl2pPr marL="0" indent="457200">
              <a:buClrTx/>
              <a:buSzTx/>
              <a:buNone/>
              <a:defRPr cap="all" sz="1800">
                <a:solidFill>
                  <a:schemeClr val="accent1"/>
                </a:solidFill>
              </a:defRPr>
            </a:lvl2pPr>
            <a:lvl3pPr marL="0" indent="914400">
              <a:buClrTx/>
              <a:buSzTx/>
              <a:buNone/>
              <a:defRPr cap="all" sz="1800">
                <a:solidFill>
                  <a:schemeClr val="accent1"/>
                </a:solidFill>
              </a:defRPr>
            </a:lvl3pPr>
            <a:lvl4pPr marL="0" indent="1371600">
              <a:buClrTx/>
              <a:buSzTx/>
              <a:buNone/>
              <a:defRPr cap="all" sz="1800">
                <a:solidFill>
                  <a:schemeClr val="accent1"/>
                </a:solidFill>
              </a:defRPr>
            </a:lvl4pPr>
            <a:lvl5pPr marL="0" indent="1828800">
              <a:buClrTx/>
              <a:buSzTx/>
              <a:buNone/>
              <a:defRPr cap="all"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50"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51"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52" name="Title Text"/>
          <p:cNvSpPr txBox="1"/>
          <p:nvPr>
            <p:ph type="title"/>
          </p:nvPr>
        </p:nvSpPr>
        <p:spPr>
          <a:xfrm>
            <a:off x="581193" y="729657"/>
            <a:ext cx="11029616" cy="492856"/>
          </a:xfrm>
          <a:prstGeom prst="rect">
            <a:avLst/>
          </a:prstGeom>
        </p:spPr>
        <p:txBody>
          <a:bodyPr/>
          <a:lstStyle/>
          <a:p>
            <a:pPr/>
            <a:r>
              <a:t>Title Text</a:t>
            </a:r>
          </a:p>
        </p:txBody>
      </p:sp>
      <p:sp>
        <p:nvSpPr>
          <p:cNvPr id="53" name="Body Level One…"/>
          <p:cNvSpPr txBox="1"/>
          <p:nvPr>
            <p:ph type="body" sz="half" idx="1"/>
          </p:nvPr>
        </p:nvSpPr>
        <p:spPr>
          <a:xfrm>
            <a:off x="581193" y="1391479"/>
            <a:ext cx="5194768" cy="44695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63"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64"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5" name="Title Text"/>
          <p:cNvSpPr txBox="1"/>
          <p:nvPr>
            <p:ph type="title"/>
          </p:nvPr>
        </p:nvSpPr>
        <p:spPr>
          <a:xfrm>
            <a:off x="581193" y="729657"/>
            <a:ext cx="11029616" cy="988334"/>
          </a:xfrm>
          <a:prstGeom prst="rect">
            <a:avLst/>
          </a:prstGeom>
        </p:spPr>
        <p:txBody>
          <a:bodyPr/>
          <a:lstStyle/>
          <a:p>
            <a:pPr/>
            <a:r>
              <a:t>Title Text</a:t>
            </a:r>
          </a:p>
        </p:txBody>
      </p:sp>
      <p:sp>
        <p:nvSpPr>
          <p:cNvPr id="66" name="Body Level One…"/>
          <p:cNvSpPr txBox="1"/>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67" name="Text Placeholder 4"/>
          <p:cNvSpPr/>
          <p:nvPr>
            <p:ph type="body" sz="quarter" idx="21"/>
          </p:nvPr>
        </p:nvSpPr>
        <p:spPr>
          <a:xfrm>
            <a:off x="6416038" y="2250892"/>
            <a:ext cx="5194772" cy="553374"/>
          </a:xfrm>
          <a:prstGeom prst="rect">
            <a:avLst/>
          </a:prstGeom>
        </p:spPr>
        <p:txBody>
          <a:bodyPr/>
          <a:lstStyle/>
          <a:p>
            <a:pPr marL="0" indent="0">
              <a:lnSpc>
                <a:spcPct val="100000"/>
              </a:lnSpc>
              <a:buClrTx/>
              <a:buSzTx/>
              <a:buNone/>
              <a:defRPr sz="2000"/>
            </a:pPr>
          </a:p>
        </p:txBody>
      </p:sp>
      <p:sp>
        <p:nvSpPr>
          <p:cNvPr id="6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 name="Title Text"/>
          <p:cNvSpPr txBox="1"/>
          <p:nvPr>
            <p:ph type="title"/>
          </p:nvPr>
        </p:nvSpPr>
        <p:spPr>
          <a:xfrm>
            <a:off x="575894" y="729657"/>
            <a:ext cx="11029616" cy="592248"/>
          </a:xfrm>
          <a:prstGeom prst="rect">
            <a:avLst/>
          </a:prstGeom>
        </p:spPr>
        <p:txBody>
          <a:bodyPr/>
          <a:lstStyle/>
          <a:p>
            <a:pPr/>
            <a:r>
              <a:t>Title Text</a:t>
            </a:r>
          </a:p>
        </p:txBody>
      </p:sp>
      <p:sp>
        <p:nvSpPr>
          <p:cNvPr id="7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3"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84"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85"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86"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87"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9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96"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9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98"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99"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100" name="Body Level One…"/>
          <p:cNvSpPr txBox="1"/>
          <p:nvPr>
            <p:ph type="body" sz="half" idx="1"/>
          </p:nvPr>
        </p:nvSpPr>
        <p:spPr>
          <a:xfrm>
            <a:off x="4900927" y="1179828"/>
            <a:ext cx="6650992" cy="4658218"/>
          </a:xfrm>
          <a:prstGeom prst="rect">
            <a:avLst/>
          </a:prstGeom>
        </p:spPr>
        <p:txBody>
          <a:bodyPr/>
          <a:lstStyle>
            <a:lvl1pPr>
              <a:defRPr sz="2000">
                <a:solidFill>
                  <a:srgbClr val="335B74"/>
                </a:solidFill>
              </a:defRPr>
            </a:lvl1pPr>
            <a:lvl2pPr marL="663999" indent="-339999">
              <a:defRPr sz="2000">
                <a:solidFill>
                  <a:srgbClr val="335B74"/>
                </a:solidFill>
              </a:defRPr>
            </a:lvl2pPr>
            <a:lvl3pPr marL="967500" indent="-337500">
              <a:defRPr sz="2000">
                <a:solidFill>
                  <a:srgbClr val="335B74"/>
                </a:solidFill>
              </a:defRPr>
            </a:lvl3pPr>
            <a:lvl4pPr marL="1342285" indent="-334285">
              <a:defRPr sz="2000">
                <a:solidFill>
                  <a:srgbClr val="335B74"/>
                </a:solidFill>
              </a:defRPr>
            </a:lvl4pPr>
            <a:lvl5pPr marL="1702285" indent="-334285">
              <a:defRPr sz="2000">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3"/>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p>
        </p:txBody>
      </p:sp>
      <p:sp>
        <p:nvSpPr>
          <p:cNvPr id="102" name="Slide Number"/>
          <p:cNvSpPr txBox="1"/>
          <p:nvPr>
            <p:ph type="sldNum" sz="quarter" idx="2"/>
          </p:nvPr>
        </p:nvSpPr>
        <p:spPr>
          <a:xfrm>
            <a:off x="11379568" y="6525508"/>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9"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110"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111"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112"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113"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114"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115" name="Body Level One…"/>
          <p:cNvSpPr txBox="1"/>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7200"/>
            <a:ext cx="3703321" cy="91441"/>
          </a:xfrm>
          <a:prstGeom prst="rect">
            <a:avLst/>
          </a:prstGeom>
          <a:solidFill>
            <a:schemeClr val="accent1"/>
          </a:solidFill>
          <a:ln w="12700">
            <a:miter lim="400000"/>
          </a:ln>
        </p:spPr>
        <p:txBody>
          <a:bodyPr lIns="45719" rIns="45719"/>
          <a:lstStyle/>
          <a:p>
            <a:pPr/>
          </a:p>
        </p:txBody>
      </p:sp>
      <p:pic>
        <p:nvPicPr>
          <p:cNvPr id="5"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 name="Title Text"/>
          <p:cNvSpPr txBox="1"/>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9pPr>
    </p:titleStyle>
    <p:bodyStyle>
      <a:lvl1pPr marL="305999" marR="0" indent="-305999"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1pPr>
      <a:lvl2pPr marL="695571" marR="0" indent="-371571"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2pPr>
      <a:lvl3pPr marL="983076" marR="0" indent="-35307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3pPr>
      <a:lvl4pPr marL="136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4pPr>
      <a:lvl5pPr marL="172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5pPr>
      <a:lvl6pPr marL="19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6pPr>
      <a:lvl7pPr marL="22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7pPr>
      <a:lvl8pPr marL="25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8pPr>
      <a:lvl9pPr marL="28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ctrTitle"/>
          </p:nvPr>
        </p:nvSpPr>
        <p:spPr>
          <a:xfrm>
            <a:off x="1359108" y="1821634"/>
            <a:ext cx="9144001" cy="977779"/>
          </a:xfrm>
          <a:prstGeom prst="rect">
            <a:avLst/>
          </a:prstGeom>
        </p:spPr>
        <p:txBody>
          <a:bodyPr/>
          <a:lstStyle>
            <a:lvl1pPr algn="ctr">
              <a:defRPr>
                <a:solidFill>
                  <a:schemeClr val="accent1"/>
                </a:solidFill>
                <a:latin typeface="Arial"/>
                <a:ea typeface="Arial"/>
                <a:cs typeface="Arial"/>
                <a:sym typeface="Arial"/>
              </a:defRPr>
            </a:lvl1pPr>
          </a:lstStyle>
          <a:p>
            <a:pPr/>
            <a:r>
              <a:t>Travel ai agent</a:t>
            </a:r>
          </a:p>
        </p:txBody>
      </p:sp>
      <p:sp>
        <p:nvSpPr>
          <p:cNvPr id="126"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200">
                <a:solidFill>
                  <a:srgbClr val="1482AC"/>
                </a:solidFill>
                <a:latin typeface="Arial"/>
                <a:ea typeface="Arial"/>
                <a:cs typeface="Arial"/>
                <a:sym typeface="Arial"/>
              </a:defRPr>
            </a:lvl1pPr>
          </a:lstStyle>
          <a:p>
            <a:pPr/>
            <a:r>
              <a:t>IBM HACKATHON PROJECT</a:t>
            </a:r>
          </a:p>
        </p:txBody>
      </p:sp>
      <p:sp>
        <p:nvSpPr>
          <p:cNvPr id="127" name="TextBox 3"/>
          <p:cNvSpPr txBox="1"/>
          <p:nvPr/>
        </p:nvSpPr>
        <p:spPr>
          <a:xfrm>
            <a:off x="3163249" y="4586365"/>
            <a:ext cx="7888742" cy="15436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1482AC"/>
                </a:solidFill>
                <a:latin typeface="Arial"/>
                <a:ea typeface="Arial"/>
                <a:cs typeface="Arial"/>
                <a:sym typeface="Arial"/>
              </a:defRPr>
            </a:pPr>
            <a:r>
              <a:t>Presented By:</a:t>
            </a:r>
          </a:p>
          <a:p>
            <a:pPr>
              <a:defRPr b="1" sz="2000">
                <a:solidFill>
                  <a:srgbClr val="1482AC"/>
                </a:solidFill>
                <a:latin typeface="Arial"/>
                <a:ea typeface="Arial"/>
                <a:cs typeface="Arial"/>
                <a:sym typeface="Arial"/>
              </a:defRPr>
            </a:pPr>
            <a:r>
              <a:t>Student name :Sanket Banate</a:t>
            </a:r>
          </a:p>
          <a:p>
            <a:pPr>
              <a:defRPr b="1" sz="2000">
                <a:solidFill>
                  <a:srgbClr val="1482AC"/>
                </a:solidFill>
                <a:latin typeface="Arial"/>
                <a:ea typeface="Arial"/>
                <a:cs typeface="Arial"/>
                <a:sym typeface="Arial"/>
              </a:defRPr>
            </a:pPr>
            <a:r>
              <a:t>College Name &amp; Department :  MIT ACADEMY OF ENGINEERING ALANDI, PUNE .     COMPUTER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Results</a:t>
            </a:r>
          </a:p>
        </p:txBody>
      </p:sp>
      <p:pic>
        <p:nvPicPr>
          <p:cNvPr id="154" name="Screenshot 2025-07-31 at 7.03.55 PM.png" descr="Screenshot 2025-07-31 at 7.03.55 PM.png"/>
          <p:cNvPicPr>
            <a:picLocks noChangeAspect="1"/>
          </p:cNvPicPr>
          <p:nvPr/>
        </p:nvPicPr>
        <p:blipFill>
          <a:blip r:embed="rId2">
            <a:extLst/>
          </a:blip>
          <a:stretch>
            <a:fillRect/>
          </a:stretch>
        </p:blipFill>
        <p:spPr>
          <a:xfrm>
            <a:off x="1872497" y="1382410"/>
            <a:ext cx="8208181" cy="533824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Results</a:t>
            </a:r>
          </a:p>
        </p:txBody>
      </p:sp>
      <p:sp>
        <p:nvSpPr>
          <p:cNvPr id="157" name="TextBox 4"/>
          <p:cNvSpPr txBox="1"/>
          <p:nvPr/>
        </p:nvSpPr>
        <p:spPr>
          <a:xfrm>
            <a:off x="2757995" y="1382410"/>
            <a:ext cx="3845612" cy="4447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chemeClr val="accent2"/>
                </a:solidFill>
                <a:latin typeface="+mn-lt"/>
                <a:ea typeface="+mn-ea"/>
                <a:cs typeface="+mn-cs"/>
                <a:sym typeface="Calibri"/>
              </a:defRPr>
            </a:lvl1pPr>
          </a:lstStyle>
          <a:p>
            <a:pPr/>
            <a:r>
              <a:t>Deployed AI Agent</a:t>
            </a:r>
          </a:p>
        </p:txBody>
      </p:sp>
      <p:pic>
        <p:nvPicPr>
          <p:cNvPr id="158" name="Screenshot 2025-07-31 at 7.05.04 PM.png" descr="Screenshot 2025-07-31 at 7.05.04 PM.png"/>
          <p:cNvPicPr>
            <a:picLocks noChangeAspect="1"/>
          </p:cNvPicPr>
          <p:nvPr/>
        </p:nvPicPr>
        <p:blipFill>
          <a:blip r:embed="rId2">
            <a:extLst/>
          </a:blip>
          <a:stretch>
            <a:fillRect/>
          </a:stretch>
        </p:blipFill>
        <p:spPr>
          <a:xfrm>
            <a:off x="1973918" y="1919634"/>
            <a:ext cx="7513060" cy="478347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Conclusion</a:t>
            </a:r>
          </a:p>
        </p:txBody>
      </p:sp>
      <p:sp>
        <p:nvSpPr>
          <p:cNvPr id="161" name="Content Placeholder 2"/>
          <p:cNvSpPr txBox="1"/>
          <p:nvPr>
            <p:ph type="body" idx="1"/>
          </p:nvPr>
        </p:nvSpPr>
        <p:spPr>
          <a:xfrm>
            <a:off x="581191" y="1302025"/>
            <a:ext cx="11029617" cy="4673325"/>
          </a:xfrm>
          <a:prstGeom prst="rect">
            <a:avLst/>
          </a:prstGeom>
        </p:spPr>
        <p:txBody>
          <a:bodyPr/>
          <a:lstStyle>
            <a:lvl1pPr marL="0" indent="0">
              <a:buClrTx/>
              <a:buSzTx/>
              <a:buNone/>
              <a:defRPr sz="2800">
                <a:latin typeface="+mn-lt"/>
                <a:ea typeface="+mn-ea"/>
                <a:cs typeface="+mn-cs"/>
                <a:sym typeface="Calibri"/>
              </a:defRPr>
            </a:lvl1pPr>
          </a:lstStyle>
          <a:p>
            <a:pPr/>
            <a:r>
              <a:t>The Travel Planner Agent effectively simplifies travel planning by using the power of generative AI and retrieval-augmented intelligence. It delivers personalised, real-time answers tailored to user goals and budgets. The use of IBM Granite ensures conversational fluency, while tools like web crawlers and weather APIs enhance accuracy. The project demonstrates how Agentic AI can transform traditional trip planning into a smart, seamless experience.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GitHub Link</a:t>
            </a:r>
          </a:p>
        </p:txBody>
      </p:sp>
      <p:sp>
        <p:nvSpPr>
          <p:cNvPr id="164" name="Content Placeholder 2"/>
          <p:cNvSpPr txBox="1"/>
          <p:nvPr>
            <p:ph type="body" sz="half" idx="1"/>
          </p:nvPr>
        </p:nvSpPr>
        <p:spPr>
          <a:xfrm>
            <a:off x="1300473" y="1720826"/>
            <a:ext cx="9591054" cy="2154339"/>
          </a:xfrm>
          <a:prstGeom prst="rect">
            <a:avLst/>
          </a:prstGeom>
        </p:spPr>
        <p:txBody>
          <a:bodyPr/>
          <a:lstStyle/>
          <a:p>
            <a:pPr/>
            <a:r>
              <a:t>https://github.com/Wolverine0007/Travel-Planner-AI-Agent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Content Placeholder 2"/>
          <p:cNvSpPr txBox="1"/>
          <p:nvPr>
            <p:ph type="body" idx="1"/>
          </p:nvPr>
        </p:nvSpPr>
        <p:spPr>
          <a:xfrm>
            <a:off x="581191" y="1302025"/>
            <a:ext cx="11029617" cy="4673325"/>
          </a:xfrm>
          <a:prstGeom prst="rect">
            <a:avLst/>
          </a:prstGeom>
        </p:spPr>
        <p:txBody>
          <a:bodyPr/>
          <a:lstStyle/>
          <a:p>
            <a:pPr marL="305434" indent="-305434">
              <a:defRPr sz="2800">
                <a:latin typeface="+mn-lt"/>
                <a:ea typeface="+mn-ea"/>
                <a:cs typeface="+mn-cs"/>
                <a:sym typeface="Calibri"/>
              </a:defRPr>
            </a:pPr>
            <a:r>
              <a:t>Add multilingual support for Indian languages</a:t>
            </a:r>
          </a:p>
          <a:p>
            <a:pPr marL="305434" indent="-305434">
              <a:defRPr sz="2800">
                <a:latin typeface="+mn-lt"/>
                <a:ea typeface="+mn-ea"/>
                <a:cs typeface="+mn-cs"/>
                <a:sym typeface="Calibri"/>
              </a:defRPr>
            </a:pPr>
            <a:r>
              <a:t>Integrate live hotel and flight booking APIs</a:t>
            </a:r>
          </a:p>
          <a:p>
            <a:pPr marL="305434" indent="-305434">
              <a:defRPr sz="2800">
                <a:latin typeface="+mn-lt"/>
                <a:ea typeface="+mn-ea"/>
                <a:cs typeface="+mn-cs"/>
                <a:sym typeface="Calibri"/>
              </a:defRPr>
            </a:pPr>
            <a:r>
              <a:t>Enable voice-based query input</a:t>
            </a:r>
          </a:p>
          <a:p>
            <a:pPr marL="305434" indent="-305434">
              <a:defRPr sz="2800">
                <a:latin typeface="+mn-lt"/>
                <a:ea typeface="+mn-ea"/>
                <a:cs typeface="+mn-cs"/>
                <a:sym typeface="Calibri"/>
              </a:defRPr>
            </a:pPr>
            <a:r>
              <a:t>Add user profile &amp; saved plans feature</a:t>
            </a:r>
          </a:p>
          <a:p>
            <a:pPr marL="305434" indent="-305434">
              <a:defRPr sz="2800">
                <a:latin typeface="+mn-lt"/>
                <a:ea typeface="+mn-ea"/>
                <a:cs typeface="+mn-cs"/>
                <a:sym typeface="Calibri"/>
              </a:defRPr>
            </a:pPr>
            <a:r>
              <a:t>Deploy as a mobile app for wider reach</a:t>
            </a:r>
          </a:p>
        </p:txBody>
      </p:sp>
      <p:sp>
        <p:nvSpPr>
          <p:cNvPr id="167" name="Title 4"/>
          <p:cNvSpPr txBox="1"/>
          <p:nvPr/>
        </p:nvSpPr>
        <p:spPr>
          <a:xfrm>
            <a:off x="581390" y="844659"/>
            <a:ext cx="10938176" cy="530297"/>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defTabSz="434340">
              <a:lnSpc>
                <a:spcPct val="80000"/>
              </a:lnSpc>
              <a:defRPr b="1" cap="all" sz="3135">
                <a:solidFill>
                  <a:schemeClr val="accent1"/>
                </a:solidFill>
                <a:latin typeface="Arial"/>
                <a:ea typeface="Arial"/>
                <a:cs typeface="Arial"/>
                <a:sym typeface="Arial"/>
              </a:defRPr>
            </a:lvl1pPr>
          </a:lstStyle>
          <a:p>
            <a:pPr/>
            <a:r>
              <a:t>Future scope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IBM Certifications</a:t>
            </a:r>
          </a:p>
        </p:txBody>
      </p:sp>
      <p:pic>
        <p:nvPicPr>
          <p:cNvPr id="170" name="Screenshot 2025-08-01 at 7.42.27 PM.png" descr="Screenshot 2025-08-01 at 7.42.27 PM.png"/>
          <p:cNvPicPr>
            <a:picLocks noChangeAspect="1"/>
          </p:cNvPicPr>
          <p:nvPr/>
        </p:nvPicPr>
        <p:blipFill>
          <a:blip r:embed="rId2">
            <a:extLst/>
          </a:blip>
          <a:stretch>
            <a:fillRect/>
          </a:stretch>
        </p:blipFill>
        <p:spPr>
          <a:xfrm>
            <a:off x="1885997" y="1292746"/>
            <a:ext cx="7219195" cy="541067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IBM Certifications</a:t>
            </a:r>
          </a:p>
        </p:txBody>
      </p:sp>
      <p:pic>
        <p:nvPicPr>
          <p:cNvPr id="173" name="Screenshot 2025-08-01 at 7.43.37 PM.png" descr="Screenshot 2025-08-01 at 7.43.37 PM.png"/>
          <p:cNvPicPr>
            <a:picLocks noChangeAspect="1"/>
          </p:cNvPicPr>
          <p:nvPr/>
        </p:nvPicPr>
        <p:blipFill>
          <a:blip r:embed="rId2">
            <a:extLst/>
          </a:blip>
          <a:stretch>
            <a:fillRect/>
          </a:stretch>
        </p:blipFill>
        <p:spPr>
          <a:xfrm>
            <a:off x="1879353" y="1278880"/>
            <a:ext cx="7190931" cy="541490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IBM Certifications</a:t>
            </a:r>
          </a:p>
        </p:txBody>
      </p:sp>
      <p:pic>
        <p:nvPicPr>
          <p:cNvPr id="176" name="Screenshot 2025-08-01 at 7.47.43 PM.png" descr="Screenshot 2025-08-01 at 7.47.43 PM.png"/>
          <p:cNvPicPr>
            <a:picLocks noChangeAspect="1"/>
          </p:cNvPicPr>
          <p:nvPr/>
        </p:nvPicPr>
        <p:blipFill>
          <a:blip r:embed="rId2">
            <a:extLst/>
          </a:blip>
          <a:stretch>
            <a:fillRect/>
          </a:stretch>
        </p:blipFill>
        <p:spPr>
          <a:xfrm>
            <a:off x="1660805" y="1382410"/>
            <a:ext cx="8870390" cy="565152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4"/>
          <p:cNvSpPr txBox="1"/>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49573" y="558467"/>
            <a:ext cx="10515601" cy="1325564"/>
          </a:xfrm>
          <a:prstGeom prst="rect">
            <a:avLst/>
          </a:prstGeom>
        </p:spPr>
        <p:txBody>
          <a:bodyPr/>
          <a:lstStyle>
            <a:lvl1pPr>
              <a:defRPr>
                <a:solidFill>
                  <a:srgbClr val="002060"/>
                </a:solidFill>
                <a:latin typeface="Arial"/>
                <a:ea typeface="Arial"/>
                <a:cs typeface="Arial"/>
                <a:sym typeface="Arial"/>
              </a:defRPr>
            </a:lvl1pPr>
          </a:lstStyle>
          <a:p>
            <a:pPr/>
            <a:r>
              <a:t>OUTLINE</a:t>
            </a:r>
          </a:p>
        </p:txBody>
      </p:sp>
      <p:sp>
        <p:nvSpPr>
          <p:cNvPr id="130" name="Content Placeholder 2"/>
          <p:cNvSpPr txBox="1"/>
          <p:nvPr>
            <p:ph type="body" idx="1"/>
          </p:nvPr>
        </p:nvSpPr>
        <p:spPr>
          <a:xfrm>
            <a:off x="838199" y="1618938"/>
            <a:ext cx="11019022" cy="5239062"/>
          </a:xfrm>
          <a:prstGeom prst="rect">
            <a:avLst/>
          </a:prstGeom>
        </p:spPr>
        <p:txBody>
          <a:bodyPr anchor="t"/>
          <a:lstStyle/>
          <a:p>
            <a:pPr marL="0" indent="0">
              <a:buSzTx/>
              <a:buFont typeface="Wingdings 2"/>
              <a:buNone/>
              <a:defRPr b="1" sz="2000">
                <a:latin typeface="Arial"/>
                <a:ea typeface="Arial"/>
                <a:cs typeface="Arial"/>
                <a:sym typeface="Arial"/>
              </a:defRPr>
            </a:pPr>
            <a:r>
              <a:t>  </a:t>
            </a:r>
          </a:p>
          <a:p>
            <a:pPr marL="305434" indent="-305434">
              <a:defRPr b="1" sz="2000">
                <a:latin typeface="Arial"/>
                <a:ea typeface="Arial"/>
                <a:cs typeface="Arial"/>
                <a:sym typeface="Arial"/>
              </a:defRPr>
            </a:pPr>
            <a:r>
              <a:t>Problem Statement </a:t>
            </a:r>
          </a:p>
          <a:p>
            <a:pPr marL="305434" indent="-305434">
              <a:defRPr b="1" sz="2000">
                <a:latin typeface="Arial"/>
                <a:ea typeface="Arial"/>
                <a:cs typeface="Arial"/>
                <a:sym typeface="Arial"/>
              </a:defRPr>
            </a:pPr>
            <a:r>
              <a:t>Technology used</a:t>
            </a:r>
          </a:p>
          <a:p>
            <a:pPr marL="305434" indent="-305434">
              <a:defRPr b="1" sz="2000">
                <a:latin typeface="Arial"/>
                <a:ea typeface="Arial"/>
                <a:cs typeface="Arial"/>
                <a:sym typeface="Arial"/>
              </a:defRPr>
            </a:pPr>
            <a:r>
              <a:t>Wow factor </a:t>
            </a:r>
          </a:p>
          <a:p>
            <a:pPr marL="305434" indent="-305434">
              <a:defRPr b="1" sz="2000">
                <a:latin typeface="Arial"/>
                <a:ea typeface="Arial"/>
                <a:cs typeface="Arial"/>
                <a:sym typeface="Arial"/>
              </a:defRPr>
            </a:pPr>
            <a:r>
              <a:t>End users</a:t>
            </a:r>
          </a:p>
          <a:p>
            <a:pPr marL="305434" indent="-305434">
              <a:defRPr b="1" sz="2000">
                <a:latin typeface="Arial"/>
                <a:ea typeface="Arial"/>
                <a:cs typeface="Arial"/>
                <a:sym typeface="Arial"/>
              </a:defRPr>
            </a:pPr>
            <a:r>
              <a:t>Result</a:t>
            </a:r>
          </a:p>
          <a:p>
            <a:pPr marL="305434" indent="-305434">
              <a:defRPr b="1" sz="2000">
                <a:latin typeface="Arial"/>
                <a:ea typeface="Arial"/>
                <a:cs typeface="Arial"/>
                <a:sym typeface="Arial"/>
              </a:defRPr>
            </a:pPr>
            <a:r>
              <a:t>Conclusion</a:t>
            </a:r>
          </a:p>
          <a:p>
            <a:pPr marL="305434" indent="-305434">
              <a:defRPr b="1" sz="2000">
                <a:latin typeface="Arial"/>
                <a:ea typeface="Arial"/>
                <a:cs typeface="Arial"/>
                <a:sym typeface="Arial"/>
              </a:defRPr>
            </a:pPr>
            <a:r>
              <a:t>Git-hub Link</a:t>
            </a:r>
          </a:p>
          <a:p>
            <a:pPr marL="305434" indent="-305434">
              <a:defRPr b="1" sz="2000">
                <a:latin typeface="Arial"/>
                <a:ea typeface="Arial"/>
                <a:cs typeface="Arial"/>
                <a:sym typeface="Arial"/>
              </a:defRPr>
            </a:pPr>
            <a:r>
              <a:t>Future scope</a:t>
            </a:r>
          </a:p>
          <a:p>
            <a:pPr marL="305434" indent="-305434">
              <a:defRPr b="1" sz="2000">
                <a:latin typeface="Arial"/>
                <a:ea typeface="Arial"/>
                <a:cs typeface="Arial"/>
                <a:sym typeface="Arial"/>
              </a:defRPr>
            </a:pPr>
            <a:r>
              <a:t>IBM Certifications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Problem Statement</a:t>
            </a:r>
          </a:p>
        </p:txBody>
      </p:sp>
      <p:sp>
        <p:nvSpPr>
          <p:cNvPr id="133" name="Content Placeholder 1"/>
          <p:cNvSpPr txBox="1"/>
          <p:nvPr>
            <p:ph type="body" idx="1"/>
          </p:nvPr>
        </p:nvSpPr>
        <p:spPr>
          <a:xfrm>
            <a:off x="452402" y="1237632"/>
            <a:ext cx="11029617" cy="4673325"/>
          </a:xfrm>
          <a:prstGeom prst="rect">
            <a:avLst/>
          </a:prstGeom>
        </p:spPr>
        <p:txBody>
          <a:bodyPr/>
          <a:lstStyle/>
          <a:p>
            <a:pPr marL="0" indent="0" defTabSz="342900">
              <a:spcBef>
                <a:spcPts val="400"/>
              </a:spcBef>
              <a:buSzTx/>
              <a:buFont typeface="Wingdings 2"/>
              <a:buNone/>
              <a:defRPr sz="1875">
                <a:latin typeface="+mn-lt"/>
                <a:ea typeface="+mn-ea"/>
                <a:cs typeface="+mn-cs"/>
                <a:sym typeface="Calibri"/>
              </a:defRPr>
            </a:pPr>
            <a:r>
              <a:t>Planning a trip can be overwhelming and time-consuming, especially with the abundance of travel information scattered across multiple platforms. Users often struggle to decide on destinations, create efficient itineraries, find reliable accommodation or transport options, and adapt plans based on seasonal, weather, or budget constraints. The lack of personalised and real-time travel guidance results in missed opportunities, inefficient plans, or increased costs—making travel planning a frustrating experience for many.</a:t>
            </a:r>
            <a:endParaRPr sz="825"/>
          </a:p>
          <a:p>
            <a:pPr marL="0" indent="0" defTabSz="342900">
              <a:spcBef>
                <a:spcPts val="400"/>
              </a:spcBef>
              <a:buSzTx/>
              <a:buFont typeface="Wingdings 2"/>
              <a:buNone/>
              <a:defRPr sz="1875">
                <a:latin typeface="+mn-lt"/>
                <a:ea typeface="+mn-ea"/>
                <a:cs typeface="+mn-cs"/>
                <a:sym typeface="Calibri"/>
              </a:defRPr>
            </a:pPr>
            <a:endParaRPr sz="825"/>
          </a:p>
          <a:p>
            <a:pPr marL="0" indent="0" defTabSz="342900">
              <a:spcBef>
                <a:spcPts val="400"/>
              </a:spcBef>
              <a:buSzTx/>
              <a:buFont typeface="Wingdings 2"/>
              <a:buNone/>
              <a:defRPr sz="1875">
                <a:latin typeface="+mn-lt"/>
                <a:ea typeface="+mn-ea"/>
                <a:cs typeface="+mn-cs"/>
                <a:sym typeface="Calibri"/>
              </a:defRPr>
            </a:pPr>
            <a:r>
              <a:rPr b="1"/>
              <a:t>Proposed Solution</a:t>
            </a:r>
            <a:r>
              <a:t>:</a:t>
            </a:r>
            <a:br/>
            <a:r>
              <a:t>The proposed solution is an intelligent </a:t>
            </a:r>
            <a:r>
              <a:rPr b="1"/>
              <a:t>Travel Planner Agent</a:t>
            </a:r>
            <a:r>
              <a:t>, an AI-powered assistant built using IBM Watsonx.ai and IBM Granite. The agent interacts with users in natural language and provides personalised travel recommendations such as: Destinations based on season, budget, and interest Day-wise itineraries, Suggested transport and accommodation, Local experiences, food, and weather tips. It integrates live data from sources like Google Search, DuckDuckGo, weather APIs, and travel blogs to ensure accurate and timely responses.</a:t>
            </a:r>
          </a:p>
          <a:p>
            <a:pPr marL="0" indent="0" defTabSz="342900">
              <a:spcBef>
                <a:spcPts val="400"/>
              </a:spcBef>
              <a:buSzTx/>
              <a:buFont typeface="Wingdings 2"/>
              <a:buNone/>
              <a:defRPr sz="1875">
                <a:latin typeface="+mn-lt"/>
                <a:ea typeface="+mn-ea"/>
                <a:cs typeface="+mn-cs"/>
                <a:sym typeface="Calibri"/>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4"/>
          <p:cNvSpPr txBox="1"/>
          <p:nvPr>
            <p:ph type="title"/>
          </p:nvPr>
        </p:nvSpPr>
        <p:spPr>
          <a:xfrm>
            <a:off x="581192" y="702155"/>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Technology  used</a:t>
            </a:r>
          </a:p>
        </p:txBody>
      </p:sp>
      <p:sp>
        <p:nvSpPr>
          <p:cNvPr id="136" name="Content Placeholder 1"/>
          <p:cNvSpPr txBox="1"/>
          <p:nvPr>
            <p:ph type="body" idx="1"/>
          </p:nvPr>
        </p:nvSpPr>
        <p:spPr>
          <a:xfrm>
            <a:off x="375275" y="499748"/>
            <a:ext cx="11709462" cy="6686746"/>
          </a:xfrm>
          <a:prstGeom prst="rect">
            <a:avLst/>
          </a:prstGeom>
        </p:spPr>
        <p:txBody>
          <a:bodyPr/>
          <a:lstStyle/>
          <a:p>
            <a:pPr marL="0" indent="0" defTabSz="210311">
              <a:lnSpc>
                <a:spcPct val="100000"/>
              </a:lnSpc>
              <a:buClrTx/>
              <a:buSzTx/>
              <a:buNone/>
              <a:defRPr b="1" sz="1288">
                <a:solidFill>
                  <a:srgbClr val="000000"/>
                </a:solidFill>
                <a:latin typeface="Times Roman"/>
                <a:ea typeface="Times Roman"/>
                <a:cs typeface="Times Roman"/>
                <a:sym typeface="Times Roman"/>
              </a:defRPr>
            </a:pPr>
          </a:p>
          <a:p>
            <a:pPr marL="0" indent="0" defTabSz="210311">
              <a:lnSpc>
                <a:spcPct val="100000"/>
              </a:lnSpc>
              <a:buClrTx/>
              <a:buSzTx/>
              <a:buNone/>
              <a:defRPr b="1" sz="1288">
                <a:solidFill>
                  <a:srgbClr val="000000"/>
                </a:solidFill>
                <a:latin typeface="Times Roman"/>
                <a:ea typeface="Times Roman"/>
                <a:cs typeface="Times Roman"/>
                <a:sym typeface="Times Roman"/>
              </a:defRPr>
            </a:pPr>
          </a:p>
          <a:p>
            <a:pPr marL="0" indent="0" defTabSz="210311">
              <a:lnSpc>
                <a:spcPct val="100000"/>
              </a:lnSpc>
              <a:buClrTx/>
              <a:buSzTx/>
              <a:buNone/>
              <a:defRPr b="1" sz="1288">
                <a:solidFill>
                  <a:srgbClr val="000000"/>
                </a:solidFill>
                <a:latin typeface="Times Roman"/>
                <a:ea typeface="Times Roman"/>
                <a:cs typeface="Times Roman"/>
                <a:sym typeface="Times Roman"/>
              </a:defRPr>
            </a:pPr>
          </a:p>
          <a:p>
            <a:pPr marL="0" indent="0" defTabSz="210311">
              <a:lnSpc>
                <a:spcPct val="100000"/>
              </a:lnSpc>
              <a:buClrTx/>
              <a:buSzTx/>
              <a:buNone/>
              <a:defRPr b="1" sz="1656">
                <a:solidFill>
                  <a:srgbClr val="000000"/>
                </a:solidFill>
                <a:latin typeface="Times Roman"/>
                <a:ea typeface="Times Roman"/>
                <a:cs typeface="Times Roman"/>
                <a:sym typeface="Times Roman"/>
              </a:defRPr>
            </a:pPr>
          </a:p>
          <a:p>
            <a:pPr marL="0" indent="0" defTabSz="210311">
              <a:lnSpc>
                <a:spcPct val="100000"/>
              </a:lnSpc>
              <a:buClrTx/>
              <a:buSzTx/>
              <a:buNone/>
              <a:defRPr b="1" sz="1656">
                <a:solidFill>
                  <a:srgbClr val="000000"/>
                </a:solidFill>
                <a:latin typeface="Times Roman"/>
                <a:ea typeface="Times Roman"/>
                <a:cs typeface="Times Roman"/>
                <a:sym typeface="Times Roman"/>
              </a:defRPr>
            </a:pPr>
            <a:r>
              <a:t>1. IBM Granite (LLM – Large Language Model)</a:t>
            </a:r>
          </a:p>
          <a:p>
            <a:pPr marL="222482" indent="-158220" defTabSz="210311">
              <a:lnSpc>
                <a:spcPct val="100000"/>
              </a:lnSpc>
              <a:spcBef>
                <a:spcPts val="500"/>
              </a:spcBef>
              <a:buFont typeface="Times Roman"/>
              <a:buChar char="•"/>
              <a:defRPr sz="1656">
                <a:solidFill>
                  <a:srgbClr val="000000"/>
                </a:solidFill>
                <a:latin typeface="Courier"/>
                <a:ea typeface="Courier"/>
                <a:cs typeface="Courier"/>
                <a:sym typeface="Courier"/>
              </a:defRPr>
            </a:pPr>
            <a:r>
              <a:rPr>
                <a:latin typeface="Times Roman"/>
                <a:ea typeface="Times Roman"/>
                <a:cs typeface="Times Roman"/>
                <a:sym typeface="Times Roman"/>
              </a:rPr>
              <a:t>Model: </a:t>
            </a:r>
            <a:r>
              <a:t>granite-3-3b-instruct</a:t>
            </a:r>
            <a:endParaRPr>
              <a:latin typeface="Times Roman"/>
              <a:ea typeface="Times Roman"/>
              <a:cs typeface="Times Roman"/>
              <a:sym typeface="Times Roman"/>
            </a:endParaRP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Purpose: Natural Language Understanding &amp; Generation</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Supports Retrieval-Augmented Generation (RAG) for enhanced accuracy.</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p>
          <a:p>
            <a:pPr marL="0" indent="0" defTabSz="210311">
              <a:lnSpc>
                <a:spcPct val="100000"/>
              </a:lnSpc>
              <a:buClrTx/>
              <a:buSzTx/>
              <a:buNone/>
              <a:defRPr b="1" sz="1656">
                <a:solidFill>
                  <a:srgbClr val="000000"/>
                </a:solidFill>
                <a:latin typeface="Times Roman"/>
                <a:ea typeface="Times Roman"/>
                <a:cs typeface="Times Roman"/>
                <a:sym typeface="Times Roman"/>
              </a:defRPr>
            </a:pPr>
            <a:r>
              <a:t>2. IBM Watsonx.ai</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Platform to access and interact with IBM Granite models.</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Enables prompt execution, tool integration, and AI assistant logic.</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Running the AI model with user prompts</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Configuring instructions and behaviour constraints (e.g., travel-only scope)</a:t>
            </a:r>
          </a:p>
          <a:p>
            <a:pPr marL="0" indent="0" defTabSz="210311">
              <a:lnSpc>
                <a:spcPct val="100000"/>
              </a:lnSpc>
              <a:buClrTx/>
              <a:buSzTx/>
              <a:buNone/>
              <a:defRPr b="1" sz="1656">
                <a:solidFill>
                  <a:srgbClr val="000000"/>
                </a:solidFill>
                <a:latin typeface="Times Roman"/>
                <a:ea typeface="Times Roman"/>
                <a:cs typeface="Times Roman"/>
                <a:sym typeface="Times Roman"/>
              </a:defRPr>
            </a:pPr>
            <a:r>
              <a:t>3. IBM Cloud Lite</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Hosting and deployment environment.</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Deploy the AI agent backend</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Host and serve APIs or frontend components</a:t>
            </a:r>
          </a:p>
          <a:p>
            <a:pPr marL="210311" indent="-146050" defTabSz="210311">
              <a:lnSpc>
                <a:spcPct val="100000"/>
              </a:lnSpc>
              <a:spcBef>
                <a:spcPts val="500"/>
              </a:spcBef>
              <a:buFont typeface="Times Roman"/>
              <a:buChar char="•"/>
              <a:defRPr sz="1656">
                <a:solidFill>
                  <a:srgbClr val="000000"/>
                </a:solidFill>
                <a:latin typeface="Times Roman"/>
                <a:ea typeface="Times Roman"/>
                <a:cs typeface="Times Roman"/>
                <a:sym typeface="Times Roman"/>
              </a:defRPr>
            </a:pPr>
            <a:r>
              <a:t>Ensure secure and scalable access to the assistant</a:t>
            </a:r>
          </a:p>
          <a:p>
            <a:pPr marL="210311" indent="-146050" defTabSz="210311">
              <a:lnSpc>
                <a:spcPct val="100000"/>
              </a:lnSpc>
              <a:spcBef>
                <a:spcPts val="500"/>
              </a:spcBef>
              <a:buFont typeface="Times Roman"/>
              <a:buChar char="•"/>
              <a:tabLst>
                <a:tab pos="266700" algn="l"/>
                <a:tab pos="419100" algn="l"/>
              </a:tabLst>
              <a:defRPr sz="552">
                <a:solidFill>
                  <a:srgbClr val="000000"/>
                </a:solidFill>
                <a:latin typeface="Times Roman"/>
                <a:ea typeface="Times Roman"/>
                <a:cs typeface="Times Roman"/>
                <a:sym typeface="Times Roman"/>
              </a:defRPr>
            </a:pPr>
          </a:p>
          <a:p>
            <a:pPr lvl="1" marL="420623" indent="-146050" defTabSz="210311">
              <a:lnSpc>
                <a:spcPct val="100000"/>
              </a:lnSpc>
              <a:spcBef>
                <a:spcPts val="500"/>
              </a:spcBef>
              <a:buFont typeface="Times Roman"/>
              <a:buChar char="◦"/>
              <a:tabLst>
                <a:tab pos="63500" algn="l"/>
                <a:tab pos="203200" algn="l"/>
              </a:tabLst>
              <a:defRPr sz="552">
                <a:solidFill>
                  <a:srgbClr val="000000"/>
                </a:solidFill>
                <a:latin typeface="Times Roman"/>
                <a:ea typeface="Times Roman"/>
                <a:cs typeface="Times Roman"/>
                <a:sym typeface="Times Roman"/>
              </a:defRPr>
            </a:pPr>
            <a:endParaRPr>
              <a:latin typeface="Courier"/>
              <a:ea typeface="Courier"/>
              <a:cs typeface="Courier"/>
              <a:sym typeface="Courier"/>
            </a:endParaRPr>
          </a:p>
          <a:p>
            <a:pPr marL="0" indent="0" defTabSz="210311">
              <a:spcBef>
                <a:spcPts val="200"/>
              </a:spcBef>
              <a:buSzTx/>
              <a:buFont typeface="Wingdings 2"/>
              <a:buNone/>
              <a:defRPr sz="736"/>
            </a:pPr>
          </a:p>
          <a:p>
            <a:pPr marL="0" indent="0" defTabSz="210311">
              <a:lnSpc>
                <a:spcPct val="100000"/>
              </a:lnSpc>
              <a:spcBef>
                <a:spcPts val="0"/>
              </a:spcBef>
              <a:buClrTx/>
              <a:buSzTx/>
              <a:buNone/>
              <a:defRPr b="1" sz="552">
                <a:solidFill>
                  <a:srgbClr val="000000"/>
                </a:solidFill>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IBM cloud services used</a:t>
            </a:r>
          </a:p>
        </p:txBody>
      </p:sp>
      <p:sp>
        <p:nvSpPr>
          <p:cNvPr id="139" name="Content Placeholder 2"/>
          <p:cNvSpPr txBox="1"/>
          <p:nvPr>
            <p:ph type="body" sz="half" idx="1"/>
          </p:nvPr>
        </p:nvSpPr>
        <p:spPr>
          <a:xfrm>
            <a:off x="817832" y="1825281"/>
            <a:ext cx="8597059" cy="2064674"/>
          </a:xfrm>
          <a:prstGeom prst="rect">
            <a:avLst/>
          </a:prstGeom>
        </p:spPr>
        <p:txBody>
          <a:bodyPr/>
          <a:lstStyle/>
          <a:p>
            <a:pPr marL="305434" indent="-305434"/>
            <a:r>
              <a:t>IBM Cloud Watsonx AI Studio</a:t>
            </a:r>
          </a:p>
          <a:p>
            <a:pPr marL="305434" indent="-305434"/>
            <a:r>
              <a:t>IBM Cloud Watsonx AI runtime</a:t>
            </a:r>
          </a:p>
          <a:p>
            <a:pPr marL="305434" indent="-305434"/>
            <a:r>
              <a:t>IBM Cloud Agent Lab</a:t>
            </a:r>
          </a:p>
          <a:p>
            <a:pPr marL="305434" indent="-305434"/>
            <a:r>
              <a:t>IBM Granite foundation model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4"/>
          <p:cNvSpPr txBox="1"/>
          <p:nvPr>
            <p:ph type="title"/>
          </p:nvPr>
        </p:nvSpPr>
        <p:spPr>
          <a:xfrm>
            <a:off x="581191" y="771729"/>
            <a:ext cx="11029616" cy="530298"/>
          </a:xfrm>
          <a:prstGeom prst="rect">
            <a:avLst/>
          </a:prstGeom>
        </p:spPr>
        <p:txBody>
          <a:bodyPr/>
          <a:lstStyle>
            <a:lvl1pPr defTabSz="448055">
              <a:defRPr sz="3136">
                <a:solidFill>
                  <a:schemeClr val="accent1"/>
                </a:solidFill>
                <a:latin typeface="Arial"/>
                <a:ea typeface="Arial"/>
                <a:cs typeface="Arial"/>
                <a:sym typeface="Arial"/>
              </a:defRPr>
            </a:lvl1pPr>
          </a:lstStyle>
          <a:p>
            <a:pPr/>
            <a:r>
              <a:t>Wow factors</a:t>
            </a:r>
          </a:p>
        </p:txBody>
      </p:sp>
      <p:sp>
        <p:nvSpPr>
          <p:cNvPr id="142" name="Content Placeholder 1"/>
          <p:cNvSpPr txBox="1"/>
          <p:nvPr>
            <p:ph type="body" idx="1"/>
          </p:nvPr>
        </p:nvSpPr>
        <p:spPr>
          <a:xfrm>
            <a:off x="12122" y="1257655"/>
            <a:ext cx="11546574" cy="5528952"/>
          </a:xfrm>
          <a:prstGeom prst="rect">
            <a:avLst/>
          </a:prstGeom>
        </p:spPr>
        <p:txBody>
          <a:bodyPr/>
          <a:lstStyle/>
          <a:p>
            <a:pPr marL="457200" indent="-317500">
              <a:lnSpc>
                <a:spcPct val="100000"/>
              </a:lnSpc>
              <a:spcBef>
                <a:spcPts val="1200"/>
              </a:spcBef>
              <a:buFont typeface="Times Roman"/>
              <a:defRPr sz="1600">
                <a:solidFill>
                  <a:srgbClr val="000000"/>
                </a:solidFill>
                <a:latin typeface="Times Roman"/>
                <a:ea typeface="Times Roman"/>
                <a:cs typeface="Times Roman"/>
                <a:sym typeface="Times Roman"/>
              </a:defRPr>
            </a:pPr>
            <a:r>
              <a:rPr b="1"/>
              <a:t>Conversational Trip Planning:</a:t>
            </a:r>
            <a:br/>
            <a:r>
              <a:t>Users can plan entire trips simply by chatting with the AI — no need to visit multiple travel websites or apps.</a:t>
            </a:r>
          </a:p>
          <a:p>
            <a:pPr marL="457200" indent="-317500">
              <a:lnSpc>
                <a:spcPct val="100000"/>
              </a:lnSpc>
              <a:spcBef>
                <a:spcPts val="1200"/>
              </a:spcBef>
              <a:buFont typeface="Times Roman"/>
              <a:defRPr sz="1600">
                <a:solidFill>
                  <a:srgbClr val="000000"/>
                </a:solidFill>
                <a:latin typeface="Times Roman"/>
                <a:ea typeface="Times Roman"/>
                <a:cs typeface="Times Roman"/>
                <a:sym typeface="Times Roman"/>
              </a:defRPr>
            </a:pPr>
            <a:r>
              <a:rPr b="1"/>
              <a:t>Personalised Itinerary Generation:</a:t>
            </a:r>
            <a:br/>
            <a:r>
              <a:t>Creates detailed, day-by-day itineraries tailored to the user’s preferences, travel duration, season, and budget.</a:t>
            </a:r>
          </a:p>
          <a:p>
            <a:pPr marL="457200" indent="-317500">
              <a:lnSpc>
                <a:spcPct val="100000"/>
              </a:lnSpc>
              <a:spcBef>
                <a:spcPts val="1200"/>
              </a:spcBef>
              <a:buFont typeface="Times Roman"/>
              <a:defRPr sz="1600">
                <a:solidFill>
                  <a:srgbClr val="000000"/>
                </a:solidFill>
                <a:latin typeface="Times Roman"/>
                <a:ea typeface="Times Roman"/>
                <a:cs typeface="Times Roman"/>
                <a:sym typeface="Times Roman"/>
              </a:defRPr>
            </a:pPr>
            <a:r>
              <a:rPr b="1"/>
              <a:t>Real-Time Relevance via RAG:</a:t>
            </a:r>
            <a:br/>
            <a:r>
              <a:t>Uses Retrieval-Augmented Generation (RAG) to dynamically include live search results, seasonal travel tips, and local recommendations.</a:t>
            </a:r>
          </a:p>
          <a:p>
            <a:pPr marL="457200" indent="-317500">
              <a:lnSpc>
                <a:spcPct val="100000"/>
              </a:lnSpc>
              <a:spcBef>
                <a:spcPts val="1200"/>
              </a:spcBef>
              <a:buFont typeface="Times Roman"/>
              <a:defRPr sz="1600">
                <a:solidFill>
                  <a:srgbClr val="000000"/>
                </a:solidFill>
                <a:latin typeface="Times Roman"/>
                <a:ea typeface="Times Roman"/>
                <a:cs typeface="Times Roman"/>
                <a:sym typeface="Times Roman"/>
              </a:defRPr>
            </a:pPr>
            <a:r>
              <a:rPr b="1"/>
              <a:t>Smart Destination Matching:</a:t>
            </a:r>
            <a:br/>
            <a:r>
              <a:t>Suggests travel locations based on weather, time of year, interests (e.g., beach, adventure, culture), and budget constraints.</a:t>
            </a:r>
          </a:p>
          <a:p>
            <a:pPr marL="457200" indent="-317500">
              <a:lnSpc>
                <a:spcPct val="100000"/>
              </a:lnSpc>
              <a:spcBef>
                <a:spcPts val="1200"/>
              </a:spcBef>
              <a:buFont typeface="Times Roman"/>
              <a:defRPr sz="1600">
                <a:solidFill>
                  <a:srgbClr val="000000"/>
                </a:solidFill>
                <a:latin typeface="Times Roman"/>
                <a:ea typeface="Times Roman"/>
                <a:cs typeface="Times Roman"/>
                <a:sym typeface="Times Roman"/>
              </a:defRPr>
            </a:pPr>
            <a:r>
              <a:rPr b="1"/>
              <a:t>Local Experience &amp; Culture Embedding:</a:t>
            </a:r>
            <a:br/>
            <a:r>
              <a:t>Recommends not just tourist attractions, but also food, festivals, packing tips, and safety advice — enhancing the cultural depth of the plan.</a:t>
            </a:r>
          </a:p>
          <a:p>
            <a:pPr marL="457200" indent="-317500">
              <a:lnSpc>
                <a:spcPct val="100000"/>
              </a:lnSpc>
              <a:spcBef>
                <a:spcPts val="1200"/>
              </a:spcBef>
              <a:buFont typeface="Times Roman"/>
              <a:defRPr sz="1600">
                <a:solidFill>
                  <a:srgbClr val="000000"/>
                </a:solidFill>
                <a:latin typeface="Times Roman"/>
                <a:ea typeface="Times Roman"/>
                <a:cs typeface="Times Roman"/>
                <a:sym typeface="Times Roman"/>
              </a:defRPr>
            </a:pPr>
            <a:r>
              <a:rPr b="1"/>
              <a:t>Multi-source Knowledge Integration:</a:t>
            </a:r>
            <a:br/>
            <a:r>
              <a:t>Simulates responses using data from trusted platforms like MakeMyTrip, Goibibo, RedBus, TripAdvisor, and real-time web search.</a:t>
            </a:r>
          </a:p>
          <a:p>
            <a:pPr marL="457200" indent="-317500">
              <a:lnSpc>
                <a:spcPct val="100000"/>
              </a:lnSpc>
              <a:spcBef>
                <a:spcPts val="1200"/>
              </a:spcBef>
              <a:buFont typeface="Times Roman"/>
              <a:defRPr sz="1600">
                <a:solidFill>
                  <a:srgbClr val="000000"/>
                </a:solidFill>
                <a:latin typeface="Times Roman"/>
                <a:ea typeface="Times Roman"/>
                <a:cs typeface="Times Roman"/>
                <a:sym typeface="Times Roman"/>
              </a:defRPr>
            </a:pPr>
            <a:r>
              <a:rPr b="1"/>
              <a:t>Budget Optimization Suggestions:</a:t>
            </a:r>
            <a:br/>
            <a:r>
              <a:t>Offers cost-conscious alternatives for hotels, transport, and activities — perfect for students, backpackers, or budget travelers.</a:t>
            </a:r>
          </a:p>
          <a:p>
            <a:pPr marL="457200" indent="-317500">
              <a:lnSpc>
                <a:spcPct val="100000"/>
              </a:lnSpc>
              <a:spcBef>
                <a:spcPts val="1200"/>
              </a:spcBef>
              <a:buFont typeface="Times Roman"/>
              <a:defRPr sz="1600">
                <a:solidFill>
                  <a:srgbClr val="000000"/>
                </a:solidFill>
                <a:latin typeface="Times Roman"/>
                <a:ea typeface="Times Roman"/>
                <a:cs typeface="Times Roman"/>
                <a:sym typeface="Times Roman"/>
              </a:defRPr>
            </a:pPr>
            <a:r>
              <a:rPr b="1"/>
              <a:t>Zero-Frustration Interface:</a:t>
            </a:r>
            <a:br/>
            <a:r>
              <a:t>Eliminates the hassle of switching between multiple apps by bringing all planning elements into a single smart assistant.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End users</a:t>
            </a:r>
          </a:p>
        </p:txBody>
      </p:sp>
      <p:sp>
        <p:nvSpPr>
          <p:cNvPr id="145" name="Content Placeholder 2"/>
          <p:cNvSpPr txBox="1"/>
          <p:nvPr>
            <p:ph type="body" idx="1"/>
          </p:nvPr>
        </p:nvSpPr>
        <p:spPr>
          <a:xfrm>
            <a:off x="507241" y="1741568"/>
            <a:ext cx="10229741" cy="3374864"/>
          </a:xfrm>
          <a:prstGeom prst="rect">
            <a:avLst/>
          </a:prstGeom>
        </p:spPr>
        <p:txBody>
          <a:bodyPr/>
          <a:lstStyle/>
          <a:p>
            <a:pPr marL="305434" indent="-305434">
              <a:defRPr sz="2800">
                <a:latin typeface="+mn-lt"/>
                <a:ea typeface="+mn-ea"/>
                <a:cs typeface="+mn-cs"/>
                <a:sym typeface="Calibri"/>
              </a:defRPr>
            </a:pPr>
            <a:r>
              <a:t>Students &amp; Budget Travelers</a:t>
            </a:r>
          </a:p>
          <a:p>
            <a:pPr marL="305434" indent="-305434">
              <a:defRPr sz="2800">
                <a:latin typeface="+mn-lt"/>
                <a:ea typeface="+mn-ea"/>
                <a:cs typeface="+mn-cs"/>
                <a:sym typeface="Calibri"/>
              </a:defRPr>
            </a:pPr>
            <a:r>
              <a:t>Working Professionals</a:t>
            </a:r>
          </a:p>
          <a:p>
            <a:pPr marL="305434" indent="-305434">
              <a:defRPr sz="2800">
                <a:latin typeface="+mn-lt"/>
                <a:ea typeface="+mn-ea"/>
                <a:cs typeface="+mn-cs"/>
                <a:sym typeface="Calibri"/>
              </a:defRPr>
            </a:pPr>
            <a:r>
              <a:t>Families &amp; Group Travelers</a:t>
            </a:r>
          </a:p>
          <a:p>
            <a:pPr marL="305434" indent="-305434">
              <a:defRPr sz="2800">
                <a:latin typeface="+mn-lt"/>
                <a:ea typeface="+mn-ea"/>
                <a:cs typeface="+mn-cs"/>
                <a:sym typeface="Calibri"/>
              </a:defRPr>
            </a:pPr>
            <a:r>
              <a:t>Travel Bloggers &amp; Content Creators</a:t>
            </a:r>
          </a:p>
          <a:p>
            <a:pPr marL="305434" indent="-305434">
              <a:defRPr sz="2800">
                <a:latin typeface="+mn-lt"/>
                <a:ea typeface="+mn-ea"/>
                <a:cs typeface="+mn-cs"/>
                <a:sym typeface="Calibri"/>
              </a:defRPr>
            </a:pPr>
            <a:r>
              <a:t> Solo Travelers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Results</a:t>
            </a:r>
          </a:p>
        </p:txBody>
      </p:sp>
      <p:pic>
        <p:nvPicPr>
          <p:cNvPr id="148" name="Screenshot 2025-07-31 at 7.00.37 PM.png" descr="Screenshot 2025-07-31 at 7.00.37 PM.png"/>
          <p:cNvPicPr>
            <a:picLocks noChangeAspect="1"/>
          </p:cNvPicPr>
          <p:nvPr/>
        </p:nvPicPr>
        <p:blipFill>
          <a:blip r:embed="rId2">
            <a:extLst/>
          </a:blip>
          <a:stretch>
            <a:fillRect/>
          </a:stretch>
        </p:blipFill>
        <p:spPr>
          <a:xfrm>
            <a:off x="1778474" y="1271270"/>
            <a:ext cx="8389012" cy="548287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Results</a:t>
            </a:r>
          </a:p>
        </p:txBody>
      </p:sp>
      <p:pic>
        <p:nvPicPr>
          <p:cNvPr id="151" name="Screenshot 2025-07-31 at 7.02.26 PM.png" descr="Screenshot 2025-07-31 at 7.02.26 PM.png"/>
          <p:cNvPicPr>
            <a:picLocks noChangeAspect="1"/>
          </p:cNvPicPr>
          <p:nvPr/>
        </p:nvPicPr>
        <p:blipFill>
          <a:blip r:embed="rId2">
            <a:extLst/>
          </a:blip>
          <a:stretch>
            <a:fillRect/>
          </a:stretch>
        </p:blipFill>
        <p:spPr>
          <a:xfrm>
            <a:off x="1744610" y="1382410"/>
            <a:ext cx="8347432" cy="538354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