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ulish"/>
      <p:regular r:id="rId23"/>
      <p:bold r:id="rId24"/>
      <p:italic r:id="rId25"/>
      <p:boldItalic r:id="rId26"/>
    </p:embeddedFont>
    <p:embeddedFont>
      <p:font typeface="Mulish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
          <p15:clr>
            <a:srgbClr val="9AA0A6"/>
          </p15:clr>
        </p15:guide>
        <p15:guide id="2" orient="horz" pos="27">
          <p15:clr>
            <a:srgbClr val="9AA0A6"/>
          </p15:clr>
        </p15:guide>
        <p15:guide id="3" orient="horz">
          <p15:clr>
            <a:srgbClr val="9AA0A6"/>
          </p15:clr>
        </p15:guide>
        <p15:guide id="4" orient="horz" pos="209">
          <p15:clr>
            <a:srgbClr val="9AA0A6"/>
          </p15:clr>
        </p15:guide>
        <p15:guide id="5" orient="horz" pos="245">
          <p15:clr>
            <a:srgbClr val="9AA0A6"/>
          </p15:clr>
        </p15:guide>
        <p15:guide id="6" orient="horz" pos="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 orient="horz"/>
        <p:guide pos="27" orient="horz"/>
        <p:guide orient="horz"/>
        <p:guide pos="209" orient="horz"/>
        <p:guide pos="245" orient="horz"/>
        <p:guide pos="4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ulish-bold.fntdata"/><Relationship Id="rId23" Type="http://schemas.openxmlformats.org/officeDocument/2006/relationships/font" Target="fonts/Mulish-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ulish-boldItalic.fntdata"/><Relationship Id="rId25" Type="http://schemas.openxmlformats.org/officeDocument/2006/relationships/font" Target="fonts/Mulish-italic.fntdata"/><Relationship Id="rId28" Type="http://schemas.openxmlformats.org/officeDocument/2006/relationships/font" Target="fonts/MulishExtraBold-boldItalic.fntdata"/><Relationship Id="rId27" Type="http://schemas.openxmlformats.org/officeDocument/2006/relationships/font" Target="fonts/Mulish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5bp/Front-end-Developer-Interview-Question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etify/You-Dont-Know-JS" TargetMode="External"/><Relationship Id="rId3" Type="http://schemas.openxmlformats.org/officeDocument/2006/relationships/hyperlink" Target="https://egghead.io/courses/fundamentals-of-redux-course-from-dan-abramov-bd5cc867"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3aa9a00db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e3aa9a00db_2_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f9885a6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1f9885a6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f9885a6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Resume: keep a </a:t>
            </a:r>
            <a:r>
              <a:rPr lang="en-GB"/>
              <a:t>concise</a:t>
            </a:r>
            <a:r>
              <a:rPr lang="en-GB"/>
              <a:t> resume. Give links to all your projects/github page/blogs etc. Write about the project you have worked and under </a:t>
            </a:r>
            <a:r>
              <a:rPr lang="en-GB"/>
              <a:t>what capacity</a:t>
            </a:r>
            <a:endParaRPr/>
          </a:p>
          <a:p>
            <a:pPr indent="-298450" lvl="0" marL="457200" rtl="0" algn="l">
              <a:spcBef>
                <a:spcPts val="0"/>
              </a:spcBef>
              <a:spcAft>
                <a:spcPts val="0"/>
              </a:spcAft>
              <a:buSzPts val="1100"/>
              <a:buAutoNum type="arabicPeriod"/>
            </a:pPr>
            <a:r>
              <a:rPr lang="en-GB"/>
              <a:t>Project/assignment is a very important part. Take time to complete it, do document your code. Add a readme. Try to write a rough design document for the code and then write it. Make sure your are resusing components and following the DRY principle.</a:t>
            </a:r>
            <a:endParaRPr/>
          </a:p>
          <a:p>
            <a:pPr indent="-298450" lvl="0" marL="457200" rtl="0" algn="l">
              <a:spcBef>
                <a:spcPts val="0"/>
              </a:spcBef>
              <a:spcAft>
                <a:spcPts val="0"/>
              </a:spcAft>
              <a:buSzPts val="1100"/>
              <a:buAutoNum type="arabicPeriod"/>
            </a:pPr>
            <a:r>
              <a:rPr lang="en-GB"/>
              <a:t>Frontend knowledge Interview - Make sure your concepts for JS/HTML/CSS are strong. Make sure you read from the standard resources and you know all the standard questions. </a:t>
            </a:r>
            <a:r>
              <a:rPr lang="en-GB" u="sng">
                <a:solidFill>
                  <a:schemeClr val="hlink"/>
                </a:solidFill>
                <a:hlinkClick r:id="rId2"/>
              </a:rPr>
              <a:t>https://github.com/h5bp/Front-end-Developer-Interview-Questions</a:t>
            </a:r>
            <a:endParaRPr/>
          </a:p>
          <a:p>
            <a:pPr indent="-298450" lvl="0" marL="457200" rtl="0" algn="l">
              <a:spcBef>
                <a:spcPts val="0"/>
              </a:spcBef>
              <a:spcAft>
                <a:spcPts val="0"/>
              </a:spcAft>
              <a:buSzPts val="1100"/>
              <a:buAutoNum type="arabicPeriod"/>
            </a:pPr>
            <a:r>
              <a:rPr lang="en-GB"/>
              <a:t>DSA interview - Practice is the key here. I would suggest that you try to solve 1-2 problems everyday. The more your practice, the more problem solving thinking you will develop which will help you to solve any problem given to you.</a:t>
            </a:r>
            <a:endParaRPr/>
          </a:p>
          <a:p>
            <a:pPr indent="-298450" lvl="0" marL="457200" rtl="0" algn="l">
              <a:spcBef>
                <a:spcPts val="0"/>
              </a:spcBef>
              <a:spcAft>
                <a:spcPts val="0"/>
              </a:spcAft>
              <a:buSzPts val="1100"/>
              <a:buAutoNum type="arabicPeriod"/>
            </a:pPr>
            <a:r>
              <a:rPr lang="en-GB"/>
              <a:t>Managerial Role - usually puzzles (so go through some famous interview puzzles and discussions around you past work work. Ideally this round is to see your learning skills and how well you will collaborate with the team etc. Keep it simple.</a:t>
            </a:r>
            <a:endParaRPr/>
          </a:p>
        </p:txBody>
      </p:sp>
      <p:sp>
        <p:nvSpPr>
          <p:cNvPr id="175" name="Google Shape;175;g11f9885a66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f9885a6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 try to study from a lot of places. Keep a list of few places and try to complete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Apart from CN resources (i.e after finishing CN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Read topics from the MDN site for Javascript/HTML/CSS</a:t>
            </a:r>
            <a:endParaRPr/>
          </a:p>
          <a:p>
            <a:pPr indent="0" lvl="0" marL="0" rtl="0" algn="l">
              <a:spcBef>
                <a:spcPts val="0"/>
              </a:spcBef>
              <a:spcAft>
                <a:spcPts val="0"/>
              </a:spcAft>
              <a:buNone/>
            </a:pPr>
            <a:r>
              <a:rPr lang="en-GB"/>
              <a:t>For JS: I would say </a:t>
            </a:r>
            <a:r>
              <a:rPr lang="en-GB" u="sng">
                <a:solidFill>
                  <a:schemeClr val="hlink"/>
                </a:solidFill>
                <a:hlinkClick r:id="rId2"/>
              </a:rPr>
              <a:t>https://github.com/getify/You-Dont-Know-JS</a:t>
            </a:r>
            <a:r>
              <a:rPr lang="en-GB"/>
              <a:t> is a good resource. But make sure you make notes and read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good coding and code </a:t>
            </a:r>
            <a:r>
              <a:rPr lang="en-GB"/>
              <a:t>architecture</a:t>
            </a:r>
            <a:r>
              <a:rPr lang="en-GB"/>
              <a:t>  i would suggest : </a:t>
            </a:r>
            <a:r>
              <a:rPr lang="en-GB" u="sng">
                <a:solidFill>
                  <a:schemeClr val="hlink"/>
                </a:solidFill>
                <a:hlinkClick r:id="rId3"/>
              </a:rPr>
              <a:t>https://egghead.io/courses/fundamentals-of-redux-course-from-dan-abramov-bd5cc867</a:t>
            </a:r>
            <a:r>
              <a:rPr lang="en-GB"/>
              <a:t> People have github notes for this, so you can skim through that also.</a:t>
            </a:r>
            <a:endParaRPr/>
          </a:p>
        </p:txBody>
      </p:sp>
      <p:sp>
        <p:nvSpPr>
          <p:cNvPr id="182" name="Google Shape;182;g11f9885a66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3aa9a00db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3aa9a00db_2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f7753ff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Getting ideas to build projects is the most difficult part. Hence I would always </a:t>
            </a:r>
            <a:r>
              <a:rPr lang="en-GB"/>
              <a:t>suggest</a:t>
            </a:r>
            <a:r>
              <a:rPr lang="en-GB"/>
              <a:t> to build clones of existing websites to show your side project.</a:t>
            </a:r>
            <a:endParaRPr/>
          </a:p>
          <a:p>
            <a:pPr indent="0" lvl="0" marL="0" rtl="0" algn="l">
              <a:spcBef>
                <a:spcPts val="0"/>
              </a:spcBef>
              <a:spcAft>
                <a:spcPts val="0"/>
              </a:spcAft>
              <a:buNone/>
            </a:pPr>
            <a:r>
              <a:rPr lang="en-GB"/>
              <a:t>SUch as clone of </a:t>
            </a:r>
            <a:r>
              <a:rPr lang="en-GB"/>
              <a:t>youtube</a:t>
            </a:r>
            <a:r>
              <a:rPr lang="en-GB"/>
              <a:t>,pinterest, twitter, swiggy, zomato. Make a clean and responsive UI </a:t>
            </a:r>
            <a:endParaRPr/>
          </a:p>
        </p:txBody>
      </p:sp>
      <p:sp>
        <p:nvSpPr>
          <p:cNvPr id="119" name="Google Shape;119;g11f7753fff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fa0006e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build projects on a lot of freely available public apis.</a:t>
            </a:r>
            <a:endParaRPr/>
          </a:p>
          <a:p>
            <a:pPr indent="0" lvl="0" marL="0" rtl="0" algn="l">
              <a:spcBef>
                <a:spcPts val="0"/>
              </a:spcBef>
              <a:spcAft>
                <a:spcPts val="0"/>
              </a:spcAft>
              <a:buNone/>
            </a:pPr>
            <a:r>
              <a:rPr lang="en-GB"/>
              <a:t>Famous one being : https://developers.themoviedb.org/3/tv/get-popular-tv-shows</a:t>
            </a:r>
            <a:endParaRPr/>
          </a:p>
        </p:txBody>
      </p:sp>
      <p:sp>
        <p:nvSpPr>
          <p:cNvPr id="126" name="Google Shape;126;g11fa0006e5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f7753ff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most of you have learnt javascript or will learn javascript. Use the same in your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react or any javascript frontend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use node/express for your backend.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Dont </a:t>
            </a:r>
            <a:r>
              <a:rPr lang="en-GB"/>
              <a:t>complicate</a:t>
            </a:r>
            <a:r>
              <a:rPr lang="en-GB"/>
              <a:t> by using </a:t>
            </a:r>
            <a:r>
              <a:rPr lang="en-GB"/>
              <a:t>different</a:t>
            </a:r>
            <a:r>
              <a:rPr lang="en-GB"/>
              <a:t> languges/framework. </a:t>
            </a:r>
            <a:r>
              <a:rPr lang="en-GB"/>
              <a:t>Keep</a:t>
            </a:r>
            <a:r>
              <a:rPr lang="en-GB"/>
              <a:t> it simple</a:t>
            </a:r>
            <a:endParaRPr/>
          </a:p>
        </p:txBody>
      </p:sp>
      <p:sp>
        <p:nvSpPr>
          <p:cNvPr id="133" name="Google Shape;133;g11f7753fff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7753ff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 reinvent the wheel.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a lot of libraries and projects which have created a lot of </a:t>
            </a:r>
            <a:r>
              <a:rPr lang="en-GB"/>
              <a:t>reusable</a:t>
            </a:r>
            <a:r>
              <a:rPr lang="en-GB"/>
              <a:t> </a:t>
            </a:r>
            <a:r>
              <a:rPr lang="en-GB"/>
              <a:t>components</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UI library: material ui, bulma etc</a:t>
            </a:r>
            <a:endParaRPr/>
          </a:p>
          <a:p>
            <a:pPr indent="0" lvl="0" marL="0" rtl="0" algn="l">
              <a:spcBef>
                <a:spcPts val="0"/>
              </a:spcBef>
              <a:spcAft>
                <a:spcPts val="0"/>
              </a:spcAft>
              <a:buNone/>
            </a:pPr>
            <a:r>
              <a:rPr lang="en-GB"/>
              <a:t>Auth: passport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Etc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Just use these libraries and complete your </a:t>
            </a:r>
            <a:r>
              <a:rPr lang="en-GB"/>
              <a:t>projects</a:t>
            </a:r>
            <a:r>
              <a:rPr lang="en-GB"/>
              <a:t>. Don’t waste a lot of time in writing these libraries again.</a:t>
            </a:r>
            <a:endParaRPr/>
          </a:p>
        </p:txBody>
      </p:sp>
      <p:sp>
        <p:nvSpPr>
          <p:cNvPr id="140" name="Google Shape;140;g11f7753fff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fa0006e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documentation will set you apart from the remaining coders.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Any good library if you choose such as redis,react,react-native you will see that all have good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Hence even in your side projects, keep that as a habit.</a:t>
            </a:r>
            <a:endParaRPr/>
          </a:p>
          <a:p>
            <a:pPr indent="0" lvl="0" marL="0" rtl="0" algn="l">
              <a:spcBef>
                <a:spcPts val="0"/>
              </a:spcBef>
              <a:spcAft>
                <a:spcPts val="0"/>
              </a:spcAft>
              <a:buNone/>
            </a:pPr>
            <a:r>
              <a:rPr lang="en-GB"/>
              <a:t>Document your code/ui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Write</a:t>
            </a:r>
            <a:r>
              <a:rPr lang="en-GB"/>
              <a:t> </a:t>
            </a:r>
            <a:r>
              <a:rPr lang="en-GB"/>
              <a:t>meaningful</a:t>
            </a:r>
            <a:r>
              <a:rPr lang="en-GB"/>
              <a:t> comments.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good documented code will boost the confidence of your interviewer in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Update your readme</a:t>
            </a:r>
            <a:endParaRPr/>
          </a:p>
          <a:p>
            <a:pPr indent="0" lvl="0" marL="0" rtl="0" algn="l">
              <a:spcBef>
                <a:spcPts val="0"/>
              </a:spcBef>
              <a:spcAft>
                <a:spcPts val="0"/>
              </a:spcAft>
              <a:buNone/>
            </a:pPr>
            <a:r>
              <a:rPr lang="en-GB"/>
              <a:t>Use github CI plugins to check for image size etc</a:t>
            </a:r>
            <a:endParaRPr/>
          </a:p>
          <a:p>
            <a:pPr indent="0" lvl="0" marL="0" rtl="0" algn="l">
              <a:spcBef>
                <a:spcPts val="0"/>
              </a:spcBef>
              <a:spcAft>
                <a:spcPts val="0"/>
              </a:spcAft>
              <a:buNone/>
            </a:pPr>
            <a:r>
              <a:rPr lang="en-GB"/>
              <a:t>Add comments to your code</a:t>
            </a:r>
            <a:endParaRPr/>
          </a:p>
          <a:p>
            <a:pPr indent="0" lvl="0" marL="0" rtl="0" algn="l">
              <a:spcBef>
                <a:spcPts val="0"/>
              </a:spcBef>
              <a:spcAft>
                <a:spcPts val="0"/>
              </a:spcAft>
              <a:buNone/>
            </a:pPr>
            <a:r>
              <a:rPr lang="en-GB"/>
              <a:t>I</a:t>
            </a:r>
            <a:r>
              <a:rPr lang="en-GB"/>
              <a:t>f possible leave a code design document</a:t>
            </a:r>
            <a:endParaRPr/>
          </a:p>
          <a:p>
            <a:pPr indent="0" lvl="0" marL="0" rtl="0" algn="l">
              <a:spcBef>
                <a:spcPts val="0"/>
              </a:spcBef>
              <a:spcAft>
                <a:spcPts val="0"/>
              </a:spcAft>
              <a:buNone/>
            </a:pPr>
            <a:r>
              <a:rPr lang="en-GB"/>
              <a:t>Use story books or any other ui management library</a:t>
            </a:r>
            <a:endParaRPr/>
          </a:p>
        </p:txBody>
      </p:sp>
      <p:sp>
        <p:nvSpPr>
          <p:cNvPr id="147" name="Google Shape;147;g11fa0006e5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7753fff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Make your you github pages/netlify/heroku to host your projects. Showcasing and hosting your project is the best way to put your project across as compared to just uploading your project to github</a:t>
            </a:r>
            <a:endParaRPr/>
          </a:p>
          <a:p>
            <a:pPr indent="0" lvl="0" marL="0" rtl="0" algn="l">
              <a:spcBef>
                <a:spcPts val="0"/>
              </a:spcBef>
              <a:spcAft>
                <a:spcPts val="0"/>
              </a:spcAft>
              <a:buNone/>
            </a:pPr>
            <a:r>
              <a:t/>
            </a:r>
            <a:endParaRPr/>
          </a:p>
        </p:txBody>
      </p:sp>
      <p:sp>
        <p:nvSpPr>
          <p:cNvPr id="154" name="Google Shape;154;g11f7753fff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fa0006e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a lot of things </a:t>
            </a:r>
            <a:r>
              <a:rPr lang="en-GB"/>
              <a:t>which you can try after creating the basic crud applications such as:-</a:t>
            </a:r>
            <a:endParaRPr/>
          </a:p>
          <a:p>
            <a:pPr indent="-298450" lvl="0" marL="457200" rtl="0" algn="l">
              <a:spcBef>
                <a:spcPts val="0"/>
              </a:spcBef>
              <a:spcAft>
                <a:spcPts val="0"/>
              </a:spcAft>
              <a:buSzPts val="1100"/>
              <a:buAutoNum type="arabicPeriod"/>
            </a:pPr>
            <a:r>
              <a:rPr lang="en-GB"/>
              <a:t>Using a pub sub model library</a:t>
            </a:r>
            <a:endParaRPr/>
          </a:p>
          <a:p>
            <a:pPr indent="-298450" lvl="0" marL="457200" rtl="0" algn="l">
              <a:spcBef>
                <a:spcPts val="0"/>
              </a:spcBef>
              <a:spcAft>
                <a:spcPts val="0"/>
              </a:spcAft>
              <a:buSzPts val="1100"/>
              <a:buAutoNum type="arabicPeriod"/>
            </a:pPr>
            <a:r>
              <a:rPr lang="en-GB"/>
              <a:t>Using Web assembly</a:t>
            </a:r>
            <a:endParaRPr/>
          </a:p>
          <a:p>
            <a:pPr indent="-298450" lvl="0" marL="457200" rtl="0" algn="l">
              <a:spcBef>
                <a:spcPts val="0"/>
              </a:spcBef>
              <a:spcAft>
                <a:spcPts val="0"/>
              </a:spcAft>
              <a:buSzPts val="1100"/>
              <a:buAutoNum type="arabicPeriod"/>
            </a:pPr>
            <a:r>
              <a:rPr lang="en-GB"/>
              <a:t>Reading others code</a:t>
            </a:r>
            <a:endParaRPr/>
          </a:p>
          <a:p>
            <a:pPr indent="-298450" lvl="0" marL="457200" rtl="0" algn="l">
              <a:spcBef>
                <a:spcPts val="0"/>
              </a:spcBef>
              <a:spcAft>
                <a:spcPts val="0"/>
              </a:spcAft>
              <a:buSzPts val="1100"/>
              <a:buAutoNum type="arabicPeriod"/>
            </a:pPr>
            <a:r>
              <a:rPr lang="en-GB"/>
              <a:t>Try to contribute to open soure library (For eg. Mattermost)</a:t>
            </a:r>
            <a:endParaRPr/>
          </a:p>
        </p:txBody>
      </p:sp>
      <p:sp>
        <p:nvSpPr>
          <p:cNvPr id="161" name="Google Shape;161;g11fa0006e5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
  <p:cSld name="SlideAdd1">
    <p:spTree>
      <p:nvGrpSpPr>
        <p:cNvPr id="51" name="Shape 51"/>
        <p:cNvGrpSpPr/>
        <p:nvPr/>
      </p:nvGrpSpPr>
      <p:grpSpPr>
        <a:xfrm>
          <a:off x="0" y="0"/>
          <a:ext cx="0" cy="0"/>
          <a:chOff x="0" y="0"/>
          <a:chExt cx="0" cy="0"/>
        </a:xfrm>
      </p:grpSpPr>
      <p:sp>
        <p:nvSpPr>
          <p:cNvPr id="52" name="Google Shape;52;p14"/>
          <p:cNvSpPr/>
          <p:nvPr>
            <p:ph idx="2" type="pic"/>
          </p:nvPr>
        </p:nvSpPr>
        <p:spPr>
          <a:xfrm>
            <a:off x="0" y="0"/>
            <a:ext cx="9144000" cy="514350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2">
  <p:cSld name="SlideAdd2">
    <p:spTree>
      <p:nvGrpSpPr>
        <p:cNvPr id="53" name="Shape 53"/>
        <p:cNvGrpSpPr/>
        <p:nvPr/>
      </p:nvGrpSpPr>
      <p:grpSpPr>
        <a:xfrm>
          <a:off x="0" y="0"/>
          <a:ext cx="0" cy="0"/>
          <a:chOff x="0" y="0"/>
          <a:chExt cx="0" cy="0"/>
        </a:xfrm>
      </p:grpSpPr>
      <p:sp>
        <p:nvSpPr>
          <p:cNvPr id="54" name="Google Shape;54;p15"/>
          <p:cNvSpPr/>
          <p:nvPr>
            <p:ph idx="2" type="pic"/>
          </p:nvPr>
        </p:nvSpPr>
        <p:spPr>
          <a:xfrm>
            <a:off x="4576905" y="1"/>
            <a:ext cx="4567096" cy="433974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Only">
  <p:cSld name="16_Title Only">
    <p:spTree>
      <p:nvGrpSpPr>
        <p:cNvPr id="55"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7">
  <p:cSld name="SlideAdd7">
    <p:spTree>
      <p:nvGrpSpPr>
        <p:cNvPr id="56" name="Shape 56"/>
        <p:cNvGrpSpPr/>
        <p:nvPr/>
      </p:nvGrpSpPr>
      <p:grpSpPr>
        <a:xfrm>
          <a:off x="0" y="0"/>
          <a:ext cx="0" cy="0"/>
          <a:chOff x="0" y="0"/>
          <a:chExt cx="0" cy="0"/>
        </a:xfrm>
      </p:grpSpPr>
      <p:sp>
        <p:nvSpPr>
          <p:cNvPr id="57" name="Google Shape;57;p17"/>
          <p:cNvSpPr/>
          <p:nvPr>
            <p:ph idx="2" type="pic"/>
          </p:nvPr>
        </p:nvSpPr>
        <p:spPr>
          <a:xfrm>
            <a:off x="0" y="2444781"/>
            <a:ext cx="9144000" cy="269872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8">
  <p:cSld name="SlideAdd8">
    <p:spTree>
      <p:nvGrpSpPr>
        <p:cNvPr id="58" name="Shape 58"/>
        <p:cNvGrpSpPr/>
        <p:nvPr/>
      </p:nvGrpSpPr>
      <p:grpSpPr>
        <a:xfrm>
          <a:off x="0" y="0"/>
          <a:ext cx="0" cy="0"/>
          <a:chOff x="0" y="0"/>
          <a:chExt cx="0" cy="0"/>
        </a:xfrm>
      </p:grpSpPr>
      <p:sp>
        <p:nvSpPr>
          <p:cNvPr id="59" name="Google Shape;59;p18"/>
          <p:cNvSpPr/>
          <p:nvPr>
            <p:ph idx="2" type="pic"/>
          </p:nvPr>
        </p:nvSpPr>
        <p:spPr>
          <a:xfrm>
            <a:off x="0" y="0"/>
            <a:ext cx="9144000" cy="514350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9">
  <p:cSld name="SlideAdd9">
    <p:spTree>
      <p:nvGrpSpPr>
        <p:cNvPr id="60" name="Shape 60"/>
        <p:cNvGrpSpPr/>
        <p:nvPr/>
      </p:nvGrpSpPr>
      <p:grpSpPr>
        <a:xfrm>
          <a:off x="0" y="0"/>
          <a:ext cx="0" cy="0"/>
          <a:chOff x="0" y="0"/>
          <a:chExt cx="0" cy="0"/>
        </a:xfrm>
      </p:grpSpPr>
      <p:sp>
        <p:nvSpPr>
          <p:cNvPr id="61" name="Google Shape;61;p19"/>
          <p:cNvSpPr/>
          <p:nvPr>
            <p:ph idx="2" type="pic"/>
          </p:nvPr>
        </p:nvSpPr>
        <p:spPr>
          <a:xfrm>
            <a:off x="5856515" y="2024744"/>
            <a:ext cx="3889867" cy="452565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0">
  <p:cSld name="SlideAdd10">
    <p:spTree>
      <p:nvGrpSpPr>
        <p:cNvPr id="62" name="Shape 62"/>
        <p:cNvGrpSpPr/>
        <p:nvPr/>
      </p:nvGrpSpPr>
      <p:grpSpPr>
        <a:xfrm>
          <a:off x="0" y="0"/>
          <a:ext cx="0" cy="0"/>
          <a:chOff x="0" y="0"/>
          <a:chExt cx="0" cy="0"/>
        </a:xfrm>
      </p:grpSpPr>
      <p:sp>
        <p:nvSpPr>
          <p:cNvPr id="63" name="Google Shape;63;p20"/>
          <p:cNvSpPr/>
          <p:nvPr>
            <p:ph idx="2" type="pic"/>
          </p:nvPr>
        </p:nvSpPr>
        <p:spPr>
          <a:xfrm>
            <a:off x="5856515" y="-1701682"/>
            <a:ext cx="3889867" cy="452565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1">
  <p:cSld name="SlideAdd11">
    <p:spTree>
      <p:nvGrpSpPr>
        <p:cNvPr id="64" name="Shape 64"/>
        <p:cNvGrpSpPr/>
        <p:nvPr/>
      </p:nvGrpSpPr>
      <p:grpSpPr>
        <a:xfrm>
          <a:off x="0" y="0"/>
          <a:ext cx="0" cy="0"/>
          <a:chOff x="0" y="0"/>
          <a:chExt cx="0" cy="0"/>
        </a:xfrm>
      </p:grpSpPr>
      <p:sp>
        <p:nvSpPr>
          <p:cNvPr id="65" name="Google Shape;65;p21"/>
          <p:cNvSpPr/>
          <p:nvPr>
            <p:ph idx="2" type="pic"/>
          </p:nvPr>
        </p:nvSpPr>
        <p:spPr>
          <a:xfrm>
            <a:off x="3262825" y="870977"/>
            <a:ext cx="1052001" cy="105200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66" name="Google Shape;66;p21"/>
          <p:cNvSpPr/>
          <p:nvPr>
            <p:ph idx="3" type="pic"/>
          </p:nvPr>
        </p:nvSpPr>
        <p:spPr>
          <a:xfrm>
            <a:off x="3262825" y="3325168"/>
            <a:ext cx="1052001" cy="1052001"/>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67" name="Google Shape;67;p21"/>
          <p:cNvSpPr/>
          <p:nvPr>
            <p:ph idx="4" type="pic"/>
          </p:nvPr>
        </p:nvSpPr>
        <p:spPr>
          <a:xfrm>
            <a:off x="3262825" y="2098073"/>
            <a:ext cx="1052001" cy="1052001"/>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2">
  <p:cSld name="SlideAdd12">
    <p:spTree>
      <p:nvGrpSpPr>
        <p:cNvPr id="68" name="Shape 68"/>
        <p:cNvGrpSpPr/>
        <p:nvPr/>
      </p:nvGrpSpPr>
      <p:grpSpPr>
        <a:xfrm>
          <a:off x="0" y="0"/>
          <a:ext cx="0" cy="0"/>
          <a:chOff x="0" y="0"/>
          <a:chExt cx="0" cy="0"/>
        </a:xfrm>
      </p:grpSpPr>
      <p:sp>
        <p:nvSpPr>
          <p:cNvPr id="69" name="Google Shape;69;p22"/>
          <p:cNvSpPr/>
          <p:nvPr>
            <p:ph idx="2" type="pic"/>
          </p:nvPr>
        </p:nvSpPr>
        <p:spPr>
          <a:xfrm>
            <a:off x="1" y="0"/>
            <a:ext cx="5722910" cy="1814727"/>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4">
  <p:cSld name="SlideAdd14">
    <p:spTree>
      <p:nvGrpSpPr>
        <p:cNvPr id="70" name="Shape 70"/>
        <p:cNvGrpSpPr/>
        <p:nvPr/>
      </p:nvGrpSpPr>
      <p:grpSpPr>
        <a:xfrm>
          <a:off x="0" y="0"/>
          <a:ext cx="0" cy="0"/>
          <a:chOff x="0" y="0"/>
          <a:chExt cx="0" cy="0"/>
        </a:xfrm>
      </p:grpSpPr>
      <p:sp>
        <p:nvSpPr>
          <p:cNvPr id="71" name="Google Shape;71;p23"/>
          <p:cNvSpPr/>
          <p:nvPr>
            <p:ph idx="2" type="pic"/>
          </p:nvPr>
        </p:nvSpPr>
        <p:spPr>
          <a:xfrm>
            <a:off x="0" y="0"/>
            <a:ext cx="9144000" cy="514350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5">
  <p:cSld name="SlideAdd15">
    <p:spTree>
      <p:nvGrpSpPr>
        <p:cNvPr id="72" name="Shape 72"/>
        <p:cNvGrpSpPr/>
        <p:nvPr/>
      </p:nvGrpSpPr>
      <p:grpSpPr>
        <a:xfrm>
          <a:off x="0" y="0"/>
          <a:ext cx="0" cy="0"/>
          <a:chOff x="0" y="0"/>
          <a:chExt cx="0" cy="0"/>
        </a:xfrm>
      </p:grpSpPr>
      <p:sp>
        <p:nvSpPr>
          <p:cNvPr id="73" name="Google Shape;73;p24"/>
          <p:cNvSpPr/>
          <p:nvPr>
            <p:ph idx="2" type="pic"/>
          </p:nvPr>
        </p:nvSpPr>
        <p:spPr>
          <a:xfrm>
            <a:off x="5460107" y="324311"/>
            <a:ext cx="1085851"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4" name="Google Shape;74;p24"/>
          <p:cNvSpPr/>
          <p:nvPr>
            <p:ph idx="3" type="pic"/>
          </p:nvPr>
        </p:nvSpPr>
        <p:spPr>
          <a:xfrm>
            <a:off x="7727276" y="324311"/>
            <a:ext cx="1085853"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5" name="Google Shape;75;p24"/>
          <p:cNvSpPr/>
          <p:nvPr>
            <p:ph idx="4" type="pic"/>
          </p:nvPr>
        </p:nvSpPr>
        <p:spPr>
          <a:xfrm>
            <a:off x="4326522" y="1470466"/>
            <a:ext cx="1085851" cy="1085851"/>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6" name="Google Shape;76;p24"/>
          <p:cNvSpPr/>
          <p:nvPr>
            <p:ph idx="5" type="pic"/>
          </p:nvPr>
        </p:nvSpPr>
        <p:spPr>
          <a:xfrm>
            <a:off x="5460107" y="1470466"/>
            <a:ext cx="1085851"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7" name="Google Shape;77;p24"/>
          <p:cNvSpPr/>
          <p:nvPr>
            <p:ph idx="6" type="pic"/>
          </p:nvPr>
        </p:nvSpPr>
        <p:spPr>
          <a:xfrm>
            <a:off x="6593691" y="1470466"/>
            <a:ext cx="1085853"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8" name="Google Shape;78;p24"/>
          <p:cNvSpPr/>
          <p:nvPr>
            <p:ph idx="7" type="pic"/>
          </p:nvPr>
        </p:nvSpPr>
        <p:spPr>
          <a:xfrm>
            <a:off x="6593692" y="2599092"/>
            <a:ext cx="1085852"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79" name="Google Shape;79;p24"/>
          <p:cNvSpPr/>
          <p:nvPr>
            <p:ph idx="8" type="pic"/>
          </p:nvPr>
        </p:nvSpPr>
        <p:spPr>
          <a:xfrm>
            <a:off x="7727276" y="2599092"/>
            <a:ext cx="1085853"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80" name="Google Shape;80;p24"/>
          <p:cNvSpPr/>
          <p:nvPr>
            <p:ph idx="9" type="pic"/>
          </p:nvPr>
        </p:nvSpPr>
        <p:spPr>
          <a:xfrm>
            <a:off x="5460107" y="3727716"/>
            <a:ext cx="1085851"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81" name="Google Shape;81;p24"/>
          <p:cNvSpPr/>
          <p:nvPr>
            <p:ph idx="13" type="pic"/>
          </p:nvPr>
        </p:nvSpPr>
        <p:spPr>
          <a:xfrm>
            <a:off x="6593692" y="3727716"/>
            <a:ext cx="1085852" cy="108585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6">
  <p:cSld name="SlideAdd16">
    <p:spTree>
      <p:nvGrpSpPr>
        <p:cNvPr id="82" name="Shape 82"/>
        <p:cNvGrpSpPr/>
        <p:nvPr/>
      </p:nvGrpSpPr>
      <p:grpSpPr>
        <a:xfrm>
          <a:off x="0" y="0"/>
          <a:ext cx="0" cy="0"/>
          <a:chOff x="0" y="0"/>
          <a:chExt cx="0" cy="0"/>
        </a:xfrm>
      </p:grpSpPr>
      <p:sp>
        <p:nvSpPr>
          <p:cNvPr id="83" name="Google Shape;83;p25"/>
          <p:cNvSpPr/>
          <p:nvPr>
            <p:ph idx="2" type="pic"/>
          </p:nvPr>
        </p:nvSpPr>
        <p:spPr>
          <a:xfrm>
            <a:off x="1670539" y="836942"/>
            <a:ext cx="1644260" cy="1913009"/>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84" name="Google Shape;84;p25"/>
          <p:cNvSpPr/>
          <p:nvPr>
            <p:ph idx="3" type="pic"/>
          </p:nvPr>
        </p:nvSpPr>
        <p:spPr>
          <a:xfrm>
            <a:off x="2543242" y="2407840"/>
            <a:ext cx="1644260" cy="191300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85" name="Google Shape;85;p25"/>
          <p:cNvSpPr/>
          <p:nvPr>
            <p:ph idx="4" type="pic"/>
          </p:nvPr>
        </p:nvSpPr>
        <p:spPr>
          <a:xfrm>
            <a:off x="797835" y="2407840"/>
            <a:ext cx="1644258" cy="191300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7">
  <p:cSld name="SlideAdd17">
    <p:spTree>
      <p:nvGrpSpPr>
        <p:cNvPr id="86" name="Shape 86"/>
        <p:cNvGrpSpPr/>
        <p:nvPr/>
      </p:nvGrpSpPr>
      <p:grpSpPr>
        <a:xfrm>
          <a:off x="0" y="0"/>
          <a:ext cx="0" cy="0"/>
          <a:chOff x="0" y="0"/>
          <a:chExt cx="0" cy="0"/>
        </a:xfrm>
      </p:grpSpPr>
      <p:sp>
        <p:nvSpPr>
          <p:cNvPr id="87" name="Google Shape;87;p26"/>
          <p:cNvSpPr/>
          <p:nvPr>
            <p:ph idx="2" type="pic"/>
          </p:nvPr>
        </p:nvSpPr>
        <p:spPr>
          <a:xfrm>
            <a:off x="5616162" y="915236"/>
            <a:ext cx="2847595" cy="331302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8">
  <p:cSld name="SlideAdd18">
    <p:spTree>
      <p:nvGrpSpPr>
        <p:cNvPr id="88" name="Shape 88"/>
        <p:cNvGrpSpPr/>
        <p:nvPr/>
      </p:nvGrpSpPr>
      <p:grpSpPr>
        <a:xfrm>
          <a:off x="0" y="0"/>
          <a:ext cx="0" cy="0"/>
          <a:chOff x="0" y="0"/>
          <a:chExt cx="0" cy="0"/>
        </a:xfrm>
      </p:grpSpPr>
      <p:sp>
        <p:nvSpPr>
          <p:cNvPr id="89" name="Google Shape;89;p27"/>
          <p:cNvSpPr/>
          <p:nvPr>
            <p:ph idx="2" type="pic"/>
          </p:nvPr>
        </p:nvSpPr>
        <p:spPr>
          <a:xfrm>
            <a:off x="0" y="0"/>
            <a:ext cx="9144000" cy="514350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19">
  <p:cSld name="SlideAdd19">
    <p:spTree>
      <p:nvGrpSpPr>
        <p:cNvPr id="90" name="Shape 90"/>
        <p:cNvGrpSpPr/>
        <p:nvPr/>
      </p:nvGrpSpPr>
      <p:grpSpPr>
        <a:xfrm>
          <a:off x="0" y="0"/>
          <a:ext cx="0" cy="0"/>
          <a:chOff x="0" y="0"/>
          <a:chExt cx="0" cy="0"/>
        </a:xfrm>
      </p:grpSpPr>
      <p:sp>
        <p:nvSpPr>
          <p:cNvPr id="91" name="Google Shape;91;p28"/>
          <p:cNvSpPr/>
          <p:nvPr>
            <p:ph idx="2" type="pic"/>
          </p:nvPr>
        </p:nvSpPr>
        <p:spPr>
          <a:xfrm>
            <a:off x="332186" y="3067051"/>
            <a:ext cx="1745456" cy="1745456"/>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2" name="Google Shape;92;p28"/>
          <p:cNvSpPr/>
          <p:nvPr>
            <p:ph idx="3" type="pic"/>
          </p:nvPr>
        </p:nvSpPr>
        <p:spPr>
          <a:xfrm>
            <a:off x="332186" y="590551"/>
            <a:ext cx="1745456" cy="235862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3" name="Google Shape;93;p28"/>
          <p:cNvSpPr/>
          <p:nvPr>
            <p:ph idx="4" type="pic"/>
          </p:nvPr>
        </p:nvSpPr>
        <p:spPr>
          <a:xfrm>
            <a:off x="2189560" y="2453879"/>
            <a:ext cx="1745457" cy="2358628"/>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4" name="Google Shape;94;p28"/>
          <p:cNvSpPr/>
          <p:nvPr>
            <p:ph idx="5" type="pic"/>
          </p:nvPr>
        </p:nvSpPr>
        <p:spPr>
          <a:xfrm>
            <a:off x="2189560" y="590551"/>
            <a:ext cx="1745457" cy="1745456"/>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20">
  <p:cSld name="SlideAdd20">
    <p:spTree>
      <p:nvGrpSpPr>
        <p:cNvPr id="95" name="Shape 95"/>
        <p:cNvGrpSpPr/>
        <p:nvPr/>
      </p:nvGrpSpPr>
      <p:grpSpPr>
        <a:xfrm>
          <a:off x="0" y="0"/>
          <a:ext cx="0" cy="0"/>
          <a:chOff x="0" y="0"/>
          <a:chExt cx="0" cy="0"/>
        </a:xfrm>
      </p:grpSpPr>
      <p:sp>
        <p:nvSpPr>
          <p:cNvPr id="96" name="Google Shape;96;p29"/>
          <p:cNvSpPr/>
          <p:nvPr>
            <p:ph idx="2" type="pic"/>
          </p:nvPr>
        </p:nvSpPr>
        <p:spPr>
          <a:xfrm>
            <a:off x="6403509" y="662828"/>
            <a:ext cx="2100208" cy="2704622"/>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
        <p:nvSpPr>
          <p:cNvPr id="97" name="Google Shape;97;p29"/>
          <p:cNvSpPr/>
          <p:nvPr>
            <p:ph idx="3" type="pic"/>
          </p:nvPr>
        </p:nvSpPr>
        <p:spPr>
          <a:xfrm>
            <a:off x="5286615" y="1158622"/>
            <a:ext cx="2105196" cy="3111581"/>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dk1"/>
              </a:buClr>
              <a:buSzPts val="500"/>
              <a:buFont typeface="Arial"/>
              <a:buChar char="•"/>
              <a:defRPr b="0" i="0" sz="5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21">
  <p:cSld name="SlideAdd21">
    <p:spTree>
      <p:nvGrpSpPr>
        <p:cNvPr id="98" name="Shape 98"/>
        <p:cNvGrpSpPr/>
        <p:nvPr/>
      </p:nvGrpSpPr>
      <p:grpSpPr>
        <a:xfrm>
          <a:off x="0" y="0"/>
          <a:ext cx="0" cy="0"/>
          <a:chOff x="0" y="0"/>
          <a:chExt cx="0" cy="0"/>
        </a:xfrm>
      </p:grpSpPr>
      <p:sp>
        <p:nvSpPr>
          <p:cNvPr id="99" name="Google Shape;99;p30"/>
          <p:cNvSpPr/>
          <p:nvPr>
            <p:ph idx="2" type="pic"/>
          </p:nvPr>
        </p:nvSpPr>
        <p:spPr>
          <a:xfrm>
            <a:off x="1027269" y="984980"/>
            <a:ext cx="2838428" cy="2389663"/>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22">
  <p:cSld name="SlideAdd22">
    <p:spTree>
      <p:nvGrpSpPr>
        <p:cNvPr id="100" name="Shape 100"/>
        <p:cNvGrpSpPr/>
        <p:nvPr/>
      </p:nvGrpSpPr>
      <p:grpSpPr>
        <a:xfrm>
          <a:off x="0" y="0"/>
          <a:ext cx="0" cy="0"/>
          <a:chOff x="0" y="0"/>
          <a:chExt cx="0" cy="0"/>
        </a:xfrm>
      </p:grpSpPr>
      <p:sp>
        <p:nvSpPr>
          <p:cNvPr id="101" name="Google Shape;101;p31"/>
          <p:cNvSpPr/>
          <p:nvPr>
            <p:ph idx="2" type="pic"/>
          </p:nvPr>
        </p:nvSpPr>
        <p:spPr>
          <a:xfrm>
            <a:off x="0" y="0"/>
            <a:ext cx="9144000" cy="514350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Add30">
  <p:cSld name="SlideAdd30">
    <p:spTree>
      <p:nvGrpSpPr>
        <p:cNvPr id="102" name="Shape 102"/>
        <p:cNvGrpSpPr/>
        <p:nvPr/>
      </p:nvGrpSpPr>
      <p:grpSpPr>
        <a:xfrm>
          <a:off x="0" y="0"/>
          <a:ext cx="0" cy="0"/>
          <a:chOff x="0" y="0"/>
          <a:chExt cx="0" cy="0"/>
        </a:xfrm>
      </p:grpSpPr>
      <p:sp>
        <p:nvSpPr>
          <p:cNvPr id="103" name="Google Shape;103;p32"/>
          <p:cNvSpPr/>
          <p:nvPr>
            <p:ph idx="2" type="pic"/>
          </p:nvPr>
        </p:nvSpPr>
        <p:spPr>
          <a:xfrm>
            <a:off x="0" y="0"/>
            <a:ext cx="9144000" cy="5143500"/>
          </a:xfrm>
          <a:prstGeom prst="rect">
            <a:avLst/>
          </a:prstGeom>
          <a:blipFill rotWithShape="1">
            <a:blip r:embed="rId2">
              <a:alphaModFix/>
            </a:blip>
            <a:tile algn="tl" flip="none" tx="0" sx="100000" ty="0" sy="100000"/>
          </a:blipFill>
          <a:ln>
            <a:noFill/>
          </a:ln>
        </p:spPr>
        <p:txBody>
          <a:bodyPr anchorCtr="1" anchor="ctr" bIns="34275" lIns="68575" spcFirstLastPara="1" rIns="68575" wrap="square" tIns="34275">
            <a:noAutofit/>
          </a:bodyPr>
          <a:lstStyle>
            <a:lvl1pPr lvl="0" marR="0" rtl="0" algn="l">
              <a:lnSpc>
                <a:spcPct val="90000"/>
              </a:lnSpc>
              <a:spcBef>
                <a:spcPts val="800"/>
              </a:spcBef>
              <a:spcAft>
                <a:spcPts val="0"/>
              </a:spcAft>
              <a:buClr>
                <a:schemeClr val="lt1"/>
              </a:buClr>
              <a:buSzPts val="500"/>
              <a:buFont typeface="Arial"/>
              <a:buChar char="•"/>
              <a:defRPr b="0" i="0" sz="500" u="none" cap="none" strike="noStrike">
                <a:solidFill>
                  <a:schemeClr val="lt1"/>
                </a:solidFill>
                <a:latin typeface="Roboto"/>
                <a:ea typeface="Roboto"/>
                <a:cs typeface="Roboto"/>
                <a:sym typeface="Roboto"/>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21" Type="http://schemas.openxmlformats.org/officeDocument/2006/relationships/theme" Target="../theme/theme1.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09">
          <p15:clr>
            <a:srgbClr val="F26B43"/>
          </p15:clr>
        </p15:guide>
        <p15:guide id="2" pos="5551">
          <p15:clr>
            <a:srgbClr val="F26B43"/>
          </p15:clr>
        </p15:guide>
        <p15:guide id="3" orient="horz" pos="209">
          <p15:clr>
            <a:srgbClr val="F26B43"/>
          </p15:clr>
        </p15:guide>
        <p15:guide id="4" orient="horz" pos="30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eveloper.mozilla.org/en-US/docs/Web/JavaScript"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3"/>
          <p:cNvSpPr txBox="1"/>
          <p:nvPr/>
        </p:nvSpPr>
        <p:spPr>
          <a:xfrm>
            <a:off x="210065" y="2479913"/>
            <a:ext cx="37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9" name="Google Shape;109;p33"/>
          <p:cNvPicPr preferRelativeResize="0"/>
          <p:nvPr/>
        </p:nvPicPr>
        <p:blipFill>
          <a:blip r:embed="rId3">
            <a:alphaModFix/>
          </a:blip>
          <a:stretch>
            <a:fillRect/>
          </a:stretch>
        </p:blipFill>
        <p:spPr>
          <a:xfrm>
            <a:off x="152400" y="152400"/>
            <a:ext cx="1344727" cy="4740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42"/>
          <p:cNvSpPr txBox="1"/>
          <p:nvPr/>
        </p:nvSpPr>
        <p:spPr>
          <a:xfrm>
            <a:off x="878550" y="1044262"/>
            <a:ext cx="7386900" cy="738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Job related interview experience</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71" name="Google Shape;171;p42"/>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72" name="Google Shape;172;p42"/>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43"/>
          <p:cNvSpPr txBox="1"/>
          <p:nvPr/>
        </p:nvSpPr>
        <p:spPr>
          <a:xfrm>
            <a:off x="878550" y="1044262"/>
            <a:ext cx="7386900" cy="3648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The usual format of interviews (For frontend/fullstack)</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Resume screening</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Project/assignment </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Frontend knowledge interview</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DSA interview</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Behavioural</a:t>
            </a:r>
            <a:r>
              <a:rPr b="1" lang="en-GB" sz="2100">
                <a:solidFill>
                  <a:srgbClr val="3F3F3F"/>
                </a:solidFill>
                <a:latin typeface="Mulish"/>
                <a:ea typeface="Mulish"/>
                <a:cs typeface="Mulish"/>
                <a:sym typeface="Mulish"/>
              </a:rPr>
              <a:t>/</a:t>
            </a:r>
            <a:r>
              <a:rPr b="1" lang="en-GB" sz="2100">
                <a:solidFill>
                  <a:srgbClr val="3F3F3F"/>
                </a:solidFill>
                <a:latin typeface="Mulish"/>
                <a:ea typeface="Mulish"/>
                <a:cs typeface="Mulish"/>
                <a:sym typeface="Mulish"/>
              </a:rPr>
              <a:t>Managerial</a:t>
            </a:r>
            <a:r>
              <a:rPr b="1" lang="en-GB" sz="2100">
                <a:solidFill>
                  <a:srgbClr val="3F3F3F"/>
                </a:solidFill>
                <a:latin typeface="Mulish"/>
                <a:ea typeface="Mulish"/>
                <a:cs typeface="Mulish"/>
                <a:sym typeface="Mulish"/>
              </a:rPr>
              <a:t> Role</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78" name="Google Shape;178;p43"/>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79" name="Google Shape;179;p43"/>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44"/>
          <p:cNvSpPr txBox="1"/>
          <p:nvPr/>
        </p:nvSpPr>
        <p:spPr>
          <a:xfrm>
            <a:off x="878550" y="1044250"/>
            <a:ext cx="7848300" cy="3001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 Where and what to study on a high level</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Resources</a:t>
            </a:r>
            <a:r>
              <a:rPr b="1" lang="en-GB" sz="2100">
                <a:solidFill>
                  <a:srgbClr val="3F3F3F"/>
                </a:solidFill>
                <a:latin typeface="Mulish"/>
                <a:ea typeface="Mulish"/>
                <a:cs typeface="Mulish"/>
                <a:sym typeface="Mulish"/>
              </a:rPr>
              <a:t> from Coding Ninja</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MDN: </a:t>
            </a:r>
            <a:r>
              <a:rPr b="1" lang="en-GB" sz="2100" u="sng">
                <a:solidFill>
                  <a:schemeClr val="hlink"/>
                </a:solidFill>
                <a:latin typeface="Mulish"/>
                <a:ea typeface="Mulish"/>
                <a:cs typeface="Mulish"/>
                <a:sym typeface="Mulish"/>
                <a:hlinkClick r:id="rId3"/>
              </a:rPr>
              <a:t>https://developer.mozilla.org/en-US/docs/Web/JavaScript</a:t>
            </a:r>
            <a:endParaRPr b="1" sz="2100">
              <a:solidFill>
                <a:srgbClr val="3F3F3F"/>
              </a:solidFill>
              <a:latin typeface="Mulish"/>
              <a:ea typeface="Mulish"/>
              <a:cs typeface="Mulish"/>
              <a:sym typeface="Mulish"/>
            </a:endParaRPr>
          </a:p>
          <a:p>
            <a:pPr indent="-361950" lvl="0" marL="457200" rtl="0" algn="l">
              <a:spcBef>
                <a:spcPts val="0"/>
              </a:spcBef>
              <a:spcAft>
                <a:spcPts val="0"/>
              </a:spcAft>
              <a:buClr>
                <a:srgbClr val="3F3F3F"/>
              </a:buClr>
              <a:buSzPts val="2100"/>
              <a:buFont typeface="Mulish"/>
              <a:buAutoNum type="arabicPeriod"/>
            </a:pPr>
            <a:r>
              <a:rPr b="1" lang="en-GB" sz="2100">
                <a:solidFill>
                  <a:srgbClr val="3F3F3F"/>
                </a:solidFill>
                <a:latin typeface="Mulish"/>
                <a:ea typeface="Mulish"/>
                <a:cs typeface="Mulish"/>
                <a:sym typeface="Mulish"/>
              </a:rPr>
              <a:t>Just google most asked interview questions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85" name="Google Shape;185;p44"/>
          <p:cNvPicPr preferRelativeResize="0"/>
          <p:nvPr/>
        </p:nvPicPr>
        <p:blipFill>
          <a:blip r:embed="rId4">
            <a:alphaModFix/>
          </a:blip>
          <a:stretch>
            <a:fillRect/>
          </a:stretch>
        </p:blipFill>
        <p:spPr>
          <a:xfrm>
            <a:off x="152400" y="152400"/>
            <a:ext cx="1344727" cy="474074"/>
          </a:xfrm>
          <a:prstGeom prst="rect">
            <a:avLst/>
          </a:prstGeom>
          <a:noFill/>
          <a:ln>
            <a:noFill/>
          </a:ln>
        </p:spPr>
      </p:pic>
      <p:sp>
        <p:nvSpPr>
          <p:cNvPr id="186" name="Google Shape;186;p44"/>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34"/>
          <p:cNvSpPr txBox="1"/>
          <p:nvPr/>
        </p:nvSpPr>
        <p:spPr>
          <a:xfrm>
            <a:off x="995450" y="1051562"/>
            <a:ext cx="7386900" cy="1062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How to get better at developing projects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15" name="Google Shape;115;p34"/>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16" name="Google Shape;116;p34"/>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35"/>
          <p:cNvSpPr txBox="1"/>
          <p:nvPr/>
        </p:nvSpPr>
        <p:spPr>
          <a:xfrm>
            <a:off x="1075825" y="1110012"/>
            <a:ext cx="7386900" cy="2031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How to get ideas to develop projects.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22" name="Google Shape;122;p35"/>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23" name="Google Shape;123;p35"/>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36"/>
          <p:cNvSpPr txBox="1"/>
          <p:nvPr/>
        </p:nvSpPr>
        <p:spPr>
          <a:xfrm>
            <a:off x="878550" y="1044262"/>
            <a:ext cx="7386900" cy="2031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  Apis which you can use to build projects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https://github.com/public-apis/public-apis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29" name="Google Shape;129;p36"/>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30" name="Google Shape;130;p36"/>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37"/>
          <p:cNvSpPr txBox="1"/>
          <p:nvPr/>
        </p:nvSpPr>
        <p:spPr>
          <a:xfrm>
            <a:off x="988125" y="1044262"/>
            <a:ext cx="7386900" cy="1708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  Language/framework you should choose and how</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36" name="Google Shape;136;p37"/>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37" name="Google Shape;137;p37"/>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38"/>
          <p:cNvSpPr txBox="1"/>
          <p:nvPr/>
        </p:nvSpPr>
        <p:spPr>
          <a:xfrm>
            <a:off x="1105025" y="1183087"/>
            <a:ext cx="7386900" cy="1708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Libraries which can be leveraged to make your projects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43" name="Google Shape;143;p38"/>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44" name="Google Shape;144;p38"/>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39"/>
          <p:cNvSpPr txBox="1"/>
          <p:nvPr/>
        </p:nvSpPr>
        <p:spPr>
          <a:xfrm>
            <a:off x="1105025" y="1183087"/>
            <a:ext cx="7386900" cy="2355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  Documentation for your projects.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50" name="Google Shape;150;p39"/>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51" name="Google Shape;151;p39"/>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40"/>
          <p:cNvSpPr txBox="1"/>
          <p:nvPr/>
        </p:nvSpPr>
        <p:spPr>
          <a:xfrm>
            <a:off x="878550" y="1044262"/>
            <a:ext cx="7386900" cy="1708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  Hosting/final products.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57" name="Google Shape;157;p40"/>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58" name="Google Shape;158;p40"/>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41"/>
          <p:cNvSpPr txBox="1"/>
          <p:nvPr/>
        </p:nvSpPr>
        <p:spPr>
          <a:xfrm>
            <a:off x="878550" y="1044262"/>
            <a:ext cx="7386900" cy="138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GB" sz="2100">
                <a:solidFill>
                  <a:srgbClr val="3F3F3F"/>
                </a:solidFill>
                <a:latin typeface="Mulish"/>
                <a:ea typeface="Mulish"/>
                <a:cs typeface="Mulish"/>
                <a:sym typeface="Mulish"/>
              </a:rPr>
              <a:t>Other resources</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rtl="0" algn="ctr">
              <a:spcBef>
                <a:spcPts val="0"/>
              </a:spcBef>
              <a:spcAft>
                <a:spcPts val="0"/>
              </a:spcAft>
              <a:buClr>
                <a:schemeClr val="dk1"/>
              </a:buClr>
              <a:buSzPts val="1100"/>
              <a:buFont typeface="Arial"/>
              <a:buNone/>
            </a:pPr>
            <a:r>
              <a:t/>
            </a:r>
            <a:endParaRPr b="1" sz="2100">
              <a:solidFill>
                <a:srgbClr val="3F3F3F"/>
              </a:solidFill>
              <a:latin typeface="Mulish"/>
              <a:ea typeface="Mulish"/>
              <a:cs typeface="Mulish"/>
              <a:sym typeface="Mulish"/>
            </a:endParaRPr>
          </a:p>
          <a:p>
            <a:pPr indent="0" lvl="0" marL="0" marR="0" rtl="0" algn="ctr">
              <a:spcBef>
                <a:spcPts val="0"/>
              </a:spcBef>
              <a:spcAft>
                <a:spcPts val="0"/>
              </a:spcAft>
              <a:buNone/>
            </a:pPr>
            <a:r>
              <a:t/>
            </a:r>
            <a:endParaRPr sz="2700">
              <a:solidFill>
                <a:srgbClr val="184499"/>
              </a:solidFill>
              <a:latin typeface="Mulish ExtraBold"/>
              <a:ea typeface="Mulish ExtraBold"/>
              <a:cs typeface="Mulish ExtraBold"/>
              <a:sym typeface="Mulish ExtraBold"/>
            </a:endParaRPr>
          </a:p>
        </p:txBody>
      </p:sp>
      <p:pic>
        <p:nvPicPr>
          <p:cNvPr id="164" name="Google Shape;164;p41"/>
          <p:cNvPicPr preferRelativeResize="0"/>
          <p:nvPr/>
        </p:nvPicPr>
        <p:blipFill>
          <a:blip r:embed="rId3">
            <a:alphaModFix/>
          </a:blip>
          <a:stretch>
            <a:fillRect/>
          </a:stretch>
        </p:blipFill>
        <p:spPr>
          <a:xfrm>
            <a:off x="152400" y="152400"/>
            <a:ext cx="1344727" cy="474074"/>
          </a:xfrm>
          <a:prstGeom prst="rect">
            <a:avLst/>
          </a:prstGeom>
          <a:noFill/>
          <a:ln>
            <a:noFill/>
          </a:ln>
        </p:spPr>
      </p:pic>
      <p:sp>
        <p:nvSpPr>
          <p:cNvPr id="165" name="Google Shape;165;p41"/>
          <p:cNvSpPr/>
          <p:nvPr/>
        </p:nvSpPr>
        <p:spPr>
          <a:xfrm>
            <a:off x="769860" y="867935"/>
            <a:ext cx="414612" cy="360018"/>
          </a:xfrm>
          <a:custGeom>
            <a:rect b="b" l="l" r="r" t="t"/>
            <a:pathLst>
              <a:path extrusionOk="0" h="21600" w="2160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rgbClr val="D8D8D8">
              <a:alpha val="49800"/>
            </a:srgbClr>
          </a:solid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sz="1400">
              <a:solidFill>
                <a:srgbClr val="59595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Lake">
      <a:dk1>
        <a:srgbClr val="000000"/>
      </a:dk1>
      <a:lt1>
        <a:srgbClr val="FFFFFF"/>
      </a:lt1>
      <a:dk2>
        <a:srgbClr val="44546A"/>
      </a:dk2>
      <a:lt2>
        <a:srgbClr val="E7E6E6"/>
      </a:lt2>
      <a:accent1>
        <a:srgbClr val="07A6BF"/>
      </a:accent1>
      <a:accent2>
        <a:srgbClr val="02717F"/>
      </a:accent2>
      <a:accent3>
        <a:srgbClr val="003E48"/>
      </a:accent3>
      <a:accent4>
        <a:srgbClr val="313238"/>
      </a:accent4>
      <a:accent5>
        <a:srgbClr val="797977"/>
      </a:accent5>
      <a:accent6>
        <a:srgbClr val="17161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