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tags/tag9.xml" ContentType="application/vnd.openxmlformats-officedocument.presentationml.tags+xml"/>
  <Override PartName="/ppt/comments/comment2.xml" ContentType="application/vnd.openxmlformats-officedocument.presentationml.comments+xml"/>
  <Override PartName="/ppt/tags/tag10.xml" ContentType="application/vnd.openxmlformats-officedocument.presentationml.tags+xml"/>
  <Override PartName="/ppt/comments/comment3.xml" ContentType="application/vnd.openxmlformats-officedocument.presentationml.comments+xml"/>
  <Override PartName="/ppt/comments/comment4.xml" ContentType="application/vnd.openxmlformats-officedocument.presentationml.comments+xml"/>
  <Override PartName="/ppt/tags/tag11.xml" ContentType="application/vnd.openxmlformats-officedocument.presentationml.tags+xml"/>
  <Override PartName="/ppt/comments/comment5.xml" ContentType="application/vnd.openxmlformats-officedocument.presentationml.comments+xml"/>
  <Override PartName="/ppt/tags/tag12.xml" ContentType="application/vnd.openxmlformats-officedocument.presentationml.tags+xml"/>
  <Override PartName="/ppt/notesSlides/notesSlide2.xml" ContentType="application/vnd.openxmlformats-officedocument.presentationml.notesSlide+xml"/>
  <Override PartName="/ppt/comments/comment6.xml" ContentType="application/vnd.openxmlformats-officedocument.presentationml.comments+xml"/>
  <Override PartName="/ppt/notesSlides/notesSlide3.xml" ContentType="application/vnd.openxmlformats-officedocument.presentationml.notesSlide+xml"/>
  <Override PartName="/ppt/comments/comment7.xml" ContentType="application/vnd.openxmlformats-officedocument.presentationml.comment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5" r:id="rId4"/>
  </p:sldMasterIdLst>
  <p:notesMasterIdLst>
    <p:notesMasterId r:id="rId24"/>
  </p:notesMasterIdLst>
  <p:handoutMasterIdLst>
    <p:handoutMasterId r:id="rId25"/>
  </p:handoutMasterIdLst>
  <p:sldIdLst>
    <p:sldId id="493" r:id="rId5"/>
    <p:sldId id="466" r:id="rId6"/>
    <p:sldId id="494" r:id="rId7"/>
    <p:sldId id="482" r:id="rId8"/>
    <p:sldId id="470" r:id="rId9"/>
    <p:sldId id="515" r:id="rId10"/>
    <p:sldId id="440" r:id="rId11"/>
    <p:sldId id="449" r:id="rId12"/>
    <p:sldId id="450" r:id="rId13"/>
    <p:sldId id="469" r:id="rId14"/>
    <p:sldId id="484" r:id="rId15"/>
    <p:sldId id="411" r:id="rId16"/>
    <p:sldId id="531" r:id="rId17"/>
    <p:sldId id="1126" r:id="rId18"/>
    <p:sldId id="485" r:id="rId19"/>
    <p:sldId id="486" r:id="rId20"/>
    <p:sldId id="1114" r:id="rId21"/>
    <p:sldId id="1124" r:id="rId22"/>
    <p:sldId id="385" r:id="rId23"/>
  </p:sldIdLst>
  <p:sldSz cx="12188825" cy="6858000"/>
  <p:notesSz cx="9144000" cy="6858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3F2ED1-2B26-42AE-8052-8695005F5D15}">
          <p14:sldIdLst>
            <p14:sldId id="493"/>
            <p14:sldId id="466"/>
            <p14:sldId id="494"/>
            <p14:sldId id="482"/>
            <p14:sldId id="470"/>
            <p14:sldId id="515"/>
            <p14:sldId id="440"/>
            <p14:sldId id="449"/>
            <p14:sldId id="450"/>
            <p14:sldId id="469"/>
            <p14:sldId id="484"/>
          </p14:sldIdLst>
        </p14:section>
        <p14:section name="Additional Detail" id="{87C5B1D6-77F8-440C-BC59-269C59F81B42}">
          <p14:sldIdLst>
            <p14:sldId id="411"/>
            <p14:sldId id="531"/>
            <p14:sldId id="1126"/>
            <p14:sldId id="485"/>
            <p14:sldId id="486"/>
            <p14:sldId id="1114"/>
            <p14:sldId id="1124"/>
            <p14:sldId id="385"/>
          </p14:sldIdLst>
        </p14:section>
      </p14:sectionLst>
    </p:ext>
    <p:ext uri="{EFAFB233-063F-42B5-8137-9DF3F51BA10A}">
      <p15:sldGuideLst xmlns:p15="http://schemas.microsoft.com/office/powerpoint/2012/main">
        <p15:guide id="1" orient="horz" pos="280">
          <p15:clr>
            <a:srgbClr val="A4A3A4"/>
          </p15:clr>
        </p15:guide>
        <p15:guide id="3" orient="horz" pos="2352" userDrawn="1">
          <p15:clr>
            <a:srgbClr val="A4A3A4"/>
          </p15:clr>
        </p15:guide>
        <p15:guide id="4" orient="horz" pos="3795">
          <p15:clr>
            <a:srgbClr val="A4A3A4"/>
          </p15:clr>
        </p15:guide>
        <p15:guide id="6" orient="horz" pos="4175">
          <p15:clr>
            <a:srgbClr val="A4A3A4"/>
          </p15:clr>
        </p15:guide>
        <p15:guide id="7" pos="293">
          <p15:clr>
            <a:srgbClr val="A4A3A4"/>
          </p15:clr>
        </p15:guide>
        <p15:guide id="8" pos="7397">
          <p15:clr>
            <a:srgbClr val="A4A3A4"/>
          </p15:clr>
        </p15:guide>
        <p15:guide id="9" pos="1463" userDrawn="1">
          <p15:clr>
            <a:srgbClr val="A4A3A4"/>
          </p15:clr>
        </p15:guide>
        <p15:guide id="10" pos="6191" userDrawn="1">
          <p15:clr>
            <a:srgbClr val="A4A3A4"/>
          </p15:clr>
        </p15:guide>
        <p15:guide id="11" pos="3840">
          <p15:clr>
            <a:srgbClr val="A4A3A4"/>
          </p15:clr>
        </p15:guide>
        <p15:guide id="12" pos="2639" userDrawn="1">
          <p15:clr>
            <a:srgbClr val="A4A3A4"/>
          </p15:clr>
        </p15:guide>
        <p15:guide id="13" pos="5015" userDrawn="1">
          <p15:clr>
            <a:srgbClr val="A4A3A4"/>
          </p15:clr>
        </p15:guide>
        <p15:guide id="14" orient="horz" pos="279">
          <p15:clr>
            <a:srgbClr val="A4A3A4"/>
          </p15:clr>
        </p15:guide>
        <p15:guide id="15" orient="horz" pos="768" userDrawn="1">
          <p15:clr>
            <a:srgbClr val="A4A3A4"/>
          </p15:clr>
        </p15:guide>
        <p15:guide id="16" orient="horz" pos="4152" userDrawn="1">
          <p15:clr>
            <a:srgbClr val="A4A3A4"/>
          </p15:clr>
        </p15:guide>
        <p15:guide id="17" orient="horz" pos="912" userDrawn="1">
          <p15:clr>
            <a:srgbClr val="A4A3A4"/>
          </p15:clr>
        </p15:guide>
        <p15:guide id="18" orient="horz" pos="3931">
          <p15:clr>
            <a:srgbClr val="A4A3A4"/>
          </p15:clr>
        </p15:guide>
        <p15:guide id="19" pos="3791" userDrawn="1">
          <p15:clr>
            <a:srgbClr val="A4A3A4"/>
          </p15:clr>
        </p15:guide>
        <p15:guide id="20" pos="3887" userDrawn="1">
          <p15:clr>
            <a:srgbClr val="A4A3A4"/>
          </p15:clr>
        </p15:guide>
        <p15:guide id="21" orient="horz" pos="2304" userDrawn="1">
          <p15:clr>
            <a:srgbClr val="A4A3A4"/>
          </p15:clr>
        </p15:guide>
        <p15:guide id="22" orient="horz" pos="2400" userDrawn="1">
          <p15:clr>
            <a:srgbClr val="A4A3A4"/>
          </p15:clr>
        </p15:guide>
        <p15:guide id="23" orient="horz" pos="286">
          <p15:clr>
            <a:srgbClr val="A4A3A4"/>
          </p15:clr>
        </p15:guide>
        <p15:guide id="24" orient="horz" pos="285">
          <p15:clr>
            <a:srgbClr val="A4A3A4"/>
          </p15:clr>
        </p15:guide>
        <p15:guide id="25" orient="horz" pos="401">
          <p15:clr>
            <a:srgbClr val="A4A3A4"/>
          </p15:clr>
        </p15:guide>
        <p15:guide id="26" orient="horz" pos="1039">
          <p15:clr>
            <a:srgbClr val="A4A3A4"/>
          </p15:clr>
        </p15:guide>
        <p15:guide id="27" pos="7383">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J Rogers" initials="MJR" lastIdx="1" clrIdx="0">
    <p:extLst>
      <p:ext uri="{19B8F6BF-5375-455C-9EA6-DF929625EA0E}">
        <p15:presenceInfo xmlns:p15="http://schemas.microsoft.com/office/powerpoint/2012/main" userId="Matthew J Rogers" providerId="None"/>
      </p:ext>
    </p:extLst>
  </p:cmAuthor>
  <p:cmAuthor id="2" name="Avadhanam, Harikrishna" initials="AH" lastIdx="4" clrIdx="1">
    <p:extLst>
      <p:ext uri="{19B8F6BF-5375-455C-9EA6-DF929625EA0E}">
        <p15:presenceInfo xmlns:p15="http://schemas.microsoft.com/office/powerpoint/2012/main" userId="S::AvadhanamH@aetna.com::e84da871-592c-4288-9811-a5e71e6ed503" providerId="AD"/>
      </p:ext>
    </p:extLst>
  </p:cmAuthor>
  <p:cmAuthor id="3" name="Whalen, John" initials="WJ" lastIdx="11" clrIdx="2">
    <p:extLst>
      <p:ext uri="{19B8F6BF-5375-455C-9EA6-DF929625EA0E}">
        <p15:presenceInfo xmlns:p15="http://schemas.microsoft.com/office/powerpoint/2012/main" userId="S::WhalenJ1@aetna.com::9552702e-ef3a-4c86-822a-7a9185df0e08" providerId="AD"/>
      </p:ext>
    </p:extLst>
  </p:cmAuthor>
  <p:cmAuthor id="4" name="Hickey, Claudette" initials="HC" lastIdx="2" clrIdx="3">
    <p:extLst>
      <p:ext uri="{19B8F6BF-5375-455C-9EA6-DF929625EA0E}">
        <p15:presenceInfo xmlns:p15="http://schemas.microsoft.com/office/powerpoint/2012/main" userId="S::HickeyC@aetna.com::71e19957-b843-4df7-8271-6169398ba6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8AC8D2"/>
    <a:srgbClr val="F2F2F2"/>
    <a:srgbClr val="F7F7F7"/>
    <a:srgbClr val="ECECEC"/>
    <a:srgbClr val="E2E2E2"/>
    <a:srgbClr val="D1E9ED"/>
    <a:srgbClr val="B18CC1"/>
    <a:srgbClr val="D9D9D9"/>
    <a:srgbClr val="E0F0F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61CE70-8296-4B29-81DA-1EEDA8BF4B6C}" v="1" dt="2021-05-06T01:11:43.0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32" autoAdjust="0"/>
    <p:restoredTop sz="95332" autoAdjust="0"/>
  </p:normalViewPr>
  <p:slideViewPr>
    <p:cSldViewPr snapToGrid="0">
      <p:cViewPr varScale="1">
        <p:scale>
          <a:sx n="97" d="100"/>
          <a:sy n="97" d="100"/>
        </p:scale>
        <p:origin x="108" y="462"/>
      </p:cViewPr>
      <p:guideLst>
        <p:guide orient="horz" pos="280"/>
        <p:guide orient="horz" pos="2352"/>
        <p:guide orient="horz" pos="3795"/>
        <p:guide orient="horz" pos="4175"/>
        <p:guide pos="293"/>
        <p:guide pos="7397"/>
        <p:guide pos="1463"/>
        <p:guide pos="6191"/>
        <p:guide pos="3840"/>
        <p:guide pos="2639"/>
        <p:guide pos="5015"/>
        <p:guide orient="horz" pos="279"/>
        <p:guide orient="horz" pos="768"/>
        <p:guide orient="horz" pos="4152"/>
        <p:guide orient="horz" pos="912"/>
        <p:guide orient="horz" pos="3931"/>
        <p:guide pos="3791"/>
        <p:guide pos="3887"/>
        <p:guide orient="horz" pos="2304"/>
        <p:guide orient="horz" pos="2400"/>
        <p:guide orient="horz" pos="286"/>
        <p:guide orient="horz" pos="285"/>
        <p:guide orient="horz" pos="401"/>
        <p:guide orient="horz" pos="1039"/>
        <p:guide pos="7383"/>
      </p:guideLst>
    </p:cSldViewPr>
  </p:slideViewPr>
  <p:notesTextViewPr>
    <p:cViewPr>
      <p:scale>
        <a:sx n="100" d="100"/>
        <a:sy n="100" d="100"/>
      </p:scale>
      <p:origin x="0" y="0"/>
    </p:cViewPr>
  </p:notesTextViewPr>
  <p:sorterViewPr>
    <p:cViewPr>
      <p:scale>
        <a:sx n="200" d="100"/>
        <a:sy n="200" d="100"/>
      </p:scale>
      <p:origin x="0" y="-1310"/>
    </p:cViewPr>
  </p:sorterViewPr>
  <p:notesViewPr>
    <p:cSldViewPr snapToGrid="0" snapToObjects="1">
      <p:cViewPr varScale="1">
        <p:scale>
          <a:sx n="65" d="100"/>
          <a:sy n="65" d="100"/>
        </p:scale>
        <p:origin x="1928" y="4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licker, Paul" userId="df26ceea-d310-4571-8e14-6461606c1d80" providerId="ADAL" clId="{B261CE70-8296-4B29-81DA-1EEDA8BF4B6C}"/>
    <pc:docChg chg="modSld">
      <pc:chgData name="Millicker, Paul" userId="df26ceea-d310-4571-8e14-6461606c1d80" providerId="ADAL" clId="{B261CE70-8296-4B29-81DA-1EEDA8BF4B6C}" dt="2021-05-06T01:11:43.036" v="0"/>
      <pc:docMkLst>
        <pc:docMk/>
      </pc:docMkLst>
      <pc:sldChg chg="modCm">
        <pc:chgData name="Millicker, Paul" userId="df26ceea-d310-4571-8e14-6461606c1d80" providerId="ADAL" clId="{B261CE70-8296-4B29-81DA-1EEDA8BF4B6C}" dt="2021-05-06T01:11:43.036" v="0"/>
        <pc:sldMkLst>
          <pc:docMk/>
          <pc:sldMk cId="1755653934" sldId="494"/>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Using Brokers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National Accounts</c:v>
                </c:pt>
                <c:pt idx="1">
                  <c:v>Middle Market</c:v>
                </c:pt>
                <c:pt idx="2">
                  <c:v>Small Group</c:v>
                </c:pt>
              </c:strCache>
            </c:strRef>
          </c:cat>
          <c:val>
            <c:numRef>
              <c:f>Sheet1!$B$2:$B$4</c:f>
              <c:numCache>
                <c:formatCode>0%</c:formatCode>
                <c:ptCount val="3"/>
                <c:pt idx="0">
                  <c:v>0.85</c:v>
                </c:pt>
                <c:pt idx="1">
                  <c:v>0.98</c:v>
                </c:pt>
                <c:pt idx="2">
                  <c:v>0.99</c:v>
                </c:pt>
              </c:numCache>
            </c:numRef>
          </c:val>
          <c:extLst>
            <c:ext xmlns:c16="http://schemas.microsoft.com/office/drawing/2014/chart" uri="{C3380CC4-5D6E-409C-BE32-E72D297353CC}">
              <c16:uniqueId val="{00000000-F65D-47D6-984B-ADE4359325E9}"/>
            </c:ext>
          </c:extLst>
        </c:ser>
        <c:ser>
          <c:idx val="1"/>
          <c:order val="1"/>
          <c:tx>
            <c:strRef>
              <c:f>Sheet1!$C$1</c:f>
              <c:strCache>
                <c:ptCount val="1"/>
                <c:pt idx="0">
                  <c:v>Direct</c:v>
                </c:pt>
              </c:strCache>
            </c:strRef>
          </c:tx>
          <c:spPr>
            <a:solidFill>
              <a:schemeClr val="accent4"/>
            </a:solidFill>
            <a:ln>
              <a:noFill/>
            </a:ln>
            <a:effectLst/>
          </c:spPr>
          <c:invertIfNegative val="0"/>
          <c:cat>
            <c:strRef>
              <c:f>Sheet1!$A$2:$A$4</c:f>
              <c:strCache>
                <c:ptCount val="3"/>
                <c:pt idx="0">
                  <c:v>National Accounts</c:v>
                </c:pt>
                <c:pt idx="1">
                  <c:v>Middle Market</c:v>
                </c:pt>
                <c:pt idx="2">
                  <c:v>Small Group</c:v>
                </c:pt>
              </c:strCache>
            </c:strRef>
          </c:cat>
          <c:val>
            <c:numRef>
              <c:f>Sheet1!$C$2:$C$4</c:f>
              <c:numCache>
                <c:formatCode>0%</c:formatCode>
                <c:ptCount val="3"/>
                <c:pt idx="0">
                  <c:v>0.15</c:v>
                </c:pt>
                <c:pt idx="1">
                  <c:v>0.02</c:v>
                </c:pt>
                <c:pt idx="2">
                  <c:v>0.01</c:v>
                </c:pt>
              </c:numCache>
            </c:numRef>
          </c:val>
          <c:extLst>
            <c:ext xmlns:c16="http://schemas.microsoft.com/office/drawing/2014/chart" uri="{C3380CC4-5D6E-409C-BE32-E72D297353CC}">
              <c16:uniqueId val="{00000001-F65D-47D6-984B-ADE4359325E9}"/>
            </c:ext>
          </c:extLst>
        </c:ser>
        <c:dLbls>
          <c:showLegendKey val="0"/>
          <c:showVal val="0"/>
          <c:showCatName val="0"/>
          <c:showSerName val="0"/>
          <c:showPercent val="0"/>
          <c:showBubbleSize val="0"/>
        </c:dLbls>
        <c:gapWidth val="150"/>
        <c:overlap val="100"/>
        <c:axId val="477496064"/>
        <c:axId val="477497600"/>
      </c:barChart>
      <c:catAx>
        <c:axId val="477496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477497600"/>
        <c:crosses val="autoZero"/>
        <c:auto val="1"/>
        <c:lblAlgn val="ctr"/>
        <c:lblOffset val="100"/>
        <c:noMultiLvlLbl val="0"/>
      </c:catAx>
      <c:valAx>
        <c:axId val="477497600"/>
        <c:scaling>
          <c:orientation val="minMax"/>
          <c:max val="1"/>
          <c:min val="0"/>
        </c:scaling>
        <c:delete val="0"/>
        <c:axPos val="b"/>
        <c:majorGridlines>
          <c:spPr>
            <a:ln w="9525" cap="flat" cmpd="sng" algn="ctr">
              <a:no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477496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DAD4-490F-BD43-3F75185B6F4D}"/>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2-DAD4-490F-BD43-3F75185B6F4D}"/>
              </c:ext>
            </c:extLst>
          </c:dPt>
          <c:dLbls>
            <c:dLbl>
              <c:idx val="0"/>
              <c:tx>
                <c:rich>
                  <a:bodyPr/>
                  <a:lstStyle/>
                  <a:p>
                    <a:fld id="{DDA0F130-90B3-49D4-BC9B-86CB4F544CD3}" type="VALUE">
                      <a:rPr lang="en-US" b="1" smtClean="0">
                        <a:solidFill>
                          <a:schemeClr val="bg1"/>
                        </a:solidFill>
                      </a:rPr>
                      <a:pPr/>
                      <a:t>[VALUE]</a:t>
                    </a:fld>
                    <a:r>
                      <a:rPr lang="en-US" b="1" dirty="0">
                        <a:solidFill>
                          <a:schemeClr val="bg1"/>
                        </a:solidFill>
                      </a:rPr>
                      <a:t>%</a:t>
                    </a:r>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DAD4-490F-BD43-3F75185B6F4D}"/>
                </c:ext>
              </c:extLst>
            </c:dLbl>
            <c:dLbl>
              <c:idx val="1"/>
              <c:tx>
                <c:rich>
                  <a:bodyPr/>
                  <a:lstStyle/>
                  <a:p>
                    <a:fld id="{C3E94634-7910-4D7D-93BE-935A99FCA7A0}" type="VALUE">
                      <a:rPr lang="en-US" b="1" smtClean="0"/>
                      <a:pPr/>
                      <a:t>[VALUE]</a:t>
                    </a:fld>
                    <a:r>
                      <a:rPr lang="en-US" b="1" dirty="0"/>
                      <a:t>%</a:t>
                    </a:r>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DAD4-490F-BD43-3F75185B6F4D}"/>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Brokers</c:v>
                </c:pt>
                <c:pt idx="1">
                  <c:v>Direct</c:v>
                </c:pt>
              </c:strCache>
            </c:strRef>
          </c:cat>
          <c:val>
            <c:numRef>
              <c:f>Sheet1!$B$2:$B$3</c:f>
              <c:numCache>
                <c:formatCode>General</c:formatCode>
                <c:ptCount val="2"/>
                <c:pt idx="0">
                  <c:v>88</c:v>
                </c:pt>
                <c:pt idx="1">
                  <c:v>12</c:v>
                </c:pt>
              </c:numCache>
            </c:numRef>
          </c:val>
          <c:extLst>
            <c:ext xmlns:c16="http://schemas.microsoft.com/office/drawing/2014/chart" uri="{C3380CC4-5D6E-409C-BE32-E72D297353CC}">
              <c16:uniqueId val="{00000000-DAD4-490F-BD43-3F75185B6F4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F35-4A49-B63E-CAB8E5134745}"/>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FF35-4A49-B63E-CAB8E5134745}"/>
              </c:ext>
            </c:extLst>
          </c:dPt>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6="http://schemas.microsoft.com/office/drawing/2014/chart" uri="{C3380CC4-5D6E-409C-BE32-E72D297353CC}">
                  <c16:uniqueId val="{00000001-FF35-4A49-B63E-CAB8E5134745}"/>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Brokers</c:v>
                </c:pt>
                <c:pt idx="1">
                  <c:v>Direct</c:v>
                </c:pt>
              </c:strCache>
            </c:strRef>
          </c:cat>
          <c:val>
            <c:numRef>
              <c:f>Sheet1!$B$2:$B$3</c:f>
              <c:numCache>
                <c:formatCode>General</c:formatCode>
                <c:ptCount val="2"/>
                <c:pt idx="0">
                  <c:v>93.5</c:v>
                </c:pt>
                <c:pt idx="1">
                  <c:v>6.5</c:v>
                </c:pt>
              </c:numCache>
            </c:numRef>
          </c:val>
          <c:extLst>
            <c:ext xmlns:c16="http://schemas.microsoft.com/office/drawing/2014/chart" uri="{C3380CC4-5D6E-409C-BE32-E72D297353CC}">
              <c16:uniqueId val="{00000004-FF35-4A49-B63E-CAB8E5134745}"/>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0B8-4CAF-887D-509871843A5A}"/>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80B8-4CAF-887D-509871843A5A}"/>
              </c:ext>
            </c:extLst>
          </c:dPt>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6="http://schemas.microsoft.com/office/drawing/2014/chart" uri="{C3380CC4-5D6E-409C-BE32-E72D297353CC}">
                  <c16:uniqueId val="{00000001-80B8-4CAF-887D-509871843A5A}"/>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Brokers</c:v>
                </c:pt>
                <c:pt idx="1">
                  <c:v>Direct</c:v>
                </c:pt>
              </c:strCache>
            </c:strRef>
          </c:cat>
          <c:val>
            <c:numRef>
              <c:f>Sheet1!$B$2:$B$3</c:f>
              <c:numCache>
                <c:formatCode>General</c:formatCode>
                <c:ptCount val="2"/>
                <c:pt idx="0">
                  <c:v>99.8</c:v>
                </c:pt>
                <c:pt idx="1">
                  <c:v>0.20000000000000284</c:v>
                </c:pt>
              </c:numCache>
            </c:numRef>
          </c:val>
          <c:extLst>
            <c:ext xmlns:c16="http://schemas.microsoft.com/office/drawing/2014/chart" uri="{C3380CC4-5D6E-409C-BE32-E72D297353CC}">
              <c16:uniqueId val="{00000004-80B8-4CAF-887D-509871843A5A}"/>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3" dt="2018-11-06T14:20:32.852" idx="1">
    <p:pos x="2513" y="2288"/>
    <p:text>Adjusted the wording here to remove  some redundencies</p:text>
    <p:extLst>
      <p:ext uri="{C676402C-5697-4E1C-873F-D02D1690AC5C}">
        <p15:threadingInfo xmlns:p15="http://schemas.microsoft.com/office/powerpoint/2012/main" timeZoneBias="300"/>
      </p:ext>
    </p:extLst>
  </p:cm>
  <p:cm authorId="3" dt="2018-11-06T14:26:26.392" idx="3">
    <p:pos x="4955" y="2288"/>
    <p:text>corrected some grammar...</p:text>
    <p:extLst>
      <p:ext uri="{C676402C-5697-4E1C-873F-D02D1690AC5C}">
        <p15:threadingInfo xmlns:p15="http://schemas.microsoft.com/office/powerpoint/2012/main" timeZoneBias="300"/>
      </p:ext>
    </p:extLst>
  </p:cm>
  <p:cm authorId="3" dt="2018-11-06T14:28:07.427" idx="4">
    <p:pos x="6371" y="422"/>
    <p:text>moved some words around</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8-11-06T14:30:27.245" idx="5">
    <p:pos x="3700" y="1420"/>
    <p:text>Producers account for $25B for Aetna annually, should our business statement include that and focus on keeping existing and aquiring additional Brokers?
What is the market share that we have for brokers? How do we match with competitors and is there room for improvement?</p:text>
    <p:extLst>
      <p:ext uri="{C676402C-5697-4E1C-873F-D02D1690AC5C}">
        <p15:threadingInfo xmlns:p15="http://schemas.microsoft.com/office/powerpoint/2012/main" timeZoneBias="300"/>
      </p:ext>
    </p:extLst>
  </p:cm>
  <p:cm authorId="2" dt="2018-11-06T15:10:47.504" idx="4">
    <p:pos x="3700" y="1516"/>
    <p:text>Talk to Joe about this</p:text>
    <p:extLst>
      <p:ext uri="{C676402C-5697-4E1C-873F-D02D1690AC5C}">
        <p15:threadingInfo xmlns:p15="http://schemas.microsoft.com/office/powerpoint/2012/main" timeZoneBias="300">
          <p15:parentCm authorId="3" idx="5"/>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8-11-06T14:34:04.630" idx="6">
    <p:pos x="2463" y="2878"/>
    <p:text>did you mean projections instead of Projects?</p:text>
    <p:extLst>
      <p:ext uri="{C676402C-5697-4E1C-873F-D02D1690AC5C}">
        <p15:threadingInfo xmlns:p15="http://schemas.microsoft.com/office/powerpoint/2012/main" timeZoneBias="300"/>
      </p:ext>
    </p:extLst>
  </p:cm>
  <p:cm authorId="3" dt="2018-11-06T14:35:33.830" idx="7">
    <p:pos x="4500" y="3648"/>
    <p:text>"Fraternity" to me always implies a "male".  maybe organization, associations, groups?</p:text>
    <p:extLst>
      <p:ext uri="{C676402C-5697-4E1C-873F-D02D1690AC5C}">
        <p15:threadingInfo xmlns:p15="http://schemas.microsoft.com/office/powerpoint/2012/main" timeZoneBias="300"/>
      </p:ext>
    </p:extLst>
  </p:cm>
  <p:cm authorId="3" dt="2018-11-06T14:40:06.366" idx="8">
    <p:pos x="7350" y="2202"/>
    <p:text>Made some minor changes here to wording</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8-11-06T14:46:15.203" idx="9">
    <p:pos x="6383" y="542"/>
    <p:text>Not sure I udnerstand this title.  It says we are proficient in drawing insights but, "no deep insights" is in the current state.
what does meaningly engage its members have to do with sales if you're already a member?</p:text>
    <p:extLst>
      <p:ext uri="{C676402C-5697-4E1C-873F-D02D1690AC5C}">
        <p15:threadingInfo xmlns:p15="http://schemas.microsoft.com/office/powerpoint/2012/main" timeZoneBias="300"/>
      </p:ext>
    </p:extLst>
  </p:cm>
  <p:cm authorId="4" dt="2018-11-06T17:04:56.600" idx="1">
    <p:pos x="7185" y="2587"/>
    <p:text>no insight on members potential to renew and where sales should focus time</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8-11-06T10:40:35.205" idx="1">
    <p:pos x="5834" y="1341"/>
    <p:text>APIs exposed to Producers that gives them actionable insights to cross sell and up sell to prospects and/or members.</p:text>
    <p:extLst>
      <p:ext uri="{C676402C-5697-4E1C-873F-D02D1690AC5C}">
        <p15:threadingInfo xmlns:p15="http://schemas.microsoft.com/office/powerpoint/2012/main" timeZoneBias="300"/>
      </p:ext>
    </p:extLst>
  </p:cm>
  <p:cm authorId="2" dt="2018-11-06T10:41:30.630" idx="2">
    <p:pos x="6018" y="2487"/>
    <p:text>Separate console to service and support brokers in GPS. Can also expose this console to brokers if they are interested in servicing members as L1 suppport. Will help them improve their NPS with their customers.</p:text>
    <p:extLst>
      <p:ext uri="{C676402C-5697-4E1C-873F-D02D1690AC5C}">
        <p15:threadingInfo xmlns:p15="http://schemas.microsoft.com/office/powerpoint/2012/main" timeZoneBias="300"/>
      </p:ext>
    </p:extLst>
  </p:cm>
  <p:cm authorId="2" dt="2018-11-06T10:49:00.828" idx="3">
    <p:pos x="7344" y="1764"/>
    <p:text>Need to build all eco system components for two constiuents: Producers and prospects.</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8-11-06T17:12:21.881" idx="2">
    <p:pos x="7064" y="1880"/>
    <p:text>improve member renewal rates through focused sales activity</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8-11-06T14:58:07.193" idx="10">
    <p:pos x="7460" y="1364"/>
    <p:text>Made some changes here, broke out the first bullet into 2</p:text>
    <p:extLst>
      <p:ext uri="{C676402C-5697-4E1C-873F-D02D1690AC5C}">
        <p15:threadingInfo xmlns:p15="http://schemas.microsoft.com/office/powerpoint/2012/main" timeZoneBias="30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dirty="0">
              <a:latin typeface="Open Sans Light"/>
              <a:cs typeface="Open Sans Light"/>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latin typeface="Open Sans Light"/>
                <a:cs typeface="Open Sans Light"/>
              </a:rPr>
              <a:t>5/5/2021</a:t>
            </a:fld>
            <a:endParaRPr lang="en-US" sz="1000" dirty="0">
              <a:latin typeface="Open Sans Light"/>
              <a:cs typeface="Open Sans Light"/>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dirty="0">
              <a:latin typeface="Open Sans Light"/>
              <a:cs typeface="Open Sans Light"/>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latin typeface="Open Sans Light"/>
                <a:cs typeface="Open Sans Light"/>
              </a:rPr>
              <a:t>‹#›</a:t>
            </a:fld>
            <a:endParaRPr lang="en-US" sz="1000" dirty="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latin typeface="Open Sans Light"/>
                <a:cs typeface="Open Sans Light"/>
              </a:defRPr>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latin typeface="Open Sans Light"/>
                <a:cs typeface="Open Sans Light"/>
              </a:defRPr>
            </a:lvl1pPr>
          </a:lstStyle>
          <a:p>
            <a:fld id="{EC2C7003-A6A9-A249-88AD-8CFDA7DED64B}" type="datetimeFigureOut">
              <a:rPr lang="en-US" smtClean="0"/>
              <a:pPr/>
              <a:t>5/5/2021</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latin typeface="Open Sans Light"/>
                <a:cs typeface="Open Sans Light"/>
              </a:defRPr>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latin typeface="Open Sans Light"/>
                <a:cs typeface="Open Sans Light"/>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Open Sans Light"/>
        <a:ea typeface="+mn-ea"/>
        <a:cs typeface="Open Sans Light"/>
      </a:defRPr>
    </a:lvl1pPr>
    <a:lvl2pPr marL="457200" algn="l" defTabSz="457200" rtl="0" eaLnBrk="1" latinLnBrk="0" hangingPunct="1">
      <a:defRPr sz="1200" kern="1200">
        <a:solidFill>
          <a:schemeClr val="tx1"/>
        </a:solidFill>
        <a:latin typeface="Open Sans Light"/>
        <a:ea typeface="+mn-ea"/>
        <a:cs typeface="Open Sans Light"/>
      </a:defRPr>
    </a:lvl2pPr>
    <a:lvl3pPr marL="914400" algn="l" defTabSz="457200" rtl="0" eaLnBrk="1" latinLnBrk="0" hangingPunct="1">
      <a:defRPr sz="1200" kern="1200">
        <a:solidFill>
          <a:schemeClr val="tx1"/>
        </a:solidFill>
        <a:latin typeface="Open Sans Light"/>
        <a:ea typeface="+mn-ea"/>
        <a:cs typeface="Open Sans Light"/>
      </a:defRPr>
    </a:lvl3pPr>
    <a:lvl4pPr marL="1371600" algn="l" defTabSz="457200" rtl="0" eaLnBrk="1" latinLnBrk="0" hangingPunct="1">
      <a:defRPr sz="1200" kern="1200">
        <a:solidFill>
          <a:schemeClr val="tx1"/>
        </a:solidFill>
        <a:latin typeface="Open Sans Light"/>
        <a:ea typeface="+mn-ea"/>
        <a:cs typeface="Open Sans Light"/>
      </a:defRPr>
    </a:lvl4pPr>
    <a:lvl5pPr marL="1828800" algn="l" defTabSz="457200" rtl="0" eaLnBrk="1" latinLnBrk="0" hangingPunct="1">
      <a:defRPr sz="1200" kern="1200">
        <a:solidFill>
          <a:schemeClr val="tx1"/>
        </a:solidFill>
        <a:latin typeface="Open Sans Light"/>
        <a:ea typeface="+mn-ea"/>
        <a:cs typeface="Open Sans Light"/>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1</a:t>
            </a:fld>
            <a:endParaRPr lang="en-US" dirty="0"/>
          </a:p>
        </p:txBody>
      </p:sp>
    </p:spTree>
    <p:extLst>
      <p:ext uri="{BB962C8B-B14F-4D97-AF65-F5344CB8AC3E}">
        <p14:creationId xmlns:p14="http://schemas.microsoft.com/office/powerpoint/2010/main" val="11425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7</a:t>
            </a:fld>
            <a:endParaRPr lang="en-US" dirty="0"/>
          </a:p>
        </p:txBody>
      </p:sp>
    </p:spTree>
    <p:extLst>
      <p:ext uri="{BB962C8B-B14F-4D97-AF65-F5344CB8AC3E}">
        <p14:creationId xmlns:p14="http://schemas.microsoft.com/office/powerpoint/2010/main" val="3684718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8</a:t>
            </a:fld>
            <a:endParaRPr lang="en-US" dirty="0"/>
          </a:p>
        </p:txBody>
      </p:sp>
    </p:spTree>
    <p:extLst>
      <p:ext uri="{BB962C8B-B14F-4D97-AF65-F5344CB8AC3E}">
        <p14:creationId xmlns:p14="http://schemas.microsoft.com/office/powerpoint/2010/main" val="3838911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9</a:t>
            </a:fld>
            <a:endParaRPr lang="en-US" dirty="0"/>
          </a:p>
        </p:txBody>
      </p:sp>
    </p:spTree>
    <p:extLst>
      <p:ext uri="{BB962C8B-B14F-4D97-AF65-F5344CB8AC3E}">
        <p14:creationId xmlns:p14="http://schemas.microsoft.com/office/powerpoint/2010/main" val="3796505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10</a:t>
            </a:fld>
            <a:endParaRPr lang="en-US" dirty="0"/>
          </a:p>
        </p:txBody>
      </p:sp>
    </p:spTree>
    <p:extLst>
      <p:ext uri="{BB962C8B-B14F-4D97-AF65-F5344CB8AC3E}">
        <p14:creationId xmlns:p14="http://schemas.microsoft.com/office/powerpoint/2010/main" val="197652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xfrm>
            <a:off x="2312988" y="525463"/>
            <a:ext cx="4670425" cy="2628900"/>
          </a:xfrm>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r>
              <a:rPr lang="en-US" dirty="0"/>
              <a:t>Fill the broker tools </a:t>
            </a:r>
          </a:p>
          <a:p>
            <a:endParaRPr lang="en-US" dirty="0"/>
          </a:p>
          <a:p>
            <a:r>
              <a:rPr lang="en-US" dirty="0"/>
              <a:t>No ‘selling’ tool</a:t>
            </a:r>
            <a:r>
              <a:rPr lang="en-US" baseline="0" dirty="0"/>
              <a:t> exists for brokers. Silverpop – is this used during engagement? Is it used for marketing analytics? SFDC – what is the usage of SFDC (if any) during L&amp;A?</a:t>
            </a:r>
          </a:p>
          <a:p>
            <a:r>
              <a:rPr lang="en-US" baseline="0" dirty="0"/>
              <a:t>Crowd the broker with the BLUE – create another track for the internal – add a # tools </a:t>
            </a:r>
            <a:endParaRPr lang="en-US" dirty="0"/>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917741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xfrm>
            <a:off x="2312988" y="525463"/>
            <a:ext cx="4670425" cy="2628900"/>
          </a:xfrm>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dirty="0"/>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074601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Quantify</a:t>
            </a:r>
            <a:r>
              <a:rPr lang="en-US" baseline="0" dirty="0"/>
              <a:t> satisfaction?</a:t>
            </a:r>
          </a:p>
          <a:p>
            <a:r>
              <a:rPr lang="en-US" baseline="0" dirty="0"/>
              <a:t>Primary value drivers are these – we’ll see right away </a:t>
            </a:r>
            <a:endParaRPr lang="en-US" dirty="0"/>
          </a:p>
        </p:txBody>
      </p:sp>
      <p:sp>
        <p:nvSpPr>
          <p:cNvPr id="4" name="Slide Number Placeholder 3"/>
          <p:cNvSpPr>
            <a:spLocks noGrp="1"/>
          </p:cNvSpPr>
          <p:nvPr>
            <p:ph type="sldNum" sz="quarter" idx="10"/>
          </p:nvPr>
        </p:nvSpPr>
        <p:spPr/>
        <p:txBody>
          <a:bodyPr/>
          <a:lstStyle/>
          <a:p>
            <a:fld id="{60163757-1D20-ED4F-BE1E-2A4F3CD04102}" type="slidenum">
              <a:rPr lang="en-US" smtClean="0"/>
              <a:t>18</a:t>
            </a:fld>
            <a:endParaRPr lang="en-US"/>
          </a:p>
        </p:txBody>
      </p:sp>
    </p:spTree>
    <p:extLst>
      <p:ext uri="{BB962C8B-B14F-4D97-AF65-F5344CB8AC3E}">
        <p14:creationId xmlns:p14="http://schemas.microsoft.com/office/powerpoint/2010/main" val="2169382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4.emf"/><Relationship Id="rId4" Type="http://schemas.openxmlformats.org/officeDocument/2006/relationships/oleObject" Target="../embeddings/oleObject5.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5.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olid Teal">
    <p:bg>
      <p:bgPr>
        <a:solidFill>
          <a:srgbClr val="064E6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557489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421" imgH="423" progId="TCLayout.ActiveDocument.1">
                  <p:embed/>
                </p:oleObj>
              </mc:Choice>
              <mc:Fallback>
                <p:oleObj name="think-cell Slide" r:id="rId4" imgW="421" imgH="42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5" name="Rectangle 54"/>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56" name="Rectangle 55"/>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7" name="Title 1"/>
          <p:cNvSpPr>
            <a:spLocks noGrp="1"/>
          </p:cNvSpPr>
          <p:nvPr>
            <p:ph type="title" hasCustomPrompt="1"/>
          </p:nvPr>
        </p:nvSpPr>
        <p:spPr>
          <a:xfrm>
            <a:off x="446876" y="310063"/>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58"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solidFill>
              </a:defRPr>
            </a:lvl1pPr>
          </a:lstStyle>
          <a:p>
            <a:pPr lvl="0"/>
            <a:r>
              <a:rPr lang="en-US" dirty="0"/>
              <a:t>Subtitle</a:t>
            </a:r>
          </a:p>
        </p:txBody>
      </p:sp>
      <p:cxnSp>
        <p:nvCxnSpPr>
          <p:cNvPr id="59" name="Straight Connector 58"/>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0" name="Group 59"/>
          <p:cNvGrpSpPr>
            <a:grpSpLocks noChangeAspect="1"/>
          </p:cNvGrpSpPr>
          <p:nvPr userDrawn="1"/>
        </p:nvGrpSpPr>
        <p:grpSpPr>
          <a:xfrm>
            <a:off x="10577133" y="371026"/>
            <a:ext cx="1417320" cy="783522"/>
            <a:chOff x="7526204" y="2289887"/>
            <a:chExt cx="3108960" cy="1718692"/>
          </a:xfrm>
        </p:grpSpPr>
        <p:grpSp>
          <p:nvGrpSpPr>
            <p:cNvPr id="61" name="Group 60"/>
            <p:cNvGrpSpPr>
              <a:grpSpLocks noChangeAspect="1"/>
            </p:cNvGrpSpPr>
            <p:nvPr/>
          </p:nvGrpSpPr>
          <p:grpSpPr>
            <a:xfrm>
              <a:off x="8070916" y="2865025"/>
              <a:ext cx="2148840" cy="827025"/>
              <a:chOff x="-2522495" y="1678245"/>
              <a:chExt cx="2126771" cy="818532"/>
            </a:xfrm>
          </p:grpSpPr>
          <p:sp>
            <p:nvSpPr>
              <p:cNvPr id="63" name="TextBox 62"/>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4" name="TextBox 63"/>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5" name="TextBox 64"/>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6" name="TextBox 65"/>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7" name="TextBox 66"/>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8" name="TextBox 67"/>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9" name="TextBox 68"/>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0" name="TextBox 69"/>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1" name="TextBox 70"/>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2" name="TextBox 71"/>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3" name="TextBox 72"/>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4" name="TextBox 73"/>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5" name="TextBox 74"/>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62"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5" name="Object 24" hidden="1"/>
          <p:cNvGraphicFramePr>
            <a:graphicFrameLocks noChangeAspect="1"/>
          </p:cNvGraphicFramePr>
          <p:nvPr userDrawn="1">
            <p:custDataLst>
              <p:tags r:id="rId2"/>
            </p:custDataLst>
            <p:extLst>
              <p:ext uri="{D42A27DB-BD31-4B8C-83A1-F6EECF244321}">
                <p14:modId xmlns:p14="http://schemas.microsoft.com/office/powerpoint/2010/main" val="17517126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498" imgH="499" progId="TCLayout.ActiveDocument.1">
                  <p:embed/>
                </p:oleObj>
              </mc:Choice>
              <mc:Fallback>
                <p:oleObj name="think-cell Slide" r:id="rId4" imgW="498" imgH="499" progId="TCLayout.ActiveDocument.1">
                  <p:embed/>
                  <p:pic>
                    <p:nvPicPr>
                      <p:cNvPr id="25" name="Object 2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Rectangle 1"/>
          <p:cNvSpPr/>
          <p:nvPr userDrawn="1"/>
        </p:nvSpPr>
        <p:spPr>
          <a:xfrm flipH="1">
            <a:off x="-2" y="1549667"/>
            <a:ext cx="4380187" cy="530833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20000"/>
                  <a:lumOff val="80000"/>
                </a:schemeClr>
              </a:solidFill>
              <a:latin typeface="Open Sans Bold"/>
              <a:cs typeface="Open Sans Bold"/>
            </a:endParaRPr>
          </a:p>
        </p:txBody>
      </p:sp>
      <p:sp>
        <p:nvSpPr>
          <p:cNvPr id="3" name="Rectangle 2"/>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 name="Title 1"/>
          <p:cNvSpPr>
            <a:spLocks noGrp="1"/>
          </p:cNvSpPr>
          <p:nvPr>
            <p:ph type="title" hasCustomPrompt="1"/>
          </p:nvPr>
        </p:nvSpPr>
        <p:spPr>
          <a:xfrm>
            <a:off x="446876" y="310063"/>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 name="Content Placeholder 8"/>
          <p:cNvSpPr txBox="1">
            <a:spLocks/>
          </p:cNvSpPr>
          <p:nvPr userDrawn="1"/>
        </p:nvSpPr>
        <p:spPr>
          <a:xfrm>
            <a:off x="547779" y="6418626"/>
            <a:ext cx="238312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tx2">
                    <a:lumMod val="40000"/>
                    <a:lumOff val="60000"/>
                  </a:schemeClr>
                </a:solidFill>
              </a:rPr>
              <a:t>©2018 Aetna Inc.</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4" name="Rectangle 23"/>
          <p:cNvSpPr/>
          <p:nvPr userDrawn="1"/>
        </p:nvSpPr>
        <p:spPr>
          <a:xfrm>
            <a:off x="-1" y="1554480"/>
            <a:ext cx="2743200" cy="5303519"/>
          </a:xfrm>
          <a:prstGeom prst="rect">
            <a:avLst/>
          </a:prstGeom>
          <a:solidFill>
            <a:schemeClr val="accent4"/>
          </a:solidFill>
          <a:ln>
            <a:noFill/>
          </a:ln>
        </p:spPr>
        <p:txBody>
          <a:bodyPr wrap="square" lIns="365760" tIns="91440" rIns="365760" bIns="182880" anchor="ctr">
            <a:noAutofit/>
          </a:bodyPr>
          <a:lstStyle/>
          <a:p>
            <a:endParaRPr lang="en-US" sz="700" dirty="0">
              <a:solidFill>
                <a:schemeClr val="bg1"/>
              </a:solidFill>
            </a:endParaRPr>
          </a:p>
        </p:txBody>
      </p:sp>
      <p:sp>
        <p:nvSpPr>
          <p:cNvPr id="3" name="Rectangle 2"/>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 name="Title 1"/>
          <p:cNvSpPr>
            <a:spLocks noGrp="1"/>
          </p:cNvSpPr>
          <p:nvPr>
            <p:ph type="title" hasCustomPrompt="1"/>
          </p:nvPr>
        </p:nvSpPr>
        <p:spPr>
          <a:xfrm>
            <a:off x="446876" y="310063"/>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 name="Content Placeholder 8"/>
          <p:cNvSpPr txBox="1">
            <a:spLocks/>
          </p:cNvSpPr>
          <p:nvPr userDrawn="1"/>
        </p:nvSpPr>
        <p:spPr>
          <a:xfrm>
            <a:off x="547779" y="6418626"/>
            <a:ext cx="182880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accent1"/>
                </a:solidFill>
              </a:rPr>
              <a:t>©2018 Aetna Inc.</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935381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4" name="Rectangle 23"/>
          <p:cNvSpPr/>
          <p:nvPr userDrawn="1"/>
        </p:nvSpPr>
        <p:spPr>
          <a:xfrm>
            <a:off x="0" y="1554480"/>
            <a:ext cx="2743200" cy="5319665"/>
          </a:xfrm>
          <a:prstGeom prst="rect">
            <a:avLst/>
          </a:prstGeom>
          <a:solidFill>
            <a:schemeClr val="bg2">
              <a:lumMod val="20000"/>
              <a:lumOff val="80000"/>
            </a:schemeClr>
          </a:solidFill>
          <a:ln>
            <a:noFill/>
          </a:ln>
        </p:spPr>
        <p:txBody>
          <a:bodyPr wrap="square" lIns="365760" tIns="91440" rIns="365760" bIns="182880" anchor="ctr">
            <a:noAutofit/>
          </a:bodyPr>
          <a:lstStyle/>
          <a:p>
            <a:endParaRPr lang="en-US" sz="700" dirty="0">
              <a:solidFill>
                <a:schemeClr val="bg1"/>
              </a:solidFill>
            </a:endParaRPr>
          </a:p>
        </p:txBody>
      </p:sp>
      <p:sp>
        <p:nvSpPr>
          <p:cNvPr id="3" name="Rectangle 2"/>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 name="Title 1"/>
          <p:cNvSpPr>
            <a:spLocks noGrp="1"/>
          </p:cNvSpPr>
          <p:nvPr>
            <p:ph type="title" hasCustomPrompt="1"/>
          </p:nvPr>
        </p:nvSpPr>
        <p:spPr>
          <a:xfrm>
            <a:off x="446876" y="310063"/>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 name="Content Placeholder 8"/>
          <p:cNvSpPr txBox="1">
            <a:spLocks/>
          </p:cNvSpPr>
          <p:nvPr userDrawn="1"/>
        </p:nvSpPr>
        <p:spPr>
          <a:xfrm>
            <a:off x="547779" y="6418626"/>
            <a:ext cx="201168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tx2">
                    <a:lumMod val="60000"/>
                    <a:lumOff val="40000"/>
                  </a:schemeClr>
                </a:solidFill>
              </a:rPr>
              <a:t>©2018 Aetna Inc.</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7200" y="455613"/>
            <a:ext cx="11274425" cy="5932487"/>
          </a:xfrm>
        </p:spPr>
        <p:txBody>
          <a:bodyPr anchor="ctr" anchorCtr="1"/>
          <a:lstStyle>
            <a:lvl1pPr marL="0" indent="0" algn="ctr">
              <a:buFontTx/>
              <a:buNone/>
              <a:tabLst>
                <a:tab pos="1201738" algn="l"/>
              </a:tabLst>
              <a:defRPr sz="7200" b="0">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vl2pPr marL="0" indent="0" algn="ctr">
              <a:spcBef>
                <a:spcPts val="1800"/>
              </a:spcBef>
              <a:buFontTx/>
              <a:buNone/>
              <a:tabLst>
                <a:tab pos="1201738" algn="l"/>
              </a:tabLst>
              <a:defRPr sz="1400">
                <a:solidFill>
                  <a:schemeClr val="bg1"/>
                </a:solidFill>
              </a:defRPr>
            </a:lvl2pPr>
            <a:lvl3pPr marL="0" indent="0" algn="ctr">
              <a:buFontTx/>
              <a:buNone/>
              <a:tabLst>
                <a:tab pos="1201738" algn="l"/>
              </a:tabLst>
              <a:defRPr sz="2000">
                <a:solidFill>
                  <a:schemeClr val="bg1"/>
                </a:solidFill>
              </a:defRPr>
            </a:lvl3pPr>
            <a:lvl4pPr marL="0" indent="0" algn="ctr">
              <a:buFontTx/>
              <a:buNone/>
              <a:tabLst>
                <a:tab pos="1201738" algn="l"/>
              </a:tabLst>
              <a:defRPr sz="2000">
                <a:solidFill>
                  <a:schemeClr val="bg1"/>
                </a:solidFill>
              </a:defRPr>
            </a:lvl4pPr>
            <a:lvl5pPr marL="0" indent="0" algn="ctr">
              <a:buFontTx/>
              <a:buNone/>
              <a:tabLst>
                <a:tab pos="1201738" algn="l"/>
              </a:tabLst>
              <a:defRPr sz="2000">
                <a:solidFill>
                  <a:schemeClr val="bg1"/>
                </a:solidFill>
              </a:defRPr>
            </a:lvl5pPr>
          </a:lstStyle>
          <a:p>
            <a:pPr lvl="0"/>
            <a:r>
              <a:rPr lang="en-US" dirty="0"/>
              <a:t>Divider</a:t>
            </a:r>
          </a:p>
          <a:p>
            <a:pPr lvl="1"/>
            <a:r>
              <a:rPr lang="en-US" dirty="0"/>
              <a:t>Second level</a:t>
            </a:r>
          </a:p>
        </p:txBody>
      </p:sp>
    </p:spTree>
    <p:extLst>
      <p:ext uri="{BB962C8B-B14F-4D97-AF65-F5344CB8AC3E}">
        <p14:creationId xmlns:p14="http://schemas.microsoft.com/office/powerpoint/2010/main" val="29339553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97" y="1593"/>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360" imgH="360" progId="TCLayout.ActiveDocument.1">
                  <p:embed/>
                </p:oleObj>
              </mc:Choice>
              <mc:Fallback>
                <p:oleObj name="think-cell Slide" r:id="rId4" imgW="360" imgH="360" progId="TCLayout.ActiveDocument.1">
                  <p:embed/>
                  <p:pic>
                    <p:nvPicPr>
                      <p:cNvPr id="2" name="Object 1" hidden="1"/>
                      <p:cNvPicPr/>
                      <p:nvPr/>
                    </p:nvPicPr>
                    <p:blipFill>
                      <a:blip r:embed="rId5"/>
                      <a:stretch>
                        <a:fillRect/>
                      </a:stretch>
                    </p:blipFill>
                    <p:spPr>
                      <a:xfrm>
                        <a:off x="1597" y="1593"/>
                        <a:ext cx="1587" cy="1587"/>
                      </a:xfrm>
                      <a:prstGeom prst="rect">
                        <a:avLst/>
                      </a:prstGeom>
                    </p:spPr>
                  </p:pic>
                </p:oleObj>
              </mc:Fallback>
            </mc:AlternateContent>
          </a:graphicData>
        </a:graphic>
      </p:graphicFrame>
      <p:sp>
        <p:nvSpPr>
          <p:cNvPr id="10" name="Text Placeholder 8"/>
          <p:cNvSpPr>
            <a:spLocks noGrp="1"/>
          </p:cNvSpPr>
          <p:nvPr>
            <p:ph type="body" sz="quarter" idx="13" hasCustomPrompt="1"/>
          </p:nvPr>
        </p:nvSpPr>
        <p:spPr>
          <a:xfrm>
            <a:off x="501520" y="651600"/>
            <a:ext cx="11185786"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520" y="317503"/>
            <a:ext cx="11185786"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67965176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 Text ">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95" y="1600"/>
          <a:ext cx="2116" cy="1587"/>
        </p:xfrm>
        <a:graphic>
          <a:graphicData uri="http://schemas.openxmlformats.org/presentationml/2006/ole">
            <mc:AlternateContent xmlns:mc="http://schemas.openxmlformats.org/markup-compatibility/2006">
              <mc:Choice xmlns:v="urn:schemas-microsoft-com:vml" Requires="v">
                <p:oleObj spid="_x0000_s614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95" y="1600"/>
                        <a:ext cx="2116" cy="1587"/>
                      </a:xfrm>
                      <a:prstGeom prst="rect">
                        <a:avLst/>
                      </a:prstGeom>
                    </p:spPr>
                  </p:pic>
                </p:oleObj>
              </mc:Fallback>
            </mc:AlternateContent>
          </a:graphicData>
        </a:graphic>
      </p:graphicFrame>
      <p:sp>
        <p:nvSpPr>
          <p:cNvPr id="2" name="Title 1"/>
          <p:cNvSpPr>
            <a:spLocks noGrp="1"/>
          </p:cNvSpPr>
          <p:nvPr>
            <p:ph type="title" hasCustomPrompt="1"/>
          </p:nvPr>
        </p:nvSpPr>
        <p:spPr>
          <a:xfrm>
            <a:off x="426631" y="320040"/>
            <a:ext cx="11345175" cy="731610"/>
          </a:xfrm>
        </p:spPr>
        <p:txBody>
          <a:bodyPr anchor="ctr"/>
          <a:lstStyle>
            <a:lvl1pPr>
              <a:defRPr sz="2400">
                <a:solidFill>
                  <a:srgbClr val="7D3F98"/>
                </a:solidFill>
              </a:defRPr>
            </a:lvl1pPr>
          </a:lstStyle>
          <a:p>
            <a:r>
              <a:rPr lang="en-US" dirty="0"/>
              <a:t>Title</a:t>
            </a:r>
          </a:p>
        </p:txBody>
      </p:sp>
      <p:sp>
        <p:nvSpPr>
          <p:cNvPr id="4" name="Content Placeholder 3"/>
          <p:cNvSpPr>
            <a:spLocks noGrp="1"/>
          </p:cNvSpPr>
          <p:nvPr>
            <p:ph sz="quarter" idx="10" hasCustomPrompt="1"/>
          </p:nvPr>
        </p:nvSpPr>
        <p:spPr>
          <a:xfrm>
            <a:off x="426687" y="1330325"/>
            <a:ext cx="11332644" cy="4846320"/>
          </a:xfrm>
        </p:spPr>
        <p:txBody>
          <a:bodyPr/>
          <a:lstStyle>
            <a:lvl1pPr>
              <a:defRPr sz="1400"/>
            </a:lvl1pPr>
            <a:lvl2pPr>
              <a:defRPr sz="1400"/>
            </a:lvl2pPr>
            <a:lvl3pPr>
              <a:defRPr sz="1400"/>
            </a:lvl3pPr>
            <a:lvl4pPr>
              <a:defRPr sz="1350"/>
            </a:lvl4pPr>
            <a:lvl5pPr>
              <a:defRPr sz="1350"/>
            </a:lvl5pPr>
          </a:lstStyle>
          <a:p>
            <a:pPr lvl="0"/>
            <a:r>
              <a:rPr lang="en-US" dirty="0"/>
              <a:t>First-level</a:t>
            </a:r>
          </a:p>
          <a:p>
            <a:pPr lvl="1"/>
            <a:r>
              <a:rPr lang="en-US" dirty="0"/>
              <a:t>Second-level</a:t>
            </a:r>
          </a:p>
          <a:p>
            <a:pPr lvl="2"/>
            <a:r>
              <a:rPr lang="en-US" dirty="0"/>
              <a:t>Third-level</a:t>
            </a:r>
          </a:p>
        </p:txBody>
      </p:sp>
      <p:cxnSp>
        <p:nvCxnSpPr>
          <p:cNvPr id="9" name="Straight Connector 8"/>
          <p:cNvCxnSpPr/>
          <p:nvPr userDrawn="1"/>
        </p:nvCxnSpPr>
        <p:spPr>
          <a:xfrm>
            <a:off x="426631" y="1051560"/>
            <a:ext cx="1133264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401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6" name="Group 15"/>
          <p:cNvGrpSpPr/>
          <p:nvPr/>
        </p:nvGrpSpPr>
        <p:grpSpPr>
          <a:xfrm>
            <a:off x="5841888" y="6443197"/>
            <a:ext cx="528691" cy="134678"/>
            <a:chOff x="5841888" y="6443197"/>
            <a:chExt cx="528691" cy="134678"/>
          </a:xfrm>
          <a:solidFill>
            <a:schemeClr val="accent2"/>
          </a:solidFill>
        </p:grpSpPr>
        <p:sp>
          <p:nvSpPr>
            <p:cNvPr id="10" name="Freeform 5"/>
            <p:cNvSpPr>
              <a:spLocks noEditPoints="1"/>
            </p:cNvSpPr>
            <p:nvPr/>
          </p:nvSpPr>
          <p:spPr bwMode="auto">
            <a:xfrm>
              <a:off x="5841888" y="6443197"/>
              <a:ext cx="496424" cy="134678"/>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ChangeAspect="1" noEditPoints="1"/>
            </p:cNvSpPr>
            <p:nvPr/>
          </p:nvSpPr>
          <p:spPr bwMode="auto">
            <a:xfrm>
              <a:off x="6346127" y="6468230"/>
              <a:ext cx="24452" cy="26333"/>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Content Placeholder 8"/>
          <p:cNvSpPr txBox="1">
            <a:spLocks/>
          </p:cNvSpPr>
          <p:nvPr/>
        </p:nvSpPr>
        <p:spPr>
          <a:xfrm>
            <a:off x="11101516" y="6418626"/>
            <a:ext cx="734302"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Open Sans" panose="020B0606030504020204" pitchFamily="34" charset="0"/>
                <a:ea typeface="Open Sans" panose="020B0606030504020204" pitchFamily="34" charset="0"/>
                <a:cs typeface="Open Sans" panose="020B0606030504020204" pitchFamily="34" charset="0"/>
              </a:rPr>
              <a:t> </a:t>
            </a:r>
            <a:fld id="{38743595-4496-5147-A886-7D133864DF76}" type="slidenum">
              <a:rPr lang="en-US" sz="1000" smtClean="0">
                <a:solidFill>
                  <a:srgbClr val="3F3F3F"/>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8"/>
          <p:cNvSpPr txBox="1">
            <a:spLocks/>
          </p:cNvSpPr>
          <p:nvPr/>
        </p:nvSpPr>
        <p:spPr>
          <a:xfrm>
            <a:off x="547779" y="6418626"/>
            <a:ext cx="238312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bg2"/>
                </a:solidFill>
              </a:rPr>
              <a:t>©2018 Aetna Inc.</a:t>
            </a:r>
          </a:p>
        </p:txBody>
      </p:sp>
      <p:graphicFrame>
        <p:nvGraphicFramePr>
          <p:cNvPr id="11" name="Object 10" hidden="1"/>
          <p:cNvGraphicFramePr>
            <a:graphicFrameLocks noChangeAspect="1"/>
          </p:cNvGraphicFramePr>
          <p:nvPr userDrawn="1">
            <p:custDataLst>
              <p:tags r:id="rId11"/>
            </p:custDataLst>
            <p:extLst>
              <p:ext uri="{D42A27DB-BD31-4B8C-83A1-F6EECF244321}">
                <p14:modId xmlns:p14="http://schemas.microsoft.com/office/powerpoint/2010/main" val="20369951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2" imgW="471" imgH="470" progId="TCLayout.ActiveDocument.1">
                  <p:embed/>
                </p:oleObj>
              </mc:Choice>
              <mc:Fallback>
                <p:oleObj name="think-cell Slide" r:id="rId12" imgW="471" imgH="470" progId="TCLayout.ActiveDocument.1">
                  <p:embed/>
                  <p:pic>
                    <p:nvPicPr>
                      <p:cNvPr id="11" name="Object 10" hidden="1"/>
                      <p:cNvPicPr/>
                      <p:nvPr/>
                    </p:nvPicPr>
                    <p:blipFill>
                      <a:blip r:embed="rId13"/>
                      <a:stretch>
                        <a:fillRect/>
                      </a:stretch>
                    </p:blipFill>
                    <p:spPr>
                      <a:xfrm>
                        <a:off x="1588" y="1588"/>
                        <a:ext cx="1587" cy="1587"/>
                      </a:xfrm>
                      <a:prstGeom prst="rect">
                        <a:avLst/>
                      </a:prstGeom>
                    </p:spPr>
                  </p:pic>
                </p:oleObj>
              </mc:Fallback>
            </mc:AlternateContent>
          </a:graphicData>
        </a:graphic>
      </p:graphicFrame>
      <p:sp>
        <p:nvSpPr>
          <p:cNvPr id="12"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4669" y="6413371"/>
            <a:ext cx="709159"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Calibri" panose="020F0502020204030204" pitchFamily="34" charset="0"/>
                <a:cs typeface="Open Sans Light"/>
              </a:rPr>
              <a:t>Proprietary</a:t>
            </a:r>
            <a:endParaRPr lang="en-US" sz="800" dirty="0" err="1">
              <a:solidFill>
                <a:srgbClr val="414141"/>
              </a:solidFill>
              <a:latin typeface="Calibri" panose="020F0502020204030204" pitchFamily="34" charset="0"/>
              <a:cs typeface="Open Sans Light"/>
            </a:endParaRPr>
          </a:p>
        </p:txBody>
      </p:sp>
    </p:spTree>
    <p:extLst>
      <p:ext uri="{BB962C8B-B14F-4D97-AF65-F5344CB8AC3E}">
        <p14:creationId xmlns:p14="http://schemas.microsoft.com/office/powerpoint/2010/main" val="1500838162"/>
      </p:ext>
    </p:extLst>
  </p:cSld>
  <p:clrMap bg1="lt1" tx1="dk1" bg2="lt2" tx2="dk2" accent1="accent1" accent2="accent2" accent3="accent3" accent4="accent4" accent5="accent5" accent6="accent6" hlink="hlink" folHlink="folHlink"/>
  <p:sldLayoutIdLst>
    <p:sldLayoutId id="2147483814" r:id="rId1"/>
    <p:sldLayoutId id="2147483823" r:id="rId2"/>
    <p:sldLayoutId id="2147483827" r:id="rId3"/>
    <p:sldLayoutId id="2147483828" r:id="rId4"/>
    <p:sldLayoutId id="2147483829" r:id="rId5"/>
    <p:sldLayoutId id="2147483830" r:id="rId6"/>
    <p:sldLayoutId id="2147483831" r:id="rId7"/>
    <p:sldLayoutId id="2147483832" r:id="rId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p:titleStyle>
    <p:body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mp"/><Relationship Id="rId3" Type="http://schemas.openxmlformats.org/officeDocument/2006/relationships/slideLayout" Target="../slideLayouts/slideLayout3.xml"/><Relationship Id="rId7" Type="http://schemas.openxmlformats.org/officeDocument/2006/relationships/image" Target="../media/image6.jpeg"/><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notesSlide" Target="../notesSlides/notesSlide1.xm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3.emf"/><Relationship Id="rId5" Type="http://schemas.openxmlformats.org/officeDocument/2006/relationships/oleObject" Target="../embeddings/oleObject12.bin"/><Relationship Id="rId4"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13.png"/><Relationship Id="rId5" Type="http://schemas.openxmlformats.org/officeDocument/2006/relationships/image" Target="../media/image3.e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quickbase.aetna.com/db/basf8gjg5?a=dr&amp;key=891&amp;dfid=1" TargetMode="External"/><Relationship Id="rId2" Type="http://schemas.openxmlformats.org/officeDocument/2006/relationships/hyperlink" Target="https://aetnet.aetna.com/salesweb/" TargetMode="External"/><Relationship Id="rId1" Type="http://schemas.openxmlformats.org/officeDocument/2006/relationships/slideLayout" Target="../slideLayouts/slideLayout2.xml"/><Relationship Id="rId5" Type="http://schemas.openxmlformats.org/officeDocument/2006/relationships/hyperlink" Target="https://aetna.highspot.com/" TargetMode="External"/><Relationship Id="rId4" Type="http://schemas.openxmlformats.org/officeDocument/2006/relationships/hyperlink" Target="http://aetnet.aetna.com/technet/near/pages/8fe597d2482d30c4.htm" TargetMode="External"/></Relationships>
</file>

<file path=ppt/slides/_rels/slide14.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5" Type="http://schemas.openxmlformats.org/officeDocument/2006/relationships/chart" Target="../charts/chart4.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6.emf"/><Relationship Id="rId2" Type="http://schemas.openxmlformats.org/officeDocument/2006/relationships/tags" Target="../tags/tag17.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comments" Target="../comments/comment2.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1.png"/><Relationship Id="rId5" Type="http://schemas.openxmlformats.org/officeDocument/2006/relationships/image" Target="../media/image3.emf"/><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comments" Target="../comments/comment3.xml"/><Relationship Id="rId5" Type="http://schemas.openxmlformats.org/officeDocument/2006/relationships/image" Target="../media/image3.emf"/><Relationship Id="rId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comments" Target="../comments/comment5.xml"/><Relationship Id="rId5" Type="http://schemas.openxmlformats.org/officeDocument/2006/relationships/image" Target="../media/image3.emf"/><Relationship Id="rId4"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comments" Target="../comments/comment6.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470269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Rectangle 7"/>
          <p:cNvSpPr/>
          <p:nvPr/>
        </p:nvSpPr>
        <p:spPr>
          <a:xfrm>
            <a:off x="0" y="0"/>
            <a:ext cx="12188825" cy="6858000"/>
          </a:xfrm>
          <a:prstGeom prst="rect">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2"/>
              </a:solidFill>
              <a:latin typeface="Open Sans Bold"/>
              <a:cs typeface="Open Sans Bold"/>
            </a:endParaRPr>
          </a:p>
        </p:txBody>
      </p:sp>
      <p:sp>
        <p:nvSpPr>
          <p:cNvPr id="9" name="Rectangle 8"/>
          <p:cNvSpPr>
            <a:spLocks noChangeAspect="1"/>
          </p:cNvSpPr>
          <p:nvPr/>
        </p:nvSpPr>
        <p:spPr>
          <a:xfrm>
            <a:off x="7749347" y="3429000"/>
            <a:ext cx="4439478"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4"/>
              </a:solidFill>
              <a:latin typeface="Open Sans Bold"/>
              <a:cs typeface="Open Sans Bold"/>
            </a:endParaRPr>
          </a:p>
        </p:txBody>
      </p:sp>
      <p:sp>
        <p:nvSpPr>
          <p:cNvPr id="3" name="Title 2"/>
          <p:cNvSpPr>
            <a:spLocks noGrp="1"/>
          </p:cNvSpPr>
          <p:nvPr>
            <p:ph type="ctrTitle"/>
          </p:nvPr>
        </p:nvSpPr>
        <p:spPr>
          <a:xfrm>
            <a:off x="833970" y="561926"/>
            <a:ext cx="5979103" cy="1903710"/>
          </a:xfrm>
          <a:prstGeom prst="rect">
            <a:avLst/>
          </a:prstGeom>
        </p:spPr>
        <p:txBody>
          <a:bodyPr lIns="0" anchor="b"/>
          <a:lstStyle/>
          <a:p>
            <a:pPr>
              <a:lnSpc>
                <a:spcPct val="85000"/>
              </a:lnSpc>
            </a:pPr>
            <a:r>
              <a:rPr lang="en-US" sz="7200" dirty="0">
                <a:cs typeface="Arial" panose="020B0604020202020204" pitchFamily="34" charset="0"/>
              </a:rPr>
              <a:t>Sales POV</a:t>
            </a:r>
            <a:endParaRPr lang="en-US" sz="7200" dirty="0">
              <a:solidFill>
                <a:schemeClr val="bg1"/>
              </a:solidFill>
              <a:latin typeface="Domaine Display Bold" panose="020A0803080505060203" pitchFamily="18" charset="0"/>
              <a:cs typeface="Arial" panose="020B0604020202020204" pitchFamily="34" charset="0"/>
            </a:endParaRPr>
          </a:p>
        </p:txBody>
      </p:sp>
      <p:grpSp>
        <p:nvGrpSpPr>
          <p:cNvPr id="10" name="Group 9"/>
          <p:cNvGrpSpPr>
            <a:grpSpLocks noChangeAspect="1"/>
          </p:cNvGrpSpPr>
          <p:nvPr/>
        </p:nvGrpSpPr>
        <p:grpSpPr>
          <a:xfrm>
            <a:off x="10271149" y="5902241"/>
            <a:ext cx="1371600" cy="347833"/>
            <a:chOff x="5518839" y="6290820"/>
            <a:chExt cx="1249434" cy="316852"/>
          </a:xfrm>
          <a:solidFill>
            <a:schemeClr val="accent2"/>
          </a:solidFill>
        </p:grpSpPr>
        <p:sp>
          <p:nvSpPr>
            <p:cNvPr id="11" name="Freeform 5"/>
            <p:cNvSpPr>
              <a:spLocks noEditPoints="1"/>
            </p:cNvSpPr>
            <p:nvPr userDrawn="1"/>
          </p:nvSpPr>
          <p:spPr bwMode="auto">
            <a:xfrm>
              <a:off x="5518839" y="6290820"/>
              <a:ext cx="1167929" cy="316852"/>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noEditPoints="1"/>
            </p:cNvSpPr>
            <p:nvPr userDrawn="1"/>
          </p:nvSpPr>
          <p:spPr bwMode="auto">
            <a:xfrm>
              <a:off x="6699791" y="6340239"/>
              <a:ext cx="68482" cy="73152"/>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 name="Text Placeholder 4"/>
          <p:cNvSpPr txBox="1">
            <a:spLocks/>
          </p:cNvSpPr>
          <p:nvPr/>
        </p:nvSpPr>
        <p:spPr>
          <a:xfrm>
            <a:off x="4733406" y="5814135"/>
            <a:ext cx="2362200" cy="431800"/>
          </a:xfrm>
          <a:prstGeom prst="rect">
            <a:avLst/>
          </a:prstGeom>
        </p:spPr>
        <p:txBody>
          <a:bodyPr vert="horz" lIns="0" tIns="0" rIns="0" bIns="0" rtlCol="0">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dirty="0">
                <a:solidFill>
                  <a:schemeClr val="bg1"/>
                </a:solidFill>
              </a:rPr>
              <a:t>Nov, 2018</a:t>
            </a:r>
          </a:p>
        </p:txBody>
      </p:sp>
      <p:sp>
        <p:nvSpPr>
          <p:cNvPr id="38" name="Rectangle 37"/>
          <p:cNvSpPr/>
          <p:nvPr/>
        </p:nvSpPr>
        <p:spPr>
          <a:xfrm>
            <a:off x="7627903" y="0"/>
            <a:ext cx="12144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grpSp>
        <p:nvGrpSpPr>
          <p:cNvPr id="29" name="Group 28"/>
          <p:cNvGrpSpPr>
            <a:grpSpLocks noChangeAspect="1"/>
          </p:cNvGrpSpPr>
          <p:nvPr/>
        </p:nvGrpSpPr>
        <p:grpSpPr>
          <a:xfrm>
            <a:off x="833970" y="5007327"/>
            <a:ext cx="2121408" cy="1172755"/>
            <a:chOff x="7526204" y="2289887"/>
            <a:chExt cx="3108960" cy="1718692"/>
          </a:xfrm>
        </p:grpSpPr>
        <p:grpSp>
          <p:nvGrpSpPr>
            <p:cNvPr id="30" name="Group 29"/>
            <p:cNvGrpSpPr>
              <a:grpSpLocks noChangeAspect="1"/>
            </p:cNvGrpSpPr>
            <p:nvPr/>
          </p:nvGrpSpPr>
          <p:grpSpPr>
            <a:xfrm>
              <a:off x="8070916" y="2865025"/>
              <a:ext cx="2148840" cy="827025"/>
              <a:chOff x="-2522495" y="1678245"/>
              <a:chExt cx="2126771" cy="818532"/>
            </a:xfrm>
          </p:grpSpPr>
          <p:sp>
            <p:nvSpPr>
              <p:cNvPr id="32" name="TextBox 31"/>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3" name="TextBox 32"/>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0" name="TextBox 49"/>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1" name="TextBox 50"/>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2" name="TextBox 51"/>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3" name="TextBox 52"/>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4" name="TextBox 53"/>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5" name="TextBox 54"/>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6" name="TextBox 55"/>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7" name="TextBox 56"/>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8" name="TextBox 57"/>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9" name="TextBox 58"/>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0" name="TextBox 59"/>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31"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7752080" y="0"/>
            <a:ext cx="4436745" cy="3429000"/>
          </a:xfrm>
          <a:prstGeom prst="rect">
            <a:avLst/>
          </a:prstGeom>
        </p:spPr>
      </p:pic>
      <p:pic>
        <p:nvPicPr>
          <p:cNvPr id="13" name="Picture 12"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726" y="3428083"/>
            <a:ext cx="2587280" cy="396250"/>
          </a:xfrm>
          <a:prstGeom prst="rect">
            <a:avLst/>
          </a:prstGeom>
        </p:spPr>
      </p:pic>
      <p:sp>
        <p:nvSpPr>
          <p:cNvPr id="39" name="Rectangle 38">
            <a:extLst>
              <a:ext uri="{FF2B5EF4-FFF2-40B4-BE49-F238E27FC236}">
                <a16:creationId xmlns:a16="http://schemas.microsoft.com/office/drawing/2014/main" id="{18E5268C-C141-4840-9D00-CD333097B788}"/>
              </a:ext>
            </a:extLst>
          </p:cNvPr>
          <p:cNvSpPr/>
          <p:nvPr/>
        </p:nvSpPr>
        <p:spPr>
          <a:xfrm>
            <a:off x="7749346" y="3314331"/>
            <a:ext cx="4442653" cy="5299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4008" rIns="0" bIns="45720" numCol="1" spcCol="0" rtlCol="0" fromWordArt="0" anchor="ctr" anchorCtr="0" forceAA="0" compatLnSpc="1">
            <a:prstTxWarp prst="textNoShape">
              <a:avLst/>
            </a:prstTxWarp>
            <a:noAutofit/>
          </a:bodyPr>
          <a:lstStyle/>
          <a:p>
            <a:pPr algn="ctr">
              <a:lnSpc>
                <a:spcPct val="85000"/>
              </a:lnSpc>
            </a:pPr>
            <a:r>
              <a:rPr lang="en-US" sz="1600" b="1" dirty="0">
                <a:solidFill>
                  <a:schemeClr val="accent2"/>
                </a:solidFill>
                <a:latin typeface="+mj-lt"/>
                <a:cs typeface="Open Sans Bold"/>
              </a:rPr>
              <a:t>Architecture Planning</a:t>
            </a:r>
          </a:p>
        </p:txBody>
      </p:sp>
      <p:sp>
        <p:nvSpPr>
          <p:cNvPr id="40" name="Rectangle 39"/>
          <p:cNvSpPr/>
          <p:nvPr/>
        </p:nvSpPr>
        <p:spPr>
          <a:xfrm>
            <a:off x="7749346" y="3283084"/>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1" name="Rectangle 40"/>
          <p:cNvSpPr/>
          <p:nvPr/>
        </p:nvSpPr>
        <p:spPr>
          <a:xfrm>
            <a:off x="7749345" y="3799295"/>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pic>
        <p:nvPicPr>
          <p:cNvPr id="42" name="Picture 41"/>
          <p:cNvPicPr>
            <a:picLocks noChangeAspect="1"/>
          </p:cNvPicPr>
          <p:nvPr/>
        </p:nvPicPr>
        <p:blipFill>
          <a:blip r:embed="rId9"/>
          <a:stretch>
            <a:fillRect/>
          </a:stretch>
        </p:blipFill>
        <p:spPr>
          <a:xfrm>
            <a:off x="8096675" y="3403488"/>
            <a:ext cx="426894" cy="364733"/>
          </a:xfrm>
          <a:prstGeom prst="rect">
            <a:avLst/>
          </a:prstGeom>
        </p:spPr>
      </p:pic>
    </p:spTree>
    <p:extLst>
      <p:ext uri="{BB962C8B-B14F-4D97-AF65-F5344CB8AC3E}">
        <p14:creationId xmlns:p14="http://schemas.microsoft.com/office/powerpoint/2010/main" val="1864141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ext uri="{D42A27DB-BD31-4B8C-83A1-F6EECF244321}">
                <p14:modId xmlns:p14="http://schemas.microsoft.com/office/powerpoint/2010/main" val="28257737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5" imgW="498" imgH="499" progId="TCLayout.ActiveDocument.1">
                  <p:embed/>
                </p:oleObj>
              </mc:Choice>
              <mc:Fallback>
                <p:oleObj name="think-cell Slide" r:id="rId5" imgW="498" imgH="499" progId="TCLayout.ActiveDocument.1">
                  <p:embed/>
                  <p:pic>
                    <p:nvPicPr>
                      <p:cNvPr id="21" name="Object 20" hidden="1"/>
                      <p:cNvPicPr/>
                      <p:nvPr/>
                    </p:nvPicPr>
                    <p:blipFill>
                      <a:blip r:embed="rId6"/>
                      <a:stretch>
                        <a:fillRect/>
                      </a:stretch>
                    </p:blipFill>
                    <p:spPr>
                      <a:xfrm>
                        <a:off x="1588" y="1588"/>
                        <a:ext cx="1587" cy="1587"/>
                      </a:xfrm>
                      <a:prstGeom prst="rect">
                        <a:avLst/>
                      </a:prstGeom>
                    </p:spPr>
                  </p:pic>
                </p:oleObj>
              </mc:Fallback>
            </mc:AlternateContent>
          </a:graphicData>
        </a:graphic>
      </p:graphicFrame>
      <p:cxnSp>
        <p:nvCxnSpPr>
          <p:cNvPr id="19" name="Straight Connector 18"/>
          <p:cNvCxnSpPr/>
          <p:nvPr/>
        </p:nvCxnSpPr>
        <p:spPr>
          <a:xfrm flipH="1">
            <a:off x="693751" y="2208779"/>
            <a:ext cx="10815297"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46876" y="308271"/>
            <a:ext cx="9686100" cy="476805"/>
          </a:xfrm>
        </p:spPr>
        <p:txBody>
          <a:bodyPr/>
          <a:lstStyle/>
          <a:p>
            <a:r>
              <a:rPr lang="en-US" dirty="0">
                <a:latin typeface="Domaine Display Bold" panose="020A0803080505060203" pitchFamily="18" charset="0"/>
              </a:rPr>
              <a:t>Recommendations</a:t>
            </a:r>
          </a:p>
        </p:txBody>
      </p:sp>
      <p:sp>
        <p:nvSpPr>
          <p:cNvPr id="3" name="Text Placeholder 2"/>
          <p:cNvSpPr>
            <a:spLocks noGrp="1"/>
          </p:cNvSpPr>
          <p:nvPr>
            <p:ph type="body" sz="quarter" idx="11"/>
          </p:nvPr>
        </p:nvSpPr>
        <p:spPr/>
        <p:txBody>
          <a:bodyPr/>
          <a:lstStyle/>
          <a:p>
            <a:r>
              <a:rPr lang="en-US" dirty="0"/>
              <a:t>Aetna should focus on developing core eco system capabilities for prospects and brokers and a new SOE before dwelling into APIs </a:t>
            </a:r>
            <a:r>
              <a:rPr lang="en-US"/>
              <a:t>and insights.</a:t>
            </a:r>
            <a:endParaRPr lang="en-US" dirty="0"/>
          </a:p>
        </p:txBody>
      </p:sp>
      <p:sp>
        <p:nvSpPr>
          <p:cNvPr id="5" name="TextBox 4"/>
          <p:cNvSpPr txBox="1"/>
          <p:nvPr/>
        </p:nvSpPr>
        <p:spPr>
          <a:xfrm>
            <a:off x="5119673" y="2056429"/>
            <a:ext cx="2739853" cy="304699"/>
          </a:xfrm>
          <a:prstGeom prst="rect">
            <a:avLst/>
          </a:prstGeom>
          <a:solidFill>
            <a:schemeClr val="bg1"/>
          </a:solidFill>
        </p:spPr>
        <p:txBody>
          <a:bodyPr wrap="none" lIns="91440" tIns="0" rIns="91440" bIns="0" rtlCol="0">
            <a:spAutoFit/>
          </a:bodyPr>
          <a:lstStyle/>
          <a:p>
            <a:pPr algn="ctr">
              <a:lnSpc>
                <a:spcPct val="90000"/>
              </a:lnSpc>
            </a:pPr>
            <a:r>
              <a:rPr lang="en-US" sz="2200" b="1" dirty="0">
                <a:solidFill>
                  <a:schemeClr val="tx2"/>
                </a:solidFill>
                <a:latin typeface="Domaine Display Bold" panose="020A0803080505060203" pitchFamily="18" charset="0"/>
                <a:ea typeface="Domaine Display" charset="0"/>
                <a:cs typeface="Domaine Display" charset="0"/>
              </a:rPr>
              <a:t>Recommendations</a:t>
            </a:r>
          </a:p>
        </p:txBody>
      </p:sp>
      <p:sp>
        <p:nvSpPr>
          <p:cNvPr id="6" name="Oval 5"/>
          <p:cNvSpPr/>
          <p:nvPr/>
        </p:nvSpPr>
        <p:spPr>
          <a:xfrm>
            <a:off x="4510715" y="1912429"/>
            <a:ext cx="617553" cy="596690"/>
          </a:xfrm>
          <a:prstGeom prst="ellipse">
            <a:avLst/>
          </a:prstGeom>
          <a:solidFill>
            <a:schemeClr val="accent4">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7" name="Freeform 9"/>
          <p:cNvSpPr>
            <a:spLocks noEditPoints="1"/>
          </p:cNvSpPr>
          <p:nvPr/>
        </p:nvSpPr>
        <p:spPr bwMode="auto">
          <a:xfrm>
            <a:off x="4627609" y="2016016"/>
            <a:ext cx="383986" cy="385302"/>
          </a:xfrm>
          <a:custGeom>
            <a:avLst/>
            <a:gdLst/>
            <a:ahLst/>
            <a:cxnLst>
              <a:cxn ang="0">
                <a:pos x="130" y="220"/>
              </a:cxn>
              <a:cxn ang="0">
                <a:pos x="130" y="209"/>
              </a:cxn>
              <a:cxn ang="0">
                <a:pos x="122" y="201"/>
              </a:cxn>
              <a:cxn ang="0">
                <a:pos x="115" y="209"/>
              </a:cxn>
              <a:cxn ang="0">
                <a:pos x="115" y="220"/>
              </a:cxn>
              <a:cxn ang="0">
                <a:pos x="26" y="131"/>
              </a:cxn>
              <a:cxn ang="0">
                <a:pos x="36" y="131"/>
              </a:cxn>
              <a:cxn ang="0">
                <a:pos x="44" y="123"/>
              </a:cxn>
              <a:cxn ang="0">
                <a:pos x="36" y="116"/>
              </a:cxn>
              <a:cxn ang="0">
                <a:pos x="26" y="116"/>
              </a:cxn>
              <a:cxn ang="0">
                <a:pos x="115" y="26"/>
              </a:cxn>
              <a:cxn ang="0">
                <a:pos x="115" y="36"/>
              </a:cxn>
              <a:cxn ang="0">
                <a:pos x="122" y="44"/>
              </a:cxn>
              <a:cxn ang="0">
                <a:pos x="130" y="36"/>
              </a:cxn>
              <a:cxn ang="0">
                <a:pos x="130" y="26"/>
              </a:cxn>
              <a:cxn ang="0">
                <a:pos x="220" y="116"/>
              </a:cxn>
              <a:cxn ang="0">
                <a:pos x="209" y="116"/>
              </a:cxn>
              <a:cxn ang="0">
                <a:pos x="201" y="123"/>
              </a:cxn>
              <a:cxn ang="0">
                <a:pos x="209" y="131"/>
              </a:cxn>
              <a:cxn ang="0">
                <a:pos x="220" y="131"/>
              </a:cxn>
              <a:cxn ang="0">
                <a:pos x="130" y="220"/>
              </a:cxn>
              <a:cxn ang="0">
                <a:pos x="122" y="0"/>
              </a:cxn>
              <a:cxn ang="0">
                <a:pos x="0" y="123"/>
              </a:cxn>
              <a:cxn ang="0">
                <a:pos x="122" y="246"/>
              </a:cxn>
              <a:cxn ang="0">
                <a:pos x="246" y="123"/>
              </a:cxn>
              <a:cxn ang="0">
                <a:pos x="122" y="0"/>
              </a:cxn>
              <a:cxn ang="0">
                <a:pos x="92" y="163"/>
              </a:cxn>
              <a:cxn ang="0">
                <a:pos x="108" y="112"/>
              </a:cxn>
              <a:cxn ang="0">
                <a:pos x="137" y="135"/>
              </a:cxn>
              <a:cxn ang="0">
                <a:pos x="137" y="135"/>
              </a:cxn>
              <a:cxn ang="0">
                <a:pos x="92" y="163"/>
              </a:cxn>
              <a:cxn ang="0">
                <a:pos x="69" y="193"/>
              </a:cxn>
              <a:cxn ang="0">
                <a:pos x="148" y="143"/>
              </a:cxn>
              <a:cxn ang="0">
                <a:pos x="176" y="52"/>
              </a:cxn>
              <a:cxn ang="0">
                <a:pos x="97" y="103"/>
              </a:cxn>
              <a:cxn ang="0">
                <a:pos x="69" y="193"/>
              </a:cxn>
            </a:cxnLst>
            <a:rect l="0" t="0" r="r" b="b"/>
            <a:pathLst>
              <a:path w="246" h="246">
                <a:moveTo>
                  <a:pt x="130" y="220"/>
                </a:moveTo>
                <a:cubicBezTo>
                  <a:pt x="130" y="209"/>
                  <a:pt x="130" y="209"/>
                  <a:pt x="130" y="209"/>
                </a:cubicBezTo>
                <a:cubicBezTo>
                  <a:pt x="130" y="205"/>
                  <a:pt x="126" y="201"/>
                  <a:pt x="122" y="201"/>
                </a:cubicBezTo>
                <a:cubicBezTo>
                  <a:pt x="118" y="201"/>
                  <a:pt x="115" y="205"/>
                  <a:pt x="115" y="209"/>
                </a:cubicBezTo>
                <a:cubicBezTo>
                  <a:pt x="115" y="220"/>
                  <a:pt x="115" y="220"/>
                  <a:pt x="115" y="220"/>
                </a:cubicBezTo>
                <a:cubicBezTo>
                  <a:pt x="68" y="216"/>
                  <a:pt x="29" y="178"/>
                  <a:pt x="26" y="131"/>
                </a:cubicBezTo>
                <a:cubicBezTo>
                  <a:pt x="36" y="131"/>
                  <a:pt x="36" y="131"/>
                  <a:pt x="36" y="131"/>
                </a:cubicBezTo>
                <a:cubicBezTo>
                  <a:pt x="41" y="131"/>
                  <a:pt x="44" y="127"/>
                  <a:pt x="44" y="123"/>
                </a:cubicBezTo>
                <a:cubicBezTo>
                  <a:pt x="44" y="119"/>
                  <a:pt x="41" y="116"/>
                  <a:pt x="36" y="116"/>
                </a:cubicBezTo>
                <a:cubicBezTo>
                  <a:pt x="26" y="116"/>
                  <a:pt x="26" y="116"/>
                  <a:pt x="26" y="116"/>
                </a:cubicBezTo>
                <a:cubicBezTo>
                  <a:pt x="29" y="67"/>
                  <a:pt x="68" y="29"/>
                  <a:pt x="115" y="26"/>
                </a:cubicBezTo>
                <a:cubicBezTo>
                  <a:pt x="115" y="36"/>
                  <a:pt x="115" y="36"/>
                  <a:pt x="115" y="36"/>
                </a:cubicBezTo>
                <a:cubicBezTo>
                  <a:pt x="115" y="41"/>
                  <a:pt x="118" y="44"/>
                  <a:pt x="122" y="44"/>
                </a:cubicBezTo>
                <a:cubicBezTo>
                  <a:pt x="126" y="44"/>
                  <a:pt x="130" y="41"/>
                  <a:pt x="130" y="36"/>
                </a:cubicBezTo>
                <a:cubicBezTo>
                  <a:pt x="130" y="26"/>
                  <a:pt x="130" y="26"/>
                  <a:pt x="130" y="26"/>
                </a:cubicBezTo>
                <a:cubicBezTo>
                  <a:pt x="178" y="29"/>
                  <a:pt x="216" y="67"/>
                  <a:pt x="220" y="116"/>
                </a:cubicBezTo>
                <a:cubicBezTo>
                  <a:pt x="209" y="116"/>
                  <a:pt x="209" y="116"/>
                  <a:pt x="209" y="116"/>
                </a:cubicBezTo>
                <a:cubicBezTo>
                  <a:pt x="205" y="116"/>
                  <a:pt x="201" y="119"/>
                  <a:pt x="201" y="123"/>
                </a:cubicBezTo>
                <a:cubicBezTo>
                  <a:pt x="201" y="127"/>
                  <a:pt x="205" y="131"/>
                  <a:pt x="209" y="131"/>
                </a:cubicBezTo>
                <a:cubicBezTo>
                  <a:pt x="220" y="131"/>
                  <a:pt x="220" y="131"/>
                  <a:pt x="220" y="131"/>
                </a:cubicBezTo>
                <a:cubicBezTo>
                  <a:pt x="216" y="178"/>
                  <a:pt x="178" y="216"/>
                  <a:pt x="130" y="220"/>
                </a:cubicBezTo>
                <a:close/>
                <a:moveTo>
                  <a:pt x="122" y="0"/>
                </a:moveTo>
                <a:cubicBezTo>
                  <a:pt x="55" y="0"/>
                  <a:pt x="0" y="55"/>
                  <a:pt x="0" y="123"/>
                </a:cubicBezTo>
                <a:cubicBezTo>
                  <a:pt x="0" y="190"/>
                  <a:pt x="55" y="246"/>
                  <a:pt x="122" y="246"/>
                </a:cubicBezTo>
                <a:cubicBezTo>
                  <a:pt x="190" y="246"/>
                  <a:pt x="246" y="190"/>
                  <a:pt x="246" y="123"/>
                </a:cubicBezTo>
                <a:cubicBezTo>
                  <a:pt x="246" y="55"/>
                  <a:pt x="190" y="0"/>
                  <a:pt x="122" y="0"/>
                </a:cubicBezTo>
                <a:close/>
                <a:moveTo>
                  <a:pt x="92" y="163"/>
                </a:moveTo>
                <a:cubicBezTo>
                  <a:pt x="108" y="112"/>
                  <a:pt x="108" y="112"/>
                  <a:pt x="108" y="112"/>
                </a:cubicBezTo>
                <a:cubicBezTo>
                  <a:pt x="137" y="135"/>
                  <a:pt x="137" y="135"/>
                  <a:pt x="137" y="135"/>
                </a:cubicBezTo>
                <a:cubicBezTo>
                  <a:pt x="137" y="135"/>
                  <a:pt x="137" y="135"/>
                  <a:pt x="137" y="135"/>
                </a:cubicBezTo>
                <a:lnTo>
                  <a:pt x="92" y="163"/>
                </a:lnTo>
                <a:close/>
                <a:moveTo>
                  <a:pt x="69" y="193"/>
                </a:moveTo>
                <a:cubicBezTo>
                  <a:pt x="148" y="143"/>
                  <a:pt x="148" y="143"/>
                  <a:pt x="148" y="143"/>
                </a:cubicBezTo>
                <a:cubicBezTo>
                  <a:pt x="176" y="52"/>
                  <a:pt x="176" y="52"/>
                  <a:pt x="176" y="52"/>
                </a:cubicBezTo>
                <a:cubicBezTo>
                  <a:pt x="97" y="103"/>
                  <a:pt x="97" y="103"/>
                  <a:pt x="97" y="103"/>
                </a:cubicBezTo>
                <a:lnTo>
                  <a:pt x="69" y="193"/>
                </a:lnTo>
                <a:close/>
              </a:path>
            </a:pathLst>
          </a:custGeom>
          <a:solidFill>
            <a:schemeClr val="bg1"/>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p>
        </p:txBody>
      </p:sp>
      <p:sp>
        <p:nvSpPr>
          <p:cNvPr id="4" name="TextBox 3"/>
          <p:cNvSpPr txBox="1"/>
          <p:nvPr/>
        </p:nvSpPr>
        <p:spPr>
          <a:xfrm>
            <a:off x="590309" y="2781128"/>
            <a:ext cx="3139154" cy="341049"/>
          </a:xfrm>
          <a:prstGeom prst="rect">
            <a:avLst/>
          </a:prstGeom>
          <a:noFill/>
        </p:spPr>
        <p:txBody>
          <a:bodyPr wrap="square" lIns="0" tIns="0" rIns="0" bIns="0" rtlCol="0">
            <a:noAutofit/>
          </a:bodyPr>
          <a:lstStyle/>
          <a:p>
            <a:pPr algn="ctr" defTabSz="456758" fontAlgn="base">
              <a:spcBef>
                <a:spcPts val="1200"/>
              </a:spcBef>
            </a:pPr>
            <a:r>
              <a:rPr lang="en-US" b="1" dirty="0">
                <a:solidFill>
                  <a:schemeClr val="accent2"/>
                </a:solidFill>
                <a:cs typeface="Open Sans Light"/>
              </a:rPr>
              <a:t>High-Priority</a:t>
            </a:r>
          </a:p>
        </p:txBody>
      </p:sp>
      <p:sp>
        <p:nvSpPr>
          <p:cNvPr id="9" name="TextBox 8"/>
          <p:cNvSpPr txBox="1"/>
          <p:nvPr/>
        </p:nvSpPr>
        <p:spPr>
          <a:xfrm>
            <a:off x="3943970" y="2781127"/>
            <a:ext cx="3139154" cy="341049"/>
          </a:xfrm>
          <a:prstGeom prst="rect">
            <a:avLst/>
          </a:prstGeom>
          <a:noFill/>
        </p:spPr>
        <p:txBody>
          <a:bodyPr wrap="square" lIns="0" tIns="0" rIns="0" bIns="0" rtlCol="0">
            <a:noAutofit/>
          </a:bodyPr>
          <a:lstStyle/>
          <a:p>
            <a:pPr algn="ctr" defTabSz="456758" fontAlgn="base">
              <a:spcBef>
                <a:spcPts val="1200"/>
              </a:spcBef>
            </a:pPr>
            <a:r>
              <a:rPr lang="en-US" b="1" dirty="0">
                <a:solidFill>
                  <a:schemeClr val="accent2"/>
                </a:solidFill>
                <a:cs typeface="Open Sans Light"/>
              </a:rPr>
              <a:t>Mid-Priority</a:t>
            </a:r>
          </a:p>
        </p:txBody>
      </p:sp>
      <p:sp>
        <p:nvSpPr>
          <p:cNvPr id="10" name="TextBox 9"/>
          <p:cNvSpPr txBox="1"/>
          <p:nvPr/>
        </p:nvSpPr>
        <p:spPr>
          <a:xfrm>
            <a:off x="7297630" y="2781126"/>
            <a:ext cx="4552247" cy="341049"/>
          </a:xfrm>
          <a:prstGeom prst="rect">
            <a:avLst/>
          </a:prstGeom>
          <a:noFill/>
        </p:spPr>
        <p:txBody>
          <a:bodyPr wrap="square" lIns="0" tIns="0" rIns="0" bIns="0" rtlCol="0">
            <a:noAutofit/>
          </a:bodyPr>
          <a:lstStyle/>
          <a:p>
            <a:pPr algn="ctr" defTabSz="456758" fontAlgn="base">
              <a:spcBef>
                <a:spcPts val="1200"/>
              </a:spcBef>
            </a:pPr>
            <a:r>
              <a:rPr lang="en-US" b="1" dirty="0">
                <a:solidFill>
                  <a:schemeClr val="accent2"/>
                </a:solidFill>
                <a:cs typeface="Open Sans Light"/>
              </a:rPr>
              <a:t>Low-Priority</a:t>
            </a:r>
          </a:p>
        </p:txBody>
      </p:sp>
      <p:sp>
        <p:nvSpPr>
          <p:cNvPr id="11" name="TextBox 10"/>
          <p:cNvSpPr txBox="1"/>
          <p:nvPr/>
        </p:nvSpPr>
        <p:spPr>
          <a:xfrm>
            <a:off x="590309" y="3405082"/>
            <a:ext cx="2974990" cy="2852843"/>
          </a:xfrm>
          <a:prstGeom prst="rect">
            <a:avLst/>
          </a:prstGeom>
          <a:noFill/>
        </p:spPr>
        <p:txBody>
          <a:bodyPr wrap="square" lIns="0" tIns="0" rIns="0" bIns="0" rtlCol="0">
            <a:noAutofit/>
          </a:bodyPr>
          <a:lstStyle/>
          <a:p>
            <a:pPr marL="285750" indent="-285750" defTabSz="456758" fontAlgn="base">
              <a:spcBef>
                <a:spcPts val="1200"/>
              </a:spcBef>
              <a:buFont typeface="Arial" panose="020B0604020202020204" pitchFamily="34" charset="0"/>
              <a:buChar char="•"/>
            </a:pPr>
            <a:r>
              <a:rPr lang="en-US" sz="1600" dirty="0">
                <a:solidFill>
                  <a:schemeClr val="tx1">
                    <a:lumMod val="75000"/>
                    <a:lumOff val="25000"/>
                  </a:schemeClr>
                </a:solidFill>
                <a:cs typeface="Open Sans Light"/>
              </a:rPr>
              <a:t>Enable Ecosystem capabilities for producer and prospect constituents</a:t>
            </a:r>
          </a:p>
          <a:p>
            <a:pPr marL="285750" indent="-285750" defTabSz="456758" fontAlgn="base">
              <a:spcBef>
                <a:spcPts val="1200"/>
              </a:spcBef>
              <a:buFont typeface="Arial" panose="020B0604020202020204" pitchFamily="34" charset="0"/>
              <a:buChar char="•"/>
            </a:pPr>
            <a:r>
              <a:rPr lang="en-US" sz="1600" dirty="0">
                <a:solidFill>
                  <a:schemeClr val="tx1">
                    <a:lumMod val="75000"/>
                    <a:lumOff val="25000"/>
                  </a:schemeClr>
                </a:solidFill>
                <a:cs typeface="Open Sans Light"/>
              </a:rPr>
              <a:t>Consolidate SFDC Sales Orgs and create an enterprise Sales org</a:t>
            </a:r>
          </a:p>
          <a:p>
            <a:pPr marL="285750" indent="-285750" defTabSz="456758" fontAlgn="base">
              <a:spcBef>
                <a:spcPts val="1200"/>
              </a:spcBef>
              <a:buFont typeface="Arial" panose="020B0604020202020204" pitchFamily="34" charset="0"/>
              <a:buChar char="•"/>
            </a:pPr>
            <a:r>
              <a:rPr lang="en-US" sz="1600" dirty="0">
                <a:solidFill>
                  <a:schemeClr val="tx1">
                    <a:lumMod val="75000"/>
                    <a:lumOff val="25000"/>
                  </a:schemeClr>
                </a:solidFill>
                <a:cs typeface="Open Sans Light"/>
              </a:rPr>
              <a:t>Invest and build a new SOE that meets both Producer and Inside Sales requirements.</a:t>
            </a:r>
          </a:p>
        </p:txBody>
      </p:sp>
      <p:sp>
        <p:nvSpPr>
          <p:cNvPr id="12" name="TextBox 11"/>
          <p:cNvSpPr txBox="1"/>
          <p:nvPr/>
        </p:nvSpPr>
        <p:spPr>
          <a:xfrm>
            <a:off x="3943970" y="3405081"/>
            <a:ext cx="2974990" cy="2500419"/>
          </a:xfrm>
          <a:prstGeom prst="rect">
            <a:avLst/>
          </a:prstGeom>
          <a:noFill/>
        </p:spPr>
        <p:txBody>
          <a:bodyPr wrap="square" lIns="0" tIns="0" rIns="0" bIns="0" rtlCol="0">
            <a:noAutofit/>
          </a:bodyPr>
          <a:lstStyle/>
          <a:p>
            <a:pPr marL="285750" indent="-285750" defTabSz="456758" fontAlgn="base">
              <a:spcBef>
                <a:spcPts val="1200"/>
              </a:spcBef>
              <a:buFont typeface="Arial" panose="020B0604020202020204" pitchFamily="34" charset="0"/>
              <a:buChar char="•"/>
            </a:pPr>
            <a:r>
              <a:rPr lang="en-US" sz="1600" dirty="0">
                <a:solidFill>
                  <a:schemeClr val="tx1">
                    <a:lumMod val="75000"/>
                    <a:lumOff val="25000"/>
                  </a:schemeClr>
                </a:solidFill>
                <a:cs typeface="Open Sans Light"/>
              </a:rPr>
              <a:t>Expose APIs to Producer constituents</a:t>
            </a:r>
          </a:p>
          <a:p>
            <a:pPr marL="285750" indent="-285750" defTabSz="456758" fontAlgn="base">
              <a:spcBef>
                <a:spcPts val="1200"/>
              </a:spcBef>
              <a:buFont typeface="Arial" panose="020B0604020202020204" pitchFamily="34" charset="0"/>
              <a:buChar char="•"/>
            </a:pPr>
            <a:r>
              <a:rPr lang="en-US" sz="1600" dirty="0">
                <a:solidFill>
                  <a:schemeClr val="tx1">
                    <a:lumMod val="75000"/>
                    <a:lumOff val="25000"/>
                  </a:schemeClr>
                </a:solidFill>
                <a:cs typeface="Open Sans Light"/>
              </a:rPr>
              <a:t>Start building out Producer and Prospect 360 views</a:t>
            </a:r>
          </a:p>
          <a:p>
            <a:pPr marL="285750" indent="-285750" defTabSz="456758" fontAlgn="base">
              <a:spcBef>
                <a:spcPts val="1200"/>
              </a:spcBef>
              <a:buFont typeface="Arial" panose="020B0604020202020204" pitchFamily="34" charset="0"/>
              <a:buChar char="•"/>
            </a:pPr>
            <a:r>
              <a:rPr lang="en-US" sz="1600" dirty="0">
                <a:solidFill>
                  <a:schemeClr val="tx1">
                    <a:lumMod val="75000"/>
                    <a:lumOff val="25000"/>
                  </a:schemeClr>
                </a:solidFill>
                <a:cs typeface="Open Sans Light"/>
              </a:rPr>
              <a:t>Integrate sales data into UDF and utilize Aetna BI tools for reporting purposes.</a:t>
            </a:r>
          </a:p>
        </p:txBody>
      </p:sp>
      <p:sp>
        <p:nvSpPr>
          <p:cNvPr id="13" name="TextBox 12"/>
          <p:cNvSpPr txBox="1"/>
          <p:nvPr/>
        </p:nvSpPr>
        <p:spPr>
          <a:xfrm>
            <a:off x="7297630" y="3405080"/>
            <a:ext cx="4552247" cy="341049"/>
          </a:xfrm>
          <a:prstGeom prst="rect">
            <a:avLst/>
          </a:prstGeom>
          <a:noFill/>
        </p:spPr>
        <p:txBody>
          <a:bodyPr wrap="square" lIns="0" tIns="0" rIns="0" bIns="0" rtlCol="0">
            <a:noAutofit/>
          </a:bodyPr>
          <a:lstStyle/>
          <a:p>
            <a:pPr marL="285750" indent="-285750" defTabSz="456758" fontAlgn="base">
              <a:spcBef>
                <a:spcPts val="1200"/>
              </a:spcBef>
              <a:buFont typeface="Arial" panose="020B0604020202020204" pitchFamily="34" charset="0"/>
              <a:buChar char="•"/>
            </a:pPr>
            <a:r>
              <a:rPr lang="en-US" sz="1600" dirty="0">
                <a:solidFill>
                  <a:schemeClr val="tx1">
                    <a:lumMod val="75000"/>
                    <a:lumOff val="25000"/>
                  </a:schemeClr>
                </a:solidFill>
                <a:cs typeface="Open Sans Light"/>
              </a:rPr>
              <a:t>NBA for Prospects that can be exposed to Producers</a:t>
            </a:r>
          </a:p>
          <a:p>
            <a:pPr marL="285750" indent="-285750" defTabSz="456758" fontAlgn="base">
              <a:spcBef>
                <a:spcPts val="1200"/>
              </a:spcBef>
              <a:buFont typeface="Arial" panose="020B0604020202020204" pitchFamily="34" charset="0"/>
              <a:buChar char="•"/>
            </a:pPr>
            <a:r>
              <a:rPr lang="en-US" sz="1600" dirty="0">
                <a:solidFill>
                  <a:schemeClr val="tx1">
                    <a:lumMod val="75000"/>
                    <a:lumOff val="25000"/>
                  </a:schemeClr>
                </a:solidFill>
                <a:cs typeface="Open Sans Light"/>
              </a:rPr>
              <a:t>NBA for Producers</a:t>
            </a:r>
          </a:p>
          <a:p>
            <a:pPr marL="285750" indent="-285750" defTabSz="456758" fontAlgn="base">
              <a:spcBef>
                <a:spcPts val="1200"/>
              </a:spcBef>
              <a:buFont typeface="Arial" panose="020B0604020202020204" pitchFamily="34" charset="0"/>
              <a:buChar char="•"/>
            </a:pPr>
            <a:endParaRPr lang="en-US" sz="1600" dirty="0">
              <a:solidFill>
                <a:schemeClr val="tx1">
                  <a:lumMod val="75000"/>
                  <a:lumOff val="25000"/>
                </a:schemeClr>
              </a:solidFill>
              <a:cs typeface="Open Sans Light"/>
            </a:endParaRPr>
          </a:p>
        </p:txBody>
      </p:sp>
      <p:cxnSp>
        <p:nvCxnSpPr>
          <p:cNvPr id="17" name="Straight Connector 16"/>
          <p:cNvCxnSpPr/>
          <p:nvPr/>
        </p:nvCxnSpPr>
        <p:spPr>
          <a:xfrm>
            <a:off x="3678292" y="3006447"/>
            <a:ext cx="0" cy="2679309"/>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42856" y="3006447"/>
            <a:ext cx="0" cy="2679309"/>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602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8845936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498" imgH="499" progId="TCLayout.ActiveDocument.1">
                  <p:embed/>
                </p:oleObj>
              </mc:Choice>
              <mc:Fallback>
                <p:oleObj name="think-cell Slide" r:id="rId4" imgW="498" imgH="499"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p:cNvPicPr>
            <a:picLocks noChangeAspect="1"/>
          </p:cNvPicPr>
          <p:nvPr/>
        </p:nvPicPr>
        <p:blipFill rotWithShape="1">
          <a:blip r:embed="rId6"/>
          <a:srcRect l="9002" r="10515"/>
          <a:stretch/>
        </p:blipFill>
        <p:spPr>
          <a:xfrm>
            <a:off x="10127881" y="1553086"/>
            <a:ext cx="2075556" cy="5303980"/>
          </a:xfrm>
          <a:prstGeom prst="rect">
            <a:avLst/>
          </a:prstGeom>
        </p:spPr>
      </p:pic>
      <p:sp>
        <p:nvSpPr>
          <p:cNvPr id="2" name="Title 1"/>
          <p:cNvSpPr>
            <a:spLocks noGrp="1"/>
          </p:cNvSpPr>
          <p:nvPr>
            <p:ph type="title"/>
          </p:nvPr>
        </p:nvSpPr>
        <p:spPr>
          <a:xfrm>
            <a:off x="446876" y="299306"/>
            <a:ext cx="9686100" cy="476805"/>
          </a:xfrm>
        </p:spPr>
        <p:txBody>
          <a:bodyPr/>
          <a:lstStyle/>
          <a:p>
            <a:r>
              <a:rPr lang="en-US" dirty="0">
                <a:latin typeface="Domaine Display Bold" panose="020A0803080505060203" pitchFamily="18" charset="0"/>
              </a:rPr>
              <a:t>Next Steps</a:t>
            </a:r>
          </a:p>
        </p:txBody>
      </p:sp>
      <p:sp>
        <p:nvSpPr>
          <p:cNvPr id="3" name="Text Placeholder 2"/>
          <p:cNvSpPr>
            <a:spLocks noGrp="1"/>
          </p:cNvSpPr>
          <p:nvPr>
            <p:ph type="body" sz="quarter" idx="11"/>
          </p:nvPr>
        </p:nvSpPr>
        <p:spPr/>
        <p:txBody>
          <a:bodyPr/>
          <a:lstStyle/>
          <a:p>
            <a:r>
              <a:rPr lang="en-US" dirty="0"/>
              <a:t>To move Aetna forward towards our future, the o-CTO must achieve buy-in from the business on capabilities requiring additional investment</a:t>
            </a:r>
          </a:p>
        </p:txBody>
      </p:sp>
      <p:sp>
        <p:nvSpPr>
          <p:cNvPr id="64" name="Rectangle 63"/>
          <p:cNvSpPr/>
          <p:nvPr/>
        </p:nvSpPr>
        <p:spPr>
          <a:xfrm>
            <a:off x="6628336" y="4794415"/>
            <a:ext cx="3252218" cy="161062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82880" bIns="91440" rtlCol="0" anchor="ctr"/>
          <a:lstStyle/>
          <a:p>
            <a:pPr marL="194310" indent="-194310">
              <a:spcAft>
                <a:spcPts val="500"/>
              </a:spcAft>
              <a:buFont typeface="Arial" panose="020B0604020202020204" pitchFamily="34" charset="0"/>
              <a:buChar char="•"/>
            </a:pPr>
            <a:r>
              <a:rPr lang="en-US" sz="1200" dirty="0">
                <a:solidFill>
                  <a:schemeClr val="tx1">
                    <a:lumMod val="75000"/>
                    <a:lumOff val="25000"/>
                  </a:schemeClr>
                </a:solidFill>
              </a:rPr>
              <a:t>Build out Producer 360, Prospect 360 and NBA geared towards them.</a:t>
            </a:r>
          </a:p>
        </p:txBody>
      </p:sp>
      <p:grpSp>
        <p:nvGrpSpPr>
          <p:cNvPr id="14" name="Group 13"/>
          <p:cNvGrpSpPr/>
          <p:nvPr/>
        </p:nvGrpSpPr>
        <p:grpSpPr>
          <a:xfrm>
            <a:off x="5171" y="1720163"/>
            <a:ext cx="9885710" cy="4694738"/>
            <a:chOff x="2121587" y="1750262"/>
            <a:chExt cx="8790418" cy="3819209"/>
          </a:xfrm>
        </p:grpSpPr>
        <p:sp>
          <p:nvSpPr>
            <p:cNvPr id="31" name="Rectangle 30"/>
            <p:cNvSpPr/>
            <p:nvPr/>
          </p:nvSpPr>
          <p:spPr>
            <a:xfrm>
              <a:off x="10844836" y="4256226"/>
              <a:ext cx="67167" cy="13052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400" i="1" dirty="0">
                <a:solidFill>
                  <a:schemeClr val="accent1"/>
                </a:solidFill>
              </a:endParaRPr>
            </a:p>
          </p:txBody>
        </p:sp>
        <p:sp>
          <p:nvSpPr>
            <p:cNvPr id="16" name="Rectangle 15"/>
            <p:cNvSpPr>
              <a:spLocks noChangeAspect="1"/>
            </p:cNvSpPr>
            <p:nvPr/>
          </p:nvSpPr>
          <p:spPr>
            <a:xfrm>
              <a:off x="2325386" y="2270171"/>
              <a:ext cx="852564" cy="1917321"/>
            </a:xfrm>
            <a:prstGeom prst="rect">
              <a:avLst/>
            </a:prstGeom>
            <a:solidFill>
              <a:schemeClr val="accent4"/>
            </a:solidFill>
          </p:spPr>
          <p:txBody>
            <a:bodyPr wrap="none" anchor="ctr" anchorCtr="0">
              <a:noAutofit/>
            </a:bodyPr>
            <a:lstStyle/>
            <a:p>
              <a:pPr lvl="0" algn="ctr">
                <a:spcAft>
                  <a:spcPts val="600"/>
                </a:spcAft>
                <a:defRPr/>
              </a:pPr>
              <a:r>
                <a:rPr lang="en-US" sz="1600" b="1" dirty="0">
                  <a:solidFill>
                    <a:schemeClr val="accent2"/>
                  </a:solidFill>
                  <a:latin typeface="Domaine Display Bold" panose="020A0803080505060203" pitchFamily="18" charset="0"/>
                  <a:ea typeface="Domaine Display" charset="0"/>
                  <a:cs typeface="Domaine Display" charset="0"/>
                </a:rPr>
                <a:t>[Office of</a:t>
              </a:r>
            </a:p>
            <a:p>
              <a:pPr lvl="0" algn="ctr">
                <a:spcAft>
                  <a:spcPts val="600"/>
                </a:spcAft>
                <a:defRPr/>
              </a:pPr>
              <a:r>
                <a:rPr lang="en-US" sz="1600" b="1" dirty="0">
                  <a:solidFill>
                    <a:schemeClr val="accent2"/>
                  </a:solidFill>
                  <a:latin typeface="Domaine Display Bold" panose="020A0803080505060203" pitchFamily="18" charset="0"/>
                  <a:ea typeface="Domaine Display" charset="0"/>
                  <a:cs typeface="Domaine Display" charset="0"/>
                </a:rPr>
                <a:t>The CTO]</a:t>
              </a:r>
            </a:p>
          </p:txBody>
        </p:sp>
        <p:sp>
          <p:nvSpPr>
            <p:cNvPr id="17" name="Rectangle 16"/>
            <p:cNvSpPr>
              <a:spLocks noChangeAspect="1"/>
            </p:cNvSpPr>
            <p:nvPr/>
          </p:nvSpPr>
          <p:spPr>
            <a:xfrm>
              <a:off x="2330169" y="4251192"/>
              <a:ext cx="844123" cy="1318279"/>
            </a:xfrm>
            <a:prstGeom prst="rect">
              <a:avLst/>
            </a:prstGeom>
            <a:solidFill>
              <a:schemeClr val="accent4"/>
            </a:solidFill>
          </p:spPr>
          <p:txBody>
            <a:bodyPr wrap="none" anchor="ctr" anchorCtr="0">
              <a:noAutofit/>
            </a:bodyPr>
            <a:lstStyle/>
            <a:p>
              <a:pPr lvl="0" algn="ctr">
                <a:spcAft>
                  <a:spcPts val="600"/>
                </a:spcAft>
                <a:defRPr/>
              </a:pPr>
              <a:r>
                <a:rPr lang="en-US" sz="1600" b="1" dirty="0">
                  <a:solidFill>
                    <a:schemeClr val="accent2"/>
                  </a:solidFill>
                  <a:latin typeface="Domaine Display Bold" panose="020A0803080505060203" pitchFamily="18" charset="0"/>
                  <a:ea typeface="Domaine Display" charset="0"/>
                  <a:cs typeface="Domaine Display" charset="0"/>
                </a:rPr>
                <a:t>[Owner]</a:t>
              </a:r>
            </a:p>
          </p:txBody>
        </p:sp>
        <p:grpSp>
          <p:nvGrpSpPr>
            <p:cNvPr id="18" name="Group 17"/>
            <p:cNvGrpSpPr/>
            <p:nvPr/>
          </p:nvGrpSpPr>
          <p:grpSpPr>
            <a:xfrm>
              <a:off x="8010934" y="2278240"/>
              <a:ext cx="2901071" cy="1903372"/>
              <a:chOff x="4841428" y="4371872"/>
              <a:chExt cx="2901071" cy="1903372"/>
            </a:xfrm>
          </p:grpSpPr>
          <p:sp>
            <p:nvSpPr>
              <p:cNvPr id="28" name="Rectangle 27"/>
              <p:cNvSpPr/>
              <p:nvPr/>
            </p:nvSpPr>
            <p:spPr>
              <a:xfrm>
                <a:off x="4841428" y="4371874"/>
                <a:ext cx="2897824" cy="190336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82880" bIns="91440" rtlCol="0" anchor="ctr"/>
              <a:lstStyle/>
              <a:p>
                <a:pPr marL="194310" indent="-194310">
                  <a:spcAft>
                    <a:spcPts val="500"/>
                  </a:spcAft>
                  <a:buFont typeface="Arial" panose="020B0604020202020204" pitchFamily="34" charset="0"/>
                  <a:buChar char="•"/>
                </a:pPr>
                <a:r>
                  <a:rPr lang="en-US" sz="1200" dirty="0">
                    <a:solidFill>
                      <a:schemeClr val="tx1">
                        <a:lumMod val="75000"/>
                        <a:lumOff val="25000"/>
                      </a:schemeClr>
                    </a:solidFill>
                  </a:rPr>
                  <a:t>New SOE and consolidate SFDC sales orgs</a:t>
                </a:r>
              </a:p>
            </p:txBody>
          </p:sp>
          <p:sp>
            <p:nvSpPr>
              <p:cNvPr id="29" name="Rectangle 28"/>
              <p:cNvSpPr/>
              <p:nvPr/>
            </p:nvSpPr>
            <p:spPr>
              <a:xfrm>
                <a:off x="7675332" y="4371872"/>
                <a:ext cx="67167" cy="19033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400" i="1" dirty="0">
                  <a:solidFill>
                    <a:schemeClr val="accent1"/>
                  </a:solidFill>
                </a:endParaRPr>
              </a:p>
            </p:txBody>
          </p:sp>
        </p:grpSp>
        <p:sp>
          <p:nvSpPr>
            <p:cNvPr id="19" name="Rectangle 18"/>
            <p:cNvSpPr/>
            <p:nvPr/>
          </p:nvSpPr>
          <p:spPr>
            <a:xfrm>
              <a:off x="3264306" y="4256224"/>
              <a:ext cx="4677128" cy="1305227"/>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274320" bIns="91440" rtlCol="0" anchor="ctr"/>
            <a:lstStyle/>
            <a:p>
              <a:pPr marL="194310" indent="-194310">
                <a:spcAft>
                  <a:spcPts val="500"/>
                </a:spcAft>
                <a:buFont typeface="Arial" panose="020B0604020202020204" pitchFamily="34" charset="0"/>
                <a:buChar char="•"/>
              </a:pPr>
              <a:r>
                <a:rPr lang="en-US" sz="1200" dirty="0">
                  <a:solidFill>
                    <a:schemeClr val="tx1">
                      <a:lumMod val="75000"/>
                      <a:lumOff val="25000"/>
                    </a:schemeClr>
                  </a:solidFill>
                </a:rPr>
                <a:t>Start building eco system capabilities for brokers and prospects.</a:t>
              </a:r>
            </a:p>
          </p:txBody>
        </p:sp>
        <p:sp>
          <p:nvSpPr>
            <p:cNvPr id="20" name="Rectangle 19"/>
            <p:cNvSpPr/>
            <p:nvPr/>
          </p:nvSpPr>
          <p:spPr>
            <a:xfrm>
              <a:off x="7884447" y="4256224"/>
              <a:ext cx="73884" cy="130522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400" i="1" dirty="0">
                <a:solidFill>
                  <a:schemeClr val="accent1"/>
                </a:solidFill>
              </a:endParaRPr>
            </a:p>
          </p:txBody>
        </p:sp>
        <p:sp>
          <p:nvSpPr>
            <p:cNvPr id="21" name="Rectangle 20"/>
            <p:cNvSpPr/>
            <p:nvPr/>
          </p:nvSpPr>
          <p:spPr>
            <a:xfrm>
              <a:off x="2121587" y="1930028"/>
              <a:ext cx="1189877" cy="435196"/>
            </a:xfrm>
            <a:prstGeom prst="rect">
              <a:avLst/>
            </a:prstGeom>
          </p:spPr>
          <p:txBody>
            <a:bodyPr wrap="none">
              <a:noAutofit/>
            </a:bodyPr>
            <a:lstStyle/>
            <a:p>
              <a:pPr algn="ctr"/>
              <a:r>
                <a:rPr lang="en-US" sz="1900" b="1" dirty="0">
                  <a:solidFill>
                    <a:schemeClr val="tx1">
                      <a:lumMod val="75000"/>
                      <a:lumOff val="25000"/>
                    </a:schemeClr>
                  </a:solidFill>
                  <a:latin typeface="Domaine Display Bold" panose="020A0803080505060203" pitchFamily="18" charset="0"/>
                  <a:ea typeface="Domaine Display" charset="0"/>
                  <a:cs typeface="Domaine Display" charset="0"/>
                </a:rPr>
                <a:t>Owner</a:t>
              </a:r>
            </a:p>
          </p:txBody>
        </p:sp>
        <p:sp>
          <p:nvSpPr>
            <p:cNvPr id="22" name="Rectangle 21"/>
            <p:cNvSpPr/>
            <p:nvPr/>
          </p:nvSpPr>
          <p:spPr>
            <a:xfrm>
              <a:off x="3264306" y="2278240"/>
              <a:ext cx="4677128" cy="1903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82880" bIns="91440" rtlCol="0" anchor="ctr"/>
            <a:lstStyle/>
            <a:p>
              <a:pPr marL="194310" indent="-194310">
                <a:spcAft>
                  <a:spcPts val="500"/>
                </a:spcAft>
                <a:buFont typeface="Arial" panose="020B0604020202020204" pitchFamily="34" charset="0"/>
                <a:buChar char="•"/>
              </a:pPr>
              <a:r>
                <a:rPr lang="en-US" sz="1200" dirty="0">
                  <a:solidFill>
                    <a:schemeClr val="tx1">
                      <a:lumMod val="75000"/>
                      <a:lumOff val="25000"/>
                    </a:schemeClr>
                  </a:solidFill>
                </a:rPr>
                <a:t>Finalize recommendations and get business buy in towards technology vision.</a:t>
              </a:r>
            </a:p>
          </p:txBody>
        </p:sp>
        <p:sp>
          <p:nvSpPr>
            <p:cNvPr id="23" name="Rectangle 22"/>
            <p:cNvSpPr/>
            <p:nvPr/>
          </p:nvSpPr>
          <p:spPr>
            <a:xfrm>
              <a:off x="7884447" y="2278240"/>
              <a:ext cx="73884" cy="190337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400" i="1" dirty="0">
                <a:solidFill>
                  <a:schemeClr val="accent1"/>
                </a:solidFill>
              </a:endParaRPr>
            </a:p>
          </p:txBody>
        </p:sp>
        <p:grpSp>
          <p:nvGrpSpPr>
            <p:cNvPr id="24" name="Group 23"/>
            <p:cNvGrpSpPr/>
            <p:nvPr/>
          </p:nvGrpSpPr>
          <p:grpSpPr>
            <a:xfrm>
              <a:off x="3264307" y="1750262"/>
              <a:ext cx="7638516" cy="524798"/>
              <a:chOff x="-88671" y="2103112"/>
              <a:chExt cx="7959019" cy="524798"/>
            </a:xfrm>
          </p:grpSpPr>
          <p:sp>
            <p:nvSpPr>
              <p:cNvPr id="25" name="Right Arrow 24"/>
              <p:cNvSpPr/>
              <p:nvPr/>
            </p:nvSpPr>
            <p:spPr>
              <a:xfrm>
                <a:off x="-88671" y="2103112"/>
                <a:ext cx="7959019" cy="524798"/>
              </a:xfrm>
              <a:prstGeom prst="rightArrow">
                <a:avLst>
                  <a:gd name="adj1" fmla="val 70655"/>
                  <a:gd name="adj2" fmla="val 50000"/>
                </a:avLst>
              </a:prstGeom>
              <a:gradFill flip="none" rotWithShape="1">
                <a:gsLst>
                  <a:gs pos="27000">
                    <a:srgbClr val="064E69"/>
                  </a:gs>
                  <a:gs pos="63000">
                    <a:schemeClr val="accent4">
                      <a:lumMod val="60000"/>
                      <a:lumOff val="40000"/>
                    </a:schemeClr>
                  </a:gs>
                  <a:gs pos="0">
                    <a:srgbClr val="043B4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6" name="Rectangle 25"/>
              <p:cNvSpPr/>
              <p:nvPr/>
            </p:nvSpPr>
            <p:spPr>
              <a:xfrm>
                <a:off x="6014116" y="2177727"/>
                <a:ext cx="1856231" cy="375569"/>
              </a:xfrm>
              <a:prstGeom prst="rect">
                <a:avLst/>
              </a:prstGeom>
            </p:spPr>
            <p:txBody>
              <a:bodyPr wrap="square" anchor="ctr">
                <a:spAutoFit/>
              </a:bodyPr>
              <a:lstStyle/>
              <a:p>
                <a:pPr algn="ctr"/>
                <a:r>
                  <a:rPr lang="en-US" sz="1200" b="1" dirty="0">
                    <a:solidFill>
                      <a:schemeClr val="tx2">
                        <a:lumMod val="75000"/>
                      </a:schemeClr>
                    </a:solidFill>
                    <a:ea typeface="Domaine Display" charset="0"/>
                    <a:cs typeface="Domaine Display" charset="0"/>
                  </a:rPr>
                  <a:t>Long-Term Action</a:t>
                </a:r>
              </a:p>
              <a:p>
                <a:pPr algn="ctr"/>
                <a:r>
                  <a:rPr lang="en-US" sz="1200" b="1" dirty="0">
                    <a:solidFill>
                      <a:schemeClr val="tx2">
                        <a:lumMod val="75000"/>
                      </a:schemeClr>
                    </a:solidFill>
                    <a:ea typeface="Domaine Display" charset="0"/>
                    <a:cs typeface="Domaine Display" charset="0"/>
                  </a:rPr>
                  <a:t>(&gt;6 months)</a:t>
                </a:r>
              </a:p>
            </p:txBody>
          </p:sp>
          <p:sp>
            <p:nvSpPr>
              <p:cNvPr id="27" name="Rectangle 26"/>
              <p:cNvSpPr/>
              <p:nvPr/>
            </p:nvSpPr>
            <p:spPr>
              <a:xfrm>
                <a:off x="1999" y="2177727"/>
                <a:ext cx="1420809" cy="375569"/>
              </a:xfrm>
              <a:prstGeom prst="rect">
                <a:avLst/>
              </a:prstGeom>
            </p:spPr>
            <p:txBody>
              <a:bodyPr wrap="none" anchor="ctr">
                <a:spAutoFit/>
              </a:bodyPr>
              <a:lstStyle/>
              <a:p>
                <a:pPr algn="ctr"/>
                <a:r>
                  <a:rPr lang="en-US" sz="1200" b="1" dirty="0">
                    <a:solidFill>
                      <a:schemeClr val="bg1"/>
                    </a:solidFill>
                    <a:ea typeface="Domaine Display" charset="0"/>
                    <a:cs typeface="Domaine Display" charset="0"/>
                  </a:rPr>
                  <a:t>Near-Term Action</a:t>
                </a:r>
              </a:p>
              <a:p>
                <a:pPr algn="ctr"/>
                <a:r>
                  <a:rPr lang="en-US" sz="1200" b="1" dirty="0">
                    <a:solidFill>
                      <a:schemeClr val="bg1"/>
                    </a:solidFill>
                    <a:ea typeface="Domaine Display" charset="0"/>
                    <a:cs typeface="Domaine Display" charset="0"/>
                  </a:rPr>
                  <a:t>(&lt;6 months)</a:t>
                </a:r>
              </a:p>
            </p:txBody>
          </p:sp>
        </p:grpSp>
      </p:grpSp>
      <p:sp>
        <p:nvSpPr>
          <p:cNvPr id="32" name="Rectangle 31"/>
          <p:cNvSpPr/>
          <p:nvPr/>
        </p:nvSpPr>
        <p:spPr>
          <a:xfrm flipH="1">
            <a:off x="10015338" y="1553086"/>
            <a:ext cx="144770" cy="5303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Open Sans Bold"/>
              <a:cs typeface="Open Sans Bold"/>
            </a:endParaRPr>
          </a:p>
        </p:txBody>
      </p:sp>
    </p:spTree>
    <p:extLst>
      <p:ext uri="{BB962C8B-B14F-4D97-AF65-F5344CB8AC3E}">
        <p14:creationId xmlns:p14="http://schemas.microsoft.com/office/powerpoint/2010/main" val="1559564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Appendix</a:t>
            </a:r>
          </a:p>
        </p:txBody>
      </p:sp>
    </p:spTree>
    <p:extLst>
      <p:ext uri="{BB962C8B-B14F-4D97-AF65-F5344CB8AC3E}">
        <p14:creationId xmlns:p14="http://schemas.microsoft.com/office/powerpoint/2010/main" val="22272256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369C-A823-4D5E-A1E9-1D8A6692325B}"/>
              </a:ext>
            </a:extLst>
          </p:cNvPr>
          <p:cNvSpPr>
            <a:spLocks noGrp="1"/>
          </p:cNvSpPr>
          <p:nvPr>
            <p:ph type="title"/>
          </p:nvPr>
        </p:nvSpPr>
        <p:spPr/>
        <p:txBody>
          <a:bodyPr/>
          <a:lstStyle/>
          <a:p>
            <a:r>
              <a:rPr lang="en-US" dirty="0"/>
              <a:t>Sales Web</a:t>
            </a:r>
          </a:p>
        </p:txBody>
      </p:sp>
      <p:sp>
        <p:nvSpPr>
          <p:cNvPr id="3" name="Text Placeholder 2">
            <a:extLst>
              <a:ext uri="{FF2B5EF4-FFF2-40B4-BE49-F238E27FC236}">
                <a16:creationId xmlns:a16="http://schemas.microsoft.com/office/drawing/2014/main" id="{56DE241A-6D72-4D75-BE5E-A74775CCCADD}"/>
              </a:ext>
            </a:extLst>
          </p:cNvPr>
          <p:cNvSpPr>
            <a:spLocks noGrp="1"/>
          </p:cNvSpPr>
          <p:nvPr>
            <p:ph type="body" sz="quarter" idx="11"/>
          </p:nvPr>
        </p:nvSpPr>
        <p:spPr/>
        <p:txBody>
          <a:bodyPr/>
          <a:lstStyle/>
          <a:p>
            <a:r>
              <a:rPr lang="en-US" dirty="0"/>
              <a:t>Overview</a:t>
            </a:r>
          </a:p>
        </p:txBody>
      </p:sp>
      <p:sp>
        <p:nvSpPr>
          <p:cNvPr id="4" name="TextBox 3">
            <a:extLst>
              <a:ext uri="{FF2B5EF4-FFF2-40B4-BE49-F238E27FC236}">
                <a16:creationId xmlns:a16="http://schemas.microsoft.com/office/drawing/2014/main" id="{EE2E11CC-9397-429C-94B5-12CA6C1894FA}"/>
              </a:ext>
            </a:extLst>
          </p:cNvPr>
          <p:cNvSpPr txBox="1"/>
          <p:nvPr/>
        </p:nvSpPr>
        <p:spPr>
          <a:xfrm>
            <a:off x="187779" y="1755321"/>
            <a:ext cx="11503478" cy="4629150"/>
          </a:xfrm>
          <a:prstGeom prst="rect">
            <a:avLst/>
          </a:prstGeom>
          <a:noFill/>
        </p:spPr>
        <p:txBody>
          <a:bodyPr wrap="square" lIns="0" tIns="0" rIns="0" bIns="0" rtlCol="0">
            <a:noAutofit/>
          </a:bodyPr>
          <a:lstStyle/>
          <a:p>
            <a:pPr defTabSz="456758" fontAlgn="base">
              <a:spcBef>
                <a:spcPts val="1200"/>
              </a:spcBef>
            </a:pPr>
            <a:r>
              <a:rPr lang="en-US" dirty="0">
                <a:solidFill>
                  <a:schemeClr val="tx2"/>
                </a:solidFill>
                <a:cs typeface="Open Sans Light"/>
              </a:rPr>
              <a:t>Official Description:</a:t>
            </a:r>
          </a:p>
          <a:p>
            <a:pPr defTabSz="456758" fontAlgn="base">
              <a:spcBef>
                <a:spcPts val="1200"/>
              </a:spcBef>
            </a:pPr>
            <a:r>
              <a:rPr lang="en-US" sz="1400" dirty="0" err="1"/>
              <a:t>SalesWeb</a:t>
            </a:r>
            <a:r>
              <a:rPr lang="en-US" sz="1400" dirty="0"/>
              <a:t> is the central repository and primary resource for all sales and marketing applications, information and tools. </a:t>
            </a:r>
            <a:r>
              <a:rPr lang="en-US" sz="1400" dirty="0" err="1"/>
              <a:t>SalesWeb</a:t>
            </a:r>
            <a:r>
              <a:rPr lang="en-US" sz="1400" dirty="0"/>
              <a:t> supports all market segments, field sales representatives, regions and internal support areas. Content is received from a wide variety of business areas including Market Segments, Regions, Product and Programs, Compensation Services and many more.</a:t>
            </a:r>
          </a:p>
          <a:p>
            <a:pPr defTabSz="456758" fontAlgn="base">
              <a:spcBef>
                <a:spcPts val="1200"/>
              </a:spcBef>
            </a:pPr>
            <a:r>
              <a:rPr lang="en-US" dirty="0">
                <a:solidFill>
                  <a:schemeClr val="tx2"/>
                </a:solidFill>
                <a:cs typeface="Open Sans Light"/>
              </a:rPr>
              <a:t>Notes: </a:t>
            </a:r>
          </a:p>
          <a:p>
            <a:pPr defTabSz="456758" fontAlgn="base">
              <a:spcBef>
                <a:spcPts val="1200"/>
              </a:spcBef>
            </a:pPr>
            <a:r>
              <a:rPr lang="en-US" sz="1400" dirty="0">
                <a:solidFill>
                  <a:schemeClr val="tx2"/>
                </a:solidFill>
                <a:cs typeface="Open Sans Light"/>
              </a:rPr>
              <a:t>After reviewing this site, and the companion </a:t>
            </a:r>
            <a:r>
              <a:rPr lang="en-US" sz="1400" dirty="0" err="1">
                <a:solidFill>
                  <a:schemeClr val="tx2"/>
                </a:solidFill>
                <a:cs typeface="Open Sans Light"/>
              </a:rPr>
              <a:t>Highspot</a:t>
            </a:r>
            <a:r>
              <a:rPr lang="en-US" sz="1400" dirty="0">
                <a:solidFill>
                  <a:schemeClr val="tx2"/>
                </a:solidFill>
                <a:cs typeface="Open Sans Light"/>
              </a:rPr>
              <a:t> web site, they both appear to be mainly portals with links to the various sales related content.  </a:t>
            </a:r>
            <a:r>
              <a:rPr lang="en-US" sz="1400" dirty="0" err="1">
                <a:solidFill>
                  <a:schemeClr val="tx2"/>
                </a:solidFill>
                <a:cs typeface="Open Sans Light"/>
              </a:rPr>
              <a:t>SalesWeb</a:t>
            </a:r>
            <a:r>
              <a:rPr lang="en-US" sz="1400" dirty="0">
                <a:solidFill>
                  <a:schemeClr val="tx2"/>
                </a:solidFill>
                <a:cs typeface="Open Sans Light"/>
              </a:rPr>
              <a:t> does interface with some services to retrieve and update Producer information.  There may </a:t>
            </a:r>
            <a:r>
              <a:rPr lang="en-US" sz="1400">
                <a:solidFill>
                  <a:schemeClr val="tx2"/>
                </a:solidFill>
                <a:cs typeface="Open Sans Light"/>
              </a:rPr>
              <a:t>be overlap between the two sites.</a:t>
            </a:r>
          </a:p>
          <a:p>
            <a:pPr defTabSz="456758" fontAlgn="base">
              <a:spcBef>
                <a:spcPts val="1200"/>
              </a:spcBef>
            </a:pPr>
            <a:endParaRPr lang="en-US" dirty="0">
              <a:solidFill>
                <a:schemeClr val="tx2"/>
              </a:solidFill>
              <a:cs typeface="Open Sans Light"/>
            </a:endParaRPr>
          </a:p>
          <a:p>
            <a:pPr defTabSz="456758" fontAlgn="base">
              <a:spcBef>
                <a:spcPts val="1200"/>
              </a:spcBef>
            </a:pPr>
            <a:r>
              <a:rPr lang="en-US" dirty="0">
                <a:solidFill>
                  <a:schemeClr val="tx2"/>
                </a:solidFill>
                <a:cs typeface="Open Sans Light"/>
              </a:rPr>
              <a:t>Related Links:</a:t>
            </a:r>
          </a:p>
          <a:p>
            <a:pPr defTabSz="456758" fontAlgn="base">
              <a:spcBef>
                <a:spcPts val="1200"/>
              </a:spcBef>
            </a:pPr>
            <a:r>
              <a:rPr lang="en-US" dirty="0">
                <a:solidFill>
                  <a:schemeClr val="tx2"/>
                </a:solidFill>
                <a:cs typeface="Open Sans Light"/>
                <a:hlinkClick r:id="rId2"/>
              </a:rPr>
              <a:t>Sales Web website</a:t>
            </a:r>
            <a:r>
              <a:rPr lang="en-US" dirty="0">
                <a:solidFill>
                  <a:schemeClr val="tx2"/>
                </a:solidFill>
                <a:cs typeface="Open Sans Light"/>
              </a:rPr>
              <a:t>, </a:t>
            </a:r>
            <a:r>
              <a:rPr lang="en-US" dirty="0">
                <a:hlinkClick r:id="rId3"/>
              </a:rPr>
              <a:t>Tabor: 891</a:t>
            </a:r>
            <a:r>
              <a:rPr lang="en-US" dirty="0"/>
              <a:t>, </a:t>
            </a:r>
            <a:r>
              <a:rPr lang="en-US" dirty="0">
                <a:hlinkClick r:id="rId4"/>
              </a:rPr>
              <a:t>NEAR Application Diagram</a:t>
            </a:r>
            <a:r>
              <a:rPr lang="en-US" dirty="0"/>
              <a:t>, </a:t>
            </a:r>
            <a:r>
              <a:rPr lang="en-US" dirty="0">
                <a:hlinkClick r:id="rId5"/>
              </a:rPr>
              <a:t>Sales </a:t>
            </a:r>
            <a:r>
              <a:rPr lang="en-US" dirty="0" err="1">
                <a:hlinkClick r:id="rId5"/>
              </a:rPr>
              <a:t>Highspot</a:t>
            </a:r>
            <a:endParaRPr lang="en-US" dirty="0">
              <a:solidFill>
                <a:schemeClr val="tx2"/>
              </a:solidFill>
              <a:cs typeface="Open Sans Light"/>
            </a:endParaRPr>
          </a:p>
        </p:txBody>
      </p:sp>
    </p:spTree>
    <p:extLst>
      <p:ext uri="{BB962C8B-B14F-4D97-AF65-F5344CB8AC3E}">
        <p14:creationId xmlns:p14="http://schemas.microsoft.com/office/powerpoint/2010/main" val="4989979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081" y="1593"/>
          <a:ext cx="1583" cy="1587"/>
        </p:xfrm>
        <a:graphic>
          <a:graphicData uri="http://schemas.openxmlformats.org/presentationml/2006/ole">
            <mc:AlternateContent xmlns:mc="http://schemas.openxmlformats.org/markup-compatibility/2006">
              <mc:Choice xmlns:v="urn:schemas-microsoft-com:vml" Requires="v">
                <p:oleObj spid="_x0000_s14338" name="think-cell Slide" r:id="rId6" imgW="360" imgH="360" progId="TCLayout.ActiveDocument.1">
                  <p:embed/>
                </p:oleObj>
              </mc:Choice>
              <mc:Fallback>
                <p:oleObj name="think-cell Slide" r:id="rId6" imgW="360" imgH="360" progId="TCLayout.ActiveDocument.1">
                  <p:embed/>
                  <p:pic>
                    <p:nvPicPr>
                      <p:cNvPr id="2" name="Object 1" hidden="1"/>
                      <p:cNvPicPr/>
                      <p:nvPr/>
                    </p:nvPicPr>
                    <p:blipFill>
                      <a:blip r:embed="rId7"/>
                      <a:stretch>
                        <a:fillRect/>
                      </a:stretch>
                    </p:blipFill>
                    <p:spPr>
                      <a:xfrm>
                        <a:off x="15081" y="1593"/>
                        <a:ext cx="1583" cy="1587"/>
                      </a:xfrm>
                      <a:prstGeom prst="rect">
                        <a:avLst/>
                      </a:prstGeom>
                    </p:spPr>
                  </p:pic>
                </p:oleObj>
              </mc:Fallback>
            </mc:AlternateContent>
          </a:graphicData>
        </a:graphic>
      </p:graphicFrame>
      <p:sp>
        <p:nvSpPr>
          <p:cNvPr id="4" name="Rectangle 3" hidden="1"/>
          <p:cNvSpPr/>
          <p:nvPr>
            <p:custDataLst>
              <p:tags r:id="rId3"/>
            </p:custDataLst>
          </p:nvPr>
        </p:nvSpPr>
        <p:spPr>
          <a:xfrm>
            <a:off x="13493"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b="1" dirty="0">
              <a:latin typeface="Open Sans Light"/>
              <a:ea typeface="+mj-ea"/>
              <a:cs typeface="Open Sans Light"/>
              <a:sym typeface="Open Sans Light"/>
            </a:endParaRPr>
          </a:p>
        </p:txBody>
      </p:sp>
      <p:grpSp>
        <p:nvGrpSpPr>
          <p:cNvPr id="63" name="Group 62">
            <a:extLst>
              <a:ext uri="{FF2B5EF4-FFF2-40B4-BE49-F238E27FC236}">
                <a16:creationId xmlns:a16="http://schemas.microsoft.com/office/drawing/2014/main" id="{9CC7506C-678C-4D55-818E-A72BE53FBC70}"/>
              </a:ext>
            </a:extLst>
          </p:cNvPr>
          <p:cNvGrpSpPr/>
          <p:nvPr/>
        </p:nvGrpSpPr>
        <p:grpSpPr>
          <a:xfrm>
            <a:off x="1883572" y="2347448"/>
            <a:ext cx="8378713" cy="4344551"/>
            <a:chOff x="2092826" y="2052687"/>
            <a:chExt cx="7950926" cy="4046390"/>
          </a:xfrm>
        </p:grpSpPr>
        <p:grpSp>
          <p:nvGrpSpPr>
            <p:cNvPr id="64" name="Group 956">
              <a:extLst>
                <a:ext uri="{FF2B5EF4-FFF2-40B4-BE49-F238E27FC236}">
                  <a16:creationId xmlns:a16="http://schemas.microsoft.com/office/drawing/2014/main" id="{95C6D664-AFDE-4403-A222-6E5FBFCA4110}"/>
                </a:ext>
              </a:extLst>
            </p:cNvPr>
            <p:cNvGrpSpPr>
              <a:grpSpLocks noChangeAspect="1"/>
            </p:cNvGrpSpPr>
            <p:nvPr/>
          </p:nvGrpSpPr>
          <p:grpSpPr bwMode="auto">
            <a:xfrm>
              <a:off x="4026188" y="3804394"/>
              <a:ext cx="513122" cy="513122"/>
              <a:chOff x="2474" y="4027"/>
              <a:chExt cx="340" cy="340"/>
            </a:xfrm>
            <a:solidFill>
              <a:schemeClr val="bg1"/>
            </a:solidFill>
          </p:grpSpPr>
          <p:sp>
            <p:nvSpPr>
              <p:cNvPr id="90" name="Freeform 957">
                <a:extLst>
                  <a:ext uri="{FF2B5EF4-FFF2-40B4-BE49-F238E27FC236}">
                    <a16:creationId xmlns:a16="http://schemas.microsoft.com/office/drawing/2014/main" id="{684B0D33-D4F6-429E-9E07-E32DD74A112E}"/>
                  </a:ext>
                </a:extLst>
              </p:cNvPr>
              <p:cNvSpPr>
                <a:spLocks noEditPoints="1"/>
              </p:cNvSpPr>
              <p:nvPr/>
            </p:nvSpPr>
            <p:spPr bwMode="auto">
              <a:xfrm>
                <a:off x="2594" y="4105"/>
                <a:ext cx="99" cy="170"/>
              </a:xfrm>
              <a:custGeom>
                <a:avLst/>
                <a:gdLst>
                  <a:gd name="T0" fmla="*/ 139 w 149"/>
                  <a:gd name="T1" fmla="*/ 192 h 256"/>
                  <a:gd name="T2" fmla="*/ 133 w 149"/>
                  <a:gd name="T3" fmla="*/ 192 h 256"/>
                  <a:gd name="T4" fmla="*/ 107 w 149"/>
                  <a:gd name="T5" fmla="*/ 96 h 256"/>
                  <a:gd name="T6" fmla="*/ 117 w 149"/>
                  <a:gd name="T7" fmla="*/ 96 h 256"/>
                  <a:gd name="T8" fmla="*/ 128 w 149"/>
                  <a:gd name="T9" fmla="*/ 85 h 256"/>
                  <a:gd name="T10" fmla="*/ 117 w 149"/>
                  <a:gd name="T11" fmla="*/ 75 h 256"/>
                  <a:gd name="T12" fmla="*/ 103 w 149"/>
                  <a:gd name="T13" fmla="*/ 75 h 256"/>
                  <a:gd name="T14" fmla="*/ 117 w 149"/>
                  <a:gd name="T15" fmla="*/ 43 h 256"/>
                  <a:gd name="T16" fmla="*/ 75 w 149"/>
                  <a:gd name="T17" fmla="*/ 0 h 256"/>
                  <a:gd name="T18" fmla="*/ 32 w 149"/>
                  <a:gd name="T19" fmla="*/ 43 h 256"/>
                  <a:gd name="T20" fmla="*/ 47 w 149"/>
                  <a:gd name="T21" fmla="*/ 75 h 256"/>
                  <a:gd name="T22" fmla="*/ 32 w 149"/>
                  <a:gd name="T23" fmla="*/ 75 h 256"/>
                  <a:gd name="T24" fmla="*/ 21 w 149"/>
                  <a:gd name="T25" fmla="*/ 85 h 256"/>
                  <a:gd name="T26" fmla="*/ 32 w 149"/>
                  <a:gd name="T27" fmla="*/ 96 h 256"/>
                  <a:gd name="T28" fmla="*/ 42 w 149"/>
                  <a:gd name="T29" fmla="*/ 96 h 256"/>
                  <a:gd name="T30" fmla="*/ 16 w 149"/>
                  <a:gd name="T31" fmla="*/ 192 h 256"/>
                  <a:gd name="T32" fmla="*/ 11 w 149"/>
                  <a:gd name="T33" fmla="*/ 192 h 256"/>
                  <a:gd name="T34" fmla="*/ 0 w 149"/>
                  <a:gd name="T35" fmla="*/ 203 h 256"/>
                  <a:gd name="T36" fmla="*/ 0 w 149"/>
                  <a:gd name="T37" fmla="*/ 245 h 256"/>
                  <a:gd name="T38" fmla="*/ 11 w 149"/>
                  <a:gd name="T39" fmla="*/ 256 h 256"/>
                  <a:gd name="T40" fmla="*/ 139 w 149"/>
                  <a:gd name="T41" fmla="*/ 256 h 256"/>
                  <a:gd name="T42" fmla="*/ 149 w 149"/>
                  <a:gd name="T43" fmla="*/ 245 h 256"/>
                  <a:gd name="T44" fmla="*/ 149 w 149"/>
                  <a:gd name="T45" fmla="*/ 203 h 256"/>
                  <a:gd name="T46" fmla="*/ 139 w 149"/>
                  <a:gd name="T47" fmla="*/ 192 h 256"/>
                  <a:gd name="T48" fmla="*/ 75 w 149"/>
                  <a:gd name="T49" fmla="*/ 21 h 256"/>
                  <a:gd name="T50" fmla="*/ 96 w 149"/>
                  <a:gd name="T51" fmla="*/ 43 h 256"/>
                  <a:gd name="T52" fmla="*/ 75 w 149"/>
                  <a:gd name="T53" fmla="*/ 64 h 256"/>
                  <a:gd name="T54" fmla="*/ 53 w 149"/>
                  <a:gd name="T55" fmla="*/ 43 h 256"/>
                  <a:gd name="T56" fmla="*/ 75 w 149"/>
                  <a:gd name="T57" fmla="*/ 21 h 256"/>
                  <a:gd name="T58" fmla="*/ 64 w 149"/>
                  <a:gd name="T59" fmla="*/ 96 h 256"/>
                  <a:gd name="T60" fmla="*/ 86 w 149"/>
                  <a:gd name="T61" fmla="*/ 96 h 256"/>
                  <a:gd name="T62" fmla="*/ 108 w 149"/>
                  <a:gd name="T63" fmla="*/ 192 h 256"/>
                  <a:gd name="T64" fmla="*/ 41 w 149"/>
                  <a:gd name="T65" fmla="*/ 192 h 256"/>
                  <a:gd name="T66" fmla="*/ 64 w 149"/>
                  <a:gd name="T67" fmla="*/ 96 h 256"/>
                  <a:gd name="T68" fmla="*/ 128 w 149"/>
                  <a:gd name="T69" fmla="*/ 235 h 256"/>
                  <a:gd name="T70" fmla="*/ 21 w 149"/>
                  <a:gd name="T71" fmla="*/ 235 h 256"/>
                  <a:gd name="T72" fmla="*/ 21 w 149"/>
                  <a:gd name="T73" fmla="*/ 213 h 256"/>
                  <a:gd name="T74" fmla="*/ 128 w 149"/>
                  <a:gd name="T75" fmla="*/ 213 h 256"/>
                  <a:gd name="T76" fmla="*/ 128 w 149"/>
                  <a:gd name="T77" fmla="*/ 2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9" h="256">
                    <a:moveTo>
                      <a:pt x="139" y="192"/>
                    </a:moveTo>
                    <a:cubicBezTo>
                      <a:pt x="133" y="192"/>
                      <a:pt x="133" y="192"/>
                      <a:pt x="133" y="192"/>
                    </a:cubicBezTo>
                    <a:cubicBezTo>
                      <a:pt x="126" y="183"/>
                      <a:pt x="109" y="153"/>
                      <a:pt x="107" y="96"/>
                    </a:cubicBezTo>
                    <a:cubicBezTo>
                      <a:pt x="117" y="96"/>
                      <a:pt x="117" y="96"/>
                      <a:pt x="117" y="96"/>
                    </a:cubicBezTo>
                    <a:cubicBezTo>
                      <a:pt x="123" y="96"/>
                      <a:pt x="128" y="91"/>
                      <a:pt x="128" y="85"/>
                    </a:cubicBezTo>
                    <a:cubicBezTo>
                      <a:pt x="128" y="79"/>
                      <a:pt x="123" y="75"/>
                      <a:pt x="117" y="75"/>
                    </a:cubicBezTo>
                    <a:cubicBezTo>
                      <a:pt x="103" y="75"/>
                      <a:pt x="103" y="75"/>
                      <a:pt x="103" y="75"/>
                    </a:cubicBezTo>
                    <a:cubicBezTo>
                      <a:pt x="112" y="67"/>
                      <a:pt x="117" y="55"/>
                      <a:pt x="117" y="43"/>
                    </a:cubicBezTo>
                    <a:cubicBezTo>
                      <a:pt x="117" y="19"/>
                      <a:pt x="98" y="0"/>
                      <a:pt x="75" y="0"/>
                    </a:cubicBezTo>
                    <a:cubicBezTo>
                      <a:pt x="51" y="0"/>
                      <a:pt x="32" y="19"/>
                      <a:pt x="32" y="43"/>
                    </a:cubicBezTo>
                    <a:cubicBezTo>
                      <a:pt x="32" y="55"/>
                      <a:pt x="38" y="67"/>
                      <a:pt x="47" y="75"/>
                    </a:cubicBezTo>
                    <a:cubicBezTo>
                      <a:pt x="32" y="75"/>
                      <a:pt x="32" y="75"/>
                      <a:pt x="32" y="75"/>
                    </a:cubicBezTo>
                    <a:cubicBezTo>
                      <a:pt x="26" y="75"/>
                      <a:pt x="21" y="79"/>
                      <a:pt x="21" y="85"/>
                    </a:cubicBezTo>
                    <a:cubicBezTo>
                      <a:pt x="21" y="91"/>
                      <a:pt x="26" y="96"/>
                      <a:pt x="32" y="96"/>
                    </a:cubicBezTo>
                    <a:cubicBezTo>
                      <a:pt x="42" y="96"/>
                      <a:pt x="42" y="96"/>
                      <a:pt x="42" y="96"/>
                    </a:cubicBezTo>
                    <a:cubicBezTo>
                      <a:pt x="40" y="153"/>
                      <a:pt x="23" y="183"/>
                      <a:pt x="16" y="192"/>
                    </a:cubicBezTo>
                    <a:cubicBezTo>
                      <a:pt x="11" y="192"/>
                      <a:pt x="11" y="192"/>
                      <a:pt x="11" y="192"/>
                    </a:cubicBezTo>
                    <a:cubicBezTo>
                      <a:pt x="5" y="192"/>
                      <a:pt x="0" y="197"/>
                      <a:pt x="0" y="203"/>
                    </a:cubicBezTo>
                    <a:cubicBezTo>
                      <a:pt x="0" y="245"/>
                      <a:pt x="0" y="245"/>
                      <a:pt x="0" y="245"/>
                    </a:cubicBezTo>
                    <a:cubicBezTo>
                      <a:pt x="0" y="251"/>
                      <a:pt x="5" y="256"/>
                      <a:pt x="11" y="256"/>
                    </a:cubicBezTo>
                    <a:cubicBezTo>
                      <a:pt x="139" y="256"/>
                      <a:pt x="139" y="256"/>
                      <a:pt x="139" y="256"/>
                    </a:cubicBezTo>
                    <a:cubicBezTo>
                      <a:pt x="145" y="256"/>
                      <a:pt x="149" y="251"/>
                      <a:pt x="149" y="245"/>
                    </a:cubicBezTo>
                    <a:cubicBezTo>
                      <a:pt x="149" y="203"/>
                      <a:pt x="149" y="203"/>
                      <a:pt x="149" y="203"/>
                    </a:cubicBezTo>
                    <a:cubicBezTo>
                      <a:pt x="149" y="197"/>
                      <a:pt x="145" y="192"/>
                      <a:pt x="139" y="192"/>
                    </a:cubicBezTo>
                    <a:close/>
                    <a:moveTo>
                      <a:pt x="75" y="21"/>
                    </a:moveTo>
                    <a:cubicBezTo>
                      <a:pt x="86" y="21"/>
                      <a:pt x="96" y="31"/>
                      <a:pt x="96" y="43"/>
                    </a:cubicBezTo>
                    <a:cubicBezTo>
                      <a:pt x="96" y="54"/>
                      <a:pt x="86" y="64"/>
                      <a:pt x="75" y="64"/>
                    </a:cubicBezTo>
                    <a:cubicBezTo>
                      <a:pt x="63" y="64"/>
                      <a:pt x="53" y="54"/>
                      <a:pt x="53" y="43"/>
                    </a:cubicBezTo>
                    <a:cubicBezTo>
                      <a:pt x="53" y="31"/>
                      <a:pt x="63" y="21"/>
                      <a:pt x="75" y="21"/>
                    </a:cubicBezTo>
                    <a:close/>
                    <a:moveTo>
                      <a:pt x="64" y="96"/>
                    </a:moveTo>
                    <a:cubicBezTo>
                      <a:pt x="86" y="96"/>
                      <a:pt x="86" y="96"/>
                      <a:pt x="86" y="96"/>
                    </a:cubicBezTo>
                    <a:cubicBezTo>
                      <a:pt x="87" y="143"/>
                      <a:pt x="99" y="174"/>
                      <a:pt x="108" y="192"/>
                    </a:cubicBezTo>
                    <a:cubicBezTo>
                      <a:pt x="41" y="192"/>
                      <a:pt x="41" y="192"/>
                      <a:pt x="41" y="192"/>
                    </a:cubicBezTo>
                    <a:cubicBezTo>
                      <a:pt x="51" y="174"/>
                      <a:pt x="62" y="143"/>
                      <a:pt x="64" y="96"/>
                    </a:cubicBezTo>
                    <a:close/>
                    <a:moveTo>
                      <a:pt x="128" y="235"/>
                    </a:moveTo>
                    <a:cubicBezTo>
                      <a:pt x="21" y="235"/>
                      <a:pt x="21" y="235"/>
                      <a:pt x="21" y="235"/>
                    </a:cubicBezTo>
                    <a:cubicBezTo>
                      <a:pt x="21" y="213"/>
                      <a:pt x="21" y="213"/>
                      <a:pt x="21" y="213"/>
                    </a:cubicBezTo>
                    <a:cubicBezTo>
                      <a:pt x="128" y="213"/>
                      <a:pt x="128" y="213"/>
                      <a:pt x="128" y="213"/>
                    </a:cubicBezTo>
                    <a:lnTo>
                      <a:pt x="128"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1"/>
                <a:endParaRPr lang="en-GB" sz="1900">
                  <a:solidFill>
                    <a:prstClr val="black"/>
                  </a:solidFill>
                </a:endParaRPr>
              </a:p>
            </p:txBody>
          </p:sp>
          <p:sp>
            <p:nvSpPr>
              <p:cNvPr id="91" name="Freeform 958">
                <a:extLst>
                  <a:ext uri="{FF2B5EF4-FFF2-40B4-BE49-F238E27FC236}">
                    <a16:creationId xmlns:a16="http://schemas.microsoft.com/office/drawing/2014/main" id="{C73C6F4A-939D-4FFC-B4B5-0749846ED3A8}"/>
                  </a:ext>
                </a:extLst>
              </p:cNvPr>
              <p:cNvSpPr>
                <a:spLocks noEditPoints="1"/>
              </p:cNvSpPr>
              <p:nvPr/>
            </p:nvSpPr>
            <p:spPr bwMode="auto">
              <a:xfrm>
                <a:off x="2474" y="402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1"/>
                <a:endParaRPr lang="en-GB" sz="1900">
                  <a:solidFill>
                    <a:prstClr val="black"/>
                  </a:solidFill>
                </a:endParaRPr>
              </a:p>
            </p:txBody>
          </p:sp>
        </p:grpSp>
        <p:grpSp>
          <p:nvGrpSpPr>
            <p:cNvPr id="65" name="Group 965">
              <a:extLst>
                <a:ext uri="{FF2B5EF4-FFF2-40B4-BE49-F238E27FC236}">
                  <a16:creationId xmlns:a16="http://schemas.microsoft.com/office/drawing/2014/main" id="{F0F311BD-E0E3-444C-996C-FC4858447603}"/>
                </a:ext>
              </a:extLst>
            </p:cNvPr>
            <p:cNvGrpSpPr>
              <a:grpSpLocks noChangeAspect="1"/>
            </p:cNvGrpSpPr>
            <p:nvPr/>
          </p:nvGrpSpPr>
          <p:grpSpPr bwMode="auto">
            <a:xfrm>
              <a:off x="6903428" y="5052294"/>
              <a:ext cx="513122" cy="514632"/>
              <a:chOff x="3319" y="4077"/>
              <a:chExt cx="340" cy="341"/>
            </a:xfrm>
            <a:solidFill>
              <a:schemeClr val="bg1"/>
            </a:solidFill>
          </p:grpSpPr>
          <p:sp>
            <p:nvSpPr>
              <p:cNvPr id="88" name="Freeform 966">
                <a:extLst>
                  <a:ext uri="{FF2B5EF4-FFF2-40B4-BE49-F238E27FC236}">
                    <a16:creationId xmlns:a16="http://schemas.microsoft.com/office/drawing/2014/main" id="{046794AC-77B9-47C5-BCCE-767F6D37C169}"/>
                  </a:ext>
                </a:extLst>
              </p:cNvPr>
              <p:cNvSpPr>
                <a:spLocks noEditPoints="1"/>
              </p:cNvSpPr>
              <p:nvPr/>
            </p:nvSpPr>
            <p:spPr bwMode="auto">
              <a:xfrm>
                <a:off x="3439" y="4141"/>
                <a:ext cx="99" cy="206"/>
              </a:xfrm>
              <a:custGeom>
                <a:avLst/>
                <a:gdLst>
                  <a:gd name="T0" fmla="*/ 139 w 149"/>
                  <a:gd name="T1" fmla="*/ 245 h 309"/>
                  <a:gd name="T2" fmla="*/ 125 w 149"/>
                  <a:gd name="T3" fmla="*/ 245 h 309"/>
                  <a:gd name="T4" fmla="*/ 113 w 149"/>
                  <a:gd name="T5" fmla="*/ 117 h 309"/>
                  <a:gd name="T6" fmla="*/ 128 w 149"/>
                  <a:gd name="T7" fmla="*/ 117 h 309"/>
                  <a:gd name="T8" fmla="*/ 139 w 149"/>
                  <a:gd name="T9" fmla="*/ 106 h 309"/>
                  <a:gd name="T10" fmla="*/ 128 w 149"/>
                  <a:gd name="T11" fmla="*/ 96 h 309"/>
                  <a:gd name="T12" fmla="*/ 118 w 149"/>
                  <a:gd name="T13" fmla="*/ 96 h 309"/>
                  <a:gd name="T14" fmla="*/ 127 w 149"/>
                  <a:gd name="T15" fmla="*/ 68 h 309"/>
                  <a:gd name="T16" fmla="*/ 126 w 149"/>
                  <a:gd name="T17" fmla="*/ 58 h 309"/>
                  <a:gd name="T18" fmla="*/ 117 w 149"/>
                  <a:gd name="T19" fmla="*/ 53 h 309"/>
                  <a:gd name="T20" fmla="*/ 98 w 149"/>
                  <a:gd name="T21" fmla="*/ 53 h 309"/>
                  <a:gd name="T22" fmla="*/ 107 w 149"/>
                  <a:gd name="T23" fmla="*/ 32 h 309"/>
                  <a:gd name="T24" fmla="*/ 75 w 149"/>
                  <a:gd name="T25" fmla="*/ 0 h 309"/>
                  <a:gd name="T26" fmla="*/ 43 w 149"/>
                  <a:gd name="T27" fmla="*/ 32 h 309"/>
                  <a:gd name="T28" fmla="*/ 51 w 149"/>
                  <a:gd name="T29" fmla="*/ 53 h 309"/>
                  <a:gd name="T30" fmla="*/ 32 w 149"/>
                  <a:gd name="T31" fmla="*/ 53 h 309"/>
                  <a:gd name="T32" fmla="*/ 23 w 149"/>
                  <a:gd name="T33" fmla="*/ 58 h 309"/>
                  <a:gd name="T34" fmla="*/ 22 w 149"/>
                  <a:gd name="T35" fmla="*/ 68 h 309"/>
                  <a:gd name="T36" fmla="*/ 31 w 149"/>
                  <a:gd name="T37" fmla="*/ 96 h 309"/>
                  <a:gd name="T38" fmla="*/ 21 w 149"/>
                  <a:gd name="T39" fmla="*/ 96 h 309"/>
                  <a:gd name="T40" fmla="*/ 11 w 149"/>
                  <a:gd name="T41" fmla="*/ 106 h 309"/>
                  <a:gd name="T42" fmla="*/ 21 w 149"/>
                  <a:gd name="T43" fmla="*/ 117 h 309"/>
                  <a:gd name="T44" fmla="*/ 36 w 149"/>
                  <a:gd name="T45" fmla="*/ 117 h 309"/>
                  <a:gd name="T46" fmla="*/ 25 w 149"/>
                  <a:gd name="T47" fmla="*/ 245 h 309"/>
                  <a:gd name="T48" fmla="*/ 11 w 149"/>
                  <a:gd name="T49" fmla="*/ 245 h 309"/>
                  <a:gd name="T50" fmla="*/ 0 w 149"/>
                  <a:gd name="T51" fmla="*/ 256 h 309"/>
                  <a:gd name="T52" fmla="*/ 0 w 149"/>
                  <a:gd name="T53" fmla="*/ 298 h 309"/>
                  <a:gd name="T54" fmla="*/ 11 w 149"/>
                  <a:gd name="T55" fmla="*/ 309 h 309"/>
                  <a:gd name="T56" fmla="*/ 139 w 149"/>
                  <a:gd name="T57" fmla="*/ 309 h 309"/>
                  <a:gd name="T58" fmla="*/ 149 w 149"/>
                  <a:gd name="T59" fmla="*/ 298 h 309"/>
                  <a:gd name="T60" fmla="*/ 149 w 149"/>
                  <a:gd name="T61" fmla="*/ 256 h 309"/>
                  <a:gd name="T62" fmla="*/ 139 w 149"/>
                  <a:gd name="T63" fmla="*/ 245 h 309"/>
                  <a:gd name="T64" fmla="*/ 75 w 149"/>
                  <a:gd name="T65" fmla="*/ 21 h 309"/>
                  <a:gd name="T66" fmla="*/ 85 w 149"/>
                  <a:gd name="T67" fmla="*/ 32 h 309"/>
                  <a:gd name="T68" fmla="*/ 75 w 149"/>
                  <a:gd name="T69" fmla="*/ 42 h 309"/>
                  <a:gd name="T70" fmla="*/ 64 w 149"/>
                  <a:gd name="T71" fmla="*/ 32 h 309"/>
                  <a:gd name="T72" fmla="*/ 75 w 149"/>
                  <a:gd name="T73" fmla="*/ 21 h 309"/>
                  <a:gd name="T74" fmla="*/ 47 w 149"/>
                  <a:gd name="T75" fmla="*/ 74 h 309"/>
                  <a:gd name="T76" fmla="*/ 102 w 149"/>
                  <a:gd name="T77" fmla="*/ 74 h 309"/>
                  <a:gd name="T78" fmla="*/ 95 w 149"/>
                  <a:gd name="T79" fmla="*/ 96 h 309"/>
                  <a:gd name="T80" fmla="*/ 53 w 149"/>
                  <a:gd name="T81" fmla="*/ 96 h 309"/>
                  <a:gd name="T82" fmla="*/ 47 w 149"/>
                  <a:gd name="T83" fmla="*/ 74 h 309"/>
                  <a:gd name="T84" fmla="*/ 57 w 149"/>
                  <a:gd name="T85" fmla="*/ 117 h 309"/>
                  <a:gd name="T86" fmla="*/ 91 w 149"/>
                  <a:gd name="T87" fmla="*/ 117 h 309"/>
                  <a:gd name="T88" fmla="*/ 102 w 149"/>
                  <a:gd name="T89" fmla="*/ 245 h 309"/>
                  <a:gd name="T90" fmla="*/ 48 w 149"/>
                  <a:gd name="T91" fmla="*/ 245 h 309"/>
                  <a:gd name="T92" fmla="*/ 57 w 149"/>
                  <a:gd name="T93" fmla="*/ 117 h 309"/>
                  <a:gd name="T94" fmla="*/ 128 w 149"/>
                  <a:gd name="T95" fmla="*/ 288 h 309"/>
                  <a:gd name="T96" fmla="*/ 21 w 149"/>
                  <a:gd name="T97" fmla="*/ 288 h 309"/>
                  <a:gd name="T98" fmla="*/ 21 w 149"/>
                  <a:gd name="T99" fmla="*/ 266 h 309"/>
                  <a:gd name="T100" fmla="*/ 128 w 149"/>
                  <a:gd name="T101" fmla="*/ 266 h 309"/>
                  <a:gd name="T102" fmla="*/ 128 w 149"/>
                  <a:gd name="T103" fmla="*/ 28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309">
                    <a:moveTo>
                      <a:pt x="139" y="245"/>
                    </a:moveTo>
                    <a:cubicBezTo>
                      <a:pt x="125" y="245"/>
                      <a:pt x="125" y="245"/>
                      <a:pt x="125" y="245"/>
                    </a:cubicBezTo>
                    <a:cubicBezTo>
                      <a:pt x="106" y="195"/>
                      <a:pt x="107" y="149"/>
                      <a:pt x="113" y="117"/>
                    </a:cubicBezTo>
                    <a:cubicBezTo>
                      <a:pt x="128" y="117"/>
                      <a:pt x="128" y="117"/>
                      <a:pt x="128" y="117"/>
                    </a:cubicBezTo>
                    <a:cubicBezTo>
                      <a:pt x="134" y="117"/>
                      <a:pt x="139" y="112"/>
                      <a:pt x="139" y="106"/>
                    </a:cubicBezTo>
                    <a:cubicBezTo>
                      <a:pt x="139" y="100"/>
                      <a:pt x="134" y="96"/>
                      <a:pt x="128" y="96"/>
                    </a:cubicBezTo>
                    <a:cubicBezTo>
                      <a:pt x="118" y="96"/>
                      <a:pt x="118" y="96"/>
                      <a:pt x="118" y="96"/>
                    </a:cubicBezTo>
                    <a:cubicBezTo>
                      <a:pt x="122" y="79"/>
                      <a:pt x="127" y="69"/>
                      <a:pt x="127" y="68"/>
                    </a:cubicBezTo>
                    <a:cubicBezTo>
                      <a:pt x="129" y="65"/>
                      <a:pt x="128" y="61"/>
                      <a:pt x="126" y="58"/>
                    </a:cubicBezTo>
                    <a:cubicBezTo>
                      <a:pt x="124" y="55"/>
                      <a:pt x="121" y="53"/>
                      <a:pt x="117" y="53"/>
                    </a:cubicBezTo>
                    <a:cubicBezTo>
                      <a:pt x="98" y="53"/>
                      <a:pt x="98" y="53"/>
                      <a:pt x="98" y="53"/>
                    </a:cubicBezTo>
                    <a:cubicBezTo>
                      <a:pt x="103" y="47"/>
                      <a:pt x="107" y="40"/>
                      <a:pt x="107" y="32"/>
                    </a:cubicBezTo>
                    <a:cubicBezTo>
                      <a:pt x="107" y="14"/>
                      <a:pt x="92" y="0"/>
                      <a:pt x="75" y="0"/>
                    </a:cubicBezTo>
                    <a:cubicBezTo>
                      <a:pt x="57" y="0"/>
                      <a:pt x="43" y="14"/>
                      <a:pt x="43" y="32"/>
                    </a:cubicBezTo>
                    <a:cubicBezTo>
                      <a:pt x="43" y="40"/>
                      <a:pt x="46" y="47"/>
                      <a:pt x="51" y="53"/>
                    </a:cubicBezTo>
                    <a:cubicBezTo>
                      <a:pt x="32" y="53"/>
                      <a:pt x="32" y="53"/>
                      <a:pt x="32" y="53"/>
                    </a:cubicBezTo>
                    <a:cubicBezTo>
                      <a:pt x="28" y="53"/>
                      <a:pt x="25" y="55"/>
                      <a:pt x="23" y="58"/>
                    </a:cubicBezTo>
                    <a:cubicBezTo>
                      <a:pt x="21" y="61"/>
                      <a:pt x="21" y="64"/>
                      <a:pt x="22" y="68"/>
                    </a:cubicBezTo>
                    <a:cubicBezTo>
                      <a:pt x="22" y="68"/>
                      <a:pt x="26" y="79"/>
                      <a:pt x="31" y="96"/>
                    </a:cubicBezTo>
                    <a:cubicBezTo>
                      <a:pt x="21" y="96"/>
                      <a:pt x="21" y="96"/>
                      <a:pt x="21" y="96"/>
                    </a:cubicBezTo>
                    <a:cubicBezTo>
                      <a:pt x="15" y="96"/>
                      <a:pt x="11" y="100"/>
                      <a:pt x="11" y="106"/>
                    </a:cubicBezTo>
                    <a:cubicBezTo>
                      <a:pt x="11" y="112"/>
                      <a:pt x="15" y="117"/>
                      <a:pt x="21" y="117"/>
                    </a:cubicBezTo>
                    <a:cubicBezTo>
                      <a:pt x="36" y="117"/>
                      <a:pt x="36" y="117"/>
                      <a:pt x="36" y="117"/>
                    </a:cubicBezTo>
                    <a:cubicBezTo>
                      <a:pt x="42" y="153"/>
                      <a:pt x="45" y="202"/>
                      <a:pt x="25" y="245"/>
                    </a:cubicBezTo>
                    <a:cubicBezTo>
                      <a:pt x="11" y="245"/>
                      <a:pt x="11" y="245"/>
                      <a:pt x="11" y="245"/>
                    </a:cubicBezTo>
                    <a:cubicBezTo>
                      <a:pt x="5" y="245"/>
                      <a:pt x="0" y="250"/>
                      <a:pt x="0" y="256"/>
                    </a:cubicBezTo>
                    <a:cubicBezTo>
                      <a:pt x="0" y="298"/>
                      <a:pt x="0" y="298"/>
                      <a:pt x="0" y="298"/>
                    </a:cubicBezTo>
                    <a:cubicBezTo>
                      <a:pt x="0" y="304"/>
                      <a:pt x="5" y="309"/>
                      <a:pt x="11" y="309"/>
                    </a:cubicBezTo>
                    <a:cubicBezTo>
                      <a:pt x="139" y="309"/>
                      <a:pt x="139" y="309"/>
                      <a:pt x="139" y="309"/>
                    </a:cubicBezTo>
                    <a:cubicBezTo>
                      <a:pt x="145" y="309"/>
                      <a:pt x="149" y="304"/>
                      <a:pt x="149" y="298"/>
                    </a:cubicBezTo>
                    <a:cubicBezTo>
                      <a:pt x="149" y="256"/>
                      <a:pt x="149" y="256"/>
                      <a:pt x="149" y="256"/>
                    </a:cubicBezTo>
                    <a:cubicBezTo>
                      <a:pt x="149" y="250"/>
                      <a:pt x="145" y="245"/>
                      <a:pt x="139" y="245"/>
                    </a:cubicBezTo>
                    <a:close/>
                    <a:moveTo>
                      <a:pt x="75" y="21"/>
                    </a:moveTo>
                    <a:cubicBezTo>
                      <a:pt x="81" y="21"/>
                      <a:pt x="85" y="26"/>
                      <a:pt x="85" y="32"/>
                    </a:cubicBezTo>
                    <a:cubicBezTo>
                      <a:pt x="85" y="38"/>
                      <a:pt x="81" y="42"/>
                      <a:pt x="75" y="42"/>
                    </a:cubicBezTo>
                    <a:cubicBezTo>
                      <a:pt x="69" y="42"/>
                      <a:pt x="64" y="38"/>
                      <a:pt x="64" y="32"/>
                    </a:cubicBezTo>
                    <a:cubicBezTo>
                      <a:pt x="64" y="26"/>
                      <a:pt x="69" y="21"/>
                      <a:pt x="75" y="21"/>
                    </a:cubicBezTo>
                    <a:close/>
                    <a:moveTo>
                      <a:pt x="47" y="74"/>
                    </a:moveTo>
                    <a:cubicBezTo>
                      <a:pt x="102" y="74"/>
                      <a:pt x="102" y="74"/>
                      <a:pt x="102" y="74"/>
                    </a:cubicBezTo>
                    <a:cubicBezTo>
                      <a:pt x="100" y="80"/>
                      <a:pt x="97" y="87"/>
                      <a:pt x="95" y="96"/>
                    </a:cubicBezTo>
                    <a:cubicBezTo>
                      <a:pt x="53" y="96"/>
                      <a:pt x="53" y="96"/>
                      <a:pt x="53" y="96"/>
                    </a:cubicBezTo>
                    <a:cubicBezTo>
                      <a:pt x="51" y="87"/>
                      <a:pt x="49" y="80"/>
                      <a:pt x="47" y="74"/>
                    </a:cubicBezTo>
                    <a:close/>
                    <a:moveTo>
                      <a:pt x="57" y="117"/>
                    </a:moveTo>
                    <a:cubicBezTo>
                      <a:pt x="91" y="117"/>
                      <a:pt x="91" y="117"/>
                      <a:pt x="91" y="117"/>
                    </a:cubicBezTo>
                    <a:cubicBezTo>
                      <a:pt x="86" y="150"/>
                      <a:pt x="85" y="195"/>
                      <a:pt x="102" y="245"/>
                    </a:cubicBezTo>
                    <a:cubicBezTo>
                      <a:pt x="48" y="245"/>
                      <a:pt x="48" y="245"/>
                      <a:pt x="48" y="245"/>
                    </a:cubicBezTo>
                    <a:cubicBezTo>
                      <a:pt x="66" y="201"/>
                      <a:pt x="64" y="153"/>
                      <a:pt x="57" y="117"/>
                    </a:cubicBezTo>
                    <a:close/>
                    <a:moveTo>
                      <a:pt x="128" y="288"/>
                    </a:moveTo>
                    <a:cubicBezTo>
                      <a:pt x="21" y="288"/>
                      <a:pt x="21" y="288"/>
                      <a:pt x="21" y="288"/>
                    </a:cubicBezTo>
                    <a:cubicBezTo>
                      <a:pt x="21" y="266"/>
                      <a:pt x="21" y="266"/>
                      <a:pt x="21" y="266"/>
                    </a:cubicBezTo>
                    <a:cubicBezTo>
                      <a:pt x="128" y="266"/>
                      <a:pt x="128" y="266"/>
                      <a:pt x="128" y="266"/>
                    </a:cubicBezTo>
                    <a:lnTo>
                      <a:pt x="128" y="288"/>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914361"/>
                <a:endParaRPr lang="en-GB" sz="1900">
                  <a:solidFill>
                    <a:prstClr val="black"/>
                  </a:solidFill>
                </a:endParaRPr>
              </a:p>
            </p:txBody>
          </p:sp>
          <p:sp>
            <p:nvSpPr>
              <p:cNvPr id="89" name="Freeform 967">
                <a:extLst>
                  <a:ext uri="{FF2B5EF4-FFF2-40B4-BE49-F238E27FC236}">
                    <a16:creationId xmlns:a16="http://schemas.microsoft.com/office/drawing/2014/main" id="{028C2E99-9ABF-4958-AB3F-FAFE7F45D7F2}"/>
                  </a:ext>
                </a:extLst>
              </p:cNvPr>
              <p:cNvSpPr>
                <a:spLocks noEditPoints="1"/>
              </p:cNvSpPr>
              <p:nvPr/>
            </p:nvSpPr>
            <p:spPr bwMode="auto">
              <a:xfrm>
                <a:off x="3319" y="4077"/>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914361"/>
                <a:endParaRPr lang="en-GB" sz="1900">
                  <a:solidFill>
                    <a:prstClr val="black"/>
                  </a:solidFill>
                </a:endParaRPr>
              </a:p>
            </p:txBody>
          </p:sp>
        </p:grpSp>
        <p:grpSp>
          <p:nvGrpSpPr>
            <p:cNvPr id="66" name="Group 433">
              <a:extLst>
                <a:ext uri="{FF2B5EF4-FFF2-40B4-BE49-F238E27FC236}">
                  <a16:creationId xmlns:a16="http://schemas.microsoft.com/office/drawing/2014/main" id="{327DDCAE-7BEE-4280-ABF4-D5649518A8C5}"/>
                </a:ext>
              </a:extLst>
            </p:cNvPr>
            <p:cNvGrpSpPr>
              <a:grpSpLocks noChangeAspect="1"/>
            </p:cNvGrpSpPr>
            <p:nvPr/>
          </p:nvGrpSpPr>
          <p:grpSpPr bwMode="auto">
            <a:xfrm>
              <a:off x="5196091" y="5097382"/>
              <a:ext cx="511812" cy="511808"/>
              <a:chOff x="4725" y="1820"/>
              <a:chExt cx="340" cy="340"/>
            </a:xfrm>
            <a:solidFill>
              <a:schemeClr val="bg1"/>
            </a:solidFill>
          </p:grpSpPr>
          <p:sp>
            <p:nvSpPr>
              <p:cNvPr id="86" name="Freeform 434">
                <a:extLst>
                  <a:ext uri="{FF2B5EF4-FFF2-40B4-BE49-F238E27FC236}">
                    <a16:creationId xmlns:a16="http://schemas.microsoft.com/office/drawing/2014/main" id="{26DA55F4-BBDF-4E5A-8319-ABDE65BEAAC5}"/>
                  </a:ext>
                </a:extLst>
              </p:cNvPr>
              <p:cNvSpPr>
                <a:spLocks noEditPoints="1"/>
              </p:cNvSpPr>
              <p:nvPr/>
            </p:nvSpPr>
            <p:spPr bwMode="auto">
              <a:xfrm>
                <a:off x="4845" y="1884"/>
                <a:ext cx="100" cy="212"/>
              </a:xfrm>
              <a:custGeom>
                <a:avLst/>
                <a:gdLst>
                  <a:gd name="T0" fmla="*/ 139 w 150"/>
                  <a:gd name="T1" fmla="*/ 320 h 320"/>
                  <a:gd name="T2" fmla="*/ 11 w 150"/>
                  <a:gd name="T3" fmla="*/ 320 h 320"/>
                  <a:gd name="T4" fmla="*/ 0 w 150"/>
                  <a:gd name="T5" fmla="*/ 310 h 320"/>
                  <a:gd name="T6" fmla="*/ 0 w 150"/>
                  <a:gd name="T7" fmla="*/ 267 h 320"/>
                  <a:gd name="T8" fmla="*/ 11 w 150"/>
                  <a:gd name="T9" fmla="*/ 256 h 320"/>
                  <a:gd name="T10" fmla="*/ 43 w 150"/>
                  <a:gd name="T11" fmla="*/ 256 h 320"/>
                  <a:gd name="T12" fmla="*/ 43 w 150"/>
                  <a:gd name="T13" fmla="*/ 171 h 320"/>
                  <a:gd name="T14" fmla="*/ 22 w 150"/>
                  <a:gd name="T15" fmla="*/ 171 h 320"/>
                  <a:gd name="T16" fmla="*/ 11 w 150"/>
                  <a:gd name="T17" fmla="*/ 160 h 320"/>
                  <a:gd name="T18" fmla="*/ 11 w 150"/>
                  <a:gd name="T19" fmla="*/ 118 h 320"/>
                  <a:gd name="T20" fmla="*/ 22 w 150"/>
                  <a:gd name="T21" fmla="*/ 107 h 320"/>
                  <a:gd name="T22" fmla="*/ 96 w 150"/>
                  <a:gd name="T23" fmla="*/ 107 h 320"/>
                  <a:gd name="T24" fmla="*/ 107 w 150"/>
                  <a:gd name="T25" fmla="*/ 118 h 320"/>
                  <a:gd name="T26" fmla="*/ 107 w 150"/>
                  <a:gd name="T27" fmla="*/ 256 h 320"/>
                  <a:gd name="T28" fmla="*/ 139 w 150"/>
                  <a:gd name="T29" fmla="*/ 256 h 320"/>
                  <a:gd name="T30" fmla="*/ 150 w 150"/>
                  <a:gd name="T31" fmla="*/ 267 h 320"/>
                  <a:gd name="T32" fmla="*/ 150 w 150"/>
                  <a:gd name="T33" fmla="*/ 310 h 320"/>
                  <a:gd name="T34" fmla="*/ 139 w 150"/>
                  <a:gd name="T35" fmla="*/ 320 h 320"/>
                  <a:gd name="T36" fmla="*/ 22 w 150"/>
                  <a:gd name="T37" fmla="*/ 299 h 320"/>
                  <a:gd name="T38" fmla="*/ 128 w 150"/>
                  <a:gd name="T39" fmla="*/ 299 h 320"/>
                  <a:gd name="T40" fmla="*/ 128 w 150"/>
                  <a:gd name="T41" fmla="*/ 278 h 320"/>
                  <a:gd name="T42" fmla="*/ 96 w 150"/>
                  <a:gd name="T43" fmla="*/ 278 h 320"/>
                  <a:gd name="T44" fmla="*/ 86 w 150"/>
                  <a:gd name="T45" fmla="*/ 267 h 320"/>
                  <a:gd name="T46" fmla="*/ 86 w 150"/>
                  <a:gd name="T47" fmla="*/ 128 h 320"/>
                  <a:gd name="T48" fmla="*/ 32 w 150"/>
                  <a:gd name="T49" fmla="*/ 128 h 320"/>
                  <a:gd name="T50" fmla="*/ 32 w 150"/>
                  <a:gd name="T51" fmla="*/ 150 h 320"/>
                  <a:gd name="T52" fmla="*/ 54 w 150"/>
                  <a:gd name="T53" fmla="*/ 150 h 320"/>
                  <a:gd name="T54" fmla="*/ 64 w 150"/>
                  <a:gd name="T55" fmla="*/ 160 h 320"/>
                  <a:gd name="T56" fmla="*/ 64 w 150"/>
                  <a:gd name="T57" fmla="*/ 267 h 320"/>
                  <a:gd name="T58" fmla="*/ 54 w 150"/>
                  <a:gd name="T59" fmla="*/ 278 h 320"/>
                  <a:gd name="T60" fmla="*/ 22 w 150"/>
                  <a:gd name="T61" fmla="*/ 278 h 320"/>
                  <a:gd name="T62" fmla="*/ 22 w 150"/>
                  <a:gd name="T63" fmla="*/ 299 h 320"/>
                  <a:gd name="T64" fmla="*/ 75 w 150"/>
                  <a:gd name="T65" fmla="*/ 86 h 320"/>
                  <a:gd name="T66" fmla="*/ 32 w 150"/>
                  <a:gd name="T67" fmla="*/ 43 h 320"/>
                  <a:gd name="T68" fmla="*/ 75 w 150"/>
                  <a:gd name="T69" fmla="*/ 0 h 320"/>
                  <a:gd name="T70" fmla="*/ 118 w 150"/>
                  <a:gd name="T71" fmla="*/ 43 h 320"/>
                  <a:gd name="T72" fmla="*/ 75 w 150"/>
                  <a:gd name="T73" fmla="*/ 86 h 320"/>
                  <a:gd name="T74" fmla="*/ 75 w 150"/>
                  <a:gd name="T75" fmla="*/ 22 h 320"/>
                  <a:gd name="T76" fmla="*/ 54 w 150"/>
                  <a:gd name="T77" fmla="*/ 43 h 320"/>
                  <a:gd name="T78" fmla="*/ 75 w 150"/>
                  <a:gd name="T79" fmla="*/ 64 h 320"/>
                  <a:gd name="T80" fmla="*/ 96 w 150"/>
                  <a:gd name="T81" fmla="*/ 43 h 320"/>
                  <a:gd name="T82" fmla="*/ 75 w 150"/>
                  <a:gd name="T83" fmla="*/ 2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0" h="320">
                    <a:moveTo>
                      <a:pt x="139" y="320"/>
                    </a:moveTo>
                    <a:cubicBezTo>
                      <a:pt x="11" y="320"/>
                      <a:pt x="11" y="320"/>
                      <a:pt x="11" y="320"/>
                    </a:cubicBezTo>
                    <a:cubicBezTo>
                      <a:pt x="5" y="320"/>
                      <a:pt x="0" y="316"/>
                      <a:pt x="0" y="310"/>
                    </a:cubicBezTo>
                    <a:cubicBezTo>
                      <a:pt x="0" y="267"/>
                      <a:pt x="0" y="267"/>
                      <a:pt x="0" y="267"/>
                    </a:cubicBezTo>
                    <a:cubicBezTo>
                      <a:pt x="0" y="261"/>
                      <a:pt x="5" y="256"/>
                      <a:pt x="11" y="256"/>
                    </a:cubicBezTo>
                    <a:cubicBezTo>
                      <a:pt x="43" y="256"/>
                      <a:pt x="43" y="256"/>
                      <a:pt x="43" y="256"/>
                    </a:cubicBezTo>
                    <a:cubicBezTo>
                      <a:pt x="43" y="171"/>
                      <a:pt x="43" y="171"/>
                      <a:pt x="43" y="171"/>
                    </a:cubicBezTo>
                    <a:cubicBezTo>
                      <a:pt x="22" y="171"/>
                      <a:pt x="22" y="171"/>
                      <a:pt x="22" y="171"/>
                    </a:cubicBezTo>
                    <a:cubicBezTo>
                      <a:pt x="16" y="171"/>
                      <a:pt x="11" y="166"/>
                      <a:pt x="11" y="160"/>
                    </a:cubicBezTo>
                    <a:cubicBezTo>
                      <a:pt x="11" y="118"/>
                      <a:pt x="11" y="118"/>
                      <a:pt x="11" y="118"/>
                    </a:cubicBezTo>
                    <a:cubicBezTo>
                      <a:pt x="11" y="112"/>
                      <a:pt x="16" y="107"/>
                      <a:pt x="22" y="107"/>
                    </a:cubicBezTo>
                    <a:cubicBezTo>
                      <a:pt x="96" y="107"/>
                      <a:pt x="96" y="107"/>
                      <a:pt x="96" y="107"/>
                    </a:cubicBezTo>
                    <a:cubicBezTo>
                      <a:pt x="102" y="107"/>
                      <a:pt x="107" y="112"/>
                      <a:pt x="107" y="118"/>
                    </a:cubicBezTo>
                    <a:cubicBezTo>
                      <a:pt x="107" y="256"/>
                      <a:pt x="107" y="256"/>
                      <a:pt x="107" y="256"/>
                    </a:cubicBezTo>
                    <a:cubicBezTo>
                      <a:pt x="139" y="256"/>
                      <a:pt x="139" y="256"/>
                      <a:pt x="139" y="256"/>
                    </a:cubicBezTo>
                    <a:cubicBezTo>
                      <a:pt x="145" y="256"/>
                      <a:pt x="150" y="261"/>
                      <a:pt x="150" y="267"/>
                    </a:cubicBezTo>
                    <a:cubicBezTo>
                      <a:pt x="150" y="310"/>
                      <a:pt x="150" y="310"/>
                      <a:pt x="150" y="310"/>
                    </a:cubicBezTo>
                    <a:cubicBezTo>
                      <a:pt x="150" y="316"/>
                      <a:pt x="145" y="320"/>
                      <a:pt x="139" y="320"/>
                    </a:cubicBezTo>
                    <a:close/>
                    <a:moveTo>
                      <a:pt x="22" y="299"/>
                    </a:moveTo>
                    <a:cubicBezTo>
                      <a:pt x="128" y="299"/>
                      <a:pt x="128" y="299"/>
                      <a:pt x="128" y="299"/>
                    </a:cubicBezTo>
                    <a:cubicBezTo>
                      <a:pt x="128" y="278"/>
                      <a:pt x="128" y="278"/>
                      <a:pt x="128" y="278"/>
                    </a:cubicBezTo>
                    <a:cubicBezTo>
                      <a:pt x="96" y="278"/>
                      <a:pt x="96" y="278"/>
                      <a:pt x="96" y="278"/>
                    </a:cubicBezTo>
                    <a:cubicBezTo>
                      <a:pt x="90" y="278"/>
                      <a:pt x="86" y="273"/>
                      <a:pt x="86" y="267"/>
                    </a:cubicBezTo>
                    <a:cubicBezTo>
                      <a:pt x="86" y="128"/>
                      <a:pt x="86" y="128"/>
                      <a:pt x="86" y="128"/>
                    </a:cubicBezTo>
                    <a:cubicBezTo>
                      <a:pt x="32" y="128"/>
                      <a:pt x="32" y="128"/>
                      <a:pt x="32" y="128"/>
                    </a:cubicBezTo>
                    <a:cubicBezTo>
                      <a:pt x="32" y="150"/>
                      <a:pt x="32" y="150"/>
                      <a:pt x="32" y="150"/>
                    </a:cubicBezTo>
                    <a:cubicBezTo>
                      <a:pt x="54" y="150"/>
                      <a:pt x="54" y="150"/>
                      <a:pt x="54" y="150"/>
                    </a:cubicBezTo>
                    <a:cubicBezTo>
                      <a:pt x="60" y="150"/>
                      <a:pt x="64" y="154"/>
                      <a:pt x="64" y="160"/>
                    </a:cubicBezTo>
                    <a:cubicBezTo>
                      <a:pt x="64" y="267"/>
                      <a:pt x="64" y="267"/>
                      <a:pt x="64" y="267"/>
                    </a:cubicBezTo>
                    <a:cubicBezTo>
                      <a:pt x="64" y="273"/>
                      <a:pt x="60" y="278"/>
                      <a:pt x="54" y="278"/>
                    </a:cubicBezTo>
                    <a:cubicBezTo>
                      <a:pt x="22" y="278"/>
                      <a:pt x="22" y="278"/>
                      <a:pt x="22" y="278"/>
                    </a:cubicBezTo>
                    <a:lnTo>
                      <a:pt x="22" y="299"/>
                    </a:lnTo>
                    <a:close/>
                    <a:moveTo>
                      <a:pt x="75" y="86"/>
                    </a:moveTo>
                    <a:cubicBezTo>
                      <a:pt x="51" y="86"/>
                      <a:pt x="32" y="67"/>
                      <a:pt x="32" y="43"/>
                    </a:cubicBezTo>
                    <a:cubicBezTo>
                      <a:pt x="32" y="19"/>
                      <a:pt x="51" y="0"/>
                      <a:pt x="75" y="0"/>
                    </a:cubicBezTo>
                    <a:cubicBezTo>
                      <a:pt x="99" y="0"/>
                      <a:pt x="118" y="19"/>
                      <a:pt x="118" y="43"/>
                    </a:cubicBezTo>
                    <a:cubicBezTo>
                      <a:pt x="118" y="67"/>
                      <a:pt x="99" y="86"/>
                      <a:pt x="75" y="86"/>
                    </a:cubicBezTo>
                    <a:close/>
                    <a:moveTo>
                      <a:pt x="75" y="22"/>
                    </a:moveTo>
                    <a:cubicBezTo>
                      <a:pt x="63" y="22"/>
                      <a:pt x="54" y="31"/>
                      <a:pt x="54" y="43"/>
                    </a:cubicBezTo>
                    <a:cubicBezTo>
                      <a:pt x="54" y="55"/>
                      <a:pt x="63" y="64"/>
                      <a:pt x="75" y="64"/>
                    </a:cubicBezTo>
                    <a:cubicBezTo>
                      <a:pt x="87" y="64"/>
                      <a:pt x="96" y="55"/>
                      <a:pt x="96" y="43"/>
                    </a:cubicBezTo>
                    <a:cubicBezTo>
                      <a:pt x="96" y="31"/>
                      <a:pt x="87" y="22"/>
                      <a:pt x="75" y="22"/>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914361"/>
                <a:endParaRPr lang="en-GB" sz="1900">
                  <a:solidFill>
                    <a:prstClr val="black"/>
                  </a:solidFill>
                </a:endParaRPr>
              </a:p>
            </p:txBody>
          </p:sp>
          <p:sp>
            <p:nvSpPr>
              <p:cNvPr id="87" name="Freeform 435">
                <a:extLst>
                  <a:ext uri="{FF2B5EF4-FFF2-40B4-BE49-F238E27FC236}">
                    <a16:creationId xmlns:a16="http://schemas.microsoft.com/office/drawing/2014/main" id="{27919D32-23FD-4149-BCE5-F7A2388767E1}"/>
                  </a:ext>
                </a:extLst>
              </p:cNvPr>
              <p:cNvSpPr>
                <a:spLocks noEditPoints="1"/>
              </p:cNvSpPr>
              <p:nvPr/>
            </p:nvSpPr>
            <p:spPr bwMode="auto">
              <a:xfrm>
                <a:off x="4725" y="1820"/>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914361"/>
                <a:endParaRPr lang="en-GB" sz="1900">
                  <a:solidFill>
                    <a:prstClr val="black"/>
                  </a:solidFill>
                </a:endParaRPr>
              </a:p>
            </p:txBody>
          </p:sp>
        </p:grpSp>
        <p:sp>
          <p:nvSpPr>
            <p:cNvPr id="68" name="Rectangle 67">
              <a:extLst>
                <a:ext uri="{FF2B5EF4-FFF2-40B4-BE49-F238E27FC236}">
                  <a16:creationId xmlns:a16="http://schemas.microsoft.com/office/drawing/2014/main" id="{5F17F2D7-F44C-4060-9015-2FCAD56473D5}"/>
                </a:ext>
              </a:extLst>
            </p:cNvPr>
            <p:cNvSpPr>
              <a:spLocks noChangeArrowheads="1"/>
            </p:cNvSpPr>
            <p:nvPr/>
          </p:nvSpPr>
          <p:spPr bwMode="auto">
            <a:xfrm>
              <a:off x="2092826" y="5592167"/>
              <a:ext cx="7950926" cy="506910"/>
            </a:xfrm>
            <a:prstGeom prst="rect">
              <a:avLst/>
            </a:prstGeom>
            <a:solidFill>
              <a:srgbClr val="414141"/>
            </a:solidFill>
            <a:ln w="6350" algn="ctr">
              <a:noFill/>
              <a:miter lim="800000"/>
              <a:headEnd/>
              <a:tailEnd/>
            </a:ln>
          </p:spPr>
          <p:txBody>
            <a:bodyPr lIns="88900" tIns="88900" rIns="88900" bIns="88900" anchor="ctr" anchorCtr="0"/>
            <a:lstStyle/>
            <a:p>
              <a:pPr algn="ctr" defTabSz="914361"/>
              <a:r>
                <a:rPr lang="en-GB" altLang="ja-JP" sz="11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Brokers are inundated with information, processes, and tools with no easy way to access what they need when they need it, potentially putting Aetna in a position of not maximizing their fair share of a broker’s book of business.</a:t>
              </a:r>
            </a:p>
          </p:txBody>
        </p:sp>
        <p:sp>
          <p:nvSpPr>
            <p:cNvPr id="69" name="Arc 2">
              <a:extLst>
                <a:ext uri="{FF2B5EF4-FFF2-40B4-BE49-F238E27FC236}">
                  <a16:creationId xmlns:a16="http://schemas.microsoft.com/office/drawing/2014/main" id="{9C538960-EA69-406C-9686-DD2D62E0AD98}"/>
                </a:ext>
              </a:extLst>
            </p:cNvPr>
            <p:cNvSpPr>
              <a:spLocks/>
            </p:cNvSpPr>
            <p:nvPr/>
          </p:nvSpPr>
          <p:spPr bwMode="auto">
            <a:xfrm>
              <a:off x="2802573" y="2151335"/>
              <a:ext cx="6583680" cy="3017520"/>
            </a:xfrm>
            <a:custGeom>
              <a:avLst/>
              <a:gdLst>
                <a:gd name="T0" fmla="*/ 0 w 43200"/>
                <a:gd name="T1" fmla="*/ 2147483647 h 21715"/>
                <a:gd name="T2" fmla="*/ 2147483647 w 43200"/>
                <a:gd name="T3" fmla="*/ 2147483647 h 21715"/>
                <a:gd name="T4" fmla="*/ 2147483647 w 43200"/>
                <a:gd name="T5" fmla="*/ 2147483647 h 21715"/>
                <a:gd name="T6" fmla="*/ 0 60000 65536"/>
                <a:gd name="T7" fmla="*/ 0 60000 65536"/>
                <a:gd name="T8" fmla="*/ 0 60000 65536"/>
                <a:gd name="T9" fmla="*/ 0 w 43200"/>
                <a:gd name="T10" fmla="*/ 0 h 21715"/>
                <a:gd name="T11" fmla="*/ 43200 w 43200"/>
                <a:gd name="T12" fmla="*/ 21715 h 21715"/>
              </a:gdLst>
              <a:ahLst/>
              <a:cxnLst>
                <a:cxn ang="T6">
                  <a:pos x="T0" y="T1"/>
                </a:cxn>
                <a:cxn ang="T7">
                  <a:pos x="T2" y="T3"/>
                </a:cxn>
                <a:cxn ang="T8">
                  <a:pos x="T4" y="T5"/>
                </a:cxn>
              </a:cxnLst>
              <a:rect l="T9" t="T10" r="T11" b="T12"/>
              <a:pathLst>
                <a:path w="43200" h="21715" fill="none" extrusionOk="0">
                  <a:moveTo>
                    <a:pt x="0" y="21714"/>
                  </a:moveTo>
                  <a:cubicBezTo>
                    <a:pt x="0" y="21676"/>
                    <a:pt x="0" y="21638"/>
                    <a:pt x="0" y="21600"/>
                  </a:cubicBezTo>
                  <a:cubicBezTo>
                    <a:pt x="0" y="9670"/>
                    <a:pt x="9670" y="0"/>
                    <a:pt x="21600" y="0"/>
                  </a:cubicBezTo>
                  <a:cubicBezTo>
                    <a:pt x="33529" y="-1"/>
                    <a:pt x="43199" y="9670"/>
                    <a:pt x="43200" y="21599"/>
                  </a:cubicBezTo>
                </a:path>
                <a:path w="43200" h="21715" stroke="0" extrusionOk="0">
                  <a:moveTo>
                    <a:pt x="0" y="21714"/>
                  </a:moveTo>
                  <a:cubicBezTo>
                    <a:pt x="0" y="21676"/>
                    <a:pt x="0" y="21638"/>
                    <a:pt x="0" y="21600"/>
                  </a:cubicBezTo>
                  <a:cubicBezTo>
                    <a:pt x="0" y="9670"/>
                    <a:pt x="9670" y="0"/>
                    <a:pt x="21600" y="0"/>
                  </a:cubicBezTo>
                  <a:cubicBezTo>
                    <a:pt x="33529" y="-1"/>
                    <a:pt x="43199" y="9670"/>
                    <a:pt x="43200" y="21599"/>
                  </a:cubicBezTo>
                  <a:lnTo>
                    <a:pt x="21600" y="21600"/>
                  </a:lnTo>
                  <a:close/>
                </a:path>
              </a:pathLst>
            </a:custGeom>
            <a:noFill/>
            <a:ln w="381000">
              <a:solidFill>
                <a:schemeClr val="bg2"/>
              </a:solidFill>
              <a:round/>
              <a:headEnd/>
              <a:tailEnd/>
            </a:ln>
          </p:spPr>
          <p:txBody>
            <a:bodyPr wrap="square" lIns="0" tIns="0" rIns="0" bIns="0" anchor="ctr"/>
            <a:lstStyle/>
            <a:p>
              <a:pPr algn="ctr" defTabSz="914361">
                <a:defRPr/>
              </a:pPr>
              <a:endParaRPr lang="en-GB" altLang="ja-JP" sz="1400" dirty="0">
                <a:solidFill>
                  <a:prstClr val="black"/>
                </a:solidFill>
                <a:ea typeface="ＭＳ Ｐゴシック" pitchFamily="50" charset="-128"/>
              </a:endParaRPr>
            </a:p>
          </p:txBody>
        </p:sp>
        <p:sp>
          <p:nvSpPr>
            <p:cNvPr id="78" name="AutoShape 11">
              <a:extLst>
                <a:ext uri="{FF2B5EF4-FFF2-40B4-BE49-F238E27FC236}">
                  <a16:creationId xmlns:a16="http://schemas.microsoft.com/office/drawing/2014/main" id="{8A3B3EEE-7714-4DEF-9B18-DDABC84894B5}"/>
                </a:ext>
              </a:extLst>
            </p:cNvPr>
            <p:cNvSpPr>
              <a:spLocks noChangeArrowheads="1"/>
            </p:cNvSpPr>
            <p:nvPr/>
          </p:nvSpPr>
          <p:spPr bwMode="gray">
            <a:xfrm rot="12891932">
              <a:off x="2953628" y="3448800"/>
              <a:ext cx="604381" cy="267208"/>
            </a:xfrm>
            <a:prstGeom prst="downArrow">
              <a:avLst>
                <a:gd name="adj1" fmla="val 49815"/>
                <a:gd name="adj2" fmla="val 100000"/>
              </a:avLst>
            </a:prstGeom>
            <a:solidFill>
              <a:schemeClr val="accent3">
                <a:lumMod val="20000"/>
                <a:lumOff val="80000"/>
              </a:schemeClr>
            </a:solidFill>
            <a:ln w="9525" algn="ctr">
              <a:noFill/>
              <a:miter lim="800000"/>
              <a:headEnd/>
              <a:tailEnd/>
            </a:ln>
            <a:effectLst/>
          </p:spPr>
          <p:txBody>
            <a:bodyPr vert="horz" wrap="none" lIns="91440" tIns="45720" rIns="91440" bIns="45720" numCol="1" anchor="ctr" anchorCtr="0" compatLnSpc="1">
              <a:prstTxWarp prst="textNoShape">
                <a:avLst/>
              </a:prstTxWarp>
            </a:bodyPr>
            <a:lstStyle/>
            <a:p>
              <a:pPr defTabSz="914361"/>
              <a:endParaRPr lang="en-US" dirty="0">
                <a:solidFill>
                  <a:srgbClr val="000000"/>
                </a:solidFill>
              </a:endParaRPr>
            </a:p>
          </p:txBody>
        </p:sp>
        <p:sp>
          <p:nvSpPr>
            <p:cNvPr id="79" name="AutoShape 11">
              <a:extLst>
                <a:ext uri="{FF2B5EF4-FFF2-40B4-BE49-F238E27FC236}">
                  <a16:creationId xmlns:a16="http://schemas.microsoft.com/office/drawing/2014/main" id="{28A45C0B-B250-4888-A891-37F987B41B3F}"/>
                </a:ext>
              </a:extLst>
            </p:cNvPr>
            <p:cNvSpPr>
              <a:spLocks noChangeArrowheads="1"/>
            </p:cNvSpPr>
            <p:nvPr/>
          </p:nvSpPr>
          <p:spPr bwMode="gray">
            <a:xfrm rot="14907135">
              <a:off x="4689234" y="2196816"/>
              <a:ext cx="555466" cy="267208"/>
            </a:xfrm>
            <a:prstGeom prst="downArrow">
              <a:avLst>
                <a:gd name="adj1" fmla="val 49815"/>
                <a:gd name="adj2" fmla="val 100000"/>
              </a:avLst>
            </a:prstGeom>
            <a:solidFill>
              <a:schemeClr val="accent3">
                <a:lumMod val="20000"/>
                <a:lumOff val="80000"/>
              </a:schemeClr>
            </a:solidFill>
            <a:ln w="9525" algn="ctr">
              <a:noFill/>
              <a:miter lim="800000"/>
              <a:headEnd/>
              <a:tailEnd/>
            </a:ln>
            <a:effectLst/>
          </p:spPr>
          <p:txBody>
            <a:bodyPr vert="horz" wrap="none" lIns="91440" tIns="45720" rIns="91440" bIns="45720" numCol="1" anchor="ctr" anchorCtr="0" compatLnSpc="1">
              <a:prstTxWarp prst="textNoShape">
                <a:avLst/>
              </a:prstTxWarp>
            </a:bodyPr>
            <a:lstStyle/>
            <a:p>
              <a:pPr defTabSz="914361"/>
              <a:endParaRPr lang="en-US">
                <a:solidFill>
                  <a:srgbClr val="000000"/>
                </a:solidFill>
              </a:endParaRPr>
            </a:p>
          </p:txBody>
        </p:sp>
        <p:sp>
          <p:nvSpPr>
            <p:cNvPr id="80" name="AutoShape 11">
              <a:extLst>
                <a:ext uri="{FF2B5EF4-FFF2-40B4-BE49-F238E27FC236}">
                  <a16:creationId xmlns:a16="http://schemas.microsoft.com/office/drawing/2014/main" id="{6A184A6F-1B6C-4077-ACE8-A63FCC37FCC1}"/>
                </a:ext>
              </a:extLst>
            </p:cNvPr>
            <p:cNvSpPr>
              <a:spLocks noChangeArrowheads="1"/>
            </p:cNvSpPr>
            <p:nvPr/>
          </p:nvSpPr>
          <p:spPr bwMode="gray">
            <a:xfrm rot="17874530">
              <a:off x="7292666" y="2358522"/>
              <a:ext cx="650449" cy="267208"/>
            </a:xfrm>
            <a:prstGeom prst="downArrow">
              <a:avLst>
                <a:gd name="adj1" fmla="val 49815"/>
                <a:gd name="adj2" fmla="val 100000"/>
              </a:avLst>
            </a:prstGeom>
            <a:solidFill>
              <a:schemeClr val="accent3">
                <a:lumMod val="20000"/>
                <a:lumOff val="80000"/>
              </a:schemeClr>
            </a:solidFill>
            <a:ln w="9525" algn="ctr">
              <a:noFill/>
              <a:miter lim="800000"/>
              <a:headEnd/>
              <a:tailEnd/>
            </a:ln>
            <a:effectLst/>
          </p:spPr>
          <p:txBody>
            <a:bodyPr vert="horz" wrap="none" lIns="91440" tIns="45720" rIns="91440" bIns="45720" numCol="1" anchor="ctr" anchorCtr="0" compatLnSpc="1">
              <a:prstTxWarp prst="textNoShape">
                <a:avLst/>
              </a:prstTxWarp>
            </a:bodyPr>
            <a:lstStyle/>
            <a:p>
              <a:pPr defTabSz="914361"/>
              <a:endParaRPr lang="en-US">
                <a:solidFill>
                  <a:srgbClr val="000000"/>
                </a:solidFill>
              </a:endParaRPr>
            </a:p>
          </p:txBody>
        </p:sp>
        <p:sp>
          <p:nvSpPr>
            <p:cNvPr id="81" name="AutoShape 11">
              <a:extLst>
                <a:ext uri="{FF2B5EF4-FFF2-40B4-BE49-F238E27FC236}">
                  <a16:creationId xmlns:a16="http://schemas.microsoft.com/office/drawing/2014/main" id="{A30AC2C1-FD50-441E-8184-D559E8AE8E7D}"/>
                </a:ext>
              </a:extLst>
            </p:cNvPr>
            <p:cNvSpPr>
              <a:spLocks noChangeArrowheads="1"/>
            </p:cNvSpPr>
            <p:nvPr/>
          </p:nvSpPr>
          <p:spPr bwMode="gray">
            <a:xfrm rot="19394035">
              <a:off x="8491138" y="3331848"/>
              <a:ext cx="650449" cy="267208"/>
            </a:xfrm>
            <a:prstGeom prst="downArrow">
              <a:avLst>
                <a:gd name="adj1" fmla="val 49815"/>
                <a:gd name="adj2" fmla="val 100000"/>
              </a:avLst>
            </a:prstGeom>
            <a:solidFill>
              <a:schemeClr val="accent3">
                <a:lumMod val="20000"/>
                <a:lumOff val="80000"/>
              </a:schemeClr>
            </a:solidFill>
            <a:ln w="9525" algn="ctr">
              <a:noFill/>
              <a:miter lim="800000"/>
              <a:headEnd/>
              <a:tailEnd/>
            </a:ln>
            <a:effectLst/>
          </p:spPr>
          <p:txBody>
            <a:bodyPr vert="horz" wrap="none" lIns="91440" tIns="45720" rIns="91440" bIns="45720" numCol="1" anchor="ctr" anchorCtr="0" compatLnSpc="1">
              <a:prstTxWarp prst="textNoShape">
                <a:avLst/>
              </a:prstTxWarp>
            </a:bodyPr>
            <a:lstStyle/>
            <a:p>
              <a:pPr defTabSz="914361"/>
              <a:endParaRPr lang="en-US">
                <a:solidFill>
                  <a:srgbClr val="000000"/>
                </a:solidFill>
              </a:endParaRPr>
            </a:p>
          </p:txBody>
        </p:sp>
        <p:sp>
          <p:nvSpPr>
            <p:cNvPr id="82" name="TextBox 81">
              <a:extLst>
                <a:ext uri="{FF2B5EF4-FFF2-40B4-BE49-F238E27FC236}">
                  <a16:creationId xmlns:a16="http://schemas.microsoft.com/office/drawing/2014/main" id="{E74F428F-34E5-4857-8308-5FCD096B7AF1}"/>
                </a:ext>
              </a:extLst>
            </p:cNvPr>
            <p:cNvSpPr txBox="1"/>
            <p:nvPr/>
          </p:nvSpPr>
          <p:spPr>
            <a:xfrm rot="17196505">
              <a:off x="2528089" y="4063926"/>
              <a:ext cx="1809528" cy="1061839"/>
            </a:xfrm>
            <a:prstGeom prst="rect">
              <a:avLst/>
            </a:prstGeom>
            <a:noFill/>
            <a:ln>
              <a:noFill/>
            </a:ln>
          </p:spPr>
          <p:txBody>
            <a:bodyPr spcFirstLastPara="1" wrap="square" lIns="0" tIns="0" rIns="0" bIns="0" numCol="1" rtlCol="0" anchor="ctr">
              <a:prstTxWarp prst="textArchUp">
                <a:avLst>
                  <a:gd name="adj" fmla="val 10707590"/>
                </a:avLst>
              </a:prstTxWarp>
              <a:noAutofit/>
            </a:bodyPr>
            <a:lstStyle/>
            <a:p>
              <a:pPr algn="ctr" defTabSz="914361">
                <a:buSzPct val="100000"/>
              </a:pPr>
              <a:r>
                <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Engagement</a:t>
              </a:r>
            </a:p>
          </p:txBody>
        </p:sp>
        <p:sp>
          <p:nvSpPr>
            <p:cNvPr id="83" name="TextBox 82">
              <a:extLst>
                <a:ext uri="{FF2B5EF4-FFF2-40B4-BE49-F238E27FC236}">
                  <a16:creationId xmlns:a16="http://schemas.microsoft.com/office/drawing/2014/main" id="{AC31DA71-9364-44F2-BEAF-A02302790989}"/>
                </a:ext>
              </a:extLst>
            </p:cNvPr>
            <p:cNvSpPr txBox="1"/>
            <p:nvPr/>
          </p:nvSpPr>
          <p:spPr>
            <a:xfrm rot="177723">
              <a:off x="4886010" y="2185026"/>
              <a:ext cx="2723003" cy="705303"/>
            </a:xfrm>
            <a:prstGeom prst="rect">
              <a:avLst/>
            </a:prstGeom>
            <a:noFill/>
            <a:ln>
              <a:noFill/>
            </a:ln>
          </p:spPr>
          <p:txBody>
            <a:bodyPr spcFirstLastPara="1" wrap="square" lIns="0" tIns="0" rIns="0" bIns="0" numCol="1" rtlCol="0" anchor="ctr">
              <a:prstTxWarp prst="textArchUp">
                <a:avLst>
                  <a:gd name="adj" fmla="val 6664968"/>
                </a:avLst>
              </a:prstTxWarp>
              <a:noAutofit/>
            </a:bodyPr>
            <a:lstStyle/>
            <a:p>
              <a:pPr algn="ctr" defTabSz="914361">
                <a:buSzPct val="100000"/>
              </a:pPr>
              <a:r>
                <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Education on Aetna Products</a:t>
              </a:r>
            </a:p>
          </p:txBody>
        </p:sp>
        <p:sp>
          <p:nvSpPr>
            <p:cNvPr id="84" name="TextBox 83">
              <a:extLst>
                <a:ext uri="{FF2B5EF4-FFF2-40B4-BE49-F238E27FC236}">
                  <a16:creationId xmlns:a16="http://schemas.microsoft.com/office/drawing/2014/main" id="{2DBD2968-E152-4859-8B51-A00F06CB0C05}"/>
                </a:ext>
              </a:extLst>
            </p:cNvPr>
            <p:cNvSpPr txBox="1"/>
            <p:nvPr/>
          </p:nvSpPr>
          <p:spPr>
            <a:xfrm rot="2401160">
              <a:off x="6862669" y="2783042"/>
              <a:ext cx="2112401" cy="1044489"/>
            </a:xfrm>
            <a:prstGeom prst="rect">
              <a:avLst/>
            </a:prstGeom>
            <a:noFill/>
            <a:ln>
              <a:noFill/>
            </a:ln>
          </p:spPr>
          <p:txBody>
            <a:bodyPr spcFirstLastPara="1" wrap="square" lIns="0" tIns="0" rIns="0" bIns="0" numCol="1" rtlCol="0" anchor="ctr">
              <a:prstTxWarp prst="textArchUp">
                <a:avLst>
                  <a:gd name="adj" fmla="val 10707590"/>
                </a:avLst>
              </a:prstTxWarp>
              <a:noAutofit/>
            </a:bodyPr>
            <a:lstStyle/>
            <a:p>
              <a:pPr algn="ctr" defTabSz="914361">
                <a:buSzPct val="100000"/>
              </a:pPr>
              <a:r>
                <a:rPr lang="en-US" sz="1200" dirty="0">
                  <a:latin typeface="Open Sans" panose="020B0606030504020204" pitchFamily="34" charset="0"/>
                  <a:ea typeface="Open Sans" panose="020B0606030504020204" pitchFamily="34" charset="0"/>
                  <a:cs typeface="Open Sans" panose="020B0606030504020204" pitchFamily="34" charset="0"/>
                </a:rPr>
                <a:t>Quoting &amp; Selling</a:t>
              </a:r>
            </a:p>
          </p:txBody>
        </p:sp>
        <p:sp>
          <p:nvSpPr>
            <p:cNvPr id="85" name="TextBox 84">
              <a:extLst>
                <a:ext uri="{FF2B5EF4-FFF2-40B4-BE49-F238E27FC236}">
                  <a16:creationId xmlns:a16="http://schemas.microsoft.com/office/drawing/2014/main" id="{ADE924D7-59A7-4FD6-9806-EA5CCB10E1F1}"/>
                </a:ext>
              </a:extLst>
            </p:cNvPr>
            <p:cNvSpPr txBox="1"/>
            <p:nvPr/>
          </p:nvSpPr>
          <p:spPr>
            <a:xfrm rot="4485350">
              <a:off x="7696419" y="3939021"/>
              <a:ext cx="2077885" cy="1061839"/>
            </a:xfrm>
            <a:prstGeom prst="rect">
              <a:avLst/>
            </a:prstGeom>
            <a:noFill/>
            <a:ln>
              <a:noFill/>
            </a:ln>
          </p:spPr>
          <p:txBody>
            <a:bodyPr spcFirstLastPara="1" wrap="square" lIns="0" tIns="0" rIns="0" bIns="0" numCol="1" rtlCol="0" anchor="ctr">
              <a:prstTxWarp prst="textArchUp">
                <a:avLst>
                  <a:gd name="adj" fmla="val 10707590"/>
                </a:avLst>
              </a:prstTxWarp>
              <a:noAutofit/>
            </a:bodyPr>
            <a:lstStyle/>
            <a:p>
              <a:pPr algn="ctr" defTabSz="914361">
                <a:buSzPct val="100000"/>
              </a:pPr>
              <a:r>
                <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Enrollment &amp; </a:t>
              </a:r>
              <a:r>
                <a:rPr lang="en-US" sz="120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BoB</a:t>
              </a:r>
              <a:endPar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71719" name="Title 1"/>
          <p:cNvSpPr>
            <a:spLocks noGrp="1"/>
          </p:cNvSpPr>
          <p:nvPr>
            <p:ph type="title"/>
          </p:nvPr>
        </p:nvSpPr>
        <p:spPr>
          <a:xfrm>
            <a:off x="513904" y="559880"/>
            <a:ext cx="3544809" cy="334101"/>
          </a:xfrm>
        </p:spPr>
        <p:txBody>
          <a:bodyPr vert="horz" lIns="0" tIns="0" rIns="0" bIns="0" rtlCol="0" anchor="ctr" anchorCtr="0">
            <a:noAutofit/>
          </a:bodyPr>
          <a:lstStyle/>
          <a:p>
            <a:pPr defTabSz="914361"/>
            <a:r>
              <a:rPr lang="en-US" altLang="ja-JP" b="1" dirty="0">
                <a:solidFill>
                  <a:srgbClr val="7D3F98"/>
                </a:solidFill>
              </a:rPr>
              <a:t>Iterating and reimagining the broker experience can ignite growth</a:t>
            </a:r>
            <a:endParaRPr lang="en-US" b="1" dirty="0">
              <a:solidFill>
                <a:srgbClr val="7D3F98"/>
              </a:solidFill>
              <a:latin typeface="Open Sans Light"/>
            </a:endParaRPr>
          </a:p>
        </p:txBody>
      </p:sp>
      <p:grpSp>
        <p:nvGrpSpPr>
          <p:cNvPr id="46" name="Group 15">
            <a:extLst>
              <a:ext uri="{FF2B5EF4-FFF2-40B4-BE49-F238E27FC236}">
                <a16:creationId xmlns:a16="http://schemas.microsoft.com/office/drawing/2014/main" id="{A3E423BB-0BD6-4E9D-BD8D-8C2ED58EB6D0}"/>
              </a:ext>
            </a:extLst>
          </p:cNvPr>
          <p:cNvGrpSpPr>
            <a:grpSpLocks/>
          </p:cNvGrpSpPr>
          <p:nvPr/>
        </p:nvGrpSpPr>
        <p:grpSpPr bwMode="auto">
          <a:xfrm>
            <a:off x="1899007" y="922258"/>
            <a:ext cx="8853727" cy="5196312"/>
            <a:chOff x="2023" y="1225"/>
            <a:chExt cx="2097" cy="987"/>
          </a:xfrm>
        </p:grpSpPr>
        <p:grpSp>
          <p:nvGrpSpPr>
            <p:cNvPr id="47" name="Group 16">
              <a:extLst>
                <a:ext uri="{FF2B5EF4-FFF2-40B4-BE49-F238E27FC236}">
                  <a16:creationId xmlns:a16="http://schemas.microsoft.com/office/drawing/2014/main" id="{2480CCB2-0804-4528-A91C-FDCB075126D1}"/>
                </a:ext>
              </a:extLst>
            </p:cNvPr>
            <p:cNvGrpSpPr>
              <a:grpSpLocks/>
            </p:cNvGrpSpPr>
            <p:nvPr/>
          </p:nvGrpSpPr>
          <p:grpSpPr bwMode="auto">
            <a:xfrm>
              <a:off x="2023" y="1225"/>
              <a:ext cx="1008" cy="926"/>
              <a:chOff x="2028" y="1225"/>
              <a:chExt cx="1008" cy="926"/>
            </a:xfrm>
          </p:grpSpPr>
          <p:sp>
            <p:nvSpPr>
              <p:cNvPr id="54" name="Line 17">
                <a:extLst>
                  <a:ext uri="{FF2B5EF4-FFF2-40B4-BE49-F238E27FC236}">
                    <a16:creationId xmlns:a16="http://schemas.microsoft.com/office/drawing/2014/main" id="{F210D75E-8955-4F42-A8D4-121448A7C084}"/>
                  </a:ext>
                </a:extLst>
              </p:cNvPr>
              <p:cNvSpPr>
                <a:spLocks noChangeShapeType="1"/>
              </p:cNvSpPr>
              <p:nvPr/>
            </p:nvSpPr>
            <p:spPr bwMode="auto">
              <a:xfrm flipH="1" flipV="1">
                <a:off x="2028" y="1677"/>
                <a:ext cx="831" cy="474"/>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defTabSz="914361"/>
                <a:endParaRPr lang="en-US" sz="1900" dirty="0">
                  <a:solidFill>
                    <a:srgbClr val="000000"/>
                  </a:solidFill>
                </a:endParaRPr>
              </a:p>
            </p:txBody>
          </p:sp>
          <p:sp>
            <p:nvSpPr>
              <p:cNvPr id="60" name="Line 18">
                <a:extLst>
                  <a:ext uri="{FF2B5EF4-FFF2-40B4-BE49-F238E27FC236}">
                    <a16:creationId xmlns:a16="http://schemas.microsoft.com/office/drawing/2014/main" id="{6937F2EE-52C7-4210-BEF8-5FE09D8669D6}"/>
                  </a:ext>
                </a:extLst>
              </p:cNvPr>
              <p:cNvSpPr>
                <a:spLocks noChangeShapeType="1"/>
              </p:cNvSpPr>
              <p:nvPr/>
            </p:nvSpPr>
            <p:spPr bwMode="auto">
              <a:xfrm flipH="1" flipV="1">
                <a:off x="2493" y="1225"/>
                <a:ext cx="543" cy="916"/>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defTabSz="914361"/>
                <a:endParaRPr lang="en-US" sz="1900">
                  <a:solidFill>
                    <a:srgbClr val="000000"/>
                  </a:solidFill>
                </a:endParaRPr>
              </a:p>
            </p:txBody>
          </p:sp>
        </p:grpSp>
        <p:grpSp>
          <p:nvGrpSpPr>
            <p:cNvPr id="48" name="Group 19">
              <a:extLst>
                <a:ext uri="{FF2B5EF4-FFF2-40B4-BE49-F238E27FC236}">
                  <a16:creationId xmlns:a16="http://schemas.microsoft.com/office/drawing/2014/main" id="{83B4F302-ECF2-40DE-9338-73F158BA4858}"/>
                </a:ext>
              </a:extLst>
            </p:cNvPr>
            <p:cNvGrpSpPr>
              <a:grpSpLocks/>
            </p:cNvGrpSpPr>
            <p:nvPr/>
          </p:nvGrpSpPr>
          <p:grpSpPr bwMode="auto">
            <a:xfrm flipH="1">
              <a:off x="3044" y="1228"/>
              <a:ext cx="1076" cy="984"/>
              <a:chOff x="1939" y="1228"/>
              <a:chExt cx="1076" cy="984"/>
            </a:xfrm>
          </p:grpSpPr>
          <p:sp>
            <p:nvSpPr>
              <p:cNvPr id="50" name="Line 20">
                <a:extLst>
                  <a:ext uri="{FF2B5EF4-FFF2-40B4-BE49-F238E27FC236}">
                    <a16:creationId xmlns:a16="http://schemas.microsoft.com/office/drawing/2014/main" id="{0760AC79-B297-44B2-8123-41006F4F537B}"/>
                  </a:ext>
                </a:extLst>
              </p:cNvPr>
              <p:cNvSpPr>
                <a:spLocks noChangeShapeType="1"/>
              </p:cNvSpPr>
              <p:nvPr/>
            </p:nvSpPr>
            <p:spPr bwMode="auto">
              <a:xfrm flipH="1" flipV="1">
                <a:off x="1939" y="1677"/>
                <a:ext cx="944" cy="535"/>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defTabSz="914361"/>
                <a:endParaRPr lang="en-US" sz="1900" dirty="0">
                  <a:solidFill>
                    <a:srgbClr val="000000"/>
                  </a:solidFill>
                </a:endParaRPr>
              </a:p>
            </p:txBody>
          </p:sp>
          <p:sp>
            <p:nvSpPr>
              <p:cNvPr id="52" name="Line 21">
                <a:extLst>
                  <a:ext uri="{FF2B5EF4-FFF2-40B4-BE49-F238E27FC236}">
                    <a16:creationId xmlns:a16="http://schemas.microsoft.com/office/drawing/2014/main" id="{9CBA404C-A563-4883-BA04-0C7ABF49B1B3}"/>
                  </a:ext>
                </a:extLst>
              </p:cNvPr>
              <p:cNvSpPr>
                <a:spLocks noChangeShapeType="1"/>
              </p:cNvSpPr>
              <p:nvPr/>
            </p:nvSpPr>
            <p:spPr bwMode="auto">
              <a:xfrm flipH="1" flipV="1">
                <a:off x="2473" y="1228"/>
                <a:ext cx="542" cy="904"/>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defTabSz="914361"/>
                <a:endParaRPr lang="en-US" sz="1900">
                  <a:solidFill>
                    <a:srgbClr val="000000"/>
                  </a:solidFill>
                </a:endParaRPr>
              </a:p>
            </p:txBody>
          </p:sp>
        </p:grpSp>
      </p:grpSp>
      <p:sp>
        <p:nvSpPr>
          <p:cNvPr id="62" name="TextBox 61">
            <a:extLst>
              <a:ext uri="{FF2B5EF4-FFF2-40B4-BE49-F238E27FC236}">
                <a16:creationId xmlns:a16="http://schemas.microsoft.com/office/drawing/2014/main" id="{C978E23D-655A-44D6-A83F-C817EC836CC5}"/>
              </a:ext>
            </a:extLst>
          </p:cNvPr>
          <p:cNvSpPr txBox="1"/>
          <p:nvPr/>
        </p:nvSpPr>
        <p:spPr>
          <a:xfrm>
            <a:off x="5149752" y="5123402"/>
            <a:ext cx="1856212" cy="456817"/>
          </a:xfrm>
          <a:prstGeom prst="rect">
            <a:avLst/>
          </a:prstGeom>
          <a:noFill/>
        </p:spPr>
        <p:txBody>
          <a:bodyPr wrap="square" lIns="0" tIns="0" rIns="0" bIns="0" rtlCol="0">
            <a:noAutofit/>
          </a:bodyPr>
          <a:lstStyle/>
          <a:p>
            <a:pPr algn="ctr" defTabSz="456758" fontAlgn="base">
              <a:spcBef>
                <a:spcPts val="1200"/>
              </a:spcBef>
            </a:pPr>
            <a:endParaRPr lang="en-US" sz="1600" b="1" dirty="0">
              <a:solidFill>
                <a:srgbClr val="7D3F98"/>
              </a:solidFill>
              <a:cs typeface="Open Sans Light"/>
            </a:endParaRPr>
          </a:p>
        </p:txBody>
      </p:sp>
      <p:sp>
        <p:nvSpPr>
          <p:cNvPr id="93" name="Freeform: Shape 92">
            <a:extLst>
              <a:ext uri="{FF2B5EF4-FFF2-40B4-BE49-F238E27FC236}">
                <a16:creationId xmlns:a16="http://schemas.microsoft.com/office/drawing/2014/main" id="{FC64419B-2CF6-4414-BBC9-BC26EB3A541B}"/>
              </a:ext>
            </a:extLst>
          </p:cNvPr>
          <p:cNvSpPr/>
          <p:nvPr/>
        </p:nvSpPr>
        <p:spPr>
          <a:xfrm>
            <a:off x="2184947" y="1837921"/>
            <a:ext cx="8406139" cy="4233416"/>
          </a:xfrm>
          <a:custGeom>
            <a:avLst/>
            <a:gdLst>
              <a:gd name="connsiteX0" fmla="*/ 0 w 8424792"/>
              <a:gd name="connsiteY0" fmla="*/ 3739919 h 4233416"/>
              <a:gd name="connsiteX1" fmla="*/ 3474720 w 8424792"/>
              <a:gd name="connsiteY1" fmla="*/ 23 h 4233416"/>
              <a:gd name="connsiteX2" fmla="*/ 7918704 w 8424792"/>
              <a:gd name="connsiteY2" fmla="*/ 3785639 h 4233416"/>
              <a:gd name="connsiteX3" fmla="*/ 8138160 w 8424792"/>
              <a:gd name="connsiteY3" fmla="*/ 4014239 h 4233416"/>
            </a:gdLst>
            <a:ahLst/>
            <a:cxnLst>
              <a:cxn ang="0">
                <a:pos x="connsiteX0" y="connsiteY0"/>
              </a:cxn>
              <a:cxn ang="0">
                <a:pos x="connsiteX1" y="connsiteY1"/>
              </a:cxn>
              <a:cxn ang="0">
                <a:pos x="connsiteX2" y="connsiteY2"/>
              </a:cxn>
              <a:cxn ang="0">
                <a:pos x="connsiteX3" y="connsiteY3"/>
              </a:cxn>
            </a:cxnLst>
            <a:rect l="l" t="t" r="r" b="b"/>
            <a:pathLst>
              <a:path w="8424792" h="4233416">
                <a:moveTo>
                  <a:pt x="0" y="3739919"/>
                </a:moveTo>
                <a:cubicBezTo>
                  <a:pt x="1077468" y="1866161"/>
                  <a:pt x="2154936" y="-7597"/>
                  <a:pt x="3474720" y="23"/>
                </a:cubicBezTo>
                <a:cubicBezTo>
                  <a:pt x="4794504" y="7643"/>
                  <a:pt x="7141464" y="3116603"/>
                  <a:pt x="7918704" y="3785639"/>
                </a:cubicBezTo>
                <a:cubicBezTo>
                  <a:pt x="8695944" y="4454675"/>
                  <a:pt x="8417052" y="4234457"/>
                  <a:pt x="8138160" y="4014239"/>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srgbClr val="FFFFFF"/>
              </a:solidFill>
            </a:endParaRPr>
          </a:p>
        </p:txBody>
      </p:sp>
      <p:sp>
        <p:nvSpPr>
          <p:cNvPr id="94" name="Freeform: Shape 93">
            <a:extLst>
              <a:ext uri="{FF2B5EF4-FFF2-40B4-BE49-F238E27FC236}">
                <a16:creationId xmlns:a16="http://schemas.microsoft.com/office/drawing/2014/main" id="{D5109F52-682B-4BB9-8523-42571F033744}"/>
              </a:ext>
            </a:extLst>
          </p:cNvPr>
          <p:cNvSpPr/>
          <p:nvPr/>
        </p:nvSpPr>
        <p:spPr>
          <a:xfrm>
            <a:off x="2194070" y="1656104"/>
            <a:ext cx="7955914" cy="3894309"/>
          </a:xfrm>
          <a:custGeom>
            <a:avLst/>
            <a:gdLst>
              <a:gd name="connsiteX0" fmla="*/ 0 w 7973568"/>
              <a:gd name="connsiteY0" fmla="*/ 3894309 h 3894309"/>
              <a:gd name="connsiteX1" fmla="*/ 3328416 w 7973568"/>
              <a:gd name="connsiteY1" fmla="*/ 163557 h 3894309"/>
              <a:gd name="connsiteX2" fmla="*/ 5806440 w 7973568"/>
              <a:gd name="connsiteY2" fmla="*/ 977373 h 3894309"/>
              <a:gd name="connsiteX3" fmla="*/ 7973568 w 7973568"/>
              <a:gd name="connsiteY3" fmla="*/ 3793725 h 3894309"/>
            </a:gdLst>
            <a:ahLst/>
            <a:cxnLst>
              <a:cxn ang="0">
                <a:pos x="connsiteX0" y="connsiteY0"/>
              </a:cxn>
              <a:cxn ang="0">
                <a:pos x="connsiteX1" y="connsiteY1"/>
              </a:cxn>
              <a:cxn ang="0">
                <a:pos x="connsiteX2" y="connsiteY2"/>
              </a:cxn>
              <a:cxn ang="0">
                <a:pos x="connsiteX3" y="connsiteY3"/>
              </a:cxn>
            </a:cxnLst>
            <a:rect l="l" t="t" r="r" b="b"/>
            <a:pathLst>
              <a:path w="7973568" h="3894309">
                <a:moveTo>
                  <a:pt x="0" y="3894309"/>
                </a:moveTo>
                <a:cubicBezTo>
                  <a:pt x="1180338" y="2272011"/>
                  <a:pt x="2360676" y="649713"/>
                  <a:pt x="3328416" y="163557"/>
                </a:cubicBezTo>
                <a:cubicBezTo>
                  <a:pt x="4296156" y="-322599"/>
                  <a:pt x="5032248" y="372345"/>
                  <a:pt x="5806440" y="977373"/>
                </a:cubicBezTo>
                <a:cubicBezTo>
                  <a:pt x="6580632" y="1582401"/>
                  <a:pt x="7277100" y="2688063"/>
                  <a:pt x="7973568" y="3793725"/>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srgbClr val="FFFFFF"/>
              </a:solidFill>
            </a:endParaRPr>
          </a:p>
        </p:txBody>
      </p:sp>
      <p:sp>
        <p:nvSpPr>
          <p:cNvPr id="95" name="Arc 2">
            <a:extLst>
              <a:ext uri="{FF2B5EF4-FFF2-40B4-BE49-F238E27FC236}">
                <a16:creationId xmlns:a16="http://schemas.microsoft.com/office/drawing/2014/main" id="{CB2EAE47-3726-4A0D-8480-0CBC727F88B2}"/>
              </a:ext>
            </a:extLst>
          </p:cNvPr>
          <p:cNvSpPr>
            <a:spLocks/>
          </p:cNvSpPr>
          <p:nvPr/>
        </p:nvSpPr>
        <p:spPr bwMode="auto">
          <a:xfrm>
            <a:off x="2194071" y="2021085"/>
            <a:ext cx="7773439" cy="3648643"/>
          </a:xfrm>
          <a:custGeom>
            <a:avLst/>
            <a:gdLst>
              <a:gd name="T0" fmla="*/ 0 w 43200"/>
              <a:gd name="T1" fmla="*/ 2147483647 h 21715"/>
              <a:gd name="T2" fmla="*/ 2147483647 w 43200"/>
              <a:gd name="T3" fmla="*/ 2147483647 h 21715"/>
              <a:gd name="T4" fmla="*/ 2147483647 w 43200"/>
              <a:gd name="T5" fmla="*/ 2147483647 h 21715"/>
              <a:gd name="T6" fmla="*/ 0 60000 65536"/>
              <a:gd name="T7" fmla="*/ 0 60000 65536"/>
              <a:gd name="T8" fmla="*/ 0 60000 65536"/>
              <a:gd name="T9" fmla="*/ 0 w 43200"/>
              <a:gd name="T10" fmla="*/ 0 h 21715"/>
              <a:gd name="T11" fmla="*/ 43200 w 43200"/>
              <a:gd name="T12" fmla="*/ 21715 h 21715"/>
            </a:gdLst>
            <a:ahLst/>
            <a:cxnLst>
              <a:cxn ang="T6">
                <a:pos x="T0" y="T1"/>
              </a:cxn>
              <a:cxn ang="T7">
                <a:pos x="T2" y="T3"/>
              </a:cxn>
              <a:cxn ang="T8">
                <a:pos x="T4" y="T5"/>
              </a:cxn>
            </a:cxnLst>
            <a:rect l="T9" t="T10" r="T11" b="T12"/>
            <a:pathLst>
              <a:path w="43200" h="21715" fill="none" extrusionOk="0">
                <a:moveTo>
                  <a:pt x="0" y="21714"/>
                </a:moveTo>
                <a:cubicBezTo>
                  <a:pt x="0" y="21676"/>
                  <a:pt x="0" y="21638"/>
                  <a:pt x="0" y="21600"/>
                </a:cubicBezTo>
                <a:cubicBezTo>
                  <a:pt x="0" y="9670"/>
                  <a:pt x="9670" y="0"/>
                  <a:pt x="21600" y="0"/>
                </a:cubicBezTo>
                <a:cubicBezTo>
                  <a:pt x="33529" y="-1"/>
                  <a:pt x="43199" y="9670"/>
                  <a:pt x="43200" y="21599"/>
                </a:cubicBezTo>
              </a:path>
              <a:path w="43200" h="21715" stroke="0" extrusionOk="0">
                <a:moveTo>
                  <a:pt x="0" y="21714"/>
                </a:moveTo>
                <a:cubicBezTo>
                  <a:pt x="0" y="21676"/>
                  <a:pt x="0" y="21638"/>
                  <a:pt x="0" y="21600"/>
                </a:cubicBezTo>
                <a:cubicBezTo>
                  <a:pt x="0" y="9670"/>
                  <a:pt x="9670" y="0"/>
                  <a:pt x="21600" y="0"/>
                </a:cubicBezTo>
                <a:cubicBezTo>
                  <a:pt x="33529" y="-1"/>
                  <a:pt x="43199" y="9670"/>
                  <a:pt x="43200" y="21599"/>
                </a:cubicBezTo>
                <a:lnTo>
                  <a:pt x="21600" y="21600"/>
                </a:lnTo>
                <a:close/>
              </a:path>
            </a:pathLst>
          </a:custGeom>
          <a:noFill/>
          <a:ln w="12700">
            <a:solidFill>
              <a:schemeClr val="tx1">
                <a:lumMod val="50000"/>
                <a:lumOff val="50000"/>
              </a:schemeClr>
            </a:solidFill>
            <a:round/>
            <a:headEnd/>
            <a:tailEnd/>
          </a:ln>
        </p:spPr>
        <p:txBody>
          <a:bodyPr wrap="square" lIns="0" tIns="0" rIns="0" bIns="0" anchor="ctr"/>
          <a:lstStyle/>
          <a:p>
            <a:pPr algn="ctr" defTabSz="914361">
              <a:defRPr/>
            </a:pPr>
            <a:endParaRPr lang="en-GB" altLang="ja-JP" sz="1400" dirty="0">
              <a:solidFill>
                <a:prstClr val="black"/>
              </a:solidFill>
              <a:ea typeface="ＭＳ Ｐゴシック" pitchFamily="50" charset="-128"/>
            </a:endParaRPr>
          </a:p>
        </p:txBody>
      </p:sp>
      <p:sp>
        <p:nvSpPr>
          <p:cNvPr id="96" name="TextBox 95">
            <a:extLst>
              <a:ext uri="{FF2B5EF4-FFF2-40B4-BE49-F238E27FC236}">
                <a16:creationId xmlns:a16="http://schemas.microsoft.com/office/drawing/2014/main" id="{EE2B7CA7-887C-4927-8786-84B3C19B2F7A}"/>
              </a:ext>
            </a:extLst>
          </p:cNvPr>
          <p:cNvSpPr txBox="1"/>
          <p:nvPr/>
        </p:nvSpPr>
        <p:spPr>
          <a:xfrm rot="19332141">
            <a:off x="3090883" y="3180175"/>
            <a:ext cx="1848097" cy="300423"/>
          </a:xfrm>
          <a:prstGeom prst="rect">
            <a:avLst/>
          </a:prstGeom>
          <a:noFill/>
          <a:ln>
            <a:noFill/>
          </a:ln>
        </p:spPr>
        <p:txBody>
          <a:bodyPr spcFirstLastPara="1" wrap="square" lIns="0" tIns="0" rIns="0" bIns="0" numCol="1" rtlCol="0" anchor="ctr">
            <a:prstTxWarp prst="textArchUp">
              <a:avLst>
                <a:gd name="adj" fmla="val 7991433"/>
              </a:avLst>
            </a:prstTxWarp>
            <a:noAutofit/>
          </a:bodyPr>
          <a:lstStyle/>
          <a:p>
            <a:pPr algn="ctr" defTabSz="914361">
              <a:buSzPct val="100000"/>
            </a:pPr>
            <a:r>
              <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Licensing &amp; Appointment</a:t>
            </a:r>
          </a:p>
        </p:txBody>
      </p:sp>
      <p:sp>
        <p:nvSpPr>
          <p:cNvPr id="97" name="Oval 96">
            <a:extLst>
              <a:ext uri="{FF2B5EF4-FFF2-40B4-BE49-F238E27FC236}">
                <a16:creationId xmlns:a16="http://schemas.microsoft.com/office/drawing/2014/main" id="{0B5F034F-BE98-4C16-9B3F-DF665EEE9223}"/>
              </a:ext>
            </a:extLst>
          </p:cNvPr>
          <p:cNvSpPr/>
          <p:nvPr/>
        </p:nvSpPr>
        <p:spPr>
          <a:xfrm>
            <a:off x="2089541" y="4565139"/>
            <a:ext cx="427094" cy="428042"/>
          </a:xfrm>
          <a:prstGeom prst="ellipse">
            <a:avLst/>
          </a:prstGeom>
          <a:solidFill>
            <a:srgbClr val="FF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b="1" dirty="0">
              <a:solidFill>
                <a:srgbClr val="FFFFFF"/>
              </a:solidFill>
              <a:latin typeface="Open Sans Bold"/>
              <a:cs typeface="Open Sans Bold"/>
            </a:endParaRPr>
          </a:p>
        </p:txBody>
      </p:sp>
      <p:sp>
        <p:nvSpPr>
          <p:cNvPr id="100" name="Oval 99">
            <a:extLst>
              <a:ext uri="{FF2B5EF4-FFF2-40B4-BE49-F238E27FC236}">
                <a16:creationId xmlns:a16="http://schemas.microsoft.com/office/drawing/2014/main" id="{11D24C9C-0B68-425F-AF7A-D3434DBC3616}"/>
              </a:ext>
            </a:extLst>
          </p:cNvPr>
          <p:cNvSpPr/>
          <p:nvPr/>
        </p:nvSpPr>
        <p:spPr>
          <a:xfrm>
            <a:off x="3265696" y="2669982"/>
            <a:ext cx="427094" cy="428042"/>
          </a:xfrm>
          <a:prstGeom prst="ellipse">
            <a:avLst/>
          </a:prstGeom>
          <a:solidFill>
            <a:srgbClr val="9EC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b="1" dirty="0">
              <a:solidFill>
                <a:srgbClr val="FFFFFF"/>
              </a:solidFill>
              <a:latin typeface="Open Sans Bold"/>
              <a:cs typeface="Open Sans Bold"/>
            </a:endParaRPr>
          </a:p>
        </p:txBody>
      </p:sp>
      <p:sp>
        <p:nvSpPr>
          <p:cNvPr id="101" name="Oval 100">
            <a:extLst>
              <a:ext uri="{FF2B5EF4-FFF2-40B4-BE49-F238E27FC236}">
                <a16:creationId xmlns:a16="http://schemas.microsoft.com/office/drawing/2014/main" id="{D19D9240-C55D-4DD4-9694-34C626C9283B}"/>
              </a:ext>
            </a:extLst>
          </p:cNvPr>
          <p:cNvSpPr/>
          <p:nvPr/>
        </p:nvSpPr>
        <p:spPr>
          <a:xfrm>
            <a:off x="5897265" y="1779679"/>
            <a:ext cx="427094" cy="428042"/>
          </a:xfrm>
          <a:prstGeom prst="ellipse">
            <a:avLst/>
          </a:prstGeom>
          <a:solidFill>
            <a:srgbClr val="FF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b="1" dirty="0">
              <a:solidFill>
                <a:srgbClr val="FFFFFF"/>
              </a:solidFill>
              <a:latin typeface="Open Sans Bold"/>
              <a:cs typeface="Open Sans Bold"/>
            </a:endParaRPr>
          </a:p>
        </p:txBody>
      </p:sp>
      <p:sp>
        <p:nvSpPr>
          <p:cNvPr id="102" name="Oval 101">
            <a:extLst>
              <a:ext uri="{FF2B5EF4-FFF2-40B4-BE49-F238E27FC236}">
                <a16:creationId xmlns:a16="http://schemas.microsoft.com/office/drawing/2014/main" id="{E6E5D449-457F-4371-9A80-D26303DC9C27}"/>
              </a:ext>
            </a:extLst>
          </p:cNvPr>
          <p:cNvSpPr/>
          <p:nvPr/>
        </p:nvSpPr>
        <p:spPr>
          <a:xfrm>
            <a:off x="8508471" y="2714147"/>
            <a:ext cx="427094" cy="428042"/>
          </a:xfrm>
          <a:prstGeom prst="ellipse">
            <a:avLst/>
          </a:prstGeom>
          <a:solidFill>
            <a:srgbClr val="FF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b="1" dirty="0">
              <a:solidFill>
                <a:srgbClr val="FFFFFF"/>
              </a:solidFill>
              <a:latin typeface="Open Sans Bold"/>
              <a:cs typeface="Open Sans Bold"/>
            </a:endParaRPr>
          </a:p>
        </p:txBody>
      </p:sp>
      <p:sp>
        <p:nvSpPr>
          <p:cNvPr id="103" name="Oval 102">
            <a:extLst>
              <a:ext uri="{FF2B5EF4-FFF2-40B4-BE49-F238E27FC236}">
                <a16:creationId xmlns:a16="http://schemas.microsoft.com/office/drawing/2014/main" id="{83D8AF33-71FE-4869-93B2-AB8CF0942959}"/>
              </a:ext>
            </a:extLst>
          </p:cNvPr>
          <p:cNvSpPr/>
          <p:nvPr/>
        </p:nvSpPr>
        <p:spPr>
          <a:xfrm>
            <a:off x="9709409" y="4559727"/>
            <a:ext cx="427094" cy="428042"/>
          </a:xfrm>
          <a:prstGeom prst="ellipse">
            <a:avLst/>
          </a:prstGeom>
          <a:solidFill>
            <a:srgbClr val="FFC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b="1" dirty="0">
              <a:solidFill>
                <a:srgbClr val="FFFFFF"/>
              </a:solidFill>
              <a:latin typeface="Open Sans Bold"/>
              <a:cs typeface="Open Sans Bold"/>
            </a:endParaRPr>
          </a:p>
        </p:txBody>
      </p:sp>
      <p:sp>
        <p:nvSpPr>
          <p:cNvPr id="104" name="Oval 103">
            <a:extLst>
              <a:ext uri="{FF2B5EF4-FFF2-40B4-BE49-F238E27FC236}">
                <a16:creationId xmlns:a16="http://schemas.microsoft.com/office/drawing/2014/main" id="{D1781438-7F23-4DF0-9948-F0A6F377D333}"/>
              </a:ext>
            </a:extLst>
          </p:cNvPr>
          <p:cNvSpPr/>
          <p:nvPr/>
        </p:nvSpPr>
        <p:spPr>
          <a:xfrm>
            <a:off x="9477888" y="206942"/>
            <a:ext cx="187968" cy="188385"/>
          </a:xfrm>
          <a:prstGeom prst="ellipse">
            <a:avLst/>
          </a:prstGeom>
          <a:solidFill>
            <a:srgbClr val="FF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b="1" dirty="0">
              <a:solidFill>
                <a:srgbClr val="FFFFFF"/>
              </a:solidFill>
              <a:latin typeface="Open Sans Bold"/>
              <a:cs typeface="Open Sans Bold"/>
            </a:endParaRPr>
          </a:p>
        </p:txBody>
      </p:sp>
      <p:sp>
        <p:nvSpPr>
          <p:cNvPr id="105" name="Oval 104">
            <a:extLst>
              <a:ext uri="{FF2B5EF4-FFF2-40B4-BE49-F238E27FC236}">
                <a16:creationId xmlns:a16="http://schemas.microsoft.com/office/drawing/2014/main" id="{1CDF7F6E-FF0D-47CB-BED5-24BFDD050F87}"/>
              </a:ext>
            </a:extLst>
          </p:cNvPr>
          <p:cNvSpPr/>
          <p:nvPr/>
        </p:nvSpPr>
        <p:spPr>
          <a:xfrm>
            <a:off x="10270529" y="210181"/>
            <a:ext cx="187968" cy="188385"/>
          </a:xfrm>
          <a:prstGeom prst="ellipse">
            <a:avLst/>
          </a:prstGeom>
          <a:solidFill>
            <a:srgbClr val="FFC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b="1" dirty="0">
              <a:solidFill>
                <a:srgbClr val="FFFFFF"/>
              </a:solidFill>
              <a:latin typeface="Open Sans Bold"/>
              <a:cs typeface="Open Sans Bold"/>
            </a:endParaRPr>
          </a:p>
        </p:txBody>
      </p:sp>
      <p:sp>
        <p:nvSpPr>
          <p:cNvPr id="106" name="Oval 105">
            <a:extLst>
              <a:ext uri="{FF2B5EF4-FFF2-40B4-BE49-F238E27FC236}">
                <a16:creationId xmlns:a16="http://schemas.microsoft.com/office/drawing/2014/main" id="{1ACA3DF9-8508-4D42-A759-D87C7016B46B}"/>
              </a:ext>
            </a:extLst>
          </p:cNvPr>
          <p:cNvSpPr/>
          <p:nvPr/>
        </p:nvSpPr>
        <p:spPr>
          <a:xfrm>
            <a:off x="11064479" y="211684"/>
            <a:ext cx="187968" cy="188385"/>
          </a:xfrm>
          <a:prstGeom prst="ellipse">
            <a:avLst/>
          </a:prstGeom>
          <a:solidFill>
            <a:srgbClr val="9EC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b="1" dirty="0">
              <a:solidFill>
                <a:srgbClr val="FFFFFF"/>
              </a:solidFill>
              <a:latin typeface="Open Sans Bold"/>
              <a:cs typeface="Open Sans Bold"/>
            </a:endParaRPr>
          </a:p>
        </p:txBody>
      </p:sp>
      <p:sp>
        <p:nvSpPr>
          <p:cNvPr id="107" name="Rectangle 106">
            <a:extLst>
              <a:ext uri="{FF2B5EF4-FFF2-40B4-BE49-F238E27FC236}">
                <a16:creationId xmlns:a16="http://schemas.microsoft.com/office/drawing/2014/main" id="{1A31FF0F-4AA3-4B89-A00E-3F04553D8773}"/>
              </a:ext>
            </a:extLst>
          </p:cNvPr>
          <p:cNvSpPr/>
          <p:nvPr/>
        </p:nvSpPr>
        <p:spPr>
          <a:xfrm>
            <a:off x="9656555" y="154103"/>
            <a:ext cx="605726" cy="319574"/>
          </a:xfrm>
          <a:prstGeom prst="rect">
            <a:avLst/>
          </a:prstGeom>
        </p:spPr>
        <p:txBody>
          <a:bodyPr wrap="square">
            <a:spAutoFit/>
          </a:bodyPr>
          <a:lstStyle/>
          <a:p>
            <a:pPr defTabSz="914361"/>
            <a:r>
              <a:rPr lang="en-US" sz="700" dirty="0">
                <a:solidFill>
                  <a:prstClr val="black"/>
                </a:solidFill>
              </a:rPr>
              <a:t>Severe Pain Point</a:t>
            </a:r>
          </a:p>
        </p:txBody>
      </p:sp>
      <p:sp>
        <p:nvSpPr>
          <p:cNvPr id="108" name="Rectangle 107">
            <a:extLst>
              <a:ext uri="{FF2B5EF4-FFF2-40B4-BE49-F238E27FC236}">
                <a16:creationId xmlns:a16="http://schemas.microsoft.com/office/drawing/2014/main" id="{6AA74E49-D814-4384-A491-DC1066A18E6E}"/>
              </a:ext>
            </a:extLst>
          </p:cNvPr>
          <p:cNvSpPr/>
          <p:nvPr/>
        </p:nvSpPr>
        <p:spPr>
          <a:xfrm>
            <a:off x="10477478" y="150993"/>
            <a:ext cx="605726" cy="319574"/>
          </a:xfrm>
          <a:prstGeom prst="rect">
            <a:avLst/>
          </a:prstGeom>
        </p:spPr>
        <p:txBody>
          <a:bodyPr wrap="square">
            <a:spAutoFit/>
          </a:bodyPr>
          <a:lstStyle/>
          <a:p>
            <a:pPr defTabSz="914361"/>
            <a:r>
              <a:rPr lang="en-US" sz="700" dirty="0">
                <a:solidFill>
                  <a:prstClr val="black"/>
                </a:solidFill>
              </a:rPr>
              <a:t>Medium Pain Point</a:t>
            </a:r>
          </a:p>
        </p:txBody>
      </p:sp>
      <p:sp>
        <p:nvSpPr>
          <p:cNvPr id="109" name="Rectangle 108">
            <a:extLst>
              <a:ext uri="{FF2B5EF4-FFF2-40B4-BE49-F238E27FC236}">
                <a16:creationId xmlns:a16="http://schemas.microsoft.com/office/drawing/2014/main" id="{4FDDBB40-3169-4CAA-B51F-CE362119ACC9}"/>
              </a:ext>
            </a:extLst>
          </p:cNvPr>
          <p:cNvSpPr/>
          <p:nvPr/>
        </p:nvSpPr>
        <p:spPr>
          <a:xfrm>
            <a:off x="11252446" y="154325"/>
            <a:ext cx="605726" cy="319574"/>
          </a:xfrm>
          <a:prstGeom prst="rect">
            <a:avLst/>
          </a:prstGeom>
        </p:spPr>
        <p:txBody>
          <a:bodyPr wrap="square">
            <a:spAutoFit/>
          </a:bodyPr>
          <a:lstStyle/>
          <a:p>
            <a:pPr defTabSz="914361"/>
            <a:r>
              <a:rPr lang="en-US" sz="700" dirty="0">
                <a:solidFill>
                  <a:prstClr val="black"/>
                </a:solidFill>
              </a:rPr>
              <a:t>Low Pain Point</a:t>
            </a:r>
          </a:p>
        </p:txBody>
      </p:sp>
      <p:sp>
        <p:nvSpPr>
          <p:cNvPr id="110" name="Rectangle 109">
            <a:extLst>
              <a:ext uri="{FF2B5EF4-FFF2-40B4-BE49-F238E27FC236}">
                <a16:creationId xmlns:a16="http://schemas.microsoft.com/office/drawing/2014/main" id="{4B718B1A-6FDC-470D-9AE3-2C974B4DD65D}"/>
              </a:ext>
            </a:extLst>
          </p:cNvPr>
          <p:cNvSpPr/>
          <p:nvPr/>
        </p:nvSpPr>
        <p:spPr>
          <a:xfrm>
            <a:off x="4418683" y="293182"/>
            <a:ext cx="4406157" cy="1862048"/>
          </a:xfrm>
          <a:prstGeom prst="rect">
            <a:avLst/>
          </a:prstGeom>
        </p:spPr>
        <p:txBody>
          <a:bodyPr wrap="square">
            <a:spAutoFit/>
          </a:bodyPr>
          <a:lstStyle/>
          <a:p>
            <a:pPr marL="171450" indent="-171450" defTabSz="380848">
              <a:spcBef>
                <a:spcPts val="600"/>
              </a:spcBef>
              <a:buFont typeface="Arial" panose="020B0604020202020204" pitchFamily="34" charset="0"/>
              <a:buChar char="•"/>
            </a:pP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Brokers have </a:t>
            </a: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multiple ways to find information </a:t>
            </a:r>
          </a:p>
          <a:p>
            <a:pPr marL="171450" indent="-171450" defTabSz="380848">
              <a:spcBef>
                <a:spcPts val="600"/>
              </a:spcBef>
              <a:buFont typeface="Arial" panose="020B0604020202020204" pitchFamily="34" charset="0"/>
              <a:buChar char="•"/>
            </a:pP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Concern </a:t>
            </a: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brokers are sent too many communications</a:t>
            </a: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 hard to keep track &amp; always have the most recent information</a:t>
            </a:r>
            <a:endParaRPr lang="en-US" sz="1000" i="1"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71450" indent="-171450" defTabSz="380848">
              <a:spcBef>
                <a:spcPts val="600"/>
              </a:spcBef>
              <a:buFont typeface="Arial" panose="020B0604020202020204" pitchFamily="34" charset="0"/>
              <a:buChar char="•"/>
            </a:pP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Producer World is </a:t>
            </a: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difficult to access and navigate</a:t>
            </a: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 lack of a comprehensive singular view for the broker </a:t>
            </a:r>
          </a:p>
          <a:p>
            <a:pPr marL="171450" indent="-171450" defTabSz="380848">
              <a:spcBef>
                <a:spcPts val="600"/>
              </a:spcBef>
              <a:buFont typeface="Arial" panose="020B0604020202020204" pitchFamily="34" charset="0"/>
              <a:buChar char="•"/>
            </a:pP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Negative feedback to sales reps </a:t>
            </a: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that brokers are sometimes not receiving the information they need from Aetna </a:t>
            </a:r>
          </a:p>
          <a:p>
            <a:pPr marL="171450" indent="-171450" defTabSz="380848">
              <a:spcBef>
                <a:spcPts val="600"/>
              </a:spcBef>
              <a:buFont typeface="Arial" panose="020B0604020202020204" pitchFamily="34" charset="0"/>
              <a:buChar char="•"/>
            </a:pPr>
            <a:endPar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71450" indent="-171450" defTabSz="380848">
              <a:spcBef>
                <a:spcPts val="600"/>
              </a:spcBef>
              <a:buFont typeface="Arial" panose="020B0604020202020204" pitchFamily="34" charset="0"/>
              <a:buChar char="•"/>
            </a:pPr>
            <a:endPar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Rectangle 110">
            <a:extLst>
              <a:ext uri="{FF2B5EF4-FFF2-40B4-BE49-F238E27FC236}">
                <a16:creationId xmlns:a16="http://schemas.microsoft.com/office/drawing/2014/main" id="{C9790D39-1A8F-417B-A371-3E6C81ADDFBE}"/>
              </a:ext>
            </a:extLst>
          </p:cNvPr>
          <p:cNvSpPr/>
          <p:nvPr/>
        </p:nvSpPr>
        <p:spPr>
          <a:xfrm>
            <a:off x="349075" y="3726232"/>
            <a:ext cx="1703933" cy="1708160"/>
          </a:xfrm>
          <a:prstGeom prst="rect">
            <a:avLst/>
          </a:prstGeom>
        </p:spPr>
        <p:txBody>
          <a:bodyPr wrap="square">
            <a:spAutoFit/>
          </a:bodyPr>
          <a:lstStyle/>
          <a:p>
            <a:pPr marL="171450" indent="-171450" defTabSz="380848">
              <a:spcBef>
                <a:spcPts val="600"/>
              </a:spcBef>
              <a:buFont typeface="Arial" panose="020B0604020202020204" pitchFamily="34" charset="0"/>
              <a:buChar char="•"/>
            </a:pP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No systematic and personalized method </a:t>
            </a: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of </a:t>
            </a: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broker communication/ marketing                                    </a:t>
            </a:r>
          </a:p>
          <a:p>
            <a:pPr marL="171450" indent="-171450" defTabSz="380848">
              <a:spcBef>
                <a:spcPts val="600"/>
              </a:spcBef>
              <a:buFont typeface="Arial" panose="020B0604020202020204" pitchFamily="34" charset="0"/>
              <a:buChar char="•"/>
            </a:pP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Lack of broker “prospecting”; </a:t>
            </a: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minimal efforts to engage new brokers to Aetna </a:t>
            </a:r>
          </a:p>
        </p:txBody>
      </p:sp>
      <p:sp>
        <p:nvSpPr>
          <p:cNvPr id="112" name="Rectangle 111">
            <a:extLst>
              <a:ext uri="{FF2B5EF4-FFF2-40B4-BE49-F238E27FC236}">
                <a16:creationId xmlns:a16="http://schemas.microsoft.com/office/drawing/2014/main" id="{C5D66916-911D-4E62-AA82-BD8766452C23}"/>
              </a:ext>
            </a:extLst>
          </p:cNvPr>
          <p:cNvSpPr/>
          <p:nvPr/>
        </p:nvSpPr>
        <p:spPr>
          <a:xfrm>
            <a:off x="1097176" y="1931205"/>
            <a:ext cx="2699133" cy="1015663"/>
          </a:xfrm>
          <a:prstGeom prst="rect">
            <a:avLst/>
          </a:prstGeom>
        </p:spPr>
        <p:txBody>
          <a:bodyPr wrap="square">
            <a:spAutoFit/>
          </a:bodyPr>
          <a:lstStyle/>
          <a:p>
            <a:pPr marL="91440" indent="-91440" defTabSz="380848">
              <a:spcBef>
                <a:spcPts val="600"/>
              </a:spcBef>
              <a:buFont typeface="Arial" panose="020B0604020202020204" pitchFamily="34" charset="0"/>
              <a:buChar char="•"/>
            </a:pP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Producer World</a:t>
            </a:r>
            <a:r>
              <a:rPr lang="en-US" sz="1000" dirty="0">
                <a:solidFill>
                  <a:srgbClr val="7D3F98"/>
                </a:solidFill>
                <a:latin typeface="Open Sans" panose="020B0606030504020204" pitchFamily="34" charset="0"/>
                <a:ea typeface="Open Sans" panose="020B0606030504020204" pitchFamily="34" charset="0"/>
                <a:cs typeface="Open Sans" panose="020B0606030504020204" pitchFamily="34" charset="0"/>
              </a:rPr>
              <a:t> </a:t>
            </a: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registration requires </a:t>
            </a: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dedicated help desk </a:t>
            </a: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to onboard firms</a:t>
            </a:r>
          </a:p>
          <a:p>
            <a:pPr marL="91440" indent="-91440" defTabSz="380848">
              <a:spcBef>
                <a:spcPts val="600"/>
              </a:spcBef>
              <a:buFont typeface="Arial" panose="020B0604020202020204" pitchFamily="34" charset="0"/>
              <a:buChar char="•"/>
            </a:pP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No single source of broker contact and registration data </a:t>
            </a:r>
            <a:r>
              <a:rPr lang="en-US" sz="1000" dirty="0">
                <a:solidFill>
                  <a:srgbClr val="7D3F98"/>
                </a:solidFill>
                <a:latin typeface="Open Sans" panose="020B0606030504020204" pitchFamily="34" charset="0"/>
                <a:ea typeface="Open Sans" panose="020B0606030504020204" pitchFamily="34" charset="0"/>
                <a:cs typeface="Open Sans" panose="020B0606030504020204" pitchFamily="34" charset="0"/>
              </a:rPr>
              <a:t>  </a:t>
            </a:r>
          </a:p>
          <a:p>
            <a:pPr marL="91440" indent="-91440" defTabSz="380848">
              <a:spcBef>
                <a:spcPts val="600"/>
              </a:spcBef>
              <a:buFont typeface="Arial" panose="020B0604020202020204" pitchFamily="34" charset="0"/>
              <a:buChar char="•"/>
            </a:pPr>
            <a:endParaRPr lang="en-US" sz="1000" dirty="0">
              <a:solidFill>
                <a:prstClr val="black"/>
              </a:solidFill>
              <a:latin typeface="Calibri" panose="020F0502020204030204" pitchFamily="34" charset="0"/>
              <a:ea typeface="Open Sans" panose="020B0606030504020204" pitchFamily="34" charset="0"/>
              <a:cs typeface="Open Sans" panose="020B0606030504020204" pitchFamily="34" charset="0"/>
            </a:endParaRPr>
          </a:p>
        </p:txBody>
      </p:sp>
      <p:sp>
        <p:nvSpPr>
          <p:cNvPr id="113" name="Rectangle 112">
            <a:extLst>
              <a:ext uri="{FF2B5EF4-FFF2-40B4-BE49-F238E27FC236}">
                <a16:creationId xmlns:a16="http://schemas.microsoft.com/office/drawing/2014/main" id="{BD93BE0B-6786-4823-8906-0A0CF7A94ADE}"/>
              </a:ext>
            </a:extLst>
          </p:cNvPr>
          <p:cNvSpPr/>
          <p:nvPr/>
        </p:nvSpPr>
        <p:spPr>
          <a:xfrm>
            <a:off x="8950361" y="1576058"/>
            <a:ext cx="2907811" cy="1754326"/>
          </a:xfrm>
          <a:prstGeom prst="rect">
            <a:avLst/>
          </a:prstGeom>
        </p:spPr>
        <p:txBody>
          <a:bodyPr wrap="square">
            <a:spAutoFit/>
          </a:bodyPr>
          <a:lstStyle/>
          <a:p>
            <a:pPr marL="171450" indent="-171450" defTabSz="380848">
              <a:spcBef>
                <a:spcPts val="600"/>
              </a:spcBef>
              <a:buFont typeface="Arial" panose="020B0604020202020204" pitchFamily="34" charset="0"/>
              <a:buChar char="•"/>
            </a:pP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Difficult to understand plan documentation </a:t>
            </a: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and changes in plans year-over-year</a:t>
            </a:r>
          </a:p>
          <a:p>
            <a:pPr marL="171450" indent="-171450" defTabSz="380848">
              <a:spcBef>
                <a:spcPts val="600"/>
              </a:spcBef>
              <a:buFont typeface="Arial" panose="020B0604020202020204" pitchFamily="34" charset="0"/>
              <a:buChar char="•"/>
            </a:pP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Limited </a:t>
            </a: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self-serve capabilities </a:t>
            </a: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due to high touch process (quoting requires phone support) </a:t>
            </a:r>
            <a:r>
              <a:rPr lang="en-US" sz="800" i="1" dirty="0">
                <a:solidFill>
                  <a:prstClr val="black"/>
                </a:solidFill>
                <a:latin typeface="Open Sans" panose="020B0606030504020204" pitchFamily="34" charset="0"/>
                <a:ea typeface="Open Sans" panose="020B0606030504020204" pitchFamily="34" charset="0"/>
                <a:cs typeface="Open Sans" panose="020B0606030504020204" pitchFamily="34" charset="0"/>
              </a:rPr>
              <a:t>*exception is Small Group &amp; SG/MM Springboard efforts, which are partially automated </a:t>
            </a:r>
          </a:p>
          <a:p>
            <a:pPr marL="171450" indent="-171450" defTabSz="380848">
              <a:spcBef>
                <a:spcPts val="600"/>
              </a:spcBef>
              <a:buFont typeface="Arial" panose="020B0604020202020204" pitchFamily="34" charset="0"/>
              <a:buChar char="•"/>
            </a:pP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Internal efforts to address pain points are done in </a:t>
            </a: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silos</a:t>
            </a: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 with</a:t>
            </a: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limited overall governance </a:t>
            </a:r>
          </a:p>
        </p:txBody>
      </p:sp>
      <p:sp>
        <p:nvSpPr>
          <p:cNvPr id="114" name="Rectangle 113">
            <a:extLst>
              <a:ext uri="{FF2B5EF4-FFF2-40B4-BE49-F238E27FC236}">
                <a16:creationId xmlns:a16="http://schemas.microsoft.com/office/drawing/2014/main" id="{26B67F41-13C9-42E2-996D-AFBB968DF789}"/>
              </a:ext>
            </a:extLst>
          </p:cNvPr>
          <p:cNvSpPr/>
          <p:nvPr/>
        </p:nvSpPr>
        <p:spPr>
          <a:xfrm>
            <a:off x="10165647" y="3733457"/>
            <a:ext cx="2023765" cy="2092881"/>
          </a:xfrm>
          <a:prstGeom prst="rect">
            <a:avLst/>
          </a:prstGeom>
        </p:spPr>
        <p:txBody>
          <a:bodyPr wrap="square">
            <a:spAutoFit/>
          </a:bodyPr>
          <a:lstStyle/>
          <a:p>
            <a:pPr marL="171450" indent="-171450" defTabSz="380848">
              <a:spcBef>
                <a:spcPts val="600"/>
              </a:spcBef>
              <a:buFont typeface="Arial" panose="020B0604020202020204" pitchFamily="34" charset="0"/>
              <a:buChar char="•"/>
            </a:pP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Poor data quality </a:t>
            </a: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in Producer World </a:t>
            </a:r>
          </a:p>
          <a:p>
            <a:pPr marL="171450" indent="-171450" defTabSz="380848">
              <a:spcBef>
                <a:spcPts val="600"/>
              </a:spcBef>
              <a:buFont typeface="Arial" panose="020B0604020202020204" pitchFamily="34" charset="0"/>
              <a:buChar char="•"/>
            </a:pP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Manual data tracking</a:t>
            </a:r>
          </a:p>
          <a:p>
            <a:pPr marL="171450" indent="-171450" defTabSz="380848">
              <a:spcBef>
                <a:spcPts val="600"/>
              </a:spcBef>
              <a:buFont typeface="Arial" panose="020B0604020202020204" pitchFamily="34" charset="0"/>
              <a:buChar char="•"/>
            </a:pP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Limited use of SFDC</a:t>
            </a:r>
          </a:p>
          <a:p>
            <a:pPr marL="171450" indent="-171450" defTabSz="380848">
              <a:spcBef>
                <a:spcPts val="600"/>
              </a:spcBef>
              <a:buFont typeface="Arial" panose="020B0604020202020204" pitchFamily="34" charset="0"/>
              <a:buChar char="•"/>
            </a:pP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Lack of robust reporting capabilities</a:t>
            </a:r>
          </a:p>
          <a:p>
            <a:pPr marL="171450" indent="-171450" defTabSz="380848">
              <a:spcBef>
                <a:spcPts val="600"/>
              </a:spcBef>
              <a:buFont typeface="Arial" panose="020B0604020202020204" pitchFamily="34" charset="0"/>
              <a:buChar char="•"/>
            </a:pP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Lacking the ability to use data &amp; analytics to showcase the broker how to grow their book of business with Aetna</a:t>
            </a:r>
          </a:p>
        </p:txBody>
      </p:sp>
      <p:sp>
        <p:nvSpPr>
          <p:cNvPr id="3" name="Rectangle 2"/>
          <p:cNvSpPr/>
          <p:nvPr/>
        </p:nvSpPr>
        <p:spPr>
          <a:xfrm>
            <a:off x="94693" y="6347901"/>
            <a:ext cx="1788879" cy="510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b="1" dirty="0">
              <a:solidFill>
                <a:srgbClr val="FFFFFF"/>
              </a:solidFill>
              <a:latin typeface="Open Sans Bold"/>
              <a:cs typeface="Open Sans Bold"/>
            </a:endParaRPr>
          </a:p>
        </p:txBody>
      </p:sp>
      <p:sp>
        <p:nvSpPr>
          <p:cNvPr id="123" name="TextBox 122">
            <a:extLst>
              <a:ext uri="{FF2B5EF4-FFF2-40B4-BE49-F238E27FC236}">
                <a16:creationId xmlns:a16="http://schemas.microsoft.com/office/drawing/2014/main" id="{62376D31-2F7A-4AB1-BFC9-2052BA832AC4}"/>
              </a:ext>
            </a:extLst>
          </p:cNvPr>
          <p:cNvSpPr txBox="1"/>
          <p:nvPr/>
        </p:nvSpPr>
        <p:spPr>
          <a:xfrm>
            <a:off x="5152825" y="5744865"/>
            <a:ext cx="1856212" cy="456817"/>
          </a:xfrm>
          <a:prstGeom prst="rect">
            <a:avLst/>
          </a:prstGeom>
          <a:noFill/>
        </p:spPr>
        <p:txBody>
          <a:bodyPr wrap="square" lIns="0" tIns="0" rIns="0" bIns="0" rtlCol="0">
            <a:noAutofit/>
          </a:bodyPr>
          <a:lstStyle/>
          <a:p>
            <a:pPr algn="ctr" defTabSz="456758" fontAlgn="base">
              <a:spcBef>
                <a:spcPts val="1200"/>
              </a:spcBef>
            </a:pPr>
            <a:r>
              <a:rPr lang="en-US" sz="1600" b="1" dirty="0">
                <a:solidFill>
                  <a:prstClr val="black"/>
                </a:solidFill>
                <a:cs typeface="Open Sans Light"/>
              </a:rPr>
              <a:t>15+ broker tools</a:t>
            </a:r>
          </a:p>
        </p:txBody>
      </p:sp>
      <p:sp>
        <p:nvSpPr>
          <p:cNvPr id="125" name="Rectangle 124">
            <a:extLst>
              <a:ext uri="{FF2B5EF4-FFF2-40B4-BE49-F238E27FC236}">
                <a16:creationId xmlns:a16="http://schemas.microsoft.com/office/drawing/2014/main" id="{BB3522F8-C11E-48C3-9F36-B4F467992BDD}"/>
              </a:ext>
            </a:extLst>
          </p:cNvPr>
          <p:cNvSpPr/>
          <p:nvPr/>
        </p:nvSpPr>
        <p:spPr>
          <a:xfrm>
            <a:off x="2950440" y="4928220"/>
            <a:ext cx="2241994" cy="230832"/>
          </a:xfrm>
          <a:prstGeom prst="rect">
            <a:avLst/>
          </a:prstGeom>
        </p:spPr>
        <p:txBody>
          <a:bodyPr wrap="square">
            <a:spAutoFit/>
          </a:bodyPr>
          <a:lstStyle/>
          <a:p>
            <a:pPr defTabSz="380848">
              <a:spcBef>
                <a:spcPts val="600"/>
              </a:spcBef>
            </a:pPr>
            <a:r>
              <a:rPr lang="en-US" sz="900" b="1" i="1" dirty="0">
                <a:solidFill>
                  <a:srgbClr val="00B050"/>
                </a:solidFill>
                <a:latin typeface="Open Sans" panose="020B0606030504020204" pitchFamily="34" charset="0"/>
                <a:ea typeface="Open Sans" panose="020B0606030504020204" pitchFamily="34" charset="0"/>
                <a:cs typeface="Open Sans" panose="020B0606030504020204" pitchFamily="34" charset="0"/>
              </a:rPr>
              <a:t>Silverpop </a:t>
            </a:r>
          </a:p>
        </p:txBody>
      </p:sp>
      <p:sp>
        <p:nvSpPr>
          <p:cNvPr id="133" name="Rectangle 132">
            <a:extLst>
              <a:ext uri="{FF2B5EF4-FFF2-40B4-BE49-F238E27FC236}">
                <a16:creationId xmlns:a16="http://schemas.microsoft.com/office/drawing/2014/main" id="{D9F98E3D-DBDF-4D72-8E02-76FA08B5705C}"/>
              </a:ext>
            </a:extLst>
          </p:cNvPr>
          <p:cNvSpPr/>
          <p:nvPr/>
        </p:nvSpPr>
        <p:spPr>
          <a:xfrm>
            <a:off x="3807392" y="3422547"/>
            <a:ext cx="2241994" cy="369332"/>
          </a:xfrm>
          <a:prstGeom prst="rect">
            <a:avLst/>
          </a:prstGeom>
        </p:spPr>
        <p:txBody>
          <a:bodyPr wrap="square">
            <a:spAutoFit/>
          </a:bodyPr>
          <a:lstStyle/>
          <a:p>
            <a:pPr defTabSz="380848"/>
            <a:r>
              <a:rPr lang="en-US" sz="900" b="1" i="1" dirty="0">
                <a:solidFill>
                  <a:srgbClr val="00B050"/>
                </a:solidFill>
                <a:latin typeface="Open Sans" panose="020B0606030504020204" pitchFamily="34" charset="0"/>
                <a:ea typeface="Open Sans" panose="020B0606030504020204" pitchFamily="34" charset="0"/>
                <a:cs typeface="Open Sans" panose="020B0606030504020204" pitchFamily="34" charset="0"/>
              </a:rPr>
              <a:t>Producer </a:t>
            </a:r>
          </a:p>
          <a:p>
            <a:pPr defTabSz="380848"/>
            <a:r>
              <a:rPr lang="en-US" sz="900" b="1" i="1" dirty="0">
                <a:solidFill>
                  <a:srgbClr val="00B050"/>
                </a:solidFill>
                <a:latin typeface="Open Sans" panose="020B0606030504020204" pitchFamily="34" charset="0"/>
                <a:ea typeface="Open Sans" panose="020B0606030504020204" pitchFamily="34" charset="0"/>
                <a:cs typeface="Open Sans" panose="020B0606030504020204" pitchFamily="34" charset="0"/>
              </a:rPr>
              <a:t>Directory</a:t>
            </a:r>
          </a:p>
        </p:txBody>
      </p:sp>
      <p:sp>
        <p:nvSpPr>
          <p:cNvPr id="139" name="Rectangle 138">
            <a:extLst>
              <a:ext uri="{FF2B5EF4-FFF2-40B4-BE49-F238E27FC236}">
                <a16:creationId xmlns:a16="http://schemas.microsoft.com/office/drawing/2014/main" id="{0F03561E-902A-424B-A9C4-FF6047A01CDB}"/>
              </a:ext>
            </a:extLst>
          </p:cNvPr>
          <p:cNvSpPr/>
          <p:nvPr/>
        </p:nvSpPr>
        <p:spPr>
          <a:xfrm>
            <a:off x="6187662" y="2765073"/>
            <a:ext cx="1890075" cy="230832"/>
          </a:xfrm>
          <a:prstGeom prst="rect">
            <a:avLst/>
          </a:prstGeom>
        </p:spPr>
        <p:txBody>
          <a:bodyPr wrap="square">
            <a:spAutoFit/>
          </a:bodyPr>
          <a:lstStyle/>
          <a:p>
            <a:pPr defTabSz="380848">
              <a:spcBef>
                <a:spcPts val="600"/>
              </a:spcBef>
            </a:pPr>
            <a:r>
              <a:rPr lang="en-US" sz="900" b="1" i="1" dirty="0">
                <a:solidFill>
                  <a:srgbClr val="00B050"/>
                </a:solidFill>
                <a:latin typeface="Open Sans" panose="020B0606030504020204" pitchFamily="34" charset="0"/>
                <a:ea typeface="Open Sans" panose="020B0606030504020204" pitchFamily="34" charset="0"/>
                <a:cs typeface="Open Sans" panose="020B0606030504020204" pitchFamily="34" charset="0"/>
              </a:rPr>
              <a:t>Silverpop</a:t>
            </a:r>
          </a:p>
        </p:txBody>
      </p:sp>
      <p:sp>
        <p:nvSpPr>
          <p:cNvPr id="141" name="Rectangle 140">
            <a:extLst>
              <a:ext uri="{FF2B5EF4-FFF2-40B4-BE49-F238E27FC236}">
                <a16:creationId xmlns:a16="http://schemas.microsoft.com/office/drawing/2014/main" id="{C832572E-CF56-402A-B639-43AFDE11CDAC}"/>
              </a:ext>
            </a:extLst>
          </p:cNvPr>
          <p:cNvSpPr/>
          <p:nvPr/>
        </p:nvSpPr>
        <p:spPr>
          <a:xfrm>
            <a:off x="8522367" y="4587436"/>
            <a:ext cx="2241994" cy="369332"/>
          </a:xfrm>
          <a:prstGeom prst="rect">
            <a:avLst/>
          </a:prstGeom>
        </p:spPr>
        <p:txBody>
          <a:bodyPr wrap="square">
            <a:spAutoFit/>
          </a:bodyPr>
          <a:lstStyle/>
          <a:p>
            <a:pPr defTabSz="380848"/>
            <a:r>
              <a:rPr lang="en-US" sz="900" b="1" i="1" dirty="0">
                <a:solidFill>
                  <a:srgbClr val="00B050"/>
                </a:solidFill>
                <a:latin typeface="Open Sans" panose="020B0606030504020204" pitchFamily="34" charset="0"/>
                <a:ea typeface="Open Sans" panose="020B0606030504020204" pitchFamily="34" charset="0"/>
                <a:cs typeface="Open Sans" panose="020B0606030504020204" pitchFamily="34" charset="0"/>
              </a:rPr>
              <a:t>Crystal </a:t>
            </a:r>
          </a:p>
          <a:p>
            <a:pPr defTabSz="380848"/>
            <a:r>
              <a:rPr lang="en-US" sz="900" b="1" i="1" dirty="0">
                <a:solidFill>
                  <a:srgbClr val="00B050"/>
                </a:solidFill>
                <a:latin typeface="Open Sans" panose="020B0606030504020204" pitchFamily="34" charset="0"/>
                <a:ea typeface="Open Sans" panose="020B0606030504020204" pitchFamily="34" charset="0"/>
                <a:cs typeface="Open Sans" panose="020B0606030504020204" pitchFamily="34" charset="0"/>
              </a:rPr>
              <a:t>reporting</a:t>
            </a:r>
          </a:p>
        </p:txBody>
      </p:sp>
      <p:sp>
        <p:nvSpPr>
          <p:cNvPr id="145" name="Rectangle 144">
            <a:extLst>
              <a:ext uri="{FF2B5EF4-FFF2-40B4-BE49-F238E27FC236}">
                <a16:creationId xmlns:a16="http://schemas.microsoft.com/office/drawing/2014/main" id="{6A09505A-AD3C-496F-85F9-E0015790A6E1}"/>
              </a:ext>
            </a:extLst>
          </p:cNvPr>
          <p:cNvSpPr/>
          <p:nvPr/>
        </p:nvSpPr>
        <p:spPr>
          <a:xfrm>
            <a:off x="7723536" y="3435098"/>
            <a:ext cx="1152825" cy="369332"/>
          </a:xfrm>
          <a:prstGeom prst="rect">
            <a:avLst/>
          </a:prstGeom>
        </p:spPr>
        <p:txBody>
          <a:bodyPr wrap="square">
            <a:spAutoFit/>
          </a:bodyPr>
          <a:lstStyle/>
          <a:p>
            <a:pPr defTabSz="380848"/>
            <a:r>
              <a:rPr lang="en-US" sz="900" b="1" i="1" dirty="0">
                <a:solidFill>
                  <a:srgbClr val="00B050"/>
                </a:solidFill>
                <a:latin typeface="Open Sans" panose="020B0606030504020204" pitchFamily="34" charset="0"/>
                <a:ea typeface="Open Sans" panose="020B0606030504020204" pitchFamily="34" charset="0"/>
                <a:cs typeface="Open Sans" panose="020B0606030504020204" pitchFamily="34" charset="0"/>
              </a:rPr>
              <a:t>Sales reps </a:t>
            </a:r>
          </a:p>
          <a:p>
            <a:pPr defTabSz="380848"/>
            <a:r>
              <a:rPr lang="en-US" sz="900" b="1" i="1" dirty="0">
                <a:solidFill>
                  <a:srgbClr val="00B050"/>
                </a:solidFill>
                <a:latin typeface="Open Sans" panose="020B0606030504020204" pitchFamily="34" charset="0"/>
                <a:ea typeface="Open Sans" panose="020B0606030504020204" pitchFamily="34" charset="0"/>
                <a:cs typeface="Open Sans" panose="020B0606030504020204" pitchFamily="34" charset="0"/>
              </a:rPr>
              <a:t>(CPQ)</a:t>
            </a:r>
          </a:p>
        </p:txBody>
      </p:sp>
      <p:sp>
        <p:nvSpPr>
          <p:cNvPr id="147" name="Rectangle 146">
            <a:extLst>
              <a:ext uri="{FF2B5EF4-FFF2-40B4-BE49-F238E27FC236}">
                <a16:creationId xmlns:a16="http://schemas.microsoft.com/office/drawing/2014/main" id="{89C2756C-E360-4CC8-8859-9ED7106DE985}"/>
              </a:ext>
            </a:extLst>
          </p:cNvPr>
          <p:cNvSpPr/>
          <p:nvPr/>
        </p:nvSpPr>
        <p:spPr>
          <a:xfrm>
            <a:off x="8715998" y="5160024"/>
            <a:ext cx="970909" cy="230832"/>
          </a:xfrm>
          <a:prstGeom prst="rect">
            <a:avLst/>
          </a:prstGeom>
        </p:spPr>
        <p:txBody>
          <a:bodyPr wrap="square">
            <a:spAutoFit/>
          </a:bodyPr>
          <a:lstStyle/>
          <a:p>
            <a:pPr defTabSz="380848">
              <a:spcBef>
                <a:spcPts val="600"/>
              </a:spcBef>
            </a:pPr>
            <a:r>
              <a:rPr lang="en-US" sz="900" b="1" i="1" dirty="0">
                <a:solidFill>
                  <a:srgbClr val="00B050"/>
                </a:solidFill>
                <a:latin typeface="Open Sans" panose="020B0606030504020204" pitchFamily="34" charset="0"/>
                <a:ea typeface="Open Sans" panose="020B0606030504020204" pitchFamily="34" charset="0"/>
                <a:cs typeface="Open Sans" panose="020B0606030504020204" pitchFamily="34" charset="0"/>
              </a:rPr>
              <a:t>SFDC</a:t>
            </a:r>
          </a:p>
        </p:txBody>
      </p:sp>
      <p:cxnSp>
        <p:nvCxnSpPr>
          <p:cNvPr id="153" name="Straight Connector 152">
            <a:extLst>
              <a:ext uri="{FF2B5EF4-FFF2-40B4-BE49-F238E27FC236}">
                <a16:creationId xmlns:a16="http://schemas.microsoft.com/office/drawing/2014/main" id="{44C98CAD-E466-4383-B05A-E06BEF1AAACE}"/>
              </a:ext>
            </a:extLst>
          </p:cNvPr>
          <p:cNvCxnSpPr>
            <a:cxnSpLocks/>
          </p:cNvCxnSpPr>
          <p:nvPr/>
        </p:nvCxnSpPr>
        <p:spPr>
          <a:xfrm flipH="1" flipV="1">
            <a:off x="3090556" y="4168641"/>
            <a:ext cx="316431" cy="195679"/>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96E51A0-A56B-4BC6-B23E-49C9DFED197F}"/>
              </a:ext>
            </a:extLst>
          </p:cNvPr>
          <p:cNvCxnSpPr>
            <a:cxnSpLocks/>
          </p:cNvCxnSpPr>
          <p:nvPr/>
        </p:nvCxnSpPr>
        <p:spPr>
          <a:xfrm flipH="1" flipV="1">
            <a:off x="4820567" y="2794034"/>
            <a:ext cx="143445" cy="390572"/>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D42CB36-52AA-4F52-A23A-10533D6599FE}"/>
              </a:ext>
            </a:extLst>
          </p:cNvPr>
          <p:cNvCxnSpPr>
            <a:cxnSpLocks/>
          </p:cNvCxnSpPr>
          <p:nvPr/>
        </p:nvCxnSpPr>
        <p:spPr>
          <a:xfrm flipV="1">
            <a:off x="7294820" y="2870888"/>
            <a:ext cx="211815" cy="390754"/>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6E1D569-747B-4536-8AAC-3ADBCF45222C}"/>
              </a:ext>
            </a:extLst>
          </p:cNvPr>
          <p:cNvCxnSpPr>
            <a:cxnSpLocks/>
          </p:cNvCxnSpPr>
          <p:nvPr/>
        </p:nvCxnSpPr>
        <p:spPr>
          <a:xfrm flipV="1">
            <a:off x="8468445" y="3751966"/>
            <a:ext cx="382435" cy="315536"/>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C832572E-CF56-402A-B639-43AFDE11CDAC}"/>
              </a:ext>
            </a:extLst>
          </p:cNvPr>
          <p:cNvSpPr/>
          <p:nvPr/>
        </p:nvSpPr>
        <p:spPr>
          <a:xfrm>
            <a:off x="9386675" y="553785"/>
            <a:ext cx="2241994" cy="215444"/>
          </a:xfrm>
          <a:prstGeom prst="rect">
            <a:avLst/>
          </a:prstGeom>
        </p:spPr>
        <p:txBody>
          <a:bodyPr wrap="square">
            <a:spAutoFit/>
          </a:bodyPr>
          <a:lstStyle/>
          <a:p>
            <a:pPr defTabSz="380848">
              <a:spcBef>
                <a:spcPts val="600"/>
              </a:spcBef>
            </a:pPr>
            <a:r>
              <a:rPr lang="en-US" sz="800" b="1" i="1" dirty="0">
                <a:solidFill>
                  <a:srgbClr val="00B050"/>
                </a:solidFill>
                <a:latin typeface="Open Sans" panose="020B0606030504020204" pitchFamily="34" charset="0"/>
                <a:ea typeface="Open Sans" panose="020B0606030504020204" pitchFamily="34" charset="0"/>
                <a:cs typeface="Open Sans" panose="020B0606030504020204" pitchFamily="34" charset="0"/>
              </a:rPr>
              <a:t>Enabling tool (internal)</a:t>
            </a:r>
          </a:p>
        </p:txBody>
      </p:sp>
      <p:sp>
        <p:nvSpPr>
          <p:cNvPr id="99" name="Rectangle 98">
            <a:extLst>
              <a:ext uri="{FF2B5EF4-FFF2-40B4-BE49-F238E27FC236}">
                <a16:creationId xmlns:a16="http://schemas.microsoft.com/office/drawing/2014/main" id="{C832572E-CF56-402A-B639-43AFDE11CDAC}"/>
              </a:ext>
            </a:extLst>
          </p:cNvPr>
          <p:cNvSpPr/>
          <p:nvPr/>
        </p:nvSpPr>
        <p:spPr>
          <a:xfrm>
            <a:off x="10678098" y="552637"/>
            <a:ext cx="2241994" cy="215444"/>
          </a:xfrm>
          <a:prstGeom prst="rect">
            <a:avLst/>
          </a:prstGeom>
        </p:spPr>
        <p:txBody>
          <a:bodyPr wrap="square">
            <a:spAutoFit/>
          </a:bodyPr>
          <a:lstStyle/>
          <a:p>
            <a:pPr defTabSz="380848">
              <a:spcBef>
                <a:spcPts val="600"/>
              </a:spcBef>
            </a:pPr>
            <a:r>
              <a:rPr lang="en-US" sz="800" b="1" i="1" dirty="0">
                <a:solidFill>
                  <a:schemeClr val="accent2"/>
                </a:solidFill>
                <a:latin typeface="Open Sans" panose="020B0606030504020204" pitchFamily="34" charset="0"/>
                <a:ea typeface="Open Sans" panose="020B0606030504020204" pitchFamily="34" charset="0"/>
                <a:cs typeface="Open Sans" panose="020B0606030504020204" pitchFamily="34" charset="0"/>
              </a:rPr>
              <a:t>Broker tool/touchpoint</a:t>
            </a:r>
          </a:p>
        </p:txBody>
      </p:sp>
      <p:sp>
        <p:nvSpPr>
          <p:cNvPr id="116" name="Rectangle 115">
            <a:extLst>
              <a:ext uri="{FF2B5EF4-FFF2-40B4-BE49-F238E27FC236}">
                <a16:creationId xmlns:a16="http://schemas.microsoft.com/office/drawing/2014/main" id="{0F03561E-902A-424B-A9C4-FF6047A01CDB}"/>
              </a:ext>
            </a:extLst>
          </p:cNvPr>
          <p:cNvSpPr/>
          <p:nvPr/>
        </p:nvSpPr>
        <p:spPr>
          <a:xfrm>
            <a:off x="5482013" y="2771330"/>
            <a:ext cx="1890075" cy="230832"/>
          </a:xfrm>
          <a:prstGeom prst="rect">
            <a:avLst/>
          </a:prstGeom>
        </p:spPr>
        <p:txBody>
          <a:bodyPr wrap="square">
            <a:spAutoFit/>
          </a:bodyPr>
          <a:lstStyle/>
          <a:p>
            <a:pPr defTabSz="380848">
              <a:spcBef>
                <a:spcPts val="600"/>
              </a:spcBef>
            </a:pPr>
            <a:r>
              <a:rPr lang="en-US" sz="900" b="1" i="1" dirty="0">
                <a:solidFill>
                  <a:srgbClr val="00B050"/>
                </a:solidFill>
                <a:latin typeface="Open Sans" panose="020B0606030504020204" pitchFamily="34" charset="0"/>
                <a:ea typeface="Open Sans" panose="020B0606030504020204" pitchFamily="34" charset="0"/>
                <a:cs typeface="Open Sans" panose="020B0606030504020204" pitchFamily="34" charset="0"/>
              </a:rPr>
              <a:t>Highspot</a:t>
            </a:r>
          </a:p>
        </p:txBody>
      </p:sp>
      <p:sp>
        <p:nvSpPr>
          <p:cNvPr id="92" name="Arc 2">
            <a:extLst>
              <a:ext uri="{FF2B5EF4-FFF2-40B4-BE49-F238E27FC236}">
                <a16:creationId xmlns:a16="http://schemas.microsoft.com/office/drawing/2014/main" id="{7663EE9B-8940-4A92-978D-571887C146C8}"/>
              </a:ext>
            </a:extLst>
          </p:cNvPr>
          <p:cNvSpPr>
            <a:spLocks/>
          </p:cNvSpPr>
          <p:nvPr/>
        </p:nvSpPr>
        <p:spPr bwMode="auto">
          <a:xfrm>
            <a:off x="3592426" y="3127191"/>
            <a:ext cx="5039363" cy="2587701"/>
          </a:xfrm>
          <a:custGeom>
            <a:avLst/>
            <a:gdLst>
              <a:gd name="T0" fmla="*/ 0 w 43200"/>
              <a:gd name="T1" fmla="*/ 2147483647 h 21715"/>
              <a:gd name="T2" fmla="*/ 2147483647 w 43200"/>
              <a:gd name="T3" fmla="*/ 2147483647 h 21715"/>
              <a:gd name="T4" fmla="*/ 2147483647 w 43200"/>
              <a:gd name="T5" fmla="*/ 2147483647 h 21715"/>
              <a:gd name="T6" fmla="*/ 0 60000 65536"/>
              <a:gd name="T7" fmla="*/ 0 60000 65536"/>
              <a:gd name="T8" fmla="*/ 0 60000 65536"/>
              <a:gd name="T9" fmla="*/ 0 w 43200"/>
              <a:gd name="T10" fmla="*/ 0 h 21715"/>
              <a:gd name="T11" fmla="*/ 43200 w 43200"/>
              <a:gd name="T12" fmla="*/ 21715 h 21715"/>
            </a:gdLst>
            <a:ahLst/>
            <a:cxnLst>
              <a:cxn ang="T6">
                <a:pos x="T0" y="T1"/>
              </a:cxn>
              <a:cxn ang="T7">
                <a:pos x="T2" y="T3"/>
              </a:cxn>
              <a:cxn ang="T8">
                <a:pos x="T4" y="T5"/>
              </a:cxn>
            </a:cxnLst>
            <a:rect l="T9" t="T10" r="T11" b="T12"/>
            <a:pathLst>
              <a:path w="43200" h="21715" fill="none" extrusionOk="0">
                <a:moveTo>
                  <a:pt x="0" y="21714"/>
                </a:moveTo>
                <a:cubicBezTo>
                  <a:pt x="0" y="21676"/>
                  <a:pt x="0" y="21638"/>
                  <a:pt x="0" y="21600"/>
                </a:cubicBezTo>
                <a:cubicBezTo>
                  <a:pt x="0" y="9670"/>
                  <a:pt x="9670" y="0"/>
                  <a:pt x="21600" y="0"/>
                </a:cubicBezTo>
                <a:cubicBezTo>
                  <a:pt x="33529" y="-1"/>
                  <a:pt x="43199" y="9670"/>
                  <a:pt x="43200" y="21599"/>
                </a:cubicBezTo>
              </a:path>
              <a:path w="43200" h="21715" stroke="0" extrusionOk="0">
                <a:moveTo>
                  <a:pt x="0" y="21714"/>
                </a:moveTo>
                <a:cubicBezTo>
                  <a:pt x="0" y="21676"/>
                  <a:pt x="0" y="21638"/>
                  <a:pt x="0" y="21600"/>
                </a:cubicBezTo>
                <a:cubicBezTo>
                  <a:pt x="0" y="9670"/>
                  <a:pt x="9670" y="0"/>
                  <a:pt x="21600" y="0"/>
                </a:cubicBezTo>
                <a:cubicBezTo>
                  <a:pt x="33529" y="-1"/>
                  <a:pt x="43199" y="9670"/>
                  <a:pt x="43200" y="21599"/>
                </a:cubicBezTo>
                <a:lnTo>
                  <a:pt x="21600" y="21600"/>
                </a:lnTo>
                <a:close/>
              </a:path>
            </a:pathLst>
          </a:custGeom>
          <a:solidFill>
            <a:schemeClr val="accent3">
              <a:lumMod val="60000"/>
              <a:lumOff val="40000"/>
            </a:schemeClr>
          </a:solidFill>
          <a:ln w="12700">
            <a:solidFill>
              <a:schemeClr val="tx1">
                <a:lumMod val="50000"/>
                <a:lumOff val="50000"/>
              </a:schemeClr>
            </a:solidFill>
            <a:round/>
            <a:headEnd/>
            <a:tailEnd/>
          </a:ln>
        </p:spPr>
        <p:txBody>
          <a:bodyPr wrap="square" lIns="0" tIns="0" rIns="0" bIns="0" anchor="ctr"/>
          <a:lstStyle/>
          <a:p>
            <a:pPr algn="ctr" defTabSz="914361">
              <a:defRPr/>
            </a:pPr>
            <a:endParaRPr lang="en-GB" altLang="ja-JP" sz="1400" dirty="0">
              <a:solidFill>
                <a:prstClr val="black"/>
              </a:solidFill>
              <a:ea typeface="ＭＳ Ｐゴシック" pitchFamily="50" charset="-128"/>
            </a:endParaRPr>
          </a:p>
        </p:txBody>
      </p:sp>
      <p:sp>
        <p:nvSpPr>
          <p:cNvPr id="127" name="Rectangle 126">
            <a:extLst>
              <a:ext uri="{FF2B5EF4-FFF2-40B4-BE49-F238E27FC236}">
                <a16:creationId xmlns:a16="http://schemas.microsoft.com/office/drawing/2014/main" id="{74C47E5C-F238-477E-97EE-9D356F96D5D7}"/>
              </a:ext>
            </a:extLst>
          </p:cNvPr>
          <p:cNvSpPr/>
          <p:nvPr/>
        </p:nvSpPr>
        <p:spPr>
          <a:xfrm>
            <a:off x="3844373" y="4784445"/>
            <a:ext cx="2241994" cy="230832"/>
          </a:xfrm>
          <a:prstGeom prst="rect">
            <a:avLst/>
          </a:prstGeom>
        </p:spPr>
        <p:txBody>
          <a:bodyPr wrap="square">
            <a:spAutoFit/>
          </a:bodyPr>
          <a:lstStyle/>
          <a:p>
            <a:pPr defTabSz="380848">
              <a:spcBef>
                <a:spcPts val="600"/>
              </a:spcBef>
            </a:pPr>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Sales reps</a:t>
            </a:r>
          </a:p>
        </p:txBody>
      </p:sp>
      <p:sp>
        <p:nvSpPr>
          <p:cNvPr id="134" name="Rectangle 133">
            <a:extLst>
              <a:ext uri="{FF2B5EF4-FFF2-40B4-BE49-F238E27FC236}">
                <a16:creationId xmlns:a16="http://schemas.microsoft.com/office/drawing/2014/main" id="{DA637D8E-9088-45DE-847E-4EF307763354}"/>
              </a:ext>
            </a:extLst>
          </p:cNvPr>
          <p:cNvSpPr/>
          <p:nvPr/>
        </p:nvSpPr>
        <p:spPr>
          <a:xfrm>
            <a:off x="4354789" y="3841010"/>
            <a:ext cx="2241994" cy="369332"/>
          </a:xfrm>
          <a:prstGeom prst="rect">
            <a:avLst/>
          </a:prstGeom>
        </p:spPr>
        <p:txBody>
          <a:bodyPr wrap="square">
            <a:spAutoFit/>
          </a:bodyPr>
          <a:lstStyle/>
          <a:p>
            <a:pPr defTabSz="380848"/>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Producer Public </a:t>
            </a:r>
          </a:p>
          <a:p>
            <a:pPr defTabSz="380848"/>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(Aetna.com)</a:t>
            </a:r>
          </a:p>
        </p:txBody>
      </p:sp>
      <p:sp>
        <p:nvSpPr>
          <p:cNvPr id="135" name="Rectangle 134">
            <a:extLst>
              <a:ext uri="{FF2B5EF4-FFF2-40B4-BE49-F238E27FC236}">
                <a16:creationId xmlns:a16="http://schemas.microsoft.com/office/drawing/2014/main" id="{F4CA2210-C226-47F7-AE1F-4DB08D7DF86A}"/>
              </a:ext>
            </a:extLst>
          </p:cNvPr>
          <p:cNvSpPr/>
          <p:nvPr/>
        </p:nvSpPr>
        <p:spPr>
          <a:xfrm>
            <a:off x="5416690" y="3255813"/>
            <a:ext cx="1890075" cy="230832"/>
          </a:xfrm>
          <a:prstGeom prst="rect">
            <a:avLst/>
          </a:prstGeom>
        </p:spPr>
        <p:txBody>
          <a:bodyPr wrap="square">
            <a:spAutoFit/>
          </a:bodyPr>
          <a:lstStyle/>
          <a:p>
            <a:pPr defTabSz="380848">
              <a:spcBef>
                <a:spcPts val="600"/>
              </a:spcBef>
            </a:pPr>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Broker alerts</a:t>
            </a:r>
          </a:p>
        </p:txBody>
      </p:sp>
      <p:sp>
        <p:nvSpPr>
          <p:cNvPr id="136" name="Rectangle 135">
            <a:extLst>
              <a:ext uri="{FF2B5EF4-FFF2-40B4-BE49-F238E27FC236}">
                <a16:creationId xmlns:a16="http://schemas.microsoft.com/office/drawing/2014/main" id="{3DA04565-0394-4371-B753-CD3BD638F740}"/>
              </a:ext>
            </a:extLst>
          </p:cNvPr>
          <p:cNvSpPr/>
          <p:nvPr/>
        </p:nvSpPr>
        <p:spPr>
          <a:xfrm>
            <a:off x="5611478" y="3986104"/>
            <a:ext cx="1036246" cy="230832"/>
          </a:xfrm>
          <a:prstGeom prst="rect">
            <a:avLst/>
          </a:prstGeom>
        </p:spPr>
        <p:txBody>
          <a:bodyPr wrap="square">
            <a:spAutoFit/>
          </a:bodyPr>
          <a:lstStyle/>
          <a:p>
            <a:pPr defTabSz="380848">
              <a:spcBef>
                <a:spcPts val="600"/>
              </a:spcBef>
            </a:pPr>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Producer World</a:t>
            </a:r>
          </a:p>
        </p:txBody>
      </p:sp>
      <p:sp>
        <p:nvSpPr>
          <p:cNvPr id="137" name="Rectangle 136">
            <a:extLst>
              <a:ext uri="{FF2B5EF4-FFF2-40B4-BE49-F238E27FC236}">
                <a16:creationId xmlns:a16="http://schemas.microsoft.com/office/drawing/2014/main" id="{BBE9FB89-9C63-45EC-8977-C5038EFEF379}"/>
              </a:ext>
            </a:extLst>
          </p:cNvPr>
          <p:cNvSpPr/>
          <p:nvPr/>
        </p:nvSpPr>
        <p:spPr>
          <a:xfrm>
            <a:off x="5473537" y="3762529"/>
            <a:ext cx="1890075" cy="230832"/>
          </a:xfrm>
          <a:prstGeom prst="rect">
            <a:avLst/>
          </a:prstGeom>
        </p:spPr>
        <p:txBody>
          <a:bodyPr wrap="square">
            <a:spAutoFit/>
          </a:bodyPr>
          <a:lstStyle/>
          <a:p>
            <a:pPr defTabSz="380848">
              <a:spcBef>
                <a:spcPts val="600"/>
              </a:spcBef>
            </a:pPr>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Aetna.com</a:t>
            </a:r>
          </a:p>
        </p:txBody>
      </p:sp>
      <p:sp>
        <p:nvSpPr>
          <p:cNvPr id="138" name="Rectangle 137">
            <a:extLst>
              <a:ext uri="{FF2B5EF4-FFF2-40B4-BE49-F238E27FC236}">
                <a16:creationId xmlns:a16="http://schemas.microsoft.com/office/drawing/2014/main" id="{7912B070-35D2-437F-BDFF-52D7DB5013AE}"/>
              </a:ext>
            </a:extLst>
          </p:cNvPr>
          <p:cNvSpPr/>
          <p:nvPr/>
        </p:nvSpPr>
        <p:spPr>
          <a:xfrm>
            <a:off x="5476659" y="3508613"/>
            <a:ext cx="1890075" cy="230832"/>
          </a:xfrm>
          <a:prstGeom prst="rect">
            <a:avLst/>
          </a:prstGeom>
        </p:spPr>
        <p:txBody>
          <a:bodyPr wrap="square">
            <a:spAutoFit/>
          </a:bodyPr>
          <a:lstStyle/>
          <a:p>
            <a:pPr defTabSz="380848">
              <a:spcBef>
                <a:spcPts val="600"/>
              </a:spcBef>
            </a:pPr>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Sales Reps </a:t>
            </a:r>
          </a:p>
        </p:txBody>
      </p:sp>
      <p:sp>
        <p:nvSpPr>
          <p:cNvPr id="140" name="Rectangle 139">
            <a:extLst>
              <a:ext uri="{FF2B5EF4-FFF2-40B4-BE49-F238E27FC236}">
                <a16:creationId xmlns:a16="http://schemas.microsoft.com/office/drawing/2014/main" id="{E26D473B-7165-4181-9D3D-D98570B48A2D}"/>
              </a:ext>
            </a:extLst>
          </p:cNvPr>
          <p:cNvSpPr/>
          <p:nvPr/>
        </p:nvSpPr>
        <p:spPr>
          <a:xfrm>
            <a:off x="6245789" y="3284426"/>
            <a:ext cx="657015" cy="230832"/>
          </a:xfrm>
          <a:prstGeom prst="rect">
            <a:avLst/>
          </a:prstGeom>
        </p:spPr>
        <p:txBody>
          <a:bodyPr wrap="square">
            <a:spAutoFit/>
          </a:bodyPr>
          <a:lstStyle/>
          <a:p>
            <a:pPr defTabSz="380848">
              <a:spcBef>
                <a:spcPts val="600"/>
              </a:spcBef>
            </a:pPr>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Emails </a:t>
            </a:r>
          </a:p>
        </p:txBody>
      </p:sp>
      <p:sp>
        <p:nvSpPr>
          <p:cNvPr id="142" name="Rectangle 141">
            <a:extLst>
              <a:ext uri="{FF2B5EF4-FFF2-40B4-BE49-F238E27FC236}">
                <a16:creationId xmlns:a16="http://schemas.microsoft.com/office/drawing/2014/main" id="{C43F05EB-97B8-4E28-ACF9-1E04C86D13C1}"/>
              </a:ext>
            </a:extLst>
          </p:cNvPr>
          <p:cNvSpPr/>
          <p:nvPr/>
        </p:nvSpPr>
        <p:spPr>
          <a:xfrm>
            <a:off x="7314171" y="5346428"/>
            <a:ext cx="1498089" cy="369332"/>
          </a:xfrm>
          <a:prstGeom prst="rect">
            <a:avLst/>
          </a:prstGeom>
        </p:spPr>
        <p:txBody>
          <a:bodyPr wrap="square">
            <a:spAutoFit/>
          </a:bodyPr>
          <a:lstStyle/>
          <a:p>
            <a:pPr defTabSz="380848"/>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Producer World </a:t>
            </a:r>
          </a:p>
          <a:p>
            <a:pPr defTabSz="380848"/>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(multiple dashboards)</a:t>
            </a:r>
          </a:p>
        </p:txBody>
      </p:sp>
      <p:sp>
        <p:nvSpPr>
          <p:cNvPr id="143" name="Rectangle 142">
            <a:extLst>
              <a:ext uri="{FF2B5EF4-FFF2-40B4-BE49-F238E27FC236}">
                <a16:creationId xmlns:a16="http://schemas.microsoft.com/office/drawing/2014/main" id="{78BF1C25-7EA2-4A14-B066-E50314E508DC}"/>
              </a:ext>
            </a:extLst>
          </p:cNvPr>
          <p:cNvSpPr/>
          <p:nvPr/>
        </p:nvSpPr>
        <p:spPr>
          <a:xfrm>
            <a:off x="7573607" y="5086825"/>
            <a:ext cx="970909" cy="230832"/>
          </a:xfrm>
          <a:prstGeom prst="rect">
            <a:avLst/>
          </a:prstGeom>
        </p:spPr>
        <p:txBody>
          <a:bodyPr wrap="square">
            <a:spAutoFit/>
          </a:bodyPr>
          <a:lstStyle/>
          <a:p>
            <a:pPr defTabSz="380848">
              <a:spcBef>
                <a:spcPts val="600"/>
              </a:spcBef>
            </a:pPr>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Sales reps</a:t>
            </a:r>
          </a:p>
        </p:txBody>
      </p:sp>
      <p:sp>
        <p:nvSpPr>
          <p:cNvPr id="144" name="Rectangle 143">
            <a:extLst>
              <a:ext uri="{FF2B5EF4-FFF2-40B4-BE49-F238E27FC236}">
                <a16:creationId xmlns:a16="http://schemas.microsoft.com/office/drawing/2014/main" id="{7692D1FB-8710-4BCB-9C33-711202720FD6}"/>
              </a:ext>
            </a:extLst>
          </p:cNvPr>
          <p:cNvSpPr/>
          <p:nvPr/>
        </p:nvSpPr>
        <p:spPr>
          <a:xfrm>
            <a:off x="7555539" y="4125213"/>
            <a:ext cx="2241994" cy="369332"/>
          </a:xfrm>
          <a:prstGeom prst="rect">
            <a:avLst/>
          </a:prstGeom>
        </p:spPr>
        <p:txBody>
          <a:bodyPr wrap="square">
            <a:spAutoFit/>
          </a:bodyPr>
          <a:lstStyle/>
          <a:p>
            <a:pPr defTabSz="380848"/>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Producer </a:t>
            </a:r>
          </a:p>
          <a:p>
            <a:pPr defTabSz="380848"/>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World</a:t>
            </a:r>
          </a:p>
        </p:txBody>
      </p:sp>
      <p:sp>
        <p:nvSpPr>
          <p:cNvPr id="146" name="Rectangle 145">
            <a:extLst>
              <a:ext uri="{FF2B5EF4-FFF2-40B4-BE49-F238E27FC236}">
                <a16:creationId xmlns:a16="http://schemas.microsoft.com/office/drawing/2014/main" id="{0CA05F58-2AA3-43D7-82FD-F571C03037B8}"/>
              </a:ext>
            </a:extLst>
          </p:cNvPr>
          <p:cNvSpPr/>
          <p:nvPr/>
        </p:nvSpPr>
        <p:spPr>
          <a:xfrm>
            <a:off x="6645666" y="4081057"/>
            <a:ext cx="1215385" cy="369332"/>
          </a:xfrm>
          <a:prstGeom prst="rect">
            <a:avLst/>
          </a:prstGeom>
        </p:spPr>
        <p:txBody>
          <a:bodyPr wrap="square">
            <a:spAutoFit/>
          </a:bodyPr>
          <a:lstStyle/>
          <a:p>
            <a:pPr defTabSz="380848"/>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Springboard        (SG + MM + JV)</a:t>
            </a:r>
          </a:p>
        </p:txBody>
      </p:sp>
      <p:sp>
        <p:nvSpPr>
          <p:cNvPr id="148" name="Rectangle 147">
            <a:extLst>
              <a:ext uri="{FF2B5EF4-FFF2-40B4-BE49-F238E27FC236}">
                <a16:creationId xmlns:a16="http://schemas.microsoft.com/office/drawing/2014/main" id="{82506AD3-01A8-4597-BCF3-C8875C377B3E}"/>
              </a:ext>
            </a:extLst>
          </p:cNvPr>
          <p:cNvSpPr/>
          <p:nvPr/>
        </p:nvSpPr>
        <p:spPr>
          <a:xfrm>
            <a:off x="6124976" y="3586034"/>
            <a:ext cx="657015" cy="230832"/>
          </a:xfrm>
          <a:prstGeom prst="rect">
            <a:avLst/>
          </a:prstGeom>
        </p:spPr>
        <p:txBody>
          <a:bodyPr wrap="square">
            <a:spAutoFit/>
          </a:bodyPr>
          <a:lstStyle/>
          <a:p>
            <a:pPr defTabSz="380848">
              <a:spcBef>
                <a:spcPts val="600"/>
              </a:spcBef>
            </a:pPr>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SBC Tool</a:t>
            </a:r>
          </a:p>
        </p:txBody>
      </p:sp>
      <p:sp>
        <p:nvSpPr>
          <p:cNvPr id="149" name="Rectangle 148">
            <a:extLst>
              <a:ext uri="{FF2B5EF4-FFF2-40B4-BE49-F238E27FC236}">
                <a16:creationId xmlns:a16="http://schemas.microsoft.com/office/drawing/2014/main" id="{34BD2D70-6BA8-44FB-88E4-78043DBE510F}"/>
              </a:ext>
            </a:extLst>
          </p:cNvPr>
          <p:cNvSpPr/>
          <p:nvPr/>
        </p:nvSpPr>
        <p:spPr>
          <a:xfrm>
            <a:off x="6876723" y="3515258"/>
            <a:ext cx="1353225" cy="369332"/>
          </a:xfrm>
          <a:prstGeom prst="rect">
            <a:avLst/>
          </a:prstGeom>
        </p:spPr>
        <p:txBody>
          <a:bodyPr wrap="square">
            <a:spAutoFit/>
          </a:bodyPr>
          <a:lstStyle/>
          <a:p>
            <a:pPr defTabSz="380848"/>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SG AFA </a:t>
            </a:r>
          </a:p>
          <a:p>
            <a:pPr defTabSz="380848"/>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Quick Quote</a:t>
            </a:r>
          </a:p>
        </p:txBody>
      </p:sp>
      <p:sp>
        <p:nvSpPr>
          <p:cNvPr id="150" name="Rectangle 149">
            <a:extLst>
              <a:ext uri="{FF2B5EF4-FFF2-40B4-BE49-F238E27FC236}">
                <a16:creationId xmlns:a16="http://schemas.microsoft.com/office/drawing/2014/main" id="{ACC420F1-90E9-4170-A4D2-59F0C9E87CED}"/>
              </a:ext>
            </a:extLst>
          </p:cNvPr>
          <p:cNvSpPr/>
          <p:nvPr/>
        </p:nvSpPr>
        <p:spPr>
          <a:xfrm>
            <a:off x="7027157" y="3882879"/>
            <a:ext cx="1933214" cy="230832"/>
          </a:xfrm>
          <a:prstGeom prst="rect">
            <a:avLst/>
          </a:prstGeom>
        </p:spPr>
        <p:txBody>
          <a:bodyPr wrap="square">
            <a:spAutoFit/>
          </a:bodyPr>
          <a:lstStyle/>
          <a:p>
            <a:pPr defTabSz="380848"/>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SMART (SG)</a:t>
            </a:r>
          </a:p>
        </p:txBody>
      </p:sp>
      <p:sp>
        <p:nvSpPr>
          <p:cNvPr id="151" name="Rectangle 150">
            <a:extLst>
              <a:ext uri="{FF2B5EF4-FFF2-40B4-BE49-F238E27FC236}">
                <a16:creationId xmlns:a16="http://schemas.microsoft.com/office/drawing/2014/main" id="{873209CD-20F3-4141-86CD-2BDC4289C970}"/>
              </a:ext>
            </a:extLst>
          </p:cNvPr>
          <p:cNvSpPr/>
          <p:nvPr/>
        </p:nvSpPr>
        <p:spPr>
          <a:xfrm>
            <a:off x="3844351" y="5121218"/>
            <a:ext cx="2241994" cy="230832"/>
          </a:xfrm>
          <a:prstGeom prst="rect">
            <a:avLst/>
          </a:prstGeom>
        </p:spPr>
        <p:txBody>
          <a:bodyPr wrap="square">
            <a:spAutoFit/>
          </a:bodyPr>
          <a:lstStyle/>
          <a:p>
            <a:pPr defTabSz="380848">
              <a:spcBef>
                <a:spcPts val="600"/>
              </a:spcBef>
            </a:pPr>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Microsites</a:t>
            </a:r>
          </a:p>
        </p:txBody>
      </p:sp>
      <p:sp>
        <p:nvSpPr>
          <p:cNvPr id="117" name="Rectangle 116">
            <a:extLst>
              <a:ext uri="{FF2B5EF4-FFF2-40B4-BE49-F238E27FC236}">
                <a16:creationId xmlns:a16="http://schemas.microsoft.com/office/drawing/2014/main" id="{5EB29536-68F7-487E-BD56-788A3CC1D81F}"/>
              </a:ext>
            </a:extLst>
          </p:cNvPr>
          <p:cNvSpPr/>
          <p:nvPr/>
        </p:nvSpPr>
        <p:spPr>
          <a:xfrm>
            <a:off x="6791586" y="4429096"/>
            <a:ext cx="1152825" cy="369332"/>
          </a:xfrm>
          <a:prstGeom prst="rect">
            <a:avLst/>
          </a:prstGeom>
        </p:spPr>
        <p:txBody>
          <a:bodyPr wrap="square">
            <a:spAutoFit/>
          </a:bodyPr>
          <a:lstStyle/>
          <a:p>
            <a:pPr defTabSz="380848">
              <a:spcBef>
                <a:spcPts val="600"/>
              </a:spcBef>
            </a:pPr>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MM Standard Plan (?)</a:t>
            </a:r>
          </a:p>
        </p:txBody>
      </p:sp>
      <p:sp>
        <p:nvSpPr>
          <p:cNvPr id="115" name="Rectangle 114">
            <a:extLst>
              <a:ext uri="{FF2B5EF4-FFF2-40B4-BE49-F238E27FC236}">
                <a16:creationId xmlns:a16="http://schemas.microsoft.com/office/drawing/2014/main" id="{C0D9A41E-FECB-4488-A2E7-F7BED80A3EBE}"/>
              </a:ext>
            </a:extLst>
          </p:cNvPr>
          <p:cNvSpPr/>
          <p:nvPr/>
        </p:nvSpPr>
        <p:spPr>
          <a:xfrm>
            <a:off x="7273229" y="4839554"/>
            <a:ext cx="1218247" cy="230832"/>
          </a:xfrm>
          <a:prstGeom prst="rect">
            <a:avLst/>
          </a:prstGeom>
        </p:spPr>
        <p:txBody>
          <a:bodyPr wrap="square">
            <a:spAutoFit/>
          </a:bodyPr>
          <a:lstStyle/>
          <a:p>
            <a:pPr defTabSz="380848">
              <a:spcBef>
                <a:spcPts val="600"/>
              </a:spcBef>
            </a:pPr>
            <a:r>
              <a:rPr lang="en-US" sz="900" b="1" i="1" dirty="0">
                <a:solidFill>
                  <a:schemeClr val="accent1"/>
                </a:solidFill>
                <a:latin typeface="Open Sans" panose="020B0606030504020204" pitchFamily="34" charset="0"/>
                <a:ea typeface="Open Sans" panose="020B0606030504020204" pitchFamily="34" charset="0"/>
                <a:cs typeface="Open Sans" panose="020B0606030504020204" pitchFamily="34" charset="0"/>
              </a:rPr>
              <a:t>Enrollment tools</a:t>
            </a:r>
          </a:p>
        </p:txBody>
      </p:sp>
      <p:sp>
        <p:nvSpPr>
          <p:cNvPr id="122" name="Freeform 77">
            <a:extLst>
              <a:ext uri="{FF2B5EF4-FFF2-40B4-BE49-F238E27FC236}">
                <a16:creationId xmlns:a16="http://schemas.microsoft.com/office/drawing/2014/main" id="{2950F052-32B6-4EE0-BA57-F861EC1166FD}"/>
              </a:ext>
            </a:extLst>
          </p:cNvPr>
          <p:cNvSpPr>
            <a:spLocks noEditPoints="1"/>
          </p:cNvSpPr>
          <p:nvPr/>
        </p:nvSpPr>
        <p:spPr bwMode="auto">
          <a:xfrm>
            <a:off x="5526396" y="4583890"/>
            <a:ext cx="1111846" cy="936959"/>
          </a:xfrm>
          <a:custGeom>
            <a:avLst/>
            <a:gdLst>
              <a:gd name="T0" fmla="*/ 110 w 380"/>
              <a:gd name="T1" fmla="*/ 56 h 439"/>
              <a:gd name="T2" fmla="*/ 86 w 380"/>
              <a:gd name="T3" fmla="*/ 142 h 439"/>
              <a:gd name="T4" fmla="*/ 106 w 380"/>
              <a:gd name="T5" fmla="*/ 196 h 439"/>
              <a:gd name="T6" fmla="*/ 163 w 380"/>
              <a:gd name="T7" fmla="*/ 259 h 439"/>
              <a:gd name="T8" fmla="*/ 217 w 380"/>
              <a:gd name="T9" fmla="*/ 259 h 439"/>
              <a:gd name="T10" fmla="*/ 274 w 380"/>
              <a:gd name="T11" fmla="*/ 196 h 439"/>
              <a:gd name="T12" fmla="*/ 295 w 380"/>
              <a:gd name="T13" fmla="*/ 142 h 439"/>
              <a:gd name="T14" fmla="*/ 271 w 380"/>
              <a:gd name="T15" fmla="*/ 56 h 439"/>
              <a:gd name="T16" fmla="*/ 110 w 380"/>
              <a:gd name="T17" fmla="*/ 56 h 439"/>
              <a:gd name="T18" fmla="*/ 123 w 380"/>
              <a:gd name="T19" fmla="*/ 122 h 439"/>
              <a:gd name="T20" fmla="*/ 136 w 380"/>
              <a:gd name="T21" fmla="*/ 96 h 439"/>
              <a:gd name="T22" fmla="*/ 150 w 380"/>
              <a:gd name="T23" fmla="*/ 99 h 439"/>
              <a:gd name="T24" fmla="*/ 230 w 380"/>
              <a:gd name="T25" fmla="*/ 99 h 439"/>
              <a:gd name="T26" fmla="*/ 245 w 380"/>
              <a:gd name="T27" fmla="*/ 96 h 439"/>
              <a:gd name="T28" fmla="*/ 257 w 380"/>
              <a:gd name="T29" fmla="*/ 122 h 439"/>
              <a:gd name="T30" fmla="*/ 264 w 380"/>
              <a:gd name="T31" fmla="*/ 125 h 439"/>
              <a:gd name="T32" fmla="*/ 273 w 380"/>
              <a:gd name="T33" fmla="*/ 117 h 439"/>
              <a:gd name="T34" fmla="*/ 281 w 380"/>
              <a:gd name="T35" fmla="*/ 147 h 439"/>
              <a:gd name="T36" fmla="*/ 266 w 380"/>
              <a:gd name="T37" fmla="*/ 176 h 439"/>
              <a:gd name="T38" fmla="*/ 262 w 380"/>
              <a:gd name="T39" fmla="*/ 178 h 439"/>
              <a:gd name="T40" fmla="*/ 211 w 380"/>
              <a:gd name="T41" fmla="*/ 243 h 439"/>
              <a:gd name="T42" fmla="*/ 169 w 380"/>
              <a:gd name="T43" fmla="*/ 243 h 439"/>
              <a:gd name="T44" fmla="*/ 118 w 380"/>
              <a:gd name="T45" fmla="*/ 178 h 439"/>
              <a:gd name="T46" fmla="*/ 115 w 380"/>
              <a:gd name="T47" fmla="*/ 176 h 439"/>
              <a:gd name="T48" fmla="*/ 99 w 380"/>
              <a:gd name="T49" fmla="*/ 147 h 439"/>
              <a:gd name="T50" fmla="*/ 107 w 380"/>
              <a:gd name="T51" fmla="*/ 117 h 439"/>
              <a:gd name="T52" fmla="*/ 117 w 380"/>
              <a:gd name="T53" fmla="*/ 125 h 439"/>
              <a:gd name="T54" fmla="*/ 123 w 380"/>
              <a:gd name="T55" fmla="*/ 122 h 439"/>
              <a:gd name="T56" fmla="*/ 112 w 380"/>
              <a:gd name="T57" fmla="*/ 249 h 439"/>
              <a:gd name="T58" fmla="*/ 268 w 380"/>
              <a:gd name="T59" fmla="*/ 249 h 439"/>
              <a:gd name="T60" fmla="*/ 356 w 380"/>
              <a:gd name="T61" fmla="*/ 439 h 439"/>
              <a:gd name="T62" fmla="*/ 24 w 380"/>
              <a:gd name="T63" fmla="*/ 439 h 439"/>
              <a:gd name="T64" fmla="*/ 112 w 380"/>
              <a:gd name="T65" fmla="*/ 24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0" h="439">
                <a:moveTo>
                  <a:pt x="110" y="56"/>
                </a:moveTo>
                <a:cubicBezTo>
                  <a:pt x="94" y="78"/>
                  <a:pt x="84" y="105"/>
                  <a:pt x="86" y="142"/>
                </a:cubicBezTo>
                <a:cubicBezTo>
                  <a:pt x="87" y="161"/>
                  <a:pt x="89" y="184"/>
                  <a:pt x="106" y="196"/>
                </a:cubicBezTo>
                <a:cubicBezTo>
                  <a:pt x="116" y="225"/>
                  <a:pt x="136" y="249"/>
                  <a:pt x="163" y="259"/>
                </a:cubicBezTo>
                <a:cubicBezTo>
                  <a:pt x="180" y="265"/>
                  <a:pt x="200" y="265"/>
                  <a:pt x="217" y="259"/>
                </a:cubicBezTo>
                <a:cubicBezTo>
                  <a:pt x="245" y="249"/>
                  <a:pt x="264" y="225"/>
                  <a:pt x="274" y="196"/>
                </a:cubicBezTo>
                <a:cubicBezTo>
                  <a:pt x="291" y="184"/>
                  <a:pt x="294" y="161"/>
                  <a:pt x="295" y="142"/>
                </a:cubicBezTo>
                <a:cubicBezTo>
                  <a:pt x="296" y="105"/>
                  <a:pt x="286" y="78"/>
                  <a:pt x="271" y="56"/>
                </a:cubicBezTo>
                <a:cubicBezTo>
                  <a:pt x="231" y="0"/>
                  <a:pt x="149" y="0"/>
                  <a:pt x="110" y="56"/>
                </a:cubicBezTo>
                <a:close/>
                <a:moveTo>
                  <a:pt x="123" y="122"/>
                </a:moveTo>
                <a:cubicBezTo>
                  <a:pt x="124" y="110"/>
                  <a:pt x="128" y="98"/>
                  <a:pt x="136" y="96"/>
                </a:cubicBezTo>
                <a:cubicBezTo>
                  <a:pt x="141" y="94"/>
                  <a:pt x="146" y="96"/>
                  <a:pt x="150" y="99"/>
                </a:cubicBezTo>
                <a:cubicBezTo>
                  <a:pt x="172" y="117"/>
                  <a:pt x="208" y="117"/>
                  <a:pt x="230" y="99"/>
                </a:cubicBezTo>
                <a:cubicBezTo>
                  <a:pt x="235" y="96"/>
                  <a:pt x="240" y="94"/>
                  <a:pt x="245" y="96"/>
                </a:cubicBezTo>
                <a:cubicBezTo>
                  <a:pt x="252" y="98"/>
                  <a:pt x="256" y="110"/>
                  <a:pt x="257" y="122"/>
                </a:cubicBezTo>
                <a:cubicBezTo>
                  <a:pt x="258" y="128"/>
                  <a:pt x="262" y="128"/>
                  <a:pt x="264" y="125"/>
                </a:cubicBezTo>
                <a:cubicBezTo>
                  <a:pt x="266" y="120"/>
                  <a:pt x="270" y="117"/>
                  <a:pt x="273" y="117"/>
                </a:cubicBezTo>
                <a:cubicBezTo>
                  <a:pt x="279" y="117"/>
                  <a:pt x="283" y="130"/>
                  <a:pt x="281" y="147"/>
                </a:cubicBezTo>
                <a:cubicBezTo>
                  <a:pt x="279" y="163"/>
                  <a:pt x="272" y="176"/>
                  <a:pt x="266" y="176"/>
                </a:cubicBezTo>
                <a:cubicBezTo>
                  <a:pt x="264" y="176"/>
                  <a:pt x="263" y="177"/>
                  <a:pt x="262" y="178"/>
                </a:cubicBezTo>
                <a:cubicBezTo>
                  <a:pt x="255" y="208"/>
                  <a:pt x="238" y="234"/>
                  <a:pt x="211" y="243"/>
                </a:cubicBezTo>
                <a:cubicBezTo>
                  <a:pt x="198" y="248"/>
                  <a:pt x="183" y="248"/>
                  <a:pt x="169" y="243"/>
                </a:cubicBezTo>
                <a:cubicBezTo>
                  <a:pt x="143" y="234"/>
                  <a:pt x="125" y="208"/>
                  <a:pt x="118" y="178"/>
                </a:cubicBezTo>
                <a:cubicBezTo>
                  <a:pt x="117" y="177"/>
                  <a:pt x="116" y="176"/>
                  <a:pt x="115" y="176"/>
                </a:cubicBezTo>
                <a:cubicBezTo>
                  <a:pt x="108" y="176"/>
                  <a:pt x="101" y="163"/>
                  <a:pt x="99" y="147"/>
                </a:cubicBezTo>
                <a:cubicBezTo>
                  <a:pt x="97" y="130"/>
                  <a:pt x="101" y="117"/>
                  <a:pt x="107" y="117"/>
                </a:cubicBezTo>
                <a:cubicBezTo>
                  <a:pt x="111" y="117"/>
                  <a:pt x="114" y="120"/>
                  <a:pt x="117" y="125"/>
                </a:cubicBezTo>
                <a:cubicBezTo>
                  <a:pt x="118" y="128"/>
                  <a:pt x="122" y="128"/>
                  <a:pt x="123" y="122"/>
                </a:cubicBezTo>
                <a:close/>
                <a:moveTo>
                  <a:pt x="112" y="249"/>
                </a:moveTo>
                <a:cubicBezTo>
                  <a:pt x="157" y="301"/>
                  <a:pt x="223" y="301"/>
                  <a:pt x="268" y="249"/>
                </a:cubicBezTo>
                <a:cubicBezTo>
                  <a:pt x="346" y="285"/>
                  <a:pt x="380" y="439"/>
                  <a:pt x="356" y="439"/>
                </a:cubicBezTo>
                <a:cubicBezTo>
                  <a:pt x="232" y="439"/>
                  <a:pt x="148" y="439"/>
                  <a:pt x="24" y="439"/>
                </a:cubicBezTo>
                <a:cubicBezTo>
                  <a:pt x="0" y="439"/>
                  <a:pt x="35" y="285"/>
                  <a:pt x="112" y="249"/>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pPr defTabSz="914361"/>
            <a:endParaRPr lang="en-US" sz="1900">
              <a:solidFill>
                <a:prstClr val="black"/>
              </a:solidFill>
            </a:endParaRPr>
          </a:p>
        </p:txBody>
      </p:sp>
      <p:sp>
        <p:nvSpPr>
          <p:cNvPr id="118" name="AutoShape 4">
            <a:extLst>
              <a:ext uri="{FF2B5EF4-FFF2-40B4-BE49-F238E27FC236}">
                <a16:creationId xmlns:a16="http://schemas.microsoft.com/office/drawing/2014/main" id="{A5F78EE2-235F-48AE-8AD0-1314081C3AA7}"/>
              </a:ext>
            </a:extLst>
          </p:cNvPr>
          <p:cNvSpPr>
            <a:spLocks noChangeArrowheads="1"/>
          </p:cNvSpPr>
          <p:nvPr/>
        </p:nvSpPr>
        <p:spPr bwMode="auto">
          <a:xfrm rot="16520130" flipV="1">
            <a:off x="5108705" y="5027822"/>
            <a:ext cx="238437" cy="110675"/>
          </a:xfrm>
          <a:prstGeom prst="triangle">
            <a:avLst>
              <a:gd name="adj" fmla="val 50000"/>
            </a:avLst>
          </a:prstGeom>
          <a:solidFill>
            <a:schemeClr val="tx1">
              <a:lumMod val="50000"/>
              <a:lumOff val="50000"/>
            </a:schemeClr>
          </a:solidFill>
          <a:ln w="6350" algn="ctr">
            <a:noFill/>
            <a:miter lim="800000"/>
            <a:headEnd/>
            <a:tailEnd/>
          </a:ln>
          <a:effectLst/>
        </p:spPr>
        <p:txBody>
          <a:bodyPr vert="horz" wrap="none" lIns="88900" tIns="88900" rIns="88900" bIns="88900" numCol="1" anchor="ctr" anchorCtr="0" compatLnSpc="1">
            <a:prstTxWarp prst="textNoShape">
              <a:avLst/>
            </a:prstTxWarp>
          </a:bodyPr>
          <a:lstStyle/>
          <a:p>
            <a:pPr defTabSz="914361"/>
            <a:endParaRPr lang="en-GB" sz="1900" dirty="0">
              <a:solidFill>
                <a:prstClr val="black"/>
              </a:solidFill>
            </a:endParaRPr>
          </a:p>
        </p:txBody>
      </p:sp>
      <p:sp>
        <p:nvSpPr>
          <p:cNvPr id="119" name="AutoShape 4">
            <a:extLst>
              <a:ext uri="{FF2B5EF4-FFF2-40B4-BE49-F238E27FC236}">
                <a16:creationId xmlns:a16="http://schemas.microsoft.com/office/drawing/2014/main" id="{1895F40E-C50E-4E00-A5A7-5C8DF1FA8D8D}"/>
              </a:ext>
            </a:extLst>
          </p:cNvPr>
          <p:cNvSpPr>
            <a:spLocks noChangeArrowheads="1"/>
          </p:cNvSpPr>
          <p:nvPr/>
        </p:nvSpPr>
        <p:spPr bwMode="auto">
          <a:xfrm rot="18852891" flipV="1">
            <a:off x="5639112" y="4448737"/>
            <a:ext cx="238437" cy="110675"/>
          </a:xfrm>
          <a:prstGeom prst="triangle">
            <a:avLst>
              <a:gd name="adj" fmla="val 50000"/>
            </a:avLst>
          </a:prstGeom>
          <a:solidFill>
            <a:schemeClr val="tx1">
              <a:lumMod val="50000"/>
              <a:lumOff val="50000"/>
            </a:schemeClr>
          </a:solidFill>
          <a:ln w="6350" algn="ctr">
            <a:noFill/>
            <a:miter lim="800000"/>
            <a:headEnd/>
            <a:tailEnd/>
          </a:ln>
          <a:effectLst/>
        </p:spPr>
        <p:txBody>
          <a:bodyPr vert="horz" wrap="none" lIns="88900" tIns="88900" rIns="88900" bIns="88900" numCol="1" anchor="ctr" anchorCtr="0" compatLnSpc="1">
            <a:prstTxWarp prst="textNoShape">
              <a:avLst/>
            </a:prstTxWarp>
          </a:bodyPr>
          <a:lstStyle/>
          <a:p>
            <a:pPr defTabSz="914361"/>
            <a:endParaRPr lang="en-GB" sz="1900" dirty="0">
              <a:solidFill>
                <a:prstClr val="black"/>
              </a:solidFill>
            </a:endParaRPr>
          </a:p>
        </p:txBody>
      </p:sp>
      <p:sp>
        <p:nvSpPr>
          <p:cNvPr id="120" name="AutoShape 4">
            <a:extLst>
              <a:ext uri="{FF2B5EF4-FFF2-40B4-BE49-F238E27FC236}">
                <a16:creationId xmlns:a16="http://schemas.microsoft.com/office/drawing/2014/main" id="{96AF8688-EBE3-4086-9B7F-62A594B7DCDC}"/>
              </a:ext>
            </a:extLst>
          </p:cNvPr>
          <p:cNvSpPr>
            <a:spLocks noChangeArrowheads="1"/>
          </p:cNvSpPr>
          <p:nvPr/>
        </p:nvSpPr>
        <p:spPr bwMode="auto">
          <a:xfrm rot="2790074" flipV="1">
            <a:off x="6368258" y="4448470"/>
            <a:ext cx="238437" cy="110675"/>
          </a:xfrm>
          <a:prstGeom prst="triangle">
            <a:avLst>
              <a:gd name="adj" fmla="val 50000"/>
            </a:avLst>
          </a:prstGeom>
          <a:solidFill>
            <a:schemeClr val="tx1">
              <a:lumMod val="50000"/>
              <a:lumOff val="50000"/>
            </a:schemeClr>
          </a:solidFill>
          <a:ln w="6350" algn="ctr">
            <a:noFill/>
            <a:miter lim="800000"/>
            <a:headEnd/>
            <a:tailEnd/>
          </a:ln>
          <a:effectLst/>
        </p:spPr>
        <p:txBody>
          <a:bodyPr vert="horz" wrap="none" lIns="88900" tIns="88900" rIns="88900" bIns="88900" numCol="1" anchor="ctr" anchorCtr="0" compatLnSpc="1">
            <a:prstTxWarp prst="textNoShape">
              <a:avLst/>
            </a:prstTxWarp>
          </a:bodyPr>
          <a:lstStyle/>
          <a:p>
            <a:pPr defTabSz="914361"/>
            <a:endParaRPr lang="en-GB" sz="1900" dirty="0">
              <a:solidFill>
                <a:prstClr val="black"/>
              </a:solidFill>
            </a:endParaRPr>
          </a:p>
        </p:txBody>
      </p:sp>
      <p:sp>
        <p:nvSpPr>
          <p:cNvPr id="121" name="AutoShape 4">
            <a:extLst>
              <a:ext uri="{FF2B5EF4-FFF2-40B4-BE49-F238E27FC236}">
                <a16:creationId xmlns:a16="http://schemas.microsoft.com/office/drawing/2014/main" id="{50B8CABE-8082-41AD-A84A-2339382B1E8D}"/>
              </a:ext>
            </a:extLst>
          </p:cNvPr>
          <p:cNvSpPr>
            <a:spLocks noChangeArrowheads="1"/>
          </p:cNvSpPr>
          <p:nvPr/>
        </p:nvSpPr>
        <p:spPr bwMode="auto">
          <a:xfrm rot="5400000" flipV="1">
            <a:off x="6767299" y="5026631"/>
            <a:ext cx="238437" cy="110675"/>
          </a:xfrm>
          <a:prstGeom prst="triangle">
            <a:avLst>
              <a:gd name="adj" fmla="val 50000"/>
            </a:avLst>
          </a:prstGeom>
          <a:solidFill>
            <a:schemeClr val="tx1">
              <a:lumMod val="50000"/>
              <a:lumOff val="50000"/>
            </a:schemeClr>
          </a:solidFill>
          <a:ln w="6350" algn="ctr">
            <a:noFill/>
            <a:miter lim="800000"/>
            <a:headEnd/>
            <a:tailEnd/>
          </a:ln>
          <a:effectLst/>
        </p:spPr>
        <p:txBody>
          <a:bodyPr vert="horz" wrap="none" lIns="88900" tIns="88900" rIns="88900" bIns="88900" numCol="1" anchor="ctr" anchorCtr="0" compatLnSpc="1">
            <a:prstTxWarp prst="textNoShape">
              <a:avLst/>
            </a:prstTxWarp>
          </a:bodyPr>
          <a:lstStyle/>
          <a:p>
            <a:pPr defTabSz="914361"/>
            <a:endParaRPr lang="en-GB" sz="1900" dirty="0">
              <a:solidFill>
                <a:prstClr val="black"/>
              </a:solidFill>
            </a:endParaRPr>
          </a:p>
        </p:txBody>
      </p:sp>
    </p:spTree>
    <p:extLst>
      <p:ext uri="{BB962C8B-B14F-4D97-AF65-F5344CB8AC3E}">
        <p14:creationId xmlns:p14="http://schemas.microsoft.com/office/powerpoint/2010/main" val="12243195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Brokers are integral to Aetna’s Commercial revenue</a:t>
            </a:r>
          </a:p>
        </p:txBody>
      </p:sp>
      <p:graphicFrame>
        <p:nvGraphicFramePr>
          <p:cNvPr id="63" name="Chart 62">
            <a:extLst>
              <a:ext uri="{FF2B5EF4-FFF2-40B4-BE49-F238E27FC236}">
                <a16:creationId xmlns:a16="http://schemas.microsoft.com/office/drawing/2014/main" id="{96C365DC-4C95-4C9E-89C1-112296DDA03A}"/>
              </a:ext>
            </a:extLst>
          </p:cNvPr>
          <p:cNvGraphicFramePr/>
          <p:nvPr/>
        </p:nvGraphicFramePr>
        <p:xfrm>
          <a:off x="160257" y="1789180"/>
          <a:ext cx="6258825" cy="44800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6" name="Chart 65">
            <a:extLst>
              <a:ext uri="{FF2B5EF4-FFF2-40B4-BE49-F238E27FC236}">
                <a16:creationId xmlns:a16="http://schemas.microsoft.com/office/drawing/2014/main" id="{B9BFBC13-0268-4EF2-897F-709C53991B3E}"/>
              </a:ext>
            </a:extLst>
          </p:cNvPr>
          <p:cNvGraphicFramePr/>
          <p:nvPr/>
        </p:nvGraphicFramePr>
        <p:xfrm>
          <a:off x="7874481" y="4821893"/>
          <a:ext cx="2586249" cy="15443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8" name="Chart 67">
            <a:extLst>
              <a:ext uri="{FF2B5EF4-FFF2-40B4-BE49-F238E27FC236}">
                <a16:creationId xmlns:a16="http://schemas.microsoft.com/office/drawing/2014/main" id="{43E86AC9-4B5D-48AB-8F22-0F5A27BE4566}"/>
              </a:ext>
            </a:extLst>
          </p:cNvPr>
          <p:cNvGraphicFramePr/>
          <p:nvPr/>
        </p:nvGraphicFramePr>
        <p:xfrm>
          <a:off x="7735546" y="3228780"/>
          <a:ext cx="2725184" cy="15443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9" name="Chart 68">
            <a:extLst>
              <a:ext uri="{FF2B5EF4-FFF2-40B4-BE49-F238E27FC236}">
                <a16:creationId xmlns:a16="http://schemas.microsoft.com/office/drawing/2014/main" id="{A5087B7D-50CB-4F36-86A9-733E790D5A61}"/>
              </a:ext>
            </a:extLst>
          </p:cNvPr>
          <p:cNvGraphicFramePr/>
          <p:nvPr/>
        </p:nvGraphicFramePr>
        <p:xfrm>
          <a:off x="7828764" y="1602031"/>
          <a:ext cx="2586249" cy="1544335"/>
        </p:xfrm>
        <a:graphic>
          <a:graphicData uri="http://schemas.openxmlformats.org/drawingml/2006/chart">
            <c:chart xmlns:c="http://schemas.openxmlformats.org/drawingml/2006/chart" xmlns:r="http://schemas.openxmlformats.org/officeDocument/2006/relationships" r:id="rId5"/>
          </a:graphicData>
        </a:graphic>
      </p:graphicFrame>
      <p:sp>
        <p:nvSpPr>
          <p:cNvPr id="70" name="Rectangle 69">
            <a:extLst>
              <a:ext uri="{FF2B5EF4-FFF2-40B4-BE49-F238E27FC236}">
                <a16:creationId xmlns:a16="http://schemas.microsoft.com/office/drawing/2014/main" id="{4340E487-A948-4CAF-93CA-BF6BDF382FA5}"/>
              </a:ext>
            </a:extLst>
          </p:cNvPr>
          <p:cNvSpPr/>
          <p:nvPr/>
        </p:nvSpPr>
        <p:spPr>
          <a:xfrm>
            <a:off x="1787331" y="1627852"/>
            <a:ext cx="3890809" cy="276999"/>
          </a:xfrm>
          <a:prstGeom prst="rect">
            <a:avLst/>
          </a:prstGeom>
        </p:spPr>
        <p:txBody>
          <a:bodyPr wrap="none">
            <a:spAutoFit/>
          </a:bodyPr>
          <a:lstStyle/>
          <a:p>
            <a:r>
              <a:rPr lang="en-US" sz="1200" b="1" dirty="0">
                <a:solidFill>
                  <a:prstClr val="black"/>
                </a:solidFill>
                <a:latin typeface="Open Sans" panose="020B0606030504020204" pitchFamily="34" charset="0"/>
                <a:ea typeface="Open Sans" panose="020B0606030504020204" pitchFamily="34" charset="0"/>
                <a:cs typeface="Open Sans" panose="020B0606030504020204" pitchFamily="34" charset="0"/>
              </a:rPr>
              <a:t>Plan Sponsors Channel of Business (By Segment)</a:t>
            </a:r>
          </a:p>
        </p:txBody>
      </p:sp>
      <p:sp>
        <p:nvSpPr>
          <p:cNvPr id="71" name="Rectangle 70">
            <a:extLst>
              <a:ext uri="{FF2B5EF4-FFF2-40B4-BE49-F238E27FC236}">
                <a16:creationId xmlns:a16="http://schemas.microsoft.com/office/drawing/2014/main" id="{43944C74-CBB0-4CB6-941F-8CA391C33730}"/>
              </a:ext>
            </a:extLst>
          </p:cNvPr>
          <p:cNvSpPr/>
          <p:nvPr/>
        </p:nvSpPr>
        <p:spPr>
          <a:xfrm>
            <a:off x="7735546" y="1218121"/>
            <a:ext cx="2764411" cy="276999"/>
          </a:xfrm>
          <a:prstGeom prst="rect">
            <a:avLst/>
          </a:prstGeom>
        </p:spPr>
        <p:txBody>
          <a:bodyPr wrap="none">
            <a:spAutoFit/>
          </a:bodyPr>
          <a:lstStyle/>
          <a:p>
            <a:r>
              <a:rPr lang="en-US" sz="1200" b="1" dirty="0">
                <a:solidFill>
                  <a:prstClr val="black"/>
                </a:solidFill>
                <a:latin typeface="Open Sans" panose="020B0606030504020204" pitchFamily="34" charset="0"/>
                <a:ea typeface="Open Sans" panose="020B0606030504020204" pitchFamily="34" charset="0"/>
                <a:cs typeface="Open Sans" panose="020B0606030504020204" pitchFamily="34" charset="0"/>
              </a:rPr>
              <a:t>Percent of Sales Through Brokers </a:t>
            </a:r>
          </a:p>
        </p:txBody>
      </p:sp>
      <p:sp>
        <p:nvSpPr>
          <p:cNvPr id="72" name="Rectangle 71">
            <a:extLst>
              <a:ext uri="{FF2B5EF4-FFF2-40B4-BE49-F238E27FC236}">
                <a16:creationId xmlns:a16="http://schemas.microsoft.com/office/drawing/2014/main" id="{A32B423F-A3F3-4B9B-B5D9-46B566D7F072}"/>
              </a:ext>
            </a:extLst>
          </p:cNvPr>
          <p:cNvSpPr/>
          <p:nvPr/>
        </p:nvSpPr>
        <p:spPr>
          <a:xfrm>
            <a:off x="7285680" y="2236909"/>
            <a:ext cx="997389" cy="261610"/>
          </a:xfrm>
          <a:prstGeom prst="rect">
            <a:avLst/>
          </a:prstGeom>
        </p:spPr>
        <p:txBody>
          <a:bodyPr wrap="none">
            <a:spAutoFit/>
          </a:bodyPr>
          <a:lstStyle/>
          <a:p>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Small Group</a:t>
            </a:r>
          </a:p>
        </p:txBody>
      </p:sp>
      <p:sp>
        <p:nvSpPr>
          <p:cNvPr id="73" name="Rectangle 72">
            <a:extLst>
              <a:ext uri="{FF2B5EF4-FFF2-40B4-BE49-F238E27FC236}">
                <a16:creationId xmlns:a16="http://schemas.microsoft.com/office/drawing/2014/main" id="{1C1BEBF3-1B0B-476E-9DCD-5685139863BD}"/>
              </a:ext>
            </a:extLst>
          </p:cNvPr>
          <p:cNvSpPr/>
          <p:nvPr/>
        </p:nvSpPr>
        <p:spPr>
          <a:xfrm>
            <a:off x="7189499" y="3711582"/>
            <a:ext cx="1135247" cy="261610"/>
          </a:xfrm>
          <a:prstGeom prst="rect">
            <a:avLst/>
          </a:prstGeom>
        </p:spPr>
        <p:txBody>
          <a:bodyPr wrap="none">
            <a:spAutoFit/>
          </a:bodyPr>
          <a:lstStyle/>
          <a:p>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Middle Market</a:t>
            </a:r>
          </a:p>
        </p:txBody>
      </p:sp>
      <p:sp>
        <p:nvSpPr>
          <p:cNvPr id="74" name="Rectangle 73">
            <a:extLst>
              <a:ext uri="{FF2B5EF4-FFF2-40B4-BE49-F238E27FC236}">
                <a16:creationId xmlns:a16="http://schemas.microsoft.com/office/drawing/2014/main" id="{BA1346F8-CB03-4854-A0E7-E864E4C8B6FE}"/>
              </a:ext>
            </a:extLst>
          </p:cNvPr>
          <p:cNvSpPr/>
          <p:nvPr/>
        </p:nvSpPr>
        <p:spPr>
          <a:xfrm>
            <a:off x="7047697" y="5463255"/>
            <a:ext cx="1375698" cy="261610"/>
          </a:xfrm>
          <a:prstGeom prst="rect">
            <a:avLst/>
          </a:prstGeom>
        </p:spPr>
        <p:txBody>
          <a:bodyPr wrap="none">
            <a:spAutoFit/>
          </a:bodyPr>
          <a:lstStyle/>
          <a:p>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National Accounts</a:t>
            </a:r>
          </a:p>
        </p:txBody>
      </p:sp>
      <p:sp>
        <p:nvSpPr>
          <p:cNvPr id="76" name="Rectangle 75">
            <a:extLst>
              <a:ext uri="{FF2B5EF4-FFF2-40B4-BE49-F238E27FC236}">
                <a16:creationId xmlns:a16="http://schemas.microsoft.com/office/drawing/2014/main" id="{4BBB21F5-9A6F-414B-886F-CF924CCDF3D4}"/>
              </a:ext>
            </a:extLst>
          </p:cNvPr>
          <p:cNvSpPr/>
          <p:nvPr/>
        </p:nvSpPr>
        <p:spPr>
          <a:xfrm>
            <a:off x="10040626" y="5255506"/>
            <a:ext cx="1731172" cy="677108"/>
          </a:xfrm>
          <a:prstGeom prst="rect">
            <a:avLst/>
          </a:prstGeom>
          <a:solidFill>
            <a:schemeClr val="bg1">
              <a:lumMod val="85000"/>
            </a:schemeClr>
          </a:solidFill>
        </p:spPr>
        <p:txBody>
          <a:bodyPr wrap="square">
            <a:spAutoFit/>
          </a:bodyPr>
          <a:lstStyle/>
          <a:p>
            <a:pPr algn="ctr" defTabSz="456758" fontAlgn="base">
              <a:spcBef>
                <a:spcPts val="1200"/>
              </a:spcBef>
            </a:pPr>
            <a:r>
              <a:rPr lang="en-US" sz="1200" dirty="0">
                <a:solidFill>
                  <a:srgbClr val="414141"/>
                </a:solidFill>
                <a:latin typeface="Open Sans" panose="020B0606030504020204" pitchFamily="34" charset="0"/>
                <a:ea typeface="Open Sans" panose="020B0606030504020204" pitchFamily="34" charset="0"/>
                <a:cs typeface="Open Sans" panose="020B0606030504020204" pitchFamily="34" charset="0"/>
              </a:rPr>
              <a:t>Brokers bring in </a:t>
            </a:r>
            <a:r>
              <a:rPr lang="en-US" sz="1400" b="1" dirty="0">
                <a:solidFill>
                  <a:srgbClr val="563D82"/>
                </a:solidFill>
                <a:latin typeface="Open Sans" panose="020B0606030504020204" pitchFamily="34" charset="0"/>
                <a:ea typeface="Open Sans" panose="020B0606030504020204" pitchFamily="34" charset="0"/>
                <a:cs typeface="Open Sans" panose="020B0606030504020204" pitchFamily="34" charset="0"/>
              </a:rPr>
              <a:t>$4.3 </a:t>
            </a:r>
            <a:r>
              <a:rPr lang="en-US" sz="1200" dirty="0">
                <a:solidFill>
                  <a:srgbClr val="414141"/>
                </a:solidFill>
                <a:latin typeface="Open Sans" panose="020B0606030504020204" pitchFamily="34" charset="0"/>
                <a:ea typeface="Open Sans" panose="020B0606030504020204" pitchFamily="34" charset="0"/>
                <a:cs typeface="Open Sans" panose="020B0606030504020204" pitchFamily="34" charset="0"/>
              </a:rPr>
              <a:t>billion of annual NA revenue</a:t>
            </a:r>
          </a:p>
        </p:txBody>
      </p:sp>
      <p:sp>
        <p:nvSpPr>
          <p:cNvPr id="77" name="Rectangle 76">
            <a:extLst>
              <a:ext uri="{FF2B5EF4-FFF2-40B4-BE49-F238E27FC236}">
                <a16:creationId xmlns:a16="http://schemas.microsoft.com/office/drawing/2014/main" id="{B8A7CF68-B2BB-4ADD-A517-97CF97DF1F6A}"/>
              </a:ext>
            </a:extLst>
          </p:cNvPr>
          <p:cNvSpPr/>
          <p:nvPr/>
        </p:nvSpPr>
        <p:spPr>
          <a:xfrm>
            <a:off x="10040626" y="3589425"/>
            <a:ext cx="1731172" cy="677108"/>
          </a:xfrm>
          <a:prstGeom prst="rect">
            <a:avLst/>
          </a:prstGeom>
          <a:solidFill>
            <a:srgbClr val="D9D9D9"/>
          </a:solidFill>
        </p:spPr>
        <p:txBody>
          <a:bodyPr wrap="square">
            <a:spAutoFit/>
          </a:bodyPr>
          <a:lstStyle/>
          <a:p>
            <a:pPr algn="ctr" defTabSz="456758" fontAlgn="base">
              <a:spcBef>
                <a:spcPts val="1200"/>
              </a:spcBef>
            </a:pPr>
            <a:r>
              <a:rPr lang="en-US" sz="1200" dirty="0">
                <a:solidFill>
                  <a:srgbClr val="414141"/>
                </a:solidFill>
                <a:latin typeface="Open Sans" panose="020B0606030504020204" pitchFamily="34" charset="0"/>
                <a:ea typeface="Open Sans" panose="020B0606030504020204" pitchFamily="34" charset="0"/>
                <a:cs typeface="Open Sans" panose="020B0606030504020204" pitchFamily="34" charset="0"/>
              </a:rPr>
              <a:t>Brokers bring in </a:t>
            </a:r>
            <a:r>
              <a:rPr lang="en-US" sz="1400" b="1" dirty="0">
                <a:solidFill>
                  <a:srgbClr val="563D82"/>
                </a:solidFill>
                <a:latin typeface="Open Sans" panose="020B0606030504020204" pitchFamily="34" charset="0"/>
                <a:ea typeface="Open Sans" panose="020B0606030504020204" pitchFamily="34" charset="0"/>
                <a:cs typeface="Open Sans" panose="020B0606030504020204" pitchFamily="34" charset="0"/>
              </a:rPr>
              <a:t>$16.5 </a:t>
            </a:r>
            <a:r>
              <a:rPr lang="en-US" sz="1200" dirty="0">
                <a:solidFill>
                  <a:srgbClr val="414141"/>
                </a:solidFill>
                <a:latin typeface="Open Sans" panose="020B0606030504020204" pitchFamily="34" charset="0"/>
                <a:ea typeface="Open Sans" panose="020B0606030504020204" pitchFamily="34" charset="0"/>
                <a:cs typeface="Open Sans" panose="020B0606030504020204" pitchFamily="34" charset="0"/>
              </a:rPr>
              <a:t>billion of annual MM revenue</a:t>
            </a:r>
          </a:p>
        </p:txBody>
      </p:sp>
      <p:sp>
        <p:nvSpPr>
          <p:cNvPr id="78" name="Rectangle 77">
            <a:extLst>
              <a:ext uri="{FF2B5EF4-FFF2-40B4-BE49-F238E27FC236}">
                <a16:creationId xmlns:a16="http://schemas.microsoft.com/office/drawing/2014/main" id="{6F064510-2589-4A71-9D2F-3DAF9FAE51C2}"/>
              </a:ext>
            </a:extLst>
          </p:cNvPr>
          <p:cNvSpPr/>
          <p:nvPr/>
        </p:nvSpPr>
        <p:spPr>
          <a:xfrm>
            <a:off x="10040626" y="1923344"/>
            <a:ext cx="1731172" cy="677108"/>
          </a:xfrm>
          <a:prstGeom prst="rect">
            <a:avLst/>
          </a:prstGeom>
          <a:solidFill>
            <a:schemeClr val="bg1">
              <a:lumMod val="85000"/>
            </a:schemeClr>
          </a:solidFill>
        </p:spPr>
        <p:txBody>
          <a:bodyPr wrap="square">
            <a:spAutoFit/>
          </a:bodyPr>
          <a:lstStyle/>
          <a:p>
            <a:pPr algn="ctr" defTabSz="456758" fontAlgn="base">
              <a:spcBef>
                <a:spcPts val="1200"/>
              </a:spcBef>
            </a:pPr>
            <a:r>
              <a:rPr lang="en-US" sz="1200" dirty="0">
                <a:solidFill>
                  <a:srgbClr val="414141"/>
                </a:solidFill>
                <a:latin typeface="Open Sans" panose="020B0606030504020204" pitchFamily="34" charset="0"/>
                <a:ea typeface="Open Sans" panose="020B0606030504020204" pitchFamily="34" charset="0"/>
                <a:cs typeface="Open Sans" panose="020B0606030504020204" pitchFamily="34" charset="0"/>
              </a:rPr>
              <a:t>Brokers bring in </a:t>
            </a:r>
            <a:r>
              <a:rPr lang="en-US" sz="1400" b="1" dirty="0">
                <a:solidFill>
                  <a:srgbClr val="563D82"/>
                </a:solidFill>
                <a:latin typeface="Open Sans" panose="020B0606030504020204" pitchFamily="34" charset="0"/>
                <a:ea typeface="Open Sans" panose="020B0606030504020204" pitchFamily="34" charset="0"/>
                <a:cs typeface="Open Sans" panose="020B0606030504020204" pitchFamily="34" charset="0"/>
              </a:rPr>
              <a:t>$5.2 </a:t>
            </a:r>
            <a:r>
              <a:rPr lang="en-US" sz="1200" dirty="0">
                <a:solidFill>
                  <a:srgbClr val="414141"/>
                </a:solidFill>
                <a:latin typeface="Open Sans" panose="020B0606030504020204" pitchFamily="34" charset="0"/>
                <a:ea typeface="Open Sans" panose="020B0606030504020204" pitchFamily="34" charset="0"/>
                <a:cs typeface="Open Sans" panose="020B0606030504020204" pitchFamily="34" charset="0"/>
              </a:rPr>
              <a:t>billion of annual SG revenue</a:t>
            </a:r>
          </a:p>
        </p:txBody>
      </p:sp>
      <p:sp>
        <p:nvSpPr>
          <p:cNvPr id="79" name="Oval 78">
            <a:extLst>
              <a:ext uri="{FF2B5EF4-FFF2-40B4-BE49-F238E27FC236}">
                <a16:creationId xmlns:a16="http://schemas.microsoft.com/office/drawing/2014/main" id="{B1A2874A-15A7-4C94-8562-E8B429A86698}"/>
              </a:ext>
            </a:extLst>
          </p:cNvPr>
          <p:cNvSpPr/>
          <p:nvPr/>
        </p:nvSpPr>
        <p:spPr>
          <a:xfrm>
            <a:off x="3101285" y="1160898"/>
            <a:ext cx="188385" cy="188385"/>
          </a:xfrm>
          <a:prstGeom prst="ellipse">
            <a:avLst/>
          </a:prstGeom>
          <a:solidFill>
            <a:srgbClr val="7D3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FFFF"/>
              </a:solidFill>
              <a:latin typeface="Open Sans Bold"/>
              <a:cs typeface="Open Sans Bold"/>
            </a:endParaRPr>
          </a:p>
        </p:txBody>
      </p:sp>
      <p:sp>
        <p:nvSpPr>
          <p:cNvPr id="80" name="Oval 79">
            <a:extLst>
              <a:ext uri="{FF2B5EF4-FFF2-40B4-BE49-F238E27FC236}">
                <a16:creationId xmlns:a16="http://schemas.microsoft.com/office/drawing/2014/main" id="{B263EC91-A489-4C96-B994-9B9FA71C3FEB}"/>
              </a:ext>
            </a:extLst>
          </p:cNvPr>
          <p:cNvSpPr/>
          <p:nvPr/>
        </p:nvSpPr>
        <p:spPr>
          <a:xfrm>
            <a:off x="3896997" y="1162401"/>
            <a:ext cx="188385" cy="188385"/>
          </a:xfrm>
          <a:prstGeom prst="ellipse">
            <a:avLst/>
          </a:prstGeom>
          <a:solidFill>
            <a:srgbClr val="B9A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FFFF"/>
              </a:solidFill>
              <a:latin typeface="Open Sans Bold"/>
              <a:cs typeface="Open Sans Bold"/>
            </a:endParaRPr>
          </a:p>
        </p:txBody>
      </p:sp>
      <p:sp>
        <p:nvSpPr>
          <p:cNvPr id="81" name="Rectangle 80">
            <a:extLst>
              <a:ext uri="{FF2B5EF4-FFF2-40B4-BE49-F238E27FC236}">
                <a16:creationId xmlns:a16="http://schemas.microsoft.com/office/drawing/2014/main" id="{1E246BA7-D3C4-4FE7-A158-D34C363476CF}"/>
              </a:ext>
            </a:extLst>
          </p:cNvPr>
          <p:cNvSpPr/>
          <p:nvPr/>
        </p:nvSpPr>
        <p:spPr>
          <a:xfrm>
            <a:off x="3238925" y="1163848"/>
            <a:ext cx="607070" cy="230832"/>
          </a:xfrm>
          <a:prstGeom prst="rect">
            <a:avLst/>
          </a:prstGeom>
        </p:spPr>
        <p:txBody>
          <a:bodyPr wrap="square">
            <a:spAutoFit/>
          </a:bodyPr>
          <a:lstStyle/>
          <a:p>
            <a:r>
              <a:rPr lang="en-US" sz="900" b="1" dirty="0">
                <a:solidFill>
                  <a:prstClr val="black"/>
                </a:solidFill>
              </a:rPr>
              <a:t>Brokers</a:t>
            </a:r>
          </a:p>
        </p:txBody>
      </p:sp>
      <p:sp>
        <p:nvSpPr>
          <p:cNvPr id="82" name="Rectangle 81">
            <a:extLst>
              <a:ext uri="{FF2B5EF4-FFF2-40B4-BE49-F238E27FC236}">
                <a16:creationId xmlns:a16="http://schemas.microsoft.com/office/drawing/2014/main" id="{4ED6AEEF-BF3A-4A1E-9FA8-8C5B6238F0C3}"/>
              </a:ext>
            </a:extLst>
          </p:cNvPr>
          <p:cNvSpPr/>
          <p:nvPr/>
        </p:nvSpPr>
        <p:spPr>
          <a:xfrm>
            <a:off x="4085382" y="1156565"/>
            <a:ext cx="607070" cy="230832"/>
          </a:xfrm>
          <a:prstGeom prst="rect">
            <a:avLst/>
          </a:prstGeom>
        </p:spPr>
        <p:txBody>
          <a:bodyPr wrap="square">
            <a:spAutoFit/>
          </a:bodyPr>
          <a:lstStyle/>
          <a:p>
            <a:r>
              <a:rPr lang="en-US" sz="900" b="1" dirty="0">
                <a:solidFill>
                  <a:prstClr val="black"/>
                </a:solidFill>
              </a:rPr>
              <a:t>Direct</a:t>
            </a:r>
          </a:p>
        </p:txBody>
      </p:sp>
      <p:sp>
        <p:nvSpPr>
          <p:cNvPr id="20" name="TextBox 19">
            <a:extLst>
              <a:ext uri="{FF2B5EF4-FFF2-40B4-BE49-F238E27FC236}">
                <a16:creationId xmlns:a16="http://schemas.microsoft.com/office/drawing/2014/main" id="{DA3BD797-7AC1-497A-92CE-0FBA58FF07B8}"/>
              </a:ext>
            </a:extLst>
          </p:cNvPr>
          <p:cNvSpPr txBox="1"/>
          <p:nvPr/>
        </p:nvSpPr>
        <p:spPr>
          <a:xfrm>
            <a:off x="426624" y="6316456"/>
            <a:ext cx="4669252" cy="398669"/>
          </a:xfrm>
          <a:prstGeom prst="rect">
            <a:avLst/>
          </a:prstGeom>
          <a:solidFill>
            <a:schemeClr val="bg1"/>
          </a:solidFill>
        </p:spPr>
        <p:txBody>
          <a:bodyPr wrap="none" lIns="0" tIns="0" rIns="0" bIns="0" rtlCol="0">
            <a:noAutofit/>
          </a:bodyPr>
          <a:lstStyle/>
          <a:p>
            <a:pPr defTabSz="456758" fontAlgn="base"/>
            <a:r>
              <a:rPr lang="en-US" sz="1100" dirty="0">
                <a:solidFill>
                  <a:srgbClr val="414141"/>
                </a:solidFill>
                <a:cs typeface="Open Sans Light"/>
              </a:rPr>
              <a:t>Note: Data from Informatics, 2018. MM Revenue PMPM is based </a:t>
            </a:r>
          </a:p>
          <a:p>
            <a:pPr defTabSz="456758" fontAlgn="base"/>
            <a:r>
              <a:rPr lang="en-US" sz="1100" dirty="0">
                <a:solidFill>
                  <a:srgbClr val="414141"/>
                </a:solidFill>
                <a:cs typeface="Open Sans Light"/>
              </a:rPr>
              <a:t>on fully insured only.</a:t>
            </a:r>
          </a:p>
        </p:txBody>
      </p:sp>
      <p:sp>
        <p:nvSpPr>
          <p:cNvPr id="3" name="TextBox 2"/>
          <p:cNvSpPr txBox="1"/>
          <p:nvPr/>
        </p:nvSpPr>
        <p:spPr>
          <a:xfrm>
            <a:off x="7735546" y="6467398"/>
            <a:ext cx="4092883" cy="398669"/>
          </a:xfrm>
          <a:prstGeom prst="rect">
            <a:avLst/>
          </a:prstGeom>
          <a:noFill/>
        </p:spPr>
        <p:txBody>
          <a:bodyPr wrap="square" lIns="0" tIns="0" rIns="0" bIns="0" rtlCol="0">
            <a:noAutofit/>
          </a:bodyPr>
          <a:lstStyle/>
          <a:p>
            <a:pPr defTabSz="456758" fontAlgn="base">
              <a:spcBef>
                <a:spcPts val="1200"/>
              </a:spcBef>
            </a:pPr>
            <a:r>
              <a:rPr lang="en-US" sz="1100" b="1" i="1" dirty="0">
                <a:solidFill>
                  <a:srgbClr val="FF0000"/>
                </a:solidFill>
                <a:latin typeface="Open Sans Light"/>
                <a:cs typeface="Open Sans Light"/>
              </a:rPr>
              <a:t>Note: MM revenue #’s need adjustment; directional only </a:t>
            </a:r>
          </a:p>
        </p:txBody>
      </p:sp>
    </p:spTree>
    <p:extLst>
      <p:ext uri="{BB962C8B-B14F-4D97-AF65-F5344CB8AC3E}">
        <p14:creationId xmlns:p14="http://schemas.microsoft.com/office/powerpoint/2010/main" val="1926757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0DE9-9858-4A5F-9A67-514C19943892}"/>
              </a:ext>
            </a:extLst>
          </p:cNvPr>
          <p:cNvSpPr>
            <a:spLocks noGrp="1"/>
          </p:cNvSpPr>
          <p:nvPr>
            <p:ph type="title"/>
          </p:nvPr>
        </p:nvSpPr>
        <p:spPr/>
        <p:txBody>
          <a:bodyPr/>
          <a:lstStyle/>
          <a:p>
            <a:r>
              <a:rPr lang="en-US" dirty="0"/>
              <a:t>Aetna’s share-of-wallet is low for the majority of brokers</a:t>
            </a:r>
          </a:p>
        </p:txBody>
      </p:sp>
      <p:pic>
        <p:nvPicPr>
          <p:cNvPr id="4" name="Picture 3">
            <a:extLst>
              <a:ext uri="{FF2B5EF4-FFF2-40B4-BE49-F238E27FC236}">
                <a16:creationId xmlns:a16="http://schemas.microsoft.com/office/drawing/2014/main" id="{22C67ACB-EAFC-4A66-888C-19BC81A3B4F7}"/>
              </a:ext>
            </a:extLst>
          </p:cNvPr>
          <p:cNvPicPr>
            <a:picLocks noChangeAspect="1"/>
          </p:cNvPicPr>
          <p:nvPr/>
        </p:nvPicPr>
        <p:blipFill>
          <a:blip r:embed="rId2"/>
          <a:stretch>
            <a:fillRect/>
          </a:stretch>
        </p:blipFill>
        <p:spPr>
          <a:xfrm>
            <a:off x="227328" y="1360068"/>
            <a:ext cx="7924897" cy="3617318"/>
          </a:xfrm>
          <a:prstGeom prst="rect">
            <a:avLst/>
          </a:prstGeom>
        </p:spPr>
      </p:pic>
      <p:sp>
        <p:nvSpPr>
          <p:cNvPr id="5" name="Rectangle 4">
            <a:extLst>
              <a:ext uri="{FF2B5EF4-FFF2-40B4-BE49-F238E27FC236}">
                <a16:creationId xmlns:a16="http://schemas.microsoft.com/office/drawing/2014/main" id="{1D3BE2A9-30CB-4566-9897-24D89DCC4354}"/>
              </a:ext>
            </a:extLst>
          </p:cNvPr>
          <p:cNvSpPr/>
          <p:nvPr/>
        </p:nvSpPr>
        <p:spPr>
          <a:xfrm>
            <a:off x="426623" y="5182425"/>
            <a:ext cx="11141795" cy="65059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For 63% of brokers, Aetna represents &lt;10% share in their book of business. If Aetna can gain </a:t>
            </a:r>
            <a:r>
              <a:rPr lang="en-US" sz="1400" b="1" dirty="0">
                <a:solidFill>
                  <a:srgbClr val="563D82"/>
                </a:solidFill>
                <a:latin typeface="Open Sans" panose="020B0606030504020204" pitchFamily="34" charset="0"/>
                <a:ea typeface="Open Sans" panose="020B0606030504020204" pitchFamily="34" charset="0"/>
                <a:cs typeface="Open Sans" panose="020B0606030504020204" pitchFamily="34" charset="0"/>
              </a:rPr>
              <a:t>1 point of share </a:t>
            </a:r>
            <a:r>
              <a:rPr lang="en-US" sz="1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in each of these brokers, Commercial will earn </a:t>
            </a:r>
            <a:r>
              <a:rPr lang="en-US" sz="1400" b="1" dirty="0">
                <a:solidFill>
                  <a:srgbClr val="563D82"/>
                </a:solidFill>
                <a:latin typeface="Open Sans" panose="020B0606030504020204" pitchFamily="34" charset="0"/>
                <a:ea typeface="Open Sans" panose="020B0606030504020204" pitchFamily="34" charset="0"/>
                <a:cs typeface="Open Sans" panose="020B0606030504020204" pitchFamily="34" charset="0"/>
              </a:rPr>
              <a:t>over</a:t>
            </a:r>
            <a:r>
              <a:rPr lang="en-US" sz="1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a:t>
            </a:r>
            <a:r>
              <a:rPr lang="en-US" sz="1400" b="1" dirty="0">
                <a:solidFill>
                  <a:srgbClr val="563D82"/>
                </a:solidFill>
                <a:latin typeface="Open Sans" panose="020B0606030504020204" pitchFamily="34" charset="0"/>
                <a:ea typeface="Open Sans" panose="020B0606030504020204" pitchFamily="34" charset="0"/>
                <a:cs typeface="Open Sans" panose="020B0606030504020204" pitchFamily="34" charset="0"/>
              </a:rPr>
              <a:t>$870 million </a:t>
            </a:r>
            <a:r>
              <a:rPr lang="en-US" sz="1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in additional revenue.</a:t>
            </a:r>
          </a:p>
        </p:txBody>
      </p:sp>
      <p:sp>
        <p:nvSpPr>
          <p:cNvPr id="7" name="TextBox 6">
            <a:extLst>
              <a:ext uri="{FF2B5EF4-FFF2-40B4-BE49-F238E27FC236}">
                <a16:creationId xmlns:a16="http://schemas.microsoft.com/office/drawing/2014/main" id="{CBDD9790-12CB-4BDC-A674-24CA144A6C3D}"/>
              </a:ext>
            </a:extLst>
          </p:cNvPr>
          <p:cNvSpPr txBox="1"/>
          <p:nvPr/>
        </p:nvSpPr>
        <p:spPr>
          <a:xfrm>
            <a:off x="658131" y="6027717"/>
            <a:ext cx="7615012" cy="914400"/>
          </a:xfrm>
          <a:prstGeom prst="rect">
            <a:avLst/>
          </a:prstGeom>
          <a:noFill/>
        </p:spPr>
        <p:txBody>
          <a:bodyPr wrap="none" lIns="0" tIns="0" rIns="0" bIns="0" rtlCol="0">
            <a:noAutofit/>
          </a:bodyPr>
          <a:lstStyle/>
          <a:p>
            <a:pPr defTabSz="456758" fontAlgn="base"/>
            <a:r>
              <a:rPr lang="en-US" sz="1100" dirty="0">
                <a:solidFill>
                  <a:srgbClr val="414141"/>
                </a:solidFill>
                <a:cs typeface="Open Sans Light"/>
              </a:rPr>
              <a:t>Note: Broker data from Informatics, 2018. Analysis is limited to brokers whose book of business comprises at least 10 </a:t>
            </a:r>
          </a:p>
          <a:p>
            <a:pPr defTabSz="456758" fontAlgn="base"/>
            <a:r>
              <a:rPr lang="en-US" sz="1100" dirty="0">
                <a:solidFill>
                  <a:srgbClr val="414141"/>
                </a:solidFill>
                <a:cs typeface="Open Sans Light"/>
              </a:rPr>
              <a:t>sponsors (any carrier) and at least 1 Aetna plan sponsor</a:t>
            </a:r>
          </a:p>
        </p:txBody>
      </p:sp>
      <p:pic>
        <p:nvPicPr>
          <p:cNvPr id="3" name="Picture 2">
            <a:extLst>
              <a:ext uri="{FF2B5EF4-FFF2-40B4-BE49-F238E27FC236}">
                <a16:creationId xmlns:a16="http://schemas.microsoft.com/office/drawing/2014/main" id="{25D82273-0B95-4776-9580-6292DFB4A247}"/>
              </a:ext>
            </a:extLst>
          </p:cNvPr>
          <p:cNvPicPr>
            <a:picLocks noChangeAspect="1"/>
          </p:cNvPicPr>
          <p:nvPr/>
        </p:nvPicPr>
        <p:blipFill>
          <a:blip r:embed="rId3"/>
          <a:stretch>
            <a:fillRect/>
          </a:stretch>
        </p:blipFill>
        <p:spPr>
          <a:xfrm>
            <a:off x="8412914" y="1907285"/>
            <a:ext cx="3358884" cy="2684040"/>
          </a:xfrm>
          <a:prstGeom prst="rect">
            <a:avLst/>
          </a:prstGeom>
        </p:spPr>
      </p:pic>
    </p:spTree>
    <p:extLst>
      <p:ext uri="{BB962C8B-B14F-4D97-AF65-F5344CB8AC3E}">
        <p14:creationId xmlns:p14="http://schemas.microsoft.com/office/powerpoint/2010/main" val="2494802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5A3668B-7E72-4B63-9943-CA36E3BF13C2}"/>
              </a:ext>
            </a:extLst>
          </p:cNvPr>
          <p:cNvSpPr/>
          <p:nvPr/>
        </p:nvSpPr>
        <p:spPr>
          <a:xfrm>
            <a:off x="94693" y="6347901"/>
            <a:ext cx="1788879" cy="510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b="1" dirty="0">
              <a:solidFill>
                <a:srgbClr val="FFFFFF"/>
              </a:solidFill>
              <a:latin typeface="Open Sans Bold"/>
              <a:cs typeface="Open Sans Bold"/>
            </a:endParaRPr>
          </a:p>
        </p:txBody>
      </p:sp>
      <p:sp>
        <p:nvSpPr>
          <p:cNvPr id="58" name="Arc 2">
            <a:extLst>
              <a:ext uri="{FF2B5EF4-FFF2-40B4-BE49-F238E27FC236}">
                <a16:creationId xmlns:a16="http://schemas.microsoft.com/office/drawing/2014/main" id="{6E1B5C15-93E1-4179-8B91-4D20392F2D14}"/>
              </a:ext>
            </a:extLst>
          </p:cNvPr>
          <p:cNvSpPr>
            <a:spLocks/>
          </p:cNvSpPr>
          <p:nvPr/>
        </p:nvSpPr>
        <p:spPr bwMode="auto">
          <a:xfrm>
            <a:off x="2927404" y="2686753"/>
            <a:ext cx="6336240" cy="2803469"/>
          </a:xfrm>
          <a:custGeom>
            <a:avLst/>
            <a:gdLst>
              <a:gd name="T0" fmla="*/ 0 w 43200"/>
              <a:gd name="T1" fmla="*/ 2147483647 h 21715"/>
              <a:gd name="T2" fmla="*/ 2147483647 w 43200"/>
              <a:gd name="T3" fmla="*/ 2147483647 h 21715"/>
              <a:gd name="T4" fmla="*/ 2147483647 w 43200"/>
              <a:gd name="T5" fmla="*/ 2147483647 h 21715"/>
              <a:gd name="T6" fmla="*/ 0 60000 65536"/>
              <a:gd name="T7" fmla="*/ 0 60000 65536"/>
              <a:gd name="T8" fmla="*/ 0 60000 65536"/>
              <a:gd name="T9" fmla="*/ 0 w 43200"/>
              <a:gd name="T10" fmla="*/ 0 h 21715"/>
              <a:gd name="T11" fmla="*/ 43200 w 43200"/>
              <a:gd name="T12" fmla="*/ 21715 h 21715"/>
            </a:gdLst>
            <a:ahLst/>
            <a:cxnLst>
              <a:cxn ang="T6">
                <a:pos x="T0" y="T1"/>
              </a:cxn>
              <a:cxn ang="T7">
                <a:pos x="T2" y="T3"/>
              </a:cxn>
              <a:cxn ang="T8">
                <a:pos x="T4" y="T5"/>
              </a:cxn>
            </a:cxnLst>
            <a:rect l="T9" t="T10" r="T11" b="T12"/>
            <a:pathLst>
              <a:path w="43200" h="21715" fill="none" extrusionOk="0">
                <a:moveTo>
                  <a:pt x="0" y="21714"/>
                </a:moveTo>
                <a:cubicBezTo>
                  <a:pt x="0" y="21676"/>
                  <a:pt x="0" y="21638"/>
                  <a:pt x="0" y="21600"/>
                </a:cubicBezTo>
                <a:cubicBezTo>
                  <a:pt x="0" y="9670"/>
                  <a:pt x="9670" y="0"/>
                  <a:pt x="21600" y="0"/>
                </a:cubicBezTo>
                <a:cubicBezTo>
                  <a:pt x="33529" y="-1"/>
                  <a:pt x="43199" y="9670"/>
                  <a:pt x="43200" y="21599"/>
                </a:cubicBezTo>
              </a:path>
              <a:path w="43200" h="21715" stroke="0" extrusionOk="0">
                <a:moveTo>
                  <a:pt x="0" y="21714"/>
                </a:moveTo>
                <a:cubicBezTo>
                  <a:pt x="0" y="21676"/>
                  <a:pt x="0" y="21638"/>
                  <a:pt x="0" y="21600"/>
                </a:cubicBezTo>
                <a:cubicBezTo>
                  <a:pt x="0" y="9670"/>
                  <a:pt x="9670" y="0"/>
                  <a:pt x="21600" y="0"/>
                </a:cubicBezTo>
                <a:cubicBezTo>
                  <a:pt x="33529" y="-1"/>
                  <a:pt x="43199" y="9670"/>
                  <a:pt x="43200" y="21599"/>
                </a:cubicBezTo>
                <a:lnTo>
                  <a:pt x="21600" y="21600"/>
                </a:lnTo>
                <a:close/>
              </a:path>
            </a:pathLst>
          </a:custGeom>
          <a:solidFill>
            <a:schemeClr val="accent3">
              <a:lumMod val="60000"/>
              <a:lumOff val="40000"/>
            </a:schemeClr>
          </a:solidFill>
          <a:ln w="12700">
            <a:solidFill>
              <a:schemeClr val="tx1">
                <a:lumMod val="50000"/>
                <a:lumOff val="50000"/>
              </a:schemeClr>
            </a:solidFill>
            <a:round/>
            <a:headEnd/>
            <a:tailEnd/>
          </a:ln>
        </p:spPr>
        <p:txBody>
          <a:bodyPr wrap="square" lIns="0" tIns="0" rIns="0" bIns="0" anchor="ctr"/>
          <a:lstStyle/>
          <a:p>
            <a:pPr algn="ctr" defTabSz="914361">
              <a:defRPr/>
            </a:pPr>
            <a:endParaRPr lang="en-GB" altLang="ja-JP" sz="1400" dirty="0">
              <a:solidFill>
                <a:prstClr val="black"/>
              </a:solidFill>
              <a:ea typeface="ＭＳ Ｐゴシック" pitchFamily="50" charset="-128"/>
            </a:endParaRPr>
          </a:p>
        </p:txBody>
      </p:sp>
      <p:graphicFrame>
        <p:nvGraphicFramePr>
          <p:cNvPr id="3" name="Object 2" hidden="1"/>
          <p:cNvGraphicFramePr>
            <a:graphicFrameLocks noChangeAspect="1"/>
          </p:cNvGraphicFramePr>
          <p:nvPr>
            <p:custDataLst>
              <p:tags r:id="rId2"/>
            </p:custDataLst>
          </p:nvPr>
        </p:nvGraphicFramePr>
        <p:xfrm>
          <a:off x="15078" y="1588"/>
          <a:ext cx="1584" cy="1588"/>
        </p:xfrm>
        <a:graphic>
          <a:graphicData uri="http://schemas.openxmlformats.org/presentationml/2006/ole">
            <mc:AlternateContent xmlns:mc="http://schemas.openxmlformats.org/markup-compatibility/2006">
              <mc:Choice xmlns:v="urn:schemas-microsoft-com:vml" Requires="v">
                <p:oleObj spid="_x0000_s15362" name="think-cell Slide" r:id="rId6" imgW="270" imgH="270" progId="TCLayout.ActiveDocument.1">
                  <p:embed/>
                </p:oleObj>
              </mc:Choice>
              <mc:Fallback>
                <p:oleObj name="think-cell Slide" r:id="rId6" imgW="270" imgH="270" progId="TCLayout.ActiveDocument.1">
                  <p:embed/>
                  <p:pic>
                    <p:nvPicPr>
                      <p:cNvPr id="3" name="Object 2" hidden="1"/>
                      <p:cNvPicPr/>
                      <p:nvPr/>
                    </p:nvPicPr>
                    <p:blipFill>
                      <a:blip r:embed="rId7"/>
                      <a:stretch>
                        <a:fillRect/>
                      </a:stretch>
                    </p:blipFill>
                    <p:spPr>
                      <a:xfrm>
                        <a:off x="15078" y="1588"/>
                        <a:ext cx="1584" cy="1588"/>
                      </a:xfrm>
                      <a:prstGeom prst="rect">
                        <a:avLst/>
                      </a:prstGeom>
                    </p:spPr>
                  </p:pic>
                </p:oleObj>
              </mc:Fallback>
            </mc:AlternateContent>
          </a:graphicData>
        </a:graphic>
      </p:graphicFrame>
      <p:sp>
        <p:nvSpPr>
          <p:cNvPr id="2" name="Rectangle 1" hidden="1"/>
          <p:cNvSpPr/>
          <p:nvPr>
            <p:custDataLst>
              <p:tags r:id="rId3"/>
            </p:custDataLst>
          </p:nvPr>
        </p:nvSpPr>
        <p:spPr>
          <a:xfrm>
            <a:off x="13502" y="0"/>
            <a:ext cx="158399"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914361">
              <a:lnSpc>
                <a:spcPct val="90000"/>
              </a:lnSpc>
              <a:spcBef>
                <a:spcPct val="0"/>
              </a:spcBef>
              <a:spcAft>
                <a:spcPct val="0"/>
              </a:spcAft>
            </a:pPr>
            <a:endParaRPr lang="en-US" sz="2000" dirty="0">
              <a:solidFill>
                <a:srgbClr val="FFFFFF"/>
              </a:solidFill>
              <a:latin typeface="Open Sans Light"/>
              <a:ea typeface="+mj-ea"/>
              <a:cs typeface="Open Sans Light"/>
              <a:sym typeface="Open Sans Light"/>
            </a:endParaRPr>
          </a:p>
        </p:txBody>
      </p:sp>
      <p:sp>
        <p:nvSpPr>
          <p:cNvPr id="371719" name="Title 1"/>
          <p:cNvSpPr>
            <a:spLocks noGrp="1"/>
          </p:cNvSpPr>
          <p:nvPr>
            <p:ph type="title"/>
          </p:nvPr>
        </p:nvSpPr>
        <p:spPr>
          <a:xfrm>
            <a:off x="513904" y="317504"/>
            <a:ext cx="4424249" cy="334101"/>
          </a:xfrm>
        </p:spPr>
        <p:txBody>
          <a:bodyPr/>
          <a:lstStyle/>
          <a:p>
            <a:r>
              <a:rPr lang="en-US" sz="2000" dirty="0"/>
              <a:t>The future broker experience will be enabled by key tools that serve both brokers and sales reps</a:t>
            </a:r>
          </a:p>
        </p:txBody>
      </p:sp>
      <p:grpSp>
        <p:nvGrpSpPr>
          <p:cNvPr id="46" name="Group 15">
            <a:extLst>
              <a:ext uri="{FF2B5EF4-FFF2-40B4-BE49-F238E27FC236}">
                <a16:creationId xmlns:a16="http://schemas.microsoft.com/office/drawing/2014/main" id="{A3E423BB-0BD6-4E9D-BD8D-8C2ED58EB6D0}"/>
              </a:ext>
            </a:extLst>
          </p:cNvPr>
          <p:cNvGrpSpPr>
            <a:grpSpLocks/>
          </p:cNvGrpSpPr>
          <p:nvPr/>
        </p:nvGrpSpPr>
        <p:grpSpPr bwMode="auto">
          <a:xfrm>
            <a:off x="1899013" y="922258"/>
            <a:ext cx="8853727" cy="5196312"/>
            <a:chOff x="2023" y="1225"/>
            <a:chExt cx="2097" cy="987"/>
          </a:xfrm>
        </p:grpSpPr>
        <p:grpSp>
          <p:nvGrpSpPr>
            <p:cNvPr id="47" name="Group 16">
              <a:extLst>
                <a:ext uri="{FF2B5EF4-FFF2-40B4-BE49-F238E27FC236}">
                  <a16:creationId xmlns:a16="http://schemas.microsoft.com/office/drawing/2014/main" id="{2480CCB2-0804-4528-A91C-FDCB075126D1}"/>
                </a:ext>
              </a:extLst>
            </p:cNvPr>
            <p:cNvGrpSpPr>
              <a:grpSpLocks/>
            </p:cNvGrpSpPr>
            <p:nvPr/>
          </p:nvGrpSpPr>
          <p:grpSpPr bwMode="auto">
            <a:xfrm>
              <a:off x="2023" y="1225"/>
              <a:ext cx="1008" cy="926"/>
              <a:chOff x="2028" y="1225"/>
              <a:chExt cx="1008" cy="926"/>
            </a:xfrm>
          </p:grpSpPr>
          <p:sp>
            <p:nvSpPr>
              <p:cNvPr id="54" name="Line 17">
                <a:extLst>
                  <a:ext uri="{FF2B5EF4-FFF2-40B4-BE49-F238E27FC236}">
                    <a16:creationId xmlns:a16="http://schemas.microsoft.com/office/drawing/2014/main" id="{F210D75E-8955-4F42-A8D4-121448A7C084}"/>
                  </a:ext>
                </a:extLst>
              </p:cNvPr>
              <p:cNvSpPr>
                <a:spLocks noChangeShapeType="1"/>
              </p:cNvSpPr>
              <p:nvPr/>
            </p:nvSpPr>
            <p:spPr bwMode="auto">
              <a:xfrm flipH="1" flipV="1">
                <a:off x="2028" y="1677"/>
                <a:ext cx="831" cy="474"/>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defTabSz="914361"/>
                <a:endParaRPr lang="en-US" sz="1900" dirty="0">
                  <a:solidFill>
                    <a:srgbClr val="000000"/>
                  </a:solidFill>
                </a:endParaRPr>
              </a:p>
            </p:txBody>
          </p:sp>
          <p:sp>
            <p:nvSpPr>
              <p:cNvPr id="60" name="Line 18">
                <a:extLst>
                  <a:ext uri="{FF2B5EF4-FFF2-40B4-BE49-F238E27FC236}">
                    <a16:creationId xmlns:a16="http://schemas.microsoft.com/office/drawing/2014/main" id="{6937F2EE-52C7-4210-BEF8-5FE09D8669D6}"/>
                  </a:ext>
                </a:extLst>
              </p:cNvPr>
              <p:cNvSpPr>
                <a:spLocks noChangeShapeType="1"/>
              </p:cNvSpPr>
              <p:nvPr/>
            </p:nvSpPr>
            <p:spPr bwMode="auto">
              <a:xfrm flipH="1" flipV="1">
                <a:off x="2493" y="1225"/>
                <a:ext cx="543" cy="916"/>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defTabSz="914361"/>
                <a:endParaRPr lang="en-US" sz="1900" dirty="0">
                  <a:solidFill>
                    <a:srgbClr val="000000"/>
                  </a:solidFill>
                </a:endParaRPr>
              </a:p>
            </p:txBody>
          </p:sp>
        </p:grpSp>
        <p:grpSp>
          <p:nvGrpSpPr>
            <p:cNvPr id="48" name="Group 19">
              <a:extLst>
                <a:ext uri="{FF2B5EF4-FFF2-40B4-BE49-F238E27FC236}">
                  <a16:creationId xmlns:a16="http://schemas.microsoft.com/office/drawing/2014/main" id="{83B4F302-ECF2-40DE-9338-73F158BA4858}"/>
                </a:ext>
              </a:extLst>
            </p:cNvPr>
            <p:cNvGrpSpPr>
              <a:grpSpLocks/>
            </p:cNvGrpSpPr>
            <p:nvPr/>
          </p:nvGrpSpPr>
          <p:grpSpPr bwMode="auto">
            <a:xfrm flipH="1">
              <a:off x="3044" y="1228"/>
              <a:ext cx="1076" cy="984"/>
              <a:chOff x="1939" y="1228"/>
              <a:chExt cx="1076" cy="984"/>
            </a:xfrm>
          </p:grpSpPr>
          <p:sp>
            <p:nvSpPr>
              <p:cNvPr id="50" name="Line 20">
                <a:extLst>
                  <a:ext uri="{FF2B5EF4-FFF2-40B4-BE49-F238E27FC236}">
                    <a16:creationId xmlns:a16="http://schemas.microsoft.com/office/drawing/2014/main" id="{0760AC79-B297-44B2-8123-41006F4F537B}"/>
                  </a:ext>
                </a:extLst>
              </p:cNvPr>
              <p:cNvSpPr>
                <a:spLocks noChangeShapeType="1"/>
              </p:cNvSpPr>
              <p:nvPr/>
            </p:nvSpPr>
            <p:spPr bwMode="auto">
              <a:xfrm flipH="1" flipV="1">
                <a:off x="1939" y="1677"/>
                <a:ext cx="944" cy="535"/>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defTabSz="914361"/>
                <a:endParaRPr lang="en-US" sz="1900" dirty="0">
                  <a:solidFill>
                    <a:srgbClr val="000000"/>
                  </a:solidFill>
                </a:endParaRPr>
              </a:p>
            </p:txBody>
          </p:sp>
          <p:sp>
            <p:nvSpPr>
              <p:cNvPr id="52" name="Line 21">
                <a:extLst>
                  <a:ext uri="{FF2B5EF4-FFF2-40B4-BE49-F238E27FC236}">
                    <a16:creationId xmlns:a16="http://schemas.microsoft.com/office/drawing/2014/main" id="{9CBA404C-A563-4883-BA04-0C7ABF49B1B3}"/>
                  </a:ext>
                </a:extLst>
              </p:cNvPr>
              <p:cNvSpPr>
                <a:spLocks noChangeShapeType="1"/>
              </p:cNvSpPr>
              <p:nvPr/>
            </p:nvSpPr>
            <p:spPr bwMode="auto">
              <a:xfrm flipH="1" flipV="1">
                <a:off x="2473" y="1228"/>
                <a:ext cx="542" cy="904"/>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defTabSz="914361"/>
                <a:endParaRPr lang="en-US" sz="1900">
                  <a:solidFill>
                    <a:srgbClr val="000000"/>
                  </a:solidFill>
                </a:endParaRPr>
              </a:p>
            </p:txBody>
          </p:sp>
        </p:grpSp>
      </p:grpSp>
      <p:sp>
        <p:nvSpPr>
          <p:cNvPr id="61" name="Freeform 77">
            <a:extLst>
              <a:ext uri="{FF2B5EF4-FFF2-40B4-BE49-F238E27FC236}">
                <a16:creationId xmlns:a16="http://schemas.microsoft.com/office/drawing/2014/main" id="{6CFEB846-4BC6-478A-8DC1-68AE7F9966EA}"/>
              </a:ext>
            </a:extLst>
          </p:cNvPr>
          <p:cNvSpPr>
            <a:spLocks noEditPoints="1"/>
          </p:cNvSpPr>
          <p:nvPr/>
        </p:nvSpPr>
        <p:spPr bwMode="auto">
          <a:xfrm>
            <a:off x="5581385" y="4194183"/>
            <a:ext cx="1111846" cy="936959"/>
          </a:xfrm>
          <a:custGeom>
            <a:avLst/>
            <a:gdLst>
              <a:gd name="T0" fmla="*/ 110 w 380"/>
              <a:gd name="T1" fmla="*/ 56 h 439"/>
              <a:gd name="T2" fmla="*/ 86 w 380"/>
              <a:gd name="T3" fmla="*/ 142 h 439"/>
              <a:gd name="T4" fmla="*/ 106 w 380"/>
              <a:gd name="T5" fmla="*/ 196 h 439"/>
              <a:gd name="T6" fmla="*/ 163 w 380"/>
              <a:gd name="T7" fmla="*/ 259 h 439"/>
              <a:gd name="T8" fmla="*/ 217 w 380"/>
              <a:gd name="T9" fmla="*/ 259 h 439"/>
              <a:gd name="T10" fmla="*/ 274 w 380"/>
              <a:gd name="T11" fmla="*/ 196 h 439"/>
              <a:gd name="T12" fmla="*/ 295 w 380"/>
              <a:gd name="T13" fmla="*/ 142 h 439"/>
              <a:gd name="T14" fmla="*/ 271 w 380"/>
              <a:gd name="T15" fmla="*/ 56 h 439"/>
              <a:gd name="T16" fmla="*/ 110 w 380"/>
              <a:gd name="T17" fmla="*/ 56 h 439"/>
              <a:gd name="T18" fmla="*/ 123 w 380"/>
              <a:gd name="T19" fmla="*/ 122 h 439"/>
              <a:gd name="T20" fmla="*/ 136 w 380"/>
              <a:gd name="T21" fmla="*/ 96 h 439"/>
              <a:gd name="T22" fmla="*/ 150 w 380"/>
              <a:gd name="T23" fmla="*/ 99 h 439"/>
              <a:gd name="T24" fmla="*/ 230 w 380"/>
              <a:gd name="T25" fmla="*/ 99 h 439"/>
              <a:gd name="T26" fmla="*/ 245 w 380"/>
              <a:gd name="T27" fmla="*/ 96 h 439"/>
              <a:gd name="T28" fmla="*/ 257 w 380"/>
              <a:gd name="T29" fmla="*/ 122 h 439"/>
              <a:gd name="T30" fmla="*/ 264 w 380"/>
              <a:gd name="T31" fmla="*/ 125 h 439"/>
              <a:gd name="T32" fmla="*/ 273 w 380"/>
              <a:gd name="T33" fmla="*/ 117 h 439"/>
              <a:gd name="T34" fmla="*/ 281 w 380"/>
              <a:gd name="T35" fmla="*/ 147 h 439"/>
              <a:gd name="T36" fmla="*/ 266 w 380"/>
              <a:gd name="T37" fmla="*/ 176 h 439"/>
              <a:gd name="T38" fmla="*/ 262 w 380"/>
              <a:gd name="T39" fmla="*/ 178 h 439"/>
              <a:gd name="T40" fmla="*/ 211 w 380"/>
              <a:gd name="T41" fmla="*/ 243 h 439"/>
              <a:gd name="T42" fmla="*/ 169 w 380"/>
              <a:gd name="T43" fmla="*/ 243 h 439"/>
              <a:gd name="T44" fmla="*/ 118 w 380"/>
              <a:gd name="T45" fmla="*/ 178 h 439"/>
              <a:gd name="T46" fmla="*/ 115 w 380"/>
              <a:gd name="T47" fmla="*/ 176 h 439"/>
              <a:gd name="T48" fmla="*/ 99 w 380"/>
              <a:gd name="T49" fmla="*/ 147 h 439"/>
              <a:gd name="T50" fmla="*/ 107 w 380"/>
              <a:gd name="T51" fmla="*/ 117 h 439"/>
              <a:gd name="T52" fmla="*/ 117 w 380"/>
              <a:gd name="T53" fmla="*/ 125 h 439"/>
              <a:gd name="T54" fmla="*/ 123 w 380"/>
              <a:gd name="T55" fmla="*/ 122 h 439"/>
              <a:gd name="T56" fmla="*/ 112 w 380"/>
              <a:gd name="T57" fmla="*/ 249 h 439"/>
              <a:gd name="T58" fmla="*/ 268 w 380"/>
              <a:gd name="T59" fmla="*/ 249 h 439"/>
              <a:gd name="T60" fmla="*/ 356 w 380"/>
              <a:gd name="T61" fmla="*/ 439 h 439"/>
              <a:gd name="T62" fmla="*/ 24 w 380"/>
              <a:gd name="T63" fmla="*/ 439 h 439"/>
              <a:gd name="T64" fmla="*/ 112 w 380"/>
              <a:gd name="T65" fmla="*/ 24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0" h="439">
                <a:moveTo>
                  <a:pt x="110" y="56"/>
                </a:moveTo>
                <a:cubicBezTo>
                  <a:pt x="94" y="78"/>
                  <a:pt x="84" y="105"/>
                  <a:pt x="86" y="142"/>
                </a:cubicBezTo>
                <a:cubicBezTo>
                  <a:pt x="87" y="161"/>
                  <a:pt x="89" y="184"/>
                  <a:pt x="106" y="196"/>
                </a:cubicBezTo>
                <a:cubicBezTo>
                  <a:pt x="116" y="225"/>
                  <a:pt x="136" y="249"/>
                  <a:pt x="163" y="259"/>
                </a:cubicBezTo>
                <a:cubicBezTo>
                  <a:pt x="180" y="265"/>
                  <a:pt x="200" y="265"/>
                  <a:pt x="217" y="259"/>
                </a:cubicBezTo>
                <a:cubicBezTo>
                  <a:pt x="245" y="249"/>
                  <a:pt x="264" y="225"/>
                  <a:pt x="274" y="196"/>
                </a:cubicBezTo>
                <a:cubicBezTo>
                  <a:pt x="291" y="184"/>
                  <a:pt x="294" y="161"/>
                  <a:pt x="295" y="142"/>
                </a:cubicBezTo>
                <a:cubicBezTo>
                  <a:pt x="296" y="105"/>
                  <a:pt x="286" y="78"/>
                  <a:pt x="271" y="56"/>
                </a:cubicBezTo>
                <a:cubicBezTo>
                  <a:pt x="231" y="0"/>
                  <a:pt x="149" y="0"/>
                  <a:pt x="110" y="56"/>
                </a:cubicBezTo>
                <a:close/>
                <a:moveTo>
                  <a:pt x="123" y="122"/>
                </a:moveTo>
                <a:cubicBezTo>
                  <a:pt x="124" y="110"/>
                  <a:pt x="128" y="98"/>
                  <a:pt x="136" y="96"/>
                </a:cubicBezTo>
                <a:cubicBezTo>
                  <a:pt x="141" y="94"/>
                  <a:pt x="146" y="96"/>
                  <a:pt x="150" y="99"/>
                </a:cubicBezTo>
                <a:cubicBezTo>
                  <a:pt x="172" y="117"/>
                  <a:pt x="208" y="117"/>
                  <a:pt x="230" y="99"/>
                </a:cubicBezTo>
                <a:cubicBezTo>
                  <a:pt x="235" y="96"/>
                  <a:pt x="240" y="94"/>
                  <a:pt x="245" y="96"/>
                </a:cubicBezTo>
                <a:cubicBezTo>
                  <a:pt x="252" y="98"/>
                  <a:pt x="256" y="110"/>
                  <a:pt x="257" y="122"/>
                </a:cubicBezTo>
                <a:cubicBezTo>
                  <a:pt x="258" y="128"/>
                  <a:pt x="262" y="128"/>
                  <a:pt x="264" y="125"/>
                </a:cubicBezTo>
                <a:cubicBezTo>
                  <a:pt x="266" y="120"/>
                  <a:pt x="270" y="117"/>
                  <a:pt x="273" y="117"/>
                </a:cubicBezTo>
                <a:cubicBezTo>
                  <a:pt x="279" y="117"/>
                  <a:pt x="283" y="130"/>
                  <a:pt x="281" y="147"/>
                </a:cubicBezTo>
                <a:cubicBezTo>
                  <a:pt x="279" y="163"/>
                  <a:pt x="272" y="176"/>
                  <a:pt x="266" y="176"/>
                </a:cubicBezTo>
                <a:cubicBezTo>
                  <a:pt x="264" y="176"/>
                  <a:pt x="263" y="177"/>
                  <a:pt x="262" y="178"/>
                </a:cubicBezTo>
                <a:cubicBezTo>
                  <a:pt x="255" y="208"/>
                  <a:pt x="238" y="234"/>
                  <a:pt x="211" y="243"/>
                </a:cubicBezTo>
                <a:cubicBezTo>
                  <a:pt x="198" y="248"/>
                  <a:pt x="183" y="248"/>
                  <a:pt x="169" y="243"/>
                </a:cubicBezTo>
                <a:cubicBezTo>
                  <a:pt x="143" y="234"/>
                  <a:pt x="125" y="208"/>
                  <a:pt x="118" y="178"/>
                </a:cubicBezTo>
                <a:cubicBezTo>
                  <a:pt x="117" y="177"/>
                  <a:pt x="116" y="176"/>
                  <a:pt x="115" y="176"/>
                </a:cubicBezTo>
                <a:cubicBezTo>
                  <a:pt x="108" y="176"/>
                  <a:pt x="101" y="163"/>
                  <a:pt x="99" y="147"/>
                </a:cubicBezTo>
                <a:cubicBezTo>
                  <a:pt x="97" y="130"/>
                  <a:pt x="101" y="117"/>
                  <a:pt x="107" y="117"/>
                </a:cubicBezTo>
                <a:cubicBezTo>
                  <a:pt x="111" y="117"/>
                  <a:pt x="114" y="120"/>
                  <a:pt x="117" y="125"/>
                </a:cubicBezTo>
                <a:cubicBezTo>
                  <a:pt x="118" y="128"/>
                  <a:pt x="122" y="128"/>
                  <a:pt x="123" y="122"/>
                </a:cubicBezTo>
                <a:close/>
                <a:moveTo>
                  <a:pt x="112" y="249"/>
                </a:moveTo>
                <a:cubicBezTo>
                  <a:pt x="157" y="301"/>
                  <a:pt x="223" y="301"/>
                  <a:pt x="268" y="249"/>
                </a:cubicBezTo>
                <a:cubicBezTo>
                  <a:pt x="346" y="285"/>
                  <a:pt x="380" y="439"/>
                  <a:pt x="356" y="439"/>
                </a:cubicBezTo>
                <a:cubicBezTo>
                  <a:pt x="232" y="439"/>
                  <a:pt x="148" y="439"/>
                  <a:pt x="24" y="439"/>
                </a:cubicBezTo>
                <a:cubicBezTo>
                  <a:pt x="0" y="439"/>
                  <a:pt x="35" y="285"/>
                  <a:pt x="112" y="249"/>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pPr defTabSz="914361"/>
            <a:endParaRPr lang="en-US" sz="1900">
              <a:solidFill>
                <a:prstClr val="black"/>
              </a:solidFill>
            </a:endParaRPr>
          </a:p>
        </p:txBody>
      </p:sp>
      <p:sp>
        <p:nvSpPr>
          <p:cNvPr id="62" name="TextBox 61">
            <a:extLst>
              <a:ext uri="{FF2B5EF4-FFF2-40B4-BE49-F238E27FC236}">
                <a16:creationId xmlns:a16="http://schemas.microsoft.com/office/drawing/2014/main" id="{C978E23D-655A-44D6-A83F-C817EC836CC5}"/>
              </a:ext>
            </a:extLst>
          </p:cNvPr>
          <p:cNvSpPr txBox="1"/>
          <p:nvPr/>
        </p:nvSpPr>
        <p:spPr>
          <a:xfrm>
            <a:off x="5221256" y="5188965"/>
            <a:ext cx="1856212" cy="456817"/>
          </a:xfrm>
          <a:prstGeom prst="rect">
            <a:avLst/>
          </a:prstGeom>
          <a:noFill/>
        </p:spPr>
        <p:txBody>
          <a:bodyPr wrap="square" lIns="0" tIns="0" rIns="0" bIns="0" rtlCol="0">
            <a:noAutofit/>
          </a:bodyPr>
          <a:lstStyle/>
          <a:p>
            <a:pPr algn="ctr" defTabSz="456758" fontAlgn="base">
              <a:spcBef>
                <a:spcPts val="1200"/>
              </a:spcBef>
            </a:pPr>
            <a:r>
              <a:rPr lang="en-US" sz="1600" b="1" dirty="0">
                <a:solidFill>
                  <a:prstClr val="black"/>
                </a:solidFill>
                <a:cs typeface="Open Sans Light"/>
              </a:rPr>
              <a:t>Broker</a:t>
            </a:r>
          </a:p>
        </p:txBody>
      </p:sp>
      <p:grpSp>
        <p:nvGrpSpPr>
          <p:cNvPr id="63" name="Group 62">
            <a:extLst>
              <a:ext uri="{FF2B5EF4-FFF2-40B4-BE49-F238E27FC236}">
                <a16:creationId xmlns:a16="http://schemas.microsoft.com/office/drawing/2014/main" id="{9CC7506C-678C-4D55-818E-A72BE53FBC70}"/>
              </a:ext>
            </a:extLst>
          </p:cNvPr>
          <p:cNvGrpSpPr/>
          <p:nvPr/>
        </p:nvGrpSpPr>
        <p:grpSpPr>
          <a:xfrm>
            <a:off x="1294177" y="1946018"/>
            <a:ext cx="9458563" cy="4362787"/>
            <a:chOff x="2092827" y="2145162"/>
            <a:chExt cx="7950926" cy="3634677"/>
          </a:xfrm>
        </p:grpSpPr>
        <p:sp>
          <p:nvSpPr>
            <p:cNvPr id="68" name="Rectangle 67">
              <a:extLst>
                <a:ext uri="{FF2B5EF4-FFF2-40B4-BE49-F238E27FC236}">
                  <a16:creationId xmlns:a16="http://schemas.microsoft.com/office/drawing/2014/main" id="{5F17F2D7-F44C-4060-9015-2FCAD56473D5}"/>
                </a:ext>
              </a:extLst>
            </p:cNvPr>
            <p:cNvSpPr>
              <a:spLocks noChangeArrowheads="1"/>
            </p:cNvSpPr>
            <p:nvPr/>
          </p:nvSpPr>
          <p:spPr bwMode="auto">
            <a:xfrm>
              <a:off x="2092827" y="5272929"/>
              <a:ext cx="7950926" cy="506910"/>
            </a:xfrm>
            <a:prstGeom prst="rect">
              <a:avLst/>
            </a:prstGeom>
            <a:solidFill>
              <a:srgbClr val="414141"/>
            </a:solidFill>
            <a:ln w="6350" algn="ctr">
              <a:noFill/>
              <a:miter lim="800000"/>
              <a:headEnd/>
              <a:tailEnd/>
            </a:ln>
          </p:spPr>
          <p:txBody>
            <a:bodyPr lIns="88900" tIns="88900" rIns="88900" bIns="88900" anchor="ctr" anchorCtr="0"/>
            <a:lstStyle/>
            <a:p>
              <a:pPr algn="ctr" defTabSz="914361"/>
              <a:r>
                <a:rPr lang="en-GB" altLang="ja-JP" sz="1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Brokers will receive communications from </a:t>
              </a:r>
              <a:r>
                <a:rPr lang="en-GB" altLang="ja-JP" sz="12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Highspot</a:t>
              </a:r>
              <a:r>
                <a:rPr lang="en-GB" altLang="ja-JP" sz="1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and have access to a singular broker portal that offers a unified digital experience* for all functions, such as product information, quoting, enrolment, and predictive content.</a:t>
              </a:r>
            </a:p>
          </p:txBody>
        </p:sp>
        <p:sp>
          <p:nvSpPr>
            <p:cNvPr id="69" name="Arc 2">
              <a:extLst>
                <a:ext uri="{FF2B5EF4-FFF2-40B4-BE49-F238E27FC236}">
                  <a16:creationId xmlns:a16="http://schemas.microsoft.com/office/drawing/2014/main" id="{9C538960-EA69-406C-9686-DD2D62E0AD98}"/>
                </a:ext>
              </a:extLst>
            </p:cNvPr>
            <p:cNvSpPr>
              <a:spLocks/>
            </p:cNvSpPr>
            <p:nvPr/>
          </p:nvSpPr>
          <p:spPr bwMode="auto">
            <a:xfrm>
              <a:off x="2802573" y="2151335"/>
              <a:ext cx="6583680" cy="3017520"/>
            </a:xfrm>
            <a:custGeom>
              <a:avLst/>
              <a:gdLst>
                <a:gd name="T0" fmla="*/ 0 w 43200"/>
                <a:gd name="T1" fmla="*/ 2147483647 h 21715"/>
                <a:gd name="T2" fmla="*/ 2147483647 w 43200"/>
                <a:gd name="T3" fmla="*/ 2147483647 h 21715"/>
                <a:gd name="T4" fmla="*/ 2147483647 w 43200"/>
                <a:gd name="T5" fmla="*/ 2147483647 h 21715"/>
                <a:gd name="T6" fmla="*/ 0 60000 65536"/>
                <a:gd name="T7" fmla="*/ 0 60000 65536"/>
                <a:gd name="T8" fmla="*/ 0 60000 65536"/>
                <a:gd name="T9" fmla="*/ 0 w 43200"/>
                <a:gd name="T10" fmla="*/ 0 h 21715"/>
                <a:gd name="T11" fmla="*/ 43200 w 43200"/>
                <a:gd name="T12" fmla="*/ 21715 h 21715"/>
              </a:gdLst>
              <a:ahLst/>
              <a:cxnLst>
                <a:cxn ang="T6">
                  <a:pos x="T0" y="T1"/>
                </a:cxn>
                <a:cxn ang="T7">
                  <a:pos x="T2" y="T3"/>
                </a:cxn>
                <a:cxn ang="T8">
                  <a:pos x="T4" y="T5"/>
                </a:cxn>
              </a:cxnLst>
              <a:rect l="T9" t="T10" r="T11" b="T12"/>
              <a:pathLst>
                <a:path w="43200" h="21715" fill="none" extrusionOk="0">
                  <a:moveTo>
                    <a:pt x="0" y="21714"/>
                  </a:moveTo>
                  <a:cubicBezTo>
                    <a:pt x="0" y="21676"/>
                    <a:pt x="0" y="21638"/>
                    <a:pt x="0" y="21600"/>
                  </a:cubicBezTo>
                  <a:cubicBezTo>
                    <a:pt x="0" y="9670"/>
                    <a:pt x="9670" y="0"/>
                    <a:pt x="21600" y="0"/>
                  </a:cubicBezTo>
                  <a:cubicBezTo>
                    <a:pt x="33529" y="-1"/>
                    <a:pt x="43199" y="9670"/>
                    <a:pt x="43200" y="21599"/>
                  </a:cubicBezTo>
                </a:path>
                <a:path w="43200" h="21715" stroke="0" extrusionOk="0">
                  <a:moveTo>
                    <a:pt x="0" y="21714"/>
                  </a:moveTo>
                  <a:cubicBezTo>
                    <a:pt x="0" y="21676"/>
                    <a:pt x="0" y="21638"/>
                    <a:pt x="0" y="21600"/>
                  </a:cubicBezTo>
                  <a:cubicBezTo>
                    <a:pt x="0" y="9670"/>
                    <a:pt x="9670" y="0"/>
                    <a:pt x="21600" y="0"/>
                  </a:cubicBezTo>
                  <a:cubicBezTo>
                    <a:pt x="33529" y="-1"/>
                    <a:pt x="43199" y="9670"/>
                    <a:pt x="43200" y="21599"/>
                  </a:cubicBezTo>
                  <a:lnTo>
                    <a:pt x="21600" y="21600"/>
                  </a:lnTo>
                  <a:close/>
                </a:path>
              </a:pathLst>
            </a:custGeom>
            <a:noFill/>
            <a:ln w="381000">
              <a:solidFill>
                <a:schemeClr val="bg2"/>
              </a:solidFill>
              <a:round/>
              <a:headEnd/>
              <a:tailEnd/>
            </a:ln>
          </p:spPr>
          <p:txBody>
            <a:bodyPr wrap="square" lIns="0" tIns="0" rIns="0" bIns="0" anchor="ctr"/>
            <a:lstStyle/>
            <a:p>
              <a:pPr algn="ctr" defTabSz="914361">
                <a:defRPr/>
              </a:pPr>
              <a:endParaRPr lang="en-GB" altLang="ja-JP" sz="1400" dirty="0">
                <a:solidFill>
                  <a:prstClr val="black"/>
                </a:solidFill>
                <a:ea typeface="ＭＳ Ｐゴシック" pitchFamily="50" charset="-128"/>
              </a:endParaRPr>
            </a:p>
          </p:txBody>
        </p:sp>
        <p:sp>
          <p:nvSpPr>
            <p:cNvPr id="78" name="AutoShape 11">
              <a:extLst>
                <a:ext uri="{FF2B5EF4-FFF2-40B4-BE49-F238E27FC236}">
                  <a16:creationId xmlns:a16="http://schemas.microsoft.com/office/drawing/2014/main" id="{8A3B3EEE-7714-4DEF-9B18-DDABC84894B5}"/>
                </a:ext>
              </a:extLst>
            </p:cNvPr>
            <p:cNvSpPr>
              <a:spLocks noChangeArrowheads="1"/>
            </p:cNvSpPr>
            <p:nvPr/>
          </p:nvSpPr>
          <p:spPr bwMode="gray">
            <a:xfrm rot="12891932">
              <a:off x="3079426" y="3469984"/>
              <a:ext cx="414602" cy="267208"/>
            </a:xfrm>
            <a:prstGeom prst="downArrow">
              <a:avLst>
                <a:gd name="adj1" fmla="val 49815"/>
                <a:gd name="adj2" fmla="val 100000"/>
              </a:avLst>
            </a:prstGeom>
            <a:solidFill>
              <a:schemeClr val="accent3">
                <a:lumMod val="20000"/>
                <a:lumOff val="80000"/>
              </a:schemeClr>
            </a:solidFill>
            <a:ln w="9525" algn="ctr">
              <a:noFill/>
              <a:miter lim="800000"/>
              <a:headEnd/>
              <a:tailEnd/>
            </a:ln>
            <a:effectLst/>
          </p:spPr>
          <p:txBody>
            <a:bodyPr vert="horz" wrap="none" lIns="91440" tIns="45720" rIns="91440" bIns="45720" numCol="1" anchor="ctr" anchorCtr="0" compatLnSpc="1">
              <a:prstTxWarp prst="textNoShape">
                <a:avLst/>
              </a:prstTxWarp>
            </a:bodyPr>
            <a:lstStyle/>
            <a:p>
              <a:pPr defTabSz="914361"/>
              <a:endParaRPr lang="en-US" dirty="0">
                <a:solidFill>
                  <a:srgbClr val="000000"/>
                </a:solidFill>
              </a:endParaRPr>
            </a:p>
          </p:txBody>
        </p:sp>
        <p:sp>
          <p:nvSpPr>
            <p:cNvPr id="79" name="AutoShape 11">
              <a:extLst>
                <a:ext uri="{FF2B5EF4-FFF2-40B4-BE49-F238E27FC236}">
                  <a16:creationId xmlns:a16="http://schemas.microsoft.com/office/drawing/2014/main" id="{28A45C0B-B250-4888-A891-37F987B41B3F}"/>
                </a:ext>
              </a:extLst>
            </p:cNvPr>
            <p:cNvSpPr>
              <a:spLocks noChangeArrowheads="1"/>
            </p:cNvSpPr>
            <p:nvPr/>
          </p:nvSpPr>
          <p:spPr bwMode="gray">
            <a:xfrm rot="14907135">
              <a:off x="4801100" y="2203200"/>
              <a:ext cx="355553" cy="239478"/>
            </a:xfrm>
            <a:prstGeom prst="downArrow">
              <a:avLst>
                <a:gd name="adj1" fmla="val 49815"/>
                <a:gd name="adj2" fmla="val 100000"/>
              </a:avLst>
            </a:prstGeom>
            <a:solidFill>
              <a:schemeClr val="accent3">
                <a:lumMod val="20000"/>
                <a:lumOff val="80000"/>
              </a:schemeClr>
            </a:solidFill>
            <a:ln w="9525" algn="ctr">
              <a:noFill/>
              <a:miter lim="800000"/>
              <a:headEnd/>
              <a:tailEnd/>
            </a:ln>
            <a:effectLst/>
          </p:spPr>
          <p:txBody>
            <a:bodyPr vert="horz" wrap="none" lIns="91440" tIns="45720" rIns="91440" bIns="45720" numCol="1" anchor="ctr" anchorCtr="0" compatLnSpc="1">
              <a:prstTxWarp prst="textNoShape">
                <a:avLst/>
              </a:prstTxWarp>
            </a:bodyPr>
            <a:lstStyle/>
            <a:p>
              <a:pPr defTabSz="914361"/>
              <a:endParaRPr lang="en-US" dirty="0">
                <a:solidFill>
                  <a:srgbClr val="000000"/>
                </a:solidFill>
              </a:endParaRPr>
            </a:p>
          </p:txBody>
        </p:sp>
        <p:sp>
          <p:nvSpPr>
            <p:cNvPr id="80" name="AutoShape 11">
              <a:extLst>
                <a:ext uri="{FF2B5EF4-FFF2-40B4-BE49-F238E27FC236}">
                  <a16:creationId xmlns:a16="http://schemas.microsoft.com/office/drawing/2014/main" id="{6A184A6F-1B6C-4077-ACE8-A63FCC37FCC1}"/>
                </a:ext>
              </a:extLst>
            </p:cNvPr>
            <p:cNvSpPr>
              <a:spLocks noChangeArrowheads="1"/>
            </p:cNvSpPr>
            <p:nvPr/>
          </p:nvSpPr>
          <p:spPr bwMode="gray">
            <a:xfrm rot="17874530">
              <a:off x="7460754" y="2350202"/>
              <a:ext cx="323232" cy="267208"/>
            </a:xfrm>
            <a:prstGeom prst="downArrow">
              <a:avLst>
                <a:gd name="adj1" fmla="val 49815"/>
                <a:gd name="adj2" fmla="val 100000"/>
              </a:avLst>
            </a:prstGeom>
            <a:solidFill>
              <a:schemeClr val="accent3">
                <a:lumMod val="20000"/>
                <a:lumOff val="80000"/>
              </a:schemeClr>
            </a:solidFill>
            <a:ln w="9525" algn="ctr">
              <a:noFill/>
              <a:miter lim="800000"/>
              <a:headEnd/>
              <a:tailEnd/>
            </a:ln>
            <a:effectLst/>
          </p:spPr>
          <p:txBody>
            <a:bodyPr vert="horz" wrap="none" lIns="91440" tIns="45720" rIns="91440" bIns="45720" numCol="1" anchor="ctr" anchorCtr="0" compatLnSpc="1">
              <a:prstTxWarp prst="textNoShape">
                <a:avLst/>
              </a:prstTxWarp>
            </a:bodyPr>
            <a:lstStyle/>
            <a:p>
              <a:pPr defTabSz="914361"/>
              <a:endParaRPr lang="en-US">
                <a:solidFill>
                  <a:srgbClr val="000000"/>
                </a:solidFill>
              </a:endParaRPr>
            </a:p>
          </p:txBody>
        </p:sp>
        <p:sp>
          <p:nvSpPr>
            <p:cNvPr id="81" name="AutoShape 11">
              <a:extLst>
                <a:ext uri="{FF2B5EF4-FFF2-40B4-BE49-F238E27FC236}">
                  <a16:creationId xmlns:a16="http://schemas.microsoft.com/office/drawing/2014/main" id="{A30AC2C1-FD50-441E-8184-D559E8AE8E7D}"/>
                </a:ext>
              </a:extLst>
            </p:cNvPr>
            <p:cNvSpPr>
              <a:spLocks noChangeArrowheads="1"/>
            </p:cNvSpPr>
            <p:nvPr/>
          </p:nvSpPr>
          <p:spPr bwMode="gray">
            <a:xfrm rot="19394035">
              <a:off x="8637509" y="3327508"/>
              <a:ext cx="369517" cy="267208"/>
            </a:xfrm>
            <a:prstGeom prst="downArrow">
              <a:avLst>
                <a:gd name="adj1" fmla="val 49815"/>
                <a:gd name="adj2" fmla="val 100000"/>
              </a:avLst>
            </a:prstGeom>
            <a:solidFill>
              <a:schemeClr val="accent3">
                <a:lumMod val="20000"/>
                <a:lumOff val="80000"/>
              </a:schemeClr>
            </a:solidFill>
            <a:ln w="9525" algn="ctr">
              <a:noFill/>
              <a:miter lim="800000"/>
              <a:headEnd/>
              <a:tailEnd/>
            </a:ln>
            <a:effectLst/>
          </p:spPr>
          <p:txBody>
            <a:bodyPr vert="horz" wrap="none" lIns="91440" tIns="45720" rIns="91440" bIns="45720" numCol="1" anchor="ctr" anchorCtr="0" compatLnSpc="1">
              <a:prstTxWarp prst="textNoShape">
                <a:avLst/>
              </a:prstTxWarp>
            </a:bodyPr>
            <a:lstStyle/>
            <a:p>
              <a:pPr defTabSz="914361"/>
              <a:endParaRPr lang="en-US">
                <a:solidFill>
                  <a:srgbClr val="000000"/>
                </a:solidFill>
              </a:endParaRPr>
            </a:p>
          </p:txBody>
        </p:sp>
        <p:sp>
          <p:nvSpPr>
            <p:cNvPr id="82" name="TextBox 81">
              <a:extLst>
                <a:ext uri="{FF2B5EF4-FFF2-40B4-BE49-F238E27FC236}">
                  <a16:creationId xmlns:a16="http://schemas.microsoft.com/office/drawing/2014/main" id="{E74F428F-34E5-4857-8308-5FCD096B7AF1}"/>
                </a:ext>
              </a:extLst>
            </p:cNvPr>
            <p:cNvSpPr txBox="1"/>
            <p:nvPr/>
          </p:nvSpPr>
          <p:spPr>
            <a:xfrm rot="17196505">
              <a:off x="2528089" y="4063926"/>
              <a:ext cx="1809528" cy="1061839"/>
            </a:xfrm>
            <a:prstGeom prst="rect">
              <a:avLst/>
            </a:prstGeom>
            <a:noFill/>
            <a:ln>
              <a:noFill/>
            </a:ln>
          </p:spPr>
          <p:txBody>
            <a:bodyPr spcFirstLastPara="1" wrap="square" lIns="0" tIns="0" rIns="0" bIns="0" numCol="1" rtlCol="0" anchor="ctr">
              <a:prstTxWarp prst="textArchUp">
                <a:avLst>
                  <a:gd name="adj" fmla="val 10707590"/>
                </a:avLst>
              </a:prstTxWarp>
              <a:noAutofit/>
            </a:bodyPr>
            <a:lstStyle/>
            <a:p>
              <a:pPr algn="ctr" defTabSz="914361">
                <a:buSzPct val="100000"/>
              </a:pP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Engagement</a:t>
              </a:r>
            </a:p>
          </p:txBody>
        </p:sp>
        <p:sp>
          <p:nvSpPr>
            <p:cNvPr id="83" name="TextBox 82">
              <a:extLst>
                <a:ext uri="{FF2B5EF4-FFF2-40B4-BE49-F238E27FC236}">
                  <a16:creationId xmlns:a16="http://schemas.microsoft.com/office/drawing/2014/main" id="{AC31DA71-9364-44F2-BEAF-A02302790989}"/>
                </a:ext>
              </a:extLst>
            </p:cNvPr>
            <p:cNvSpPr txBox="1"/>
            <p:nvPr/>
          </p:nvSpPr>
          <p:spPr>
            <a:xfrm rot="177723">
              <a:off x="4886010" y="2185026"/>
              <a:ext cx="2723003" cy="705303"/>
            </a:xfrm>
            <a:prstGeom prst="rect">
              <a:avLst/>
            </a:prstGeom>
            <a:noFill/>
            <a:ln>
              <a:noFill/>
            </a:ln>
          </p:spPr>
          <p:txBody>
            <a:bodyPr spcFirstLastPara="1" wrap="square" lIns="0" tIns="0" rIns="0" bIns="0" numCol="1" rtlCol="0" anchor="ctr">
              <a:prstTxWarp prst="textArchUp">
                <a:avLst>
                  <a:gd name="adj" fmla="val 6664968"/>
                </a:avLst>
              </a:prstTxWarp>
              <a:noAutofit/>
            </a:bodyPr>
            <a:lstStyle/>
            <a:p>
              <a:pPr algn="ctr" defTabSz="914361">
                <a:buSzPct val="100000"/>
              </a:pP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Education on Aetna Products</a:t>
              </a:r>
            </a:p>
          </p:txBody>
        </p:sp>
        <p:sp>
          <p:nvSpPr>
            <p:cNvPr id="84" name="TextBox 83">
              <a:extLst>
                <a:ext uri="{FF2B5EF4-FFF2-40B4-BE49-F238E27FC236}">
                  <a16:creationId xmlns:a16="http://schemas.microsoft.com/office/drawing/2014/main" id="{2DBD2968-E152-4859-8B51-A00F06CB0C05}"/>
                </a:ext>
              </a:extLst>
            </p:cNvPr>
            <p:cNvSpPr txBox="1"/>
            <p:nvPr/>
          </p:nvSpPr>
          <p:spPr>
            <a:xfrm rot="2401160">
              <a:off x="6826594" y="2765300"/>
              <a:ext cx="2112401" cy="1044489"/>
            </a:xfrm>
            <a:prstGeom prst="rect">
              <a:avLst/>
            </a:prstGeom>
            <a:noFill/>
            <a:ln>
              <a:noFill/>
            </a:ln>
          </p:spPr>
          <p:txBody>
            <a:bodyPr spcFirstLastPara="1" wrap="square" lIns="0" tIns="0" rIns="0" bIns="0" numCol="1" rtlCol="0" anchor="ctr">
              <a:prstTxWarp prst="textArchUp">
                <a:avLst>
                  <a:gd name="adj" fmla="val 10707590"/>
                </a:avLst>
              </a:prstTxWarp>
              <a:noAutofit/>
            </a:bodyPr>
            <a:lstStyle/>
            <a:p>
              <a:pPr algn="ctr" defTabSz="914361">
                <a:buSzPct val="100000"/>
              </a:pPr>
              <a:r>
                <a:rPr lang="en-US" sz="1200" dirty="0">
                  <a:latin typeface="Open Sans" panose="020B0606030504020204" pitchFamily="34" charset="0"/>
                  <a:ea typeface="Open Sans" panose="020B0606030504020204" pitchFamily="34" charset="0"/>
                  <a:cs typeface="Open Sans" panose="020B0606030504020204" pitchFamily="34" charset="0"/>
                </a:rPr>
                <a:t>Quoting &amp; Selling</a:t>
              </a:r>
            </a:p>
          </p:txBody>
        </p:sp>
        <p:sp>
          <p:nvSpPr>
            <p:cNvPr id="85" name="TextBox 84">
              <a:extLst>
                <a:ext uri="{FF2B5EF4-FFF2-40B4-BE49-F238E27FC236}">
                  <a16:creationId xmlns:a16="http://schemas.microsoft.com/office/drawing/2014/main" id="{ADE924D7-59A7-4FD6-9806-EA5CCB10E1F1}"/>
                </a:ext>
              </a:extLst>
            </p:cNvPr>
            <p:cNvSpPr txBox="1"/>
            <p:nvPr/>
          </p:nvSpPr>
          <p:spPr>
            <a:xfrm rot="4485350">
              <a:off x="7696419" y="3939021"/>
              <a:ext cx="2077885" cy="1061839"/>
            </a:xfrm>
            <a:prstGeom prst="rect">
              <a:avLst/>
            </a:prstGeom>
            <a:noFill/>
            <a:ln>
              <a:noFill/>
            </a:ln>
          </p:spPr>
          <p:txBody>
            <a:bodyPr spcFirstLastPara="1" wrap="square" lIns="0" tIns="0" rIns="0" bIns="0" numCol="1" rtlCol="0" anchor="ctr">
              <a:prstTxWarp prst="textArchUp">
                <a:avLst>
                  <a:gd name="adj" fmla="val 10707590"/>
                </a:avLst>
              </a:prstTxWarp>
              <a:noAutofit/>
            </a:bodyPr>
            <a:lstStyle/>
            <a:p>
              <a:pPr algn="ctr" defTabSz="914361">
                <a:buSzPct val="100000"/>
              </a:pPr>
              <a:r>
                <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Enrollment &amp; </a:t>
              </a:r>
              <a:r>
                <a:rPr lang="en-US" sz="120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BoB</a:t>
              </a:r>
              <a:endPar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92" name="Freeform: Shape 91">
            <a:extLst>
              <a:ext uri="{FF2B5EF4-FFF2-40B4-BE49-F238E27FC236}">
                <a16:creationId xmlns:a16="http://schemas.microsoft.com/office/drawing/2014/main" id="{BF589DF0-E0C7-4F3C-BDC0-C172176ED8C4}"/>
              </a:ext>
            </a:extLst>
          </p:cNvPr>
          <p:cNvSpPr/>
          <p:nvPr/>
        </p:nvSpPr>
        <p:spPr>
          <a:xfrm>
            <a:off x="2066347" y="2450284"/>
            <a:ext cx="762113" cy="3017835"/>
          </a:xfrm>
          <a:custGeom>
            <a:avLst/>
            <a:gdLst>
              <a:gd name="connsiteX0" fmla="*/ 0 w 763804"/>
              <a:gd name="connsiteY0" fmla="*/ 3017835 h 3017835"/>
              <a:gd name="connsiteX1" fmla="*/ 722376 w 763804"/>
              <a:gd name="connsiteY1" fmla="*/ 73467 h 3017835"/>
              <a:gd name="connsiteX2" fmla="*/ 612648 w 763804"/>
              <a:gd name="connsiteY2" fmla="*/ 1179891 h 3017835"/>
            </a:gdLst>
            <a:ahLst/>
            <a:cxnLst>
              <a:cxn ang="0">
                <a:pos x="connsiteX0" y="connsiteY0"/>
              </a:cxn>
              <a:cxn ang="0">
                <a:pos x="connsiteX1" y="connsiteY1"/>
              </a:cxn>
              <a:cxn ang="0">
                <a:pos x="connsiteX2" y="connsiteY2"/>
              </a:cxn>
            </a:cxnLst>
            <a:rect l="l" t="t" r="r" b="b"/>
            <a:pathLst>
              <a:path w="763804" h="3017835">
                <a:moveTo>
                  <a:pt x="0" y="3017835"/>
                </a:moveTo>
                <a:cubicBezTo>
                  <a:pt x="310134" y="1698813"/>
                  <a:pt x="620268" y="379791"/>
                  <a:pt x="722376" y="73467"/>
                </a:cubicBezTo>
                <a:cubicBezTo>
                  <a:pt x="824484" y="-232857"/>
                  <a:pt x="718566" y="473517"/>
                  <a:pt x="612648" y="1179891"/>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srgbClr val="FFFFFF"/>
              </a:solidFill>
            </a:endParaRPr>
          </a:p>
        </p:txBody>
      </p:sp>
      <p:sp>
        <p:nvSpPr>
          <p:cNvPr id="93" name="Freeform: Shape 92">
            <a:extLst>
              <a:ext uri="{FF2B5EF4-FFF2-40B4-BE49-F238E27FC236}">
                <a16:creationId xmlns:a16="http://schemas.microsoft.com/office/drawing/2014/main" id="{FC64419B-2CF6-4414-BBC9-BC26EB3A541B}"/>
              </a:ext>
            </a:extLst>
          </p:cNvPr>
          <p:cNvSpPr/>
          <p:nvPr/>
        </p:nvSpPr>
        <p:spPr>
          <a:xfrm>
            <a:off x="2184947" y="1837921"/>
            <a:ext cx="8406139" cy="4233416"/>
          </a:xfrm>
          <a:custGeom>
            <a:avLst/>
            <a:gdLst>
              <a:gd name="connsiteX0" fmla="*/ 0 w 8424792"/>
              <a:gd name="connsiteY0" fmla="*/ 3739919 h 4233416"/>
              <a:gd name="connsiteX1" fmla="*/ 3474720 w 8424792"/>
              <a:gd name="connsiteY1" fmla="*/ 23 h 4233416"/>
              <a:gd name="connsiteX2" fmla="*/ 7918704 w 8424792"/>
              <a:gd name="connsiteY2" fmla="*/ 3785639 h 4233416"/>
              <a:gd name="connsiteX3" fmla="*/ 8138160 w 8424792"/>
              <a:gd name="connsiteY3" fmla="*/ 4014239 h 4233416"/>
            </a:gdLst>
            <a:ahLst/>
            <a:cxnLst>
              <a:cxn ang="0">
                <a:pos x="connsiteX0" y="connsiteY0"/>
              </a:cxn>
              <a:cxn ang="0">
                <a:pos x="connsiteX1" y="connsiteY1"/>
              </a:cxn>
              <a:cxn ang="0">
                <a:pos x="connsiteX2" y="connsiteY2"/>
              </a:cxn>
              <a:cxn ang="0">
                <a:pos x="connsiteX3" y="connsiteY3"/>
              </a:cxn>
            </a:cxnLst>
            <a:rect l="l" t="t" r="r" b="b"/>
            <a:pathLst>
              <a:path w="8424792" h="4233416">
                <a:moveTo>
                  <a:pt x="0" y="3739919"/>
                </a:moveTo>
                <a:cubicBezTo>
                  <a:pt x="1077468" y="1866161"/>
                  <a:pt x="2154936" y="-7597"/>
                  <a:pt x="3474720" y="23"/>
                </a:cubicBezTo>
                <a:cubicBezTo>
                  <a:pt x="4794504" y="7643"/>
                  <a:pt x="7141464" y="3116603"/>
                  <a:pt x="7918704" y="3785639"/>
                </a:cubicBezTo>
                <a:cubicBezTo>
                  <a:pt x="8695944" y="4454675"/>
                  <a:pt x="8417052" y="4234457"/>
                  <a:pt x="8138160" y="4014239"/>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srgbClr val="FFFFFF"/>
              </a:solidFill>
            </a:endParaRPr>
          </a:p>
        </p:txBody>
      </p:sp>
      <p:sp>
        <p:nvSpPr>
          <p:cNvPr id="94" name="Freeform: Shape 93">
            <a:extLst>
              <a:ext uri="{FF2B5EF4-FFF2-40B4-BE49-F238E27FC236}">
                <a16:creationId xmlns:a16="http://schemas.microsoft.com/office/drawing/2014/main" id="{D5109F52-682B-4BB9-8523-42571F033744}"/>
              </a:ext>
            </a:extLst>
          </p:cNvPr>
          <p:cNvSpPr/>
          <p:nvPr/>
        </p:nvSpPr>
        <p:spPr>
          <a:xfrm>
            <a:off x="2194070" y="1656104"/>
            <a:ext cx="7955914" cy="3894309"/>
          </a:xfrm>
          <a:custGeom>
            <a:avLst/>
            <a:gdLst>
              <a:gd name="connsiteX0" fmla="*/ 0 w 7973568"/>
              <a:gd name="connsiteY0" fmla="*/ 3894309 h 3894309"/>
              <a:gd name="connsiteX1" fmla="*/ 3328416 w 7973568"/>
              <a:gd name="connsiteY1" fmla="*/ 163557 h 3894309"/>
              <a:gd name="connsiteX2" fmla="*/ 5806440 w 7973568"/>
              <a:gd name="connsiteY2" fmla="*/ 977373 h 3894309"/>
              <a:gd name="connsiteX3" fmla="*/ 7973568 w 7973568"/>
              <a:gd name="connsiteY3" fmla="*/ 3793725 h 3894309"/>
            </a:gdLst>
            <a:ahLst/>
            <a:cxnLst>
              <a:cxn ang="0">
                <a:pos x="connsiteX0" y="connsiteY0"/>
              </a:cxn>
              <a:cxn ang="0">
                <a:pos x="connsiteX1" y="connsiteY1"/>
              </a:cxn>
              <a:cxn ang="0">
                <a:pos x="connsiteX2" y="connsiteY2"/>
              </a:cxn>
              <a:cxn ang="0">
                <a:pos x="connsiteX3" y="connsiteY3"/>
              </a:cxn>
            </a:cxnLst>
            <a:rect l="l" t="t" r="r" b="b"/>
            <a:pathLst>
              <a:path w="7973568" h="3894309">
                <a:moveTo>
                  <a:pt x="0" y="3894309"/>
                </a:moveTo>
                <a:cubicBezTo>
                  <a:pt x="1180338" y="2272011"/>
                  <a:pt x="2360676" y="649713"/>
                  <a:pt x="3328416" y="163557"/>
                </a:cubicBezTo>
                <a:cubicBezTo>
                  <a:pt x="4296156" y="-322599"/>
                  <a:pt x="5032248" y="372345"/>
                  <a:pt x="5806440" y="977373"/>
                </a:cubicBezTo>
                <a:cubicBezTo>
                  <a:pt x="6580632" y="1582401"/>
                  <a:pt x="7277100" y="2688063"/>
                  <a:pt x="7973568" y="3793725"/>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srgbClr val="FFFFFF"/>
              </a:solidFill>
            </a:endParaRPr>
          </a:p>
        </p:txBody>
      </p:sp>
      <p:sp>
        <p:nvSpPr>
          <p:cNvPr id="96" name="TextBox 95">
            <a:extLst>
              <a:ext uri="{FF2B5EF4-FFF2-40B4-BE49-F238E27FC236}">
                <a16:creationId xmlns:a16="http://schemas.microsoft.com/office/drawing/2014/main" id="{EE2B7CA7-887C-4927-8786-84B3C19B2F7A}"/>
              </a:ext>
            </a:extLst>
          </p:cNvPr>
          <p:cNvSpPr txBox="1"/>
          <p:nvPr/>
        </p:nvSpPr>
        <p:spPr>
          <a:xfrm rot="19332141">
            <a:off x="2673998" y="2685706"/>
            <a:ext cx="2382647" cy="752870"/>
          </a:xfrm>
          <a:prstGeom prst="rect">
            <a:avLst/>
          </a:prstGeom>
          <a:noFill/>
          <a:ln>
            <a:noFill/>
          </a:ln>
        </p:spPr>
        <p:txBody>
          <a:bodyPr spcFirstLastPara="1" wrap="square" lIns="0" tIns="0" rIns="0" bIns="0" numCol="1" rtlCol="0" anchor="ctr">
            <a:prstTxWarp prst="textArchUp">
              <a:avLst>
                <a:gd name="adj" fmla="val 7991433"/>
              </a:avLst>
            </a:prstTxWarp>
            <a:noAutofit/>
          </a:bodyPr>
          <a:lstStyle/>
          <a:p>
            <a:pPr algn="ctr" defTabSz="914361">
              <a:buSzPct val="100000"/>
            </a:pP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Licensing &amp; Appointment</a:t>
            </a:r>
          </a:p>
        </p:txBody>
      </p:sp>
      <p:sp>
        <p:nvSpPr>
          <p:cNvPr id="111" name="Rectangle 110">
            <a:extLst>
              <a:ext uri="{FF2B5EF4-FFF2-40B4-BE49-F238E27FC236}">
                <a16:creationId xmlns:a16="http://schemas.microsoft.com/office/drawing/2014/main" id="{C9790D39-1A8F-417B-A371-3E6C81ADDFBE}"/>
              </a:ext>
            </a:extLst>
          </p:cNvPr>
          <p:cNvSpPr/>
          <p:nvPr/>
        </p:nvSpPr>
        <p:spPr>
          <a:xfrm>
            <a:off x="178575" y="4042493"/>
            <a:ext cx="1799049" cy="1061829"/>
          </a:xfrm>
          <a:prstGeom prst="rect">
            <a:avLst/>
          </a:prstGeom>
        </p:spPr>
        <p:txBody>
          <a:bodyPr wrap="square">
            <a:spAutoFit/>
          </a:bodyPr>
          <a:lstStyle/>
          <a:p>
            <a:pPr algn="ctr" defTabSz="380848">
              <a:spcBef>
                <a:spcPts val="600"/>
              </a:spcBef>
            </a:pPr>
            <a:r>
              <a:rPr lang="en-US" sz="1050" b="1" dirty="0">
                <a:solidFill>
                  <a:prstClr val="black"/>
                </a:solidFill>
                <a:latin typeface="Open Sans" panose="020B0606030504020204" pitchFamily="34" charset="0"/>
                <a:ea typeface="Open Sans" panose="020B0606030504020204" pitchFamily="34" charset="0"/>
                <a:cs typeface="Open Sans" panose="020B0606030504020204" pitchFamily="34" charset="0"/>
              </a:rPr>
              <a:t>Explore Why Aetna (campaigns drive brokers to personalized Aetna.com) – </a:t>
            </a:r>
            <a:r>
              <a:rPr lang="en-US" sz="1050" i="1" dirty="0">
                <a:latin typeface="Open Sans" panose="020B0606030504020204" pitchFamily="34" charset="0"/>
                <a:ea typeface="Open Sans" panose="020B0606030504020204" pitchFamily="34" charset="0"/>
                <a:cs typeface="Open Sans" panose="020B0606030504020204" pitchFamily="34" charset="0"/>
              </a:rPr>
              <a:t>single destination, enhanced experience  </a:t>
            </a:r>
          </a:p>
        </p:txBody>
      </p:sp>
      <p:sp>
        <p:nvSpPr>
          <p:cNvPr id="71" name="Rectangle 70">
            <a:extLst>
              <a:ext uri="{FF2B5EF4-FFF2-40B4-BE49-F238E27FC236}">
                <a16:creationId xmlns:a16="http://schemas.microsoft.com/office/drawing/2014/main" id="{E8BFDA9A-10AF-4313-AEDB-52D51CFABFD8}"/>
              </a:ext>
            </a:extLst>
          </p:cNvPr>
          <p:cNvSpPr/>
          <p:nvPr/>
        </p:nvSpPr>
        <p:spPr>
          <a:xfrm>
            <a:off x="946181" y="1737564"/>
            <a:ext cx="2160960" cy="900246"/>
          </a:xfrm>
          <a:prstGeom prst="rect">
            <a:avLst/>
          </a:prstGeom>
        </p:spPr>
        <p:txBody>
          <a:bodyPr wrap="square">
            <a:spAutoFit/>
          </a:bodyPr>
          <a:lstStyle/>
          <a:p>
            <a:pPr algn="ctr" defTabSz="380848">
              <a:spcBef>
                <a:spcPts val="600"/>
              </a:spcBef>
            </a:pPr>
            <a:r>
              <a:rPr lang="en-US" sz="1050" b="1" dirty="0">
                <a:solidFill>
                  <a:prstClr val="black"/>
                </a:solidFill>
                <a:latin typeface="Open Sans" panose="020B0606030504020204" pitchFamily="34" charset="0"/>
                <a:ea typeface="Open Sans" panose="020B0606030504020204" pitchFamily="34" charset="0"/>
                <a:cs typeface="Open Sans" panose="020B0606030504020204" pitchFamily="34" charset="0"/>
              </a:rPr>
              <a:t>Register with Aetna and obtain license to sell – </a:t>
            </a:r>
            <a:r>
              <a:rPr lang="en-US" sz="1050" i="1" dirty="0">
                <a:latin typeface="Open Sans" panose="020B0606030504020204" pitchFamily="34" charset="0"/>
                <a:ea typeface="Open Sans" panose="020B0606030504020204" pitchFamily="34" charset="0"/>
                <a:cs typeface="Open Sans" panose="020B0606030504020204" pitchFamily="34" charset="0"/>
              </a:rPr>
              <a:t>convert traffic from broker campaigns to become licensed &amp; appointed or connect with an Aetna sales rep </a:t>
            </a:r>
          </a:p>
        </p:txBody>
      </p:sp>
      <p:sp>
        <p:nvSpPr>
          <p:cNvPr id="72" name="Rectangle 71">
            <a:extLst>
              <a:ext uri="{FF2B5EF4-FFF2-40B4-BE49-F238E27FC236}">
                <a16:creationId xmlns:a16="http://schemas.microsoft.com/office/drawing/2014/main" id="{A726A64E-7F5C-4F7A-825F-49F93F4D9112}"/>
              </a:ext>
            </a:extLst>
          </p:cNvPr>
          <p:cNvSpPr/>
          <p:nvPr/>
        </p:nvSpPr>
        <p:spPr>
          <a:xfrm>
            <a:off x="5093416" y="578469"/>
            <a:ext cx="2111407" cy="1061829"/>
          </a:xfrm>
          <a:prstGeom prst="rect">
            <a:avLst/>
          </a:prstGeom>
        </p:spPr>
        <p:txBody>
          <a:bodyPr wrap="square">
            <a:spAutoFit/>
          </a:bodyPr>
          <a:lstStyle/>
          <a:p>
            <a:pPr algn="ctr" defTabSz="380848">
              <a:spcBef>
                <a:spcPts val="600"/>
              </a:spcBef>
            </a:pPr>
            <a:r>
              <a:rPr lang="en-US" sz="1050" b="1" dirty="0">
                <a:solidFill>
                  <a:prstClr val="black"/>
                </a:solidFill>
                <a:latin typeface="Open Sans" panose="020B0606030504020204" pitchFamily="34" charset="0"/>
                <a:ea typeface="Open Sans" panose="020B0606030504020204" pitchFamily="34" charset="0"/>
                <a:cs typeface="Open Sans" panose="020B0606030504020204" pitchFamily="34" charset="0"/>
              </a:rPr>
              <a:t>Receive relevant product and plan information – </a:t>
            </a:r>
            <a:r>
              <a:rPr lang="en-US" sz="1050" i="1" dirty="0">
                <a:latin typeface="Open Sans" panose="020B0606030504020204" pitchFamily="34" charset="0"/>
                <a:ea typeface="Open Sans" panose="020B0606030504020204" pitchFamily="34" charset="0"/>
                <a:cs typeface="Open Sans" panose="020B0606030504020204" pitchFamily="34" charset="0"/>
              </a:rPr>
              <a:t>streamline uncoordinated broker communications and support with differentiated content management experience </a:t>
            </a:r>
          </a:p>
        </p:txBody>
      </p:sp>
      <p:sp>
        <p:nvSpPr>
          <p:cNvPr id="73" name="Rectangle 72">
            <a:extLst>
              <a:ext uri="{FF2B5EF4-FFF2-40B4-BE49-F238E27FC236}">
                <a16:creationId xmlns:a16="http://schemas.microsoft.com/office/drawing/2014/main" id="{92D6DAD7-461F-4CF0-B6EA-BBACE1E8F8A6}"/>
              </a:ext>
            </a:extLst>
          </p:cNvPr>
          <p:cNvSpPr/>
          <p:nvPr/>
        </p:nvSpPr>
        <p:spPr>
          <a:xfrm>
            <a:off x="8832189" y="1803623"/>
            <a:ext cx="2404270" cy="1461939"/>
          </a:xfrm>
          <a:prstGeom prst="rect">
            <a:avLst/>
          </a:prstGeom>
        </p:spPr>
        <p:txBody>
          <a:bodyPr wrap="square">
            <a:spAutoFit/>
          </a:bodyPr>
          <a:lstStyle/>
          <a:p>
            <a:pPr algn="ctr" defTabSz="380848">
              <a:spcBef>
                <a:spcPts val="600"/>
              </a:spcBef>
            </a:pPr>
            <a:r>
              <a:rPr lang="en-US" sz="1050" b="1" dirty="0">
                <a:solidFill>
                  <a:prstClr val="black"/>
                </a:solidFill>
                <a:latin typeface="Open Sans" panose="020B0606030504020204" pitchFamily="34" charset="0"/>
                <a:ea typeface="Open Sans" panose="020B0606030504020204" pitchFamily="34" charset="0"/>
                <a:cs typeface="Open Sans" panose="020B0606030504020204" pitchFamily="34" charset="0"/>
              </a:rPr>
              <a:t>Obtain quotes and insights on product-market fit from account managers or obtain quotes online for SG &amp; MM (standard plans) - </a:t>
            </a:r>
            <a:r>
              <a:rPr lang="en-US" sz="1050" i="1" dirty="0">
                <a:latin typeface="Open Sans" panose="020B0606030504020204" pitchFamily="34" charset="0"/>
                <a:ea typeface="Open Sans" panose="020B0606030504020204" pitchFamily="34" charset="0"/>
                <a:cs typeface="Open Sans" panose="020B0606030504020204" pitchFamily="34" charset="0"/>
              </a:rPr>
              <a:t>simplify fragmented processes for selling and improve user experience</a:t>
            </a:r>
          </a:p>
          <a:p>
            <a:pPr algn="ctr" defTabSz="380848">
              <a:spcBef>
                <a:spcPts val="600"/>
              </a:spcBef>
            </a:pPr>
            <a:endParaRPr lang="en-US" sz="1050" b="1"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5" name="Rectangle 74">
            <a:extLst>
              <a:ext uri="{FF2B5EF4-FFF2-40B4-BE49-F238E27FC236}">
                <a16:creationId xmlns:a16="http://schemas.microsoft.com/office/drawing/2014/main" id="{E55C7F78-0F41-4B17-9CDF-E62A8C5A0026}"/>
              </a:ext>
            </a:extLst>
          </p:cNvPr>
          <p:cNvSpPr/>
          <p:nvPr/>
        </p:nvSpPr>
        <p:spPr>
          <a:xfrm>
            <a:off x="9996444" y="3665204"/>
            <a:ext cx="2053796" cy="1223412"/>
          </a:xfrm>
          <a:prstGeom prst="rect">
            <a:avLst/>
          </a:prstGeom>
        </p:spPr>
        <p:txBody>
          <a:bodyPr wrap="square">
            <a:spAutoFit/>
          </a:bodyPr>
          <a:lstStyle/>
          <a:p>
            <a:pPr algn="ctr" defTabSz="380848">
              <a:spcBef>
                <a:spcPts val="600"/>
              </a:spcBef>
            </a:pPr>
            <a:r>
              <a:rPr lang="en-US" sz="1050" b="1" dirty="0">
                <a:solidFill>
                  <a:prstClr val="black"/>
                </a:solidFill>
                <a:latin typeface="Open Sans" panose="020B0606030504020204" pitchFamily="34" charset="0"/>
                <a:ea typeface="Open Sans" panose="020B0606030504020204" pitchFamily="34" charset="0"/>
                <a:cs typeface="Open Sans" panose="020B0606030504020204" pitchFamily="34" charset="0"/>
              </a:rPr>
              <a:t>View book of business reports on a single dashboard and receive relevant recommendations </a:t>
            </a:r>
            <a:r>
              <a:rPr lang="en-US" sz="1050" i="1" dirty="0">
                <a:latin typeface="Open Sans" panose="020B0606030504020204" pitchFamily="34" charset="0"/>
                <a:ea typeface="Open Sans" panose="020B0606030504020204" pitchFamily="34" charset="0"/>
                <a:cs typeface="Open Sans" panose="020B0606030504020204" pitchFamily="34" charset="0"/>
              </a:rPr>
              <a:t>– unlock more sales opportunities through better data and insights</a:t>
            </a:r>
          </a:p>
        </p:txBody>
      </p:sp>
      <p:cxnSp>
        <p:nvCxnSpPr>
          <p:cNvPr id="5" name="Straight Connector 4">
            <a:extLst>
              <a:ext uri="{FF2B5EF4-FFF2-40B4-BE49-F238E27FC236}">
                <a16:creationId xmlns:a16="http://schemas.microsoft.com/office/drawing/2014/main" id="{22DDB62E-14EF-4381-AC76-CADB95F2589D}"/>
              </a:ext>
            </a:extLst>
          </p:cNvPr>
          <p:cNvCxnSpPr>
            <a:cxnSpLocks/>
          </p:cNvCxnSpPr>
          <p:nvPr/>
        </p:nvCxnSpPr>
        <p:spPr>
          <a:xfrm flipH="1">
            <a:off x="3037892" y="4781167"/>
            <a:ext cx="172940"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CE7C712-DD9B-4E5A-B0A9-5D71D9FF0BA9}"/>
              </a:ext>
            </a:extLst>
          </p:cNvPr>
          <p:cNvCxnSpPr>
            <a:cxnSpLocks/>
          </p:cNvCxnSpPr>
          <p:nvPr/>
        </p:nvCxnSpPr>
        <p:spPr>
          <a:xfrm>
            <a:off x="4086885" y="3341304"/>
            <a:ext cx="91519" cy="15249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D4DD70-57EB-451E-8B6A-324CA5425475}"/>
              </a:ext>
            </a:extLst>
          </p:cNvPr>
          <p:cNvCxnSpPr>
            <a:cxnSpLocks/>
          </p:cNvCxnSpPr>
          <p:nvPr/>
        </p:nvCxnSpPr>
        <p:spPr>
          <a:xfrm>
            <a:off x="6122500" y="2713829"/>
            <a:ext cx="0" cy="272437"/>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4B0E1C-7764-4DEF-85F4-709096900336}"/>
              </a:ext>
            </a:extLst>
          </p:cNvPr>
          <p:cNvCxnSpPr>
            <a:cxnSpLocks/>
          </p:cNvCxnSpPr>
          <p:nvPr/>
        </p:nvCxnSpPr>
        <p:spPr>
          <a:xfrm flipH="1">
            <a:off x="7937649" y="3311751"/>
            <a:ext cx="118342" cy="97998"/>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D0C30BA-5E8D-4B40-9D78-769F16EFF482}"/>
              </a:ext>
            </a:extLst>
          </p:cNvPr>
          <p:cNvCxnSpPr>
            <a:cxnSpLocks/>
          </p:cNvCxnSpPr>
          <p:nvPr/>
        </p:nvCxnSpPr>
        <p:spPr>
          <a:xfrm flipH="1">
            <a:off x="8817034" y="4780121"/>
            <a:ext cx="347985"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D25A64AA-FE2B-4AF2-B3BC-CF8733B3B686}"/>
              </a:ext>
            </a:extLst>
          </p:cNvPr>
          <p:cNvSpPr/>
          <p:nvPr/>
        </p:nvSpPr>
        <p:spPr>
          <a:xfrm>
            <a:off x="3186613" y="4710266"/>
            <a:ext cx="187968" cy="188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b="1" dirty="0">
              <a:solidFill>
                <a:srgbClr val="FFFFFF"/>
              </a:solidFill>
              <a:latin typeface="Open Sans Bold"/>
              <a:cs typeface="Open Sans Bold"/>
            </a:endParaRPr>
          </a:p>
        </p:txBody>
      </p:sp>
      <p:sp>
        <p:nvSpPr>
          <p:cNvPr id="126" name="Oval 125">
            <a:extLst>
              <a:ext uri="{FF2B5EF4-FFF2-40B4-BE49-F238E27FC236}">
                <a16:creationId xmlns:a16="http://schemas.microsoft.com/office/drawing/2014/main" id="{68589BCD-11F2-45E9-B587-1BC8F052FCAD}"/>
              </a:ext>
            </a:extLst>
          </p:cNvPr>
          <p:cNvSpPr/>
          <p:nvPr/>
        </p:nvSpPr>
        <p:spPr>
          <a:xfrm>
            <a:off x="4098268" y="3420289"/>
            <a:ext cx="187968" cy="188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b="1" dirty="0">
              <a:solidFill>
                <a:srgbClr val="FFFFFF"/>
              </a:solidFill>
              <a:latin typeface="Open Sans Bold"/>
              <a:cs typeface="Open Sans Bold"/>
            </a:endParaRPr>
          </a:p>
        </p:txBody>
      </p:sp>
      <p:sp>
        <p:nvSpPr>
          <p:cNvPr id="127" name="Oval 126">
            <a:extLst>
              <a:ext uri="{FF2B5EF4-FFF2-40B4-BE49-F238E27FC236}">
                <a16:creationId xmlns:a16="http://schemas.microsoft.com/office/drawing/2014/main" id="{9955B798-87E7-4DBF-A9CD-73CF108ED470}"/>
              </a:ext>
            </a:extLst>
          </p:cNvPr>
          <p:cNvSpPr/>
          <p:nvPr/>
        </p:nvSpPr>
        <p:spPr>
          <a:xfrm>
            <a:off x="6035082" y="2888184"/>
            <a:ext cx="187968" cy="188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b="1" dirty="0">
              <a:solidFill>
                <a:srgbClr val="FFFFFF"/>
              </a:solidFill>
              <a:latin typeface="Open Sans Bold"/>
              <a:cs typeface="Open Sans Bold"/>
            </a:endParaRPr>
          </a:p>
        </p:txBody>
      </p:sp>
      <p:sp>
        <p:nvSpPr>
          <p:cNvPr id="128" name="Oval 127">
            <a:extLst>
              <a:ext uri="{FF2B5EF4-FFF2-40B4-BE49-F238E27FC236}">
                <a16:creationId xmlns:a16="http://schemas.microsoft.com/office/drawing/2014/main" id="{31786609-9B1A-41E6-9CE6-073A0A4340AA}"/>
              </a:ext>
            </a:extLst>
          </p:cNvPr>
          <p:cNvSpPr/>
          <p:nvPr/>
        </p:nvSpPr>
        <p:spPr>
          <a:xfrm>
            <a:off x="7782055" y="3385684"/>
            <a:ext cx="187968" cy="188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b="1" dirty="0">
              <a:solidFill>
                <a:srgbClr val="FFFFFF"/>
              </a:solidFill>
              <a:latin typeface="Open Sans Bold"/>
              <a:cs typeface="Open Sans Bold"/>
            </a:endParaRPr>
          </a:p>
        </p:txBody>
      </p:sp>
      <p:sp>
        <p:nvSpPr>
          <p:cNvPr id="129" name="Oval 128">
            <a:extLst>
              <a:ext uri="{FF2B5EF4-FFF2-40B4-BE49-F238E27FC236}">
                <a16:creationId xmlns:a16="http://schemas.microsoft.com/office/drawing/2014/main" id="{81DC34E0-BF17-4669-9719-F8130B8C3994}"/>
              </a:ext>
            </a:extLst>
          </p:cNvPr>
          <p:cNvSpPr/>
          <p:nvPr/>
        </p:nvSpPr>
        <p:spPr>
          <a:xfrm>
            <a:off x="8706626" y="4692756"/>
            <a:ext cx="187968" cy="18838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b="1" dirty="0">
              <a:solidFill>
                <a:srgbClr val="FFFFFF"/>
              </a:solidFill>
              <a:latin typeface="Open Sans Bold"/>
              <a:cs typeface="Open Sans Bold"/>
            </a:endParaRPr>
          </a:p>
        </p:txBody>
      </p:sp>
      <p:sp>
        <p:nvSpPr>
          <p:cNvPr id="130" name="Rectangle 129">
            <a:extLst>
              <a:ext uri="{FF2B5EF4-FFF2-40B4-BE49-F238E27FC236}">
                <a16:creationId xmlns:a16="http://schemas.microsoft.com/office/drawing/2014/main" id="{F90CFAC1-E567-412F-8A24-8D6AC5597F4F}"/>
              </a:ext>
            </a:extLst>
          </p:cNvPr>
          <p:cNvSpPr/>
          <p:nvPr/>
        </p:nvSpPr>
        <p:spPr>
          <a:xfrm>
            <a:off x="2850580" y="4701671"/>
            <a:ext cx="1937278" cy="253916"/>
          </a:xfrm>
          <a:prstGeom prst="rect">
            <a:avLst/>
          </a:prstGeom>
        </p:spPr>
        <p:txBody>
          <a:bodyPr wrap="square">
            <a:spAutoFit/>
          </a:bodyPr>
          <a:lstStyle/>
          <a:p>
            <a:pPr algn="ctr" defTabSz="380848">
              <a:spcBef>
                <a:spcPts val="600"/>
              </a:spcBef>
            </a:pPr>
            <a:r>
              <a:rPr lang="en-US" sz="1050" b="1" i="1" dirty="0">
                <a:solidFill>
                  <a:srgbClr val="7D3F98"/>
                </a:solidFill>
                <a:latin typeface="Open Sans" panose="020B0606030504020204" pitchFamily="34" charset="0"/>
                <a:ea typeface="Open Sans" panose="020B0606030504020204" pitchFamily="34" charset="0"/>
                <a:cs typeface="Open Sans" panose="020B0606030504020204" pitchFamily="34" charset="0"/>
              </a:rPr>
              <a:t>Aetna.com</a:t>
            </a:r>
          </a:p>
        </p:txBody>
      </p:sp>
      <p:sp>
        <p:nvSpPr>
          <p:cNvPr id="131" name="Rectangle 130">
            <a:extLst>
              <a:ext uri="{FF2B5EF4-FFF2-40B4-BE49-F238E27FC236}">
                <a16:creationId xmlns:a16="http://schemas.microsoft.com/office/drawing/2014/main" id="{2F75A19D-0497-4A31-9505-F09F68ACCC72}"/>
              </a:ext>
            </a:extLst>
          </p:cNvPr>
          <p:cNvSpPr/>
          <p:nvPr/>
        </p:nvSpPr>
        <p:spPr>
          <a:xfrm>
            <a:off x="3707022" y="3516772"/>
            <a:ext cx="1937278" cy="253916"/>
          </a:xfrm>
          <a:prstGeom prst="rect">
            <a:avLst/>
          </a:prstGeom>
        </p:spPr>
        <p:txBody>
          <a:bodyPr wrap="square">
            <a:spAutoFit/>
          </a:bodyPr>
          <a:lstStyle/>
          <a:p>
            <a:pPr algn="ctr" defTabSz="380848">
              <a:spcBef>
                <a:spcPts val="600"/>
              </a:spcBef>
            </a:pPr>
            <a:r>
              <a:rPr lang="en-US" sz="1050" b="1" i="1" dirty="0">
                <a:solidFill>
                  <a:srgbClr val="7D3F98"/>
                </a:solidFill>
                <a:latin typeface="Open Sans" panose="020B0606030504020204" pitchFamily="34" charset="0"/>
                <a:ea typeface="Open Sans" panose="020B0606030504020204" pitchFamily="34" charset="0"/>
                <a:cs typeface="Open Sans" panose="020B0606030504020204" pitchFamily="34" charset="0"/>
              </a:rPr>
              <a:t>Aetna.com</a:t>
            </a:r>
          </a:p>
        </p:txBody>
      </p:sp>
      <p:sp>
        <p:nvSpPr>
          <p:cNvPr id="134" name="Rectangle 133">
            <a:extLst>
              <a:ext uri="{FF2B5EF4-FFF2-40B4-BE49-F238E27FC236}">
                <a16:creationId xmlns:a16="http://schemas.microsoft.com/office/drawing/2014/main" id="{F305B73C-C365-4E64-85BD-AC9B2961E57A}"/>
              </a:ext>
            </a:extLst>
          </p:cNvPr>
          <p:cNvSpPr/>
          <p:nvPr/>
        </p:nvSpPr>
        <p:spPr>
          <a:xfrm>
            <a:off x="6964324" y="4710248"/>
            <a:ext cx="1937278" cy="253916"/>
          </a:xfrm>
          <a:prstGeom prst="rect">
            <a:avLst/>
          </a:prstGeom>
        </p:spPr>
        <p:txBody>
          <a:bodyPr wrap="square">
            <a:spAutoFit/>
          </a:bodyPr>
          <a:lstStyle/>
          <a:p>
            <a:pPr algn="ctr" defTabSz="380848"/>
            <a:r>
              <a:rPr lang="en-US" sz="1050" b="1" i="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TBD (Broker Portal?)</a:t>
            </a:r>
          </a:p>
        </p:txBody>
      </p:sp>
      <p:sp>
        <p:nvSpPr>
          <p:cNvPr id="4" name="Rectangle 3"/>
          <p:cNvSpPr/>
          <p:nvPr/>
        </p:nvSpPr>
        <p:spPr>
          <a:xfrm>
            <a:off x="5526397" y="3205522"/>
            <a:ext cx="2278767" cy="738664"/>
          </a:xfrm>
          <a:prstGeom prst="rect">
            <a:avLst/>
          </a:prstGeom>
        </p:spPr>
        <p:txBody>
          <a:bodyPr wrap="square">
            <a:spAutoFit/>
          </a:bodyPr>
          <a:lstStyle/>
          <a:p>
            <a:pPr algn="ctr" defTabSz="380848"/>
            <a:r>
              <a:rPr lang="en-US" sz="1050" b="1" i="1" dirty="0" err="1">
                <a:solidFill>
                  <a:srgbClr val="7D3F98"/>
                </a:solidFill>
                <a:latin typeface="Open Sans" panose="020B0606030504020204" pitchFamily="34" charset="0"/>
                <a:ea typeface="Open Sans" panose="020B0606030504020204" pitchFamily="34" charset="0"/>
                <a:cs typeface="Open Sans" panose="020B0606030504020204" pitchFamily="34" charset="0"/>
              </a:rPr>
              <a:t>Highspot</a:t>
            </a:r>
            <a:r>
              <a:rPr lang="en-US" sz="1050" b="1" i="1" dirty="0">
                <a:solidFill>
                  <a:srgbClr val="7D3F98"/>
                </a:solidFill>
                <a:latin typeface="Open Sans" panose="020B0606030504020204" pitchFamily="34" charset="0"/>
                <a:ea typeface="Open Sans" panose="020B0606030504020204" pitchFamily="34" charset="0"/>
                <a:cs typeface="Open Sans" panose="020B0606030504020204" pitchFamily="34" charset="0"/>
              </a:rPr>
              <a:t> + opportunity to curate one product look-up, availability, quoting tool or (access through broker portal)*</a:t>
            </a:r>
          </a:p>
        </p:txBody>
      </p:sp>
      <p:sp>
        <p:nvSpPr>
          <p:cNvPr id="67" name="TextBox 66">
            <a:extLst>
              <a:ext uri="{FF2B5EF4-FFF2-40B4-BE49-F238E27FC236}">
                <a16:creationId xmlns:a16="http://schemas.microsoft.com/office/drawing/2014/main" id="{2362EA56-321D-4846-ADD3-FA6138C9DF8E}"/>
              </a:ext>
            </a:extLst>
          </p:cNvPr>
          <p:cNvSpPr txBox="1"/>
          <p:nvPr/>
        </p:nvSpPr>
        <p:spPr>
          <a:xfrm>
            <a:off x="251569" y="6479234"/>
            <a:ext cx="4785820" cy="355416"/>
          </a:xfrm>
          <a:prstGeom prst="rect">
            <a:avLst/>
          </a:prstGeom>
          <a:solidFill>
            <a:schemeClr val="bg1"/>
          </a:solidFill>
        </p:spPr>
        <p:txBody>
          <a:bodyPr wrap="none" lIns="0" tIns="0" rIns="0" bIns="0" rtlCol="0">
            <a:noAutofit/>
          </a:bodyPr>
          <a:lstStyle/>
          <a:p>
            <a:pPr defTabSz="455753" fontAlgn="base"/>
            <a:r>
              <a:rPr lang="en-US" sz="1050" dirty="0">
                <a:solidFill>
                  <a:srgbClr val="414141"/>
                </a:solidFill>
                <a:cs typeface="Open Sans Light"/>
              </a:rPr>
              <a:t>*SG and MM brokers will be primary users of the broker portal, while </a:t>
            </a:r>
          </a:p>
          <a:p>
            <a:pPr defTabSz="455753" fontAlgn="base"/>
            <a:r>
              <a:rPr lang="en-US" sz="1050" dirty="0">
                <a:solidFill>
                  <a:srgbClr val="414141"/>
                </a:solidFill>
                <a:cs typeface="Open Sans Light"/>
              </a:rPr>
              <a:t>NA brokers will be serviced through sales reps</a:t>
            </a:r>
          </a:p>
        </p:txBody>
      </p:sp>
      <p:sp>
        <p:nvSpPr>
          <p:cNvPr id="6" name="Rectangle 5">
            <a:extLst>
              <a:ext uri="{FF2B5EF4-FFF2-40B4-BE49-F238E27FC236}">
                <a16:creationId xmlns:a16="http://schemas.microsoft.com/office/drawing/2014/main" id="{18A453EC-3EBB-4516-8C74-E2590B6E7259}"/>
              </a:ext>
            </a:extLst>
          </p:cNvPr>
          <p:cNvSpPr/>
          <p:nvPr/>
        </p:nvSpPr>
        <p:spPr>
          <a:xfrm>
            <a:off x="5368056" y="2300328"/>
            <a:ext cx="1378904" cy="246221"/>
          </a:xfrm>
          <a:prstGeom prst="rect">
            <a:avLst/>
          </a:prstGeom>
        </p:spPr>
        <p:txBody>
          <a:bodyPr wrap="none">
            <a:spAutoFit/>
          </a:bodyPr>
          <a:lstStyle/>
          <a:p>
            <a:r>
              <a:rPr lang="en-US" sz="1000" b="1" i="1" dirty="0" err="1">
                <a:solidFill>
                  <a:srgbClr val="00B050"/>
                </a:solidFill>
                <a:latin typeface="Open Sans" panose="020B0606030504020204" pitchFamily="34" charset="0"/>
                <a:ea typeface="Open Sans" panose="020B0606030504020204" pitchFamily="34" charset="0"/>
                <a:cs typeface="Open Sans" panose="020B0606030504020204" pitchFamily="34" charset="0"/>
              </a:rPr>
              <a:t>Marketo</a:t>
            </a:r>
            <a:r>
              <a:rPr lang="en-US" sz="1000" b="1" i="1" dirty="0">
                <a:solidFill>
                  <a:srgbClr val="00B050"/>
                </a:solidFill>
                <a:latin typeface="Open Sans" panose="020B0606030504020204" pitchFamily="34" charset="0"/>
                <a:ea typeface="Open Sans" panose="020B0606030504020204" pitchFamily="34" charset="0"/>
                <a:cs typeface="Open Sans" panose="020B0606030504020204" pitchFamily="34" charset="0"/>
              </a:rPr>
              <a:t> + </a:t>
            </a:r>
            <a:r>
              <a:rPr lang="en-US" sz="1000" b="1" i="1" dirty="0" err="1">
                <a:solidFill>
                  <a:srgbClr val="00B050"/>
                </a:solidFill>
                <a:latin typeface="Open Sans" panose="020B0606030504020204" pitchFamily="34" charset="0"/>
                <a:ea typeface="Open Sans" panose="020B0606030504020204" pitchFamily="34" charset="0"/>
                <a:cs typeface="Open Sans" panose="020B0606030504020204" pitchFamily="34" charset="0"/>
              </a:rPr>
              <a:t>Highspot</a:t>
            </a:r>
            <a:endParaRPr lang="en-US" sz="1000" i="1" dirty="0">
              <a:solidFill>
                <a:srgbClr val="00B050"/>
              </a:solidFill>
            </a:endParaRPr>
          </a:p>
        </p:txBody>
      </p:sp>
      <p:sp>
        <p:nvSpPr>
          <p:cNvPr id="74" name="Rectangle 73">
            <a:extLst>
              <a:ext uri="{FF2B5EF4-FFF2-40B4-BE49-F238E27FC236}">
                <a16:creationId xmlns:a16="http://schemas.microsoft.com/office/drawing/2014/main" id="{A54BA363-177A-46D9-B11F-BB28206433F0}"/>
              </a:ext>
            </a:extLst>
          </p:cNvPr>
          <p:cNvSpPr/>
          <p:nvPr/>
        </p:nvSpPr>
        <p:spPr>
          <a:xfrm>
            <a:off x="2247096" y="4519044"/>
            <a:ext cx="883033" cy="246221"/>
          </a:xfrm>
          <a:prstGeom prst="rect">
            <a:avLst/>
          </a:prstGeom>
        </p:spPr>
        <p:txBody>
          <a:bodyPr wrap="square">
            <a:spAutoFit/>
          </a:bodyPr>
          <a:lstStyle/>
          <a:p>
            <a:pPr algn="ctr" defTabSz="380848">
              <a:spcBef>
                <a:spcPts val="600"/>
              </a:spcBef>
            </a:pPr>
            <a:r>
              <a:rPr lang="en-US" sz="1000" b="1" i="1" dirty="0">
                <a:solidFill>
                  <a:srgbClr val="00B050"/>
                </a:solidFill>
                <a:latin typeface="Open Sans" panose="020B0606030504020204" pitchFamily="34" charset="0"/>
                <a:ea typeface="Open Sans" panose="020B0606030504020204" pitchFamily="34" charset="0"/>
                <a:cs typeface="Open Sans" panose="020B0606030504020204" pitchFamily="34" charset="0"/>
              </a:rPr>
              <a:t>AEM</a:t>
            </a:r>
          </a:p>
        </p:txBody>
      </p:sp>
      <p:sp>
        <p:nvSpPr>
          <p:cNvPr id="76" name="Rectangle 75">
            <a:extLst>
              <a:ext uri="{FF2B5EF4-FFF2-40B4-BE49-F238E27FC236}">
                <a16:creationId xmlns:a16="http://schemas.microsoft.com/office/drawing/2014/main" id="{251E2066-3491-4113-89D5-1C763DF25F5F}"/>
              </a:ext>
            </a:extLst>
          </p:cNvPr>
          <p:cNvSpPr/>
          <p:nvPr/>
        </p:nvSpPr>
        <p:spPr>
          <a:xfrm>
            <a:off x="2228591" y="4806859"/>
            <a:ext cx="883033" cy="400110"/>
          </a:xfrm>
          <a:prstGeom prst="rect">
            <a:avLst/>
          </a:prstGeom>
        </p:spPr>
        <p:txBody>
          <a:bodyPr wrap="square">
            <a:spAutoFit/>
          </a:bodyPr>
          <a:lstStyle/>
          <a:p>
            <a:pPr algn="ctr" defTabSz="380848">
              <a:spcBef>
                <a:spcPts val="600"/>
              </a:spcBef>
            </a:pPr>
            <a:r>
              <a:rPr lang="en-US" sz="1000" b="1" i="1" dirty="0">
                <a:solidFill>
                  <a:srgbClr val="00B050"/>
                </a:solidFill>
                <a:latin typeface="Open Sans" panose="020B0606030504020204" pitchFamily="34" charset="0"/>
                <a:ea typeface="Open Sans" panose="020B0606030504020204" pitchFamily="34" charset="0"/>
                <a:cs typeface="Open Sans" panose="020B0606030504020204" pitchFamily="34" charset="0"/>
              </a:rPr>
              <a:t>Adobe Analytics</a:t>
            </a:r>
          </a:p>
        </p:txBody>
      </p:sp>
      <p:sp>
        <p:nvSpPr>
          <p:cNvPr id="77" name="Rectangle 76">
            <a:extLst>
              <a:ext uri="{FF2B5EF4-FFF2-40B4-BE49-F238E27FC236}">
                <a16:creationId xmlns:a16="http://schemas.microsoft.com/office/drawing/2014/main" id="{F164A102-07D9-4210-9E2C-18D2E471E4E6}"/>
              </a:ext>
            </a:extLst>
          </p:cNvPr>
          <p:cNvSpPr/>
          <p:nvPr/>
        </p:nvSpPr>
        <p:spPr>
          <a:xfrm>
            <a:off x="3423804" y="2929708"/>
            <a:ext cx="883033" cy="400110"/>
          </a:xfrm>
          <a:prstGeom prst="rect">
            <a:avLst/>
          </a:prstGeom>
        </p:spPr>
        <p:txBody>
          <a:bodyPr wrap="square">
            <a:spAutoFit/>
          </a:bodyPr>
          <a:lstStyle/>
          <a:p>
            <a:pPr algn="ctr" defTabSz="380848">
              <a:spcBef>
                <a:spcPts val="600"/>
              </a:spcBef>
            </a:pPr>
            <a:r>
              <a:rPr lang="en-US" sz="1000" b="1" i="1" dirty="0">
                <a:solidFill>
                  <a:srgbClr val="00B050"/>
                </a:solidFill>
                <a:latin typeface="Open Sans" panose="020B0606030504020204" pitchFamily="34" charset="0"/>
                <a:ea typeface="Open Sans" panose="020B0606030504020204" pitchFamily="34" charset="0"/>
                <a:cs typeface="Open Sans" panose="020B0606030504020204" pitchFamily="34" charset="0"/>
              </a:rPr>
              <a:t>Producer Directory</a:t>
            </a:r>
          </a:p>
        </p:txBody>
      </p:sp>
      <p:sp>
        <p:nvSpPr>
          <p:cNvPr id="17" name="Rectangle 16">
            <a:extLst>
              <a:ext uri="{FF2B5EF4-FFF2-40B4-BE49-F238E27FC236}">
                <a16:creationId xmlns:a16="http://schemas.microsoft.com/office/drawing/2014/main" id="{3A2D66CD-99D6-447F-AAA0-B38E31BD406E}"/>
              </a:ext>
            </a:extLst>
          </p:cNvPr>
          <p:cNvSpPr/>
          <p:nvPr/>
        </p:nvSpPr>
        <p:spPr>
          <a:xfrm>
            <a:off x="8069519" y="3016065"/>
            <a:ext cx="418704" cy="246221"/>
          </a:xfrm>
          <a:prstGeom prst="rect">
            <a:avLst/>
          </a:prstGeom>
        </p:spPr>
        <p:txBody>
          <a:bodyPr wrap="none">
            <a:spAutoFit/>
          </a:bodyPr>
          <a:lstStyle/>
          <a:p>
            <a:r>
              <a:rPr lang="en-US" sz="1000" b="1" i="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TBD</a:t>
            </a:r>
            <a:endParaRPr lang="en-US" sz="1000" i="1" dirty="0"/>
          </a:p>
        </p:txBody>
      </p:sp>
      <p:sp>
        <p:nvSpPr>
          <p:cNvPr id="97" name="Rectangle 96">
            <a:extLst>
              <a:ext uri="{FF2B5EF4-FFF2-40B4-BE49-F238E27FC236}">
                <a16:creationId xmlns:a16="http://schemas.microsoft.com/office/drawing/2014/main" id="{7457AC0A-297D-4AE3-8ED0-986DB38BB09F}"/>
              </a:ext>
            </a:extLst>
          </p:cNvPr>
          <p:cNvSpPr/>
          <p:nvPr/>
        </p:nvSpPr>
        <p:spPr>
          <a:xfrm>
            <a:off x="9209555" y="4648408"/>
            <a:ext cx="418704" cy="246221"/>
          </a:xfrm>
          <a:prstGeom prst="rect">
            <a:avLst/>
          </a:prstGeom>
        </p:spPr>
        <p:txBody>
          <a:bodyPr wrap="none">
            <a:spAutoFit/>
          </a:bodyPr>
          <a:lstStyle/>
          <a:p>
            <a:r>
              <a:rPr lang="en-US" sz="1000" b="1" i="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TBD</a:t>
            </a:r>
            <a:endParaRPr lang="en-US" sz="1000" i="1" dirty="0"/>
          </a:p>
        </p:txBody>
      </p:sp>
      <p:sp>
        <p:nvSpPr>
          <p:cNvPr id="98" name="Rectangle 97">
            <a:extLst>
              <a:ext uri="{FF2B5EF4-FFF2-40B4-BE49-F238E27FC236}">
                <a16:creationId xmlns:a16="http://schemas.microsoft.com/office/drawing/2014/main" id="{F832231B-2864-4EE1-863F-000A8B1C5F48}"/>
              </a:ext>
            </a:extLst>
          </p:cNvPr>
          <p:cNvSpPr/>
          <p:nvPr/>
        </p:nvSpPr>
        <p:spPr>
          <a:xfrm>
            <a:off x="9386675" y="103207"/>
            <a:ext cx="2241994" cy="215444"/>
          </a:xfrm>
          <a:prstGeom prst="rect">
            <a:avLst/>
          </a:prstGeom>
        </p:spPr>
        <p:txBody>
          <a:bodyPr wrap="square">
            <a:spAutoFit/>
          </a:bodyPr>
          <a:lstStyle/>
          <a:p>
            <a:pPr defTabSz="380848">
              <a:spcBef>
                <a:spcPts val="600"/>
              </a:spcBef>
            </a:pPr>
            <a:r>
              <a:rPr lang="en-US" sz="800" b="1" i="1" dirty="0">
                <a:solidFill>
                  <a:srgbClr val="00B050"/>
                </a:solidFill>
                <a:latin typeface="Open Sans" panose="020B0606030504020204" pitchFamily="34" charset="0"/>
                <a:ea typeface="Open Sans" panose="020B0606030504020204" pitchFamily="34" charset="0"/>
                <a:cs typeface="Open Sans" panose="020B0606030504020204" pitchFamily="34" charset="0"/>
              </a:rPr>
              <a:t>Enabling tool (internal)</a:t>
            </a:r>
          </a:p>
        </p:txBody>
      </p:sp>
      <p:sp>
        <p:nvSpPr>
          <p:cNvPr id="99" name="Rectangle 98">
            <a:extLst>
              <a:ext uri="{FF2B5EF4-FFF2-40B4-BE49-F238E27FC236}">
                <a16:creationId xmlns:a16="http://schemas.microsoft.com/office/drawing/2014/main" id="{608978FE-C476-471F-8FE7-FEE9F9B739AE}"/>
              </a:ext>
            </a:extLst>
          </p:cNvPr>
          <p:cNvSpPr/>
          <p:nvPr/>
        </p:nvSpPr>
        <p:spPr>
          <a:xfrm>
            <a:off x="10678098" y="102059"/>
            <a:ext cx="2241994" cy="215444"/>
          </a:xfrm>
          <a:prstGeom prst="rect">
            <a:avLst/>
          </a:prstGeom>
        </p:spPr>
        <p:txBody>
          <a:bodyPr wrap="square">
            <a:spAutoFit/>
          </a:bodyPr>
          <a:lstStyle/>
          <a:p>
            <a:pPr defTabSz="380848">
              <a:spcBef>
                <a:spcPts val="600"/>
              </a:spcBef>
            </a:pPr>
            <a:r>
              <a:rPr lang="en-US" sz="800" b="1" i="1" dirty="0">
                <a:solidFill>
                  <a:schemeClr val="accent2"/>
                </a:solidFill>
                <a:latin typeface="Open Sans" panose="020B0606030504020204" pitchFamily="34" charset="0"/>
                <a:ea typeface="Open Sans" panose="020B0606030504020204" pitchFamily="34" charset="0"/>
                <a:cs typeface="Open Sans" panose="020B0606030504020204" pitchFamily="34" charset="0"/>
              </a:rPr>
              <a:t>Broker tool/touchpoint</a:t>
            </a:r>
          </a:p>
        </p:txBody>
      </p:sp>
    </p:spTree>
    <p:extLst>
      <p:ext uri="{BB962C8B-B14F-4D97-AF65-F5344CB8AC3E}">
        <p14:creationId xmlns:p14="http://schemas.microsoft.com/office/powerpoint/2010/main" val="370755857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017CD77-8328-4951-850A-2A7039896D3B}"/>
              </a:ext>
            </a:extLst>
          </p:cNvPr>
          <p:cNvSpPr/>
          <p:nvPr/>
        </p:nvSpPr>
        <p:spPr>
          <a:xfrm>
            <a:off x="6198435" y="1261872"/>
            <a:ext cx="5575350" cy="4937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 name="Title 1">
            <a:extLst>
              <a:ext uri="{FF2B5EF4-FFF2-40B4-BE49-F238E27FC236}">
                <a16:creationId xmlns:a16="http://schemas.microsoft.com/office/drawing/2014/main" id="{BE515118-D161-474A-9DF7-7BB96AD4DB31}"/>
              </a:ext>
            </a:extLst>
          </p:cNvPr>
          <p:cNvSpPr>
            <a:spLocks noGrp="1"/>
          </p:cNvSpPr>
          <p:nvPr>
            <p:ph type="title"/>
          </p:nvPr>
        </p:nvSpPr>
        <p:spPr/>
        <p:txBody>
          <a:bodyPr/>
          <a:lstStyle/>
          <a:p>
            <a:r>
              <a:rPr lang="en-US" dirty="0"/>
              <a:t>Value of enhancing Aetna.com </a:t>
            </a:r>
            <a:r>
              <a:rPr lang="en-US" dirty="0">
                <a:solidFill>
                  <a:schemeClr val="accent2"/>
                </a:solidFill>
              </a:rPr>
              <a:t>is driven by an increase in qualified broker leads and number of licensed and appointed brokers</a:t>
            </a:r>
          </a:p>
        </p:txBody>
      </p:sp>
      <p:sp>
        <p:nvSpPr>
          <p:cNvPr id="3" name="Content Placeholder 2">
            <a:extLst>
              <a:ext uri="{FF2B5EF4-FFF2-40B4-BE49-F238E27FC236}">
                <a16:creationId xmlns:a16="http://schemas.microsoft.com/office/drawing/2014/main" id="{CDD45085-2D29-4D58-84A3-214E17B885C0}"/>
              </a:ext>
            </a:extLst>
          </p:cNvPr>
          <p:cNvSpPr>
            <a:spLocks noGrp="1"/>
          </p:cNvSpPr>
          <p:nvPr>
            <p:ph sz="quarter" idx="10"/>
          </p:nvPr>
        </p:nvSpPr>
        <p:spPr>
          <a:xfrm>
            <a:off x="430113" y="1342277"/>
            <a:ext cx="5338706" cy="5017092"/>
          </a:xfrm>
        </p:spPr>
        <p:txBody>
          <a:bodyPr/>
          <a:lstStyle/>
          <a:p>
            <a:pPr>
              <a:spcBef>
                <a:spcPts val="200"/>
              </a:spcBef>
              <a:tabLst/>
              <a:defRPr/>
            </a:pPr>
            <a:endPar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p>
            <a:pPr>
              <a:spcBef>
                <a:spcPts val="200"/>
              </a:spcBef>
              <a:tabLst/>
              <a:defRPr/>
            </a:pPr>
            <a:r>
              <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Broker Education and Conversions</a:t>
            </a:r>
          </a:p>
          <a:p>
            <a:pPr marL="171450" indent="-171450">
              <a:buFont typeface="Arial" panose="020B0604020202020204" pitchFamily="34" charset="0"/>
              <a:buChar char="•"/>
              <a:tabLst/>
              <a:defRPr/>
            </a:pPr>
            <a:r>
              <a:rPr lang="en-US" sz="1200" dirty="0">
                <a:solidFill>
                  <a:schemeClr val="tx1"/>
                </a:solidFill>
                <a:latin typeface="Open Sans" panose="020B0606030504020204" pitchFamily="34" charset="0"/>
                <a:sym typeface="Arial"/>
              </a:rPr>
              <a:t>Greater number of marketing-qualified broker leads</a:t>
            </a:r>
          </a:p>
          <a:p>
            <a:pPr marL="171450" indent="-171450">
              <a:buFont typeface="Arial" panose="020B0604020202020204" pitchFamily="34" charset="0"/>
              <a:buChar char="•"/>
              <a:tabLst/>
              <a:defRPr/>
            </a:pPr>
            <a:r>
              <a:rPr lang="en-US" sz="1200" dirty="0">
                <a:solidFill>
                  <a:schemeClr val="tx1"/>
                </a:solidFill>
                <a:latin typeface="Open Sans" panose="020B0606030504020204" pitchFamily="34" charset="0"/>
                <a:sym typeface="Arial"/>
              </a:rPr>
              <a:t>Diversification and increase in the number of L&amp;A brokers due to better awareness and understanding of Aetna’s full product portfolio and value proposition </a:t>
            </a:r>
          </a:p>
          <a:p>
            <a:pPr marL="171450" indent="-171450">
              <a:buFont typeface="Arial" panose="020B0604020202020204" pitchFamily="34" charset="0"/>
              <a:buChar char="•"/>
              <a:tabLst/>
              <a:defRPr/>
            </a:pPr>
            <a:r>
              <a:rPr lang="en-US" sz="1200" dirty="0">
                <a:solidFill>
                  <a:schemeClr val="tx1"/>
                </a:solidFill>
                <a:latin typeface="Open Sans" panose="020B0606030504020204" pitchFamily="34" charset="0"/>
                <a:sym typeface="Arial"/>
              </a:rPr>
              <a:t>Improved Aetna branding with brokers because of a targeted and unified marketing campaign experience </a:t>
            </a:r>
          </a:p>
          <a:p>
            <a:pPr marL="171450" indent="-171450">
              <a:buFont typeface="Arial" panose="020B0604020202020204" pitchFamily="34" charset="0"/>
              <a:buChar char="•"/>
              <a:tabLst/>
              <a:defRPr/>
            </a:pPr>
            <a:r>
              <a:rPr lang="en-US" sz="1200" dirty="0">
                <a:solidFill>
                  <a:schemeClr val="tx1"/>
                </a:solidFill>
                <a:latin typeface="Open Sans" panose="020B0606030504020204" pitchFamily="34" charset="0"/>
                <a:sym typeface="Arial"/>
              </a:rPr>
              <a:t>Improved broker experience due to tailored marketing content </a:t>
            </a:r>
          </a:p>
          <a:p>
            <a:pPr>
              <a:spcBef>
                <a:spcPts val="200"/>
              </a:spcBef>
              <a:tabLst/>
              <a:defRPr/>
            </a:pPr>
            <a:endParaRPr lang="en-US" sz="1200" b="1" dirty="0">
              <a:solidFill>
                <a:schemeClr val="accent1"/>
              </a:solidFill>
              <a:latin typeface="Open Sans" panose="020B0606030504020204" pitchFamily="34" charset="0"/>
            </a:endParaRPr>
          </a:p>
          <a:p>
            <a:pPr>
              <a:spcBef>
                <a:spcPts val="200"/>
              </a:spcBef>
              <a:tabLst/>
              <a:defRPr/>
            </a:pPr>
            <a:r>
              <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Cost Savings</a:t>
            </a:r>
          </a:p>
          <a:p>
            <a:pPr marL="171450" indent="-171450">
              <a:buFont typeface="Arial" panose="020B0604020202020204" pitchFamily="34" charset="0"/>
              <a:buChar char="•"/>
              <a:tabLst/>
              <a:defRPr/>
            </a:pPr>
            <a:r>
              <a:rPr lang="en-US" sz="1200" dirty="0">
                <a:solidFill>
                  <a:schemeClr val="tx1"/>
                </a:solidFill>
                <a:latin typeface="Open Sans" panose="020B0606030504020204" pitchFamily="34" charset="0"/>
                <a:sym typeface="Arial"/>
              </a:rPr>
              <a:t>Coordinated and consistent process for </a:t>
            </a:r>
            <a:r>
              <a:rPr lang="en-US" sz="1200" dirty="0">
                <a:solidFill>
                  <a:schemeClr val="tx1"/>
                </a:solidFill>
                <a:latin typeface="Open Sans" panose="020B0606030504020204" pitchFamily="34" charset="0"/>
              </a:rPr>
              <a:t>Commercial marketers to leverage Aetna.com as a strategic destination to support their broker focused campaigns </a:t>
            </a:r>
          </a:p>
          <a:p>
            <a:pPr marL="171450" indent="-171450">
              <a:buFont typeface="Arial" panose="020B0604020202020204" pitchFamily="34" charset="0"/>
              <a:buChar char="•"/>
              <a:tabLst/>
              <a:defRPr/>
            </a:pPr>
            <a:r>
              <a:rPr lang="en-US" sz="1200" dirty="0">
                <a:solidFill>
                  <a:schemeClr val="tx1"/>
                </a:solidFill>
                <a:latin typeface="Open Sans" panose="020B0606030504020204" pitchFamily="34" charset="0"/>
                <a:sym typeface="Arial"/>
              </a:rPr>
              <a:t>Cost savings from reduction in microsites, which are currently used to support broker campaigns  </a:t>
            </a:r>
          </a:p>
          <a:p>
            <a:pPr>
              <a:tabLst/>
              <a:defRPr/>
            </a:pPr>
            <a:endParaRPr lang="en-US" sz="1200" dirty="0">
              <a:solidFill>
                <a:schemeClr val="tx1"/>
              </a:solidFill>
              <a:latin typeface="Open Sans" panose="020B0606030504020204" pitchFamily="34" charset="0"/>
              <a:sym typeface="Arial"/>
            </a:endParaRPr>
          </a:p>
          <a:p>
            <a:pPr>
              <a:spcBef>
                <a:spcPts val="200"/>
              </a:spcBef>
              <a:tabLst/>
              <a:defRPr/>
            </a:pPr>
            <a:endParaRPr lang="en-US" sz="1200" b="1" dirty="0">
              <a:solidFill>
                <a:schemeClr val="accent1"/>
              </a:solidFill>
              <a:latin typeface="Open Sans" panose="020B0606030504020204" pitchFamily="34" charset="0"/>
              <a:sym typeface="Arial"/>
            </a:endParaRPr>
          </a:p>
          <a:p>
            <a:pPr marL="285750" indent="-285750">
              <a:buFont typeface="Arial" panose="020B0604020202020204" pitchFamily="34" charset="0"/>
              <a:buChar char="•"/>
              <a:tabLst/>
              <a:defRPr/>
            </a:pPr>
            <a:endParaRPr lang="en-US" sz="1300" dirty="0">
              <a:solidFill>
                <a:schemeClr val="tx1"/>
              </a:solidFill>
              <a:latin typeface="Open Sans" panose="020B0606030504020204" pitchFamily="34" charset="0"/>
              <a:sym typeface="Arial"/>
            </a:endParaRPr>
          </a:p>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40628828-F3E7-42F1-9C48-133DA0899955}"/>
              </a:ext>
            </a:extLst>
          </p:cNvPr>
          <p:cNvSpPr/>
          <p:nvPr/>
        </p:nvSpPr>
        <p:spPr>
          <a:xfrm>
            <a:off x="6111416" y="2245736"/>
            <a:ext cx="2471352" cy="418576"/>
          </a:xfrm>
          <a:prstGeom prst="rect">
            <a:avLst/>
          </a:prstGeom>
        </p:spPr>
        <p:txBody>
          <a:bodyPr wrap="square">
            <a:spAutoFit/>
          </a:bodyPr>
          <a:lstStyle/>
          <a:p>
            <a:pPr algn="ctr">
              <a:lnSpc>
                <a:spcPct val="106000"/>
              </a:lnSpc>
              <a:buFont typeface="Wingdings 2" pitchFamily="18" charset="2"/>
              <a:buNone/>
            </a:pPr>
            <a:r>
              <a:rPr lang="en-GB"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a:extLst>
              <a:ext uri="{FF2B5EF4-FFF2-40B4-BE49-F238E27FC236}">
                <a16:creationId xmlns:a16="http://schemas.microsoft.com/office/drawing/2014/main" id="{EBF8F702-B092-4833-8853-667F9B4EA871}"/>
              </a:ext>
            </a:extLst>
          </p:cNvPr>
          <p:cNvSpPr/>
          <p:nvPr/>
        </p:nvSpPr>
        <p:spPr>
          <a:xfrm>
            <a:off x="5558023" y="2211085"/>
            <a:ext cx="2471352" cy="385939"/>
          </a:xfrm>
          <a:prstGeom prst="rect">
            <a:avLst/>
          </a:prstGeom>
        </p:spPr>
        <p:txBody>
          <a:bodyPr wrap="square">
            <a:spAutoFit/>
          </a:bodyPr>
          <a:lstStyle/>
          <a:p>
            <a:pPr algn="ctr">
              <a:lnSpc>
                <a:spcPct val="106000"/>
              </a:lnSpc>
              <a:buFont typeface="Wingdings 2" pitchFamily="18" charset="2"/>
              <a:buNone/>
            </a:pPr>
            <a:r>
              <a:rPr lang="en-GB" b="1" dirty="0">
                <a:solidFill>
                  <a:schemeClr val="bg1"/>
                </a:solidFill>
                <a:latin typeface="Open Sans" panose="020B0606030504020204" pitchFamily="34" charset="0"/>
                <a:ea typeface="Open Sans" panose="020B0606030504020204" pitchFamily="34" charset="0"/>
                <a:cs typeface="Open Sans" panose="020B0606030504020204" pitchFamily="34" charset="0"/>
              </a:rPr>
              <a:t>2% </a:t>
            </a:r>
          </a:p>
        </p:txBody>
      </p:sp>
      <p:sp>
        <p:nvSpPr>
          <p:cNvPr id="6" name="Rectangle 5">
            <a:extLst>
              <a:ext uri="{FF2B5EF4-FFF2-40B4-BE49-F238E27FC236}">
                <a16:creationId xmlns:a16="http://schemas.microsoft.com/office/drawing/2014/main" id="{23D89002-E801-4B08-AC23-0BEF587287C1}"/>
              </a:ext>
            </a:extLst>
          </p:cNvPr>
          <p:cNvSpPr/>
          <p:nvPr/>
        </p:nvSpPr>
        <p:spPr>
          <a:xfrm>
            <a:off x="6111416" y="2536280"/>
            <a:ext cx="1327304" cy="430887"/>
          </a:xfrm>
          <a:prstGeom prst="rect">
            <a:avLst/>
          </a:prstGeom>
        </p:spPr>
        <p:txBody>
          <a:bodyPr wrap="square">
            <a:spAutoFit/>
          </a:bodyPr>
          <a:lstStyle/>
          <a:p>
            <a:pPr algn="ct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increase in broker leads</a:t>
            </a:r>
          </a:p>
        </p:txBody>
      </p:sp>
      <p:sp>
        <p:nvSpPr>
          <p:cNvPr id="7" name="Rectangle 6">
            <a:extLst>
              <a:ext uri="{FF2B5EF4-FFF2-40B4-BE49-F238E27FC236}">
                <a16:creationId xmlns:a16="http://schemas.microsoft.com/office/drawing/2014/main" id="{B89021F2-C8D4-4396-898C-EFF433CF73F5}"/>
              </a:ext>
            </a:extLst>
          </p:cNvPr>
          <p:cNvSpPr/>
          <p:nvPr/>
        </p:nvSpPr>
        <p:spPr>
          <a:xfrm>
            <a:off x="6859302" y="2199993"/>
            <a:ext cx="2471352" cy="385939"/>
          </a:xfrm>
          <a:prstGeom prst="rect">
            <a:avLst/>
          </a:prstGeom>
        </p:spPr>
        <p:txBody>
          <a:bodyPr wrap="square">
            <a:spAutoFit/>
          </a:bodyPr>
          <a:lstStyle/>
          <a:p>
            <a:pPr algn="ctr">
              <a:lnSpc>
                <a:spcPct val="106000"/>
              </a:lnSpc>
              <a:buFont typeface="Wingdings 2" pitchFamily="18" charset="2"/>
              <a:buNone/>
            </a:pPr>
            <a:r>
              <a:rPr lang="en-GB" b="1" dirty="0">
                <a:solidFill>
                  <a:schemeClr val="bg1"/>
                </a:solidFill>
                <a:latin typeface="Open Sans" panose="020B0606030504020204" pitchFamily="34" charset="0"/>
                <a:ea typeface="Open Sans" panose="020B0606030504020204" pitchFamily="34" charset="0"/>
                <a:cs typeface="Open Sans" panose="020B0606030504020204" pitchFamily="34" charset="0"/>
              </a:rPr>
              <a:t>X</a:t>
            </a:r>
          </a:p>
        </p:txBody>
      </p:sp>
      <p:sp>
        <p:nvSpPr>
          <p:cNvPr id="8" name="Rectangle 7">
            <a:extLst>
              <a:ext uri="{FF2B5EF4-FFF2-40B4-BE49-F238E27FC236}">
                <a16:creationId xmlns:a16="http://schemas.microsoft.com/office/drawing/2014/main" id="{D5BFD188-8909-4333-9509-8144C9B85EA3}"/>
              </a:ext>
            </a:extLst>
          </p:cNvPr>
          <p:cNvSpPr/>
          <p:nvPr/>
        </p:nvSpPr>
        <p:spPr>
          <a:xfrm>
            <a:off x="7325447" y="2548293"/>
            <a:ext cx="1479046" cy="430887"/>
          </a:xfrm>
          <a:prstGeom prst="rect">
            <a:avLst/>
          </a:prstGeom>
        </p:spPr>
        <p:txBody>
          <a:bodyPr wrap="square">
            <a:spAutoFit/>
          </a:bodyPr>
          <a:lstStyle/>
          <a:p>
            <a:pPr algn="ct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additional broker leads per year</a:t>
            </a:r>
          </a:p>
        </p:txBody>
      </p:sp>
      <p:sp>
        <p:nvSpPr>
          <p:cNvPr id="9" name="Rectangle 8">
            <a:extLst>
              <a:ext uri="{FF2B5EF4-FFF2-40B4-BE49-F238E27FC236}">
                <a16:creationId xmlns:a16="http://schemas.microsoft.com/office/drawing/2014/main" id="{9E5C2231-6044-4721-BE57-00CF12168233}"/>
              </a:ext>
            </a:extLst>
          </p:cNvPr>
          <p:cNvSpPr/>
          <p:nvPr/>
        </p:nvSpPr>
        <p:spPr>
          <a:xfrm>
            <a:off x="8156460" y="2199993"/>
            <a:ext cx="2471352" cy="385939"/>
          </a:xfrm>
          <a:prstGeom prst="rect">
            <a:avLst/>
          </a:prstGeom>
        </p:spPr>
        <p:txBody>
          <a:bodyPr wrap="square">
            <a:spAutoFit/>
          </a:bodyPr>
          <a:lstStyle/>
          <a:p>
            <a:pPr algn="ctr">
              <a:lnSpc>
                <a:spcPct val="106000"/>
              </a:lnSpc>
              <a:buFont typeface="Wingdings 2" pitchFamily="18" charset="2"/>
              <a:buNone/>
            </a:pPr>
            <a:r>
              <a:rPr lang="en-GB" b="1" dirty="0">
                <a:solidFill>
                  <a:schemeClr val="bg1"/>
                </a:solidFill>
                <a:latin typeface="Open Sans" panose="020B0606030504020204" pitchFamily="34" charset="0"/>
                <a:ea typeface="Open Sans" panose="020B0606030504020204" pitchFamily="34" charset="0"/>
                <a:cs typeface="Open Sans" panose="020B0606030504020204" pitchFamily="34" charset="0"/>
              </a:rPr>
              <a:t>X%</a:t>
            </a:r>
          </a:p>
        </p:txBody>
      </p:sp>
      <p:sp>
        <p:nvSpPr>
          <p:cNvPr id="10" name="Rectangle 9">
            <a:extLst>
              <a:ext uri="{FF2B5EF4-FFF2-40B4-BE49-F238E27FC236}">
                <a16:creationId xmlns:a16="http://schemas.microsoft.com/office/drawing/2014/main" id="{98BEC70E-6CE0-4181-93ED-56406207376C}"/>
              </a:ext>
            </a:extLst>
          </p:cNvPr>
          <p:cNvSpPr/>
          <p:nvPr/>
        </p:nvSpPr>
        <p:spPr>
          <a:xfrm>
            <a:off x="8544890" y="2568653"/>
            <a:ext cx="1631701" cy="430887"/>
          </a:xfrm>
          <a:prstGeom prst="rect">
            <a:avLst/>
          </a:prstGeom>
        </p:spPr>
        <p:txBody>
          <a:bodyPr wrap="square">
            <a:spAutoFit/>
          </a:bodyPr>
          <a:lstStyle/>
          <a:p>
            <a:pPr algn="ct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current </a:t>
            </a:r>
          </a:p>
          <a:p>
            <a:pPr algn="ct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conversion rate</a:t>
            </a:r>
          </a:p>
        </p:txBody>
      </p:sp>
      <p:sp>
        <p:nvSpPr>
          <p:cNvPr id="17" name="Rectangle 16">
            <a:extLst>
              <a:ext uri="{FF2B5EF4-FFF2-40B4-BE49-F238E27FC236}">
                <a16:creationId xmlns:a16="http://schemas.microsoft.com/office/drawing/2014/main" id="{F3DE2451-8190-4C2D-8FAF-E7C99975BED1}"/>
              </a:ext>
            </a:extLst>
          </p:cNvPr>
          <p:cNvSpPr/>
          <p:nvPr/>
        </p:nvSpPr>
        <p:spPr>
          <a:xfrm>
            <a:off x="10066507" y="2767940"/>
            <a:ext cx="1695450" cy="461665"/>
          </a:xfrm>
          <a:prstGeom prst="rect">
            <a:avLst/>
          </a:prstGeom>
          <a:noFill/>
        </p:spPr>
        <p:txBody>
          <a:bodyPr wrap="square">
            <a:spAutoFit/>
          </a:bodyPr>
          <a:lstStyle/>
          <a:p>
            <a:pPr algn="ctr" defTabSz="456758" fontAlgn="base">
              <a:spcBef>
                <a:spcPts val="1200"/>
              </a:spcBef>
            </a:pPr>
            <a:r>
              <a:rPr lang="en-US"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$8.7   </a:t>
            </a:r>
          </a:p>
        </p:txBody>
      </p:sp>
      <p:sp>
        <p:nvSpPr>
          <p:cNvPr id="21" name="Rectangle 20">
            <a:extLst>
              <a:ext uri="{FF2B5EF4-FFF2-40B4-BE49-F238E27FC236}">
                <a16:creationId xmlns:a16="http://schemas.microsoft.com/office/drawing/2014/main" id="{863F1890-4659-4774-BFF0-60B5DC98899F}"/>
              </a:ext>
            </a:extLst>
          </p:cNvPr>
          <p:cNvSpPr/>
          <p:nvPr/>
        </p:nvSpPr>
        <p:spPr>
          <a:xfrm>
            <a:off x="5768819" y="1383033"/>
            <a:ext cx="6536715" cy="353302"/>
          </a:xfrm>
          <a:prstGeom prst="rect">
            <a:avLst/>
          </a:prstGeom>
        </p:spPr>
        <p:txBody>
          <a:bodyPr wrap="square">
            <a:spAutoFit/>
          </a:bodyPr>
          <a:lstStyle/>
          <a:p>
            <a:pPr algn="ctr">
              <a:lnSpc>
                <a:spcPct val="106000"/>
              </a:lnSpc>
              <a:buFont typeface="Wingdings 2" pitchFamily="18" charset="2"/>
              <a:buNone/>
            </a:pPr>
            <a:r>
              <a:rPr lang="en-GB"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Revenue Gained from Increase in L&amp;A Brokers</a:t>
            </a:r>
          </a:p>
        </p:txBody>
      </p:sp>
      <p:sp>
        <p:nvSpPr>
          <p:cNvPr id="22" name="Rectangle 21">
            <a:extLst>
              <a:ext uri="{FF2B5EF4-FFF2-40B4-BE49-F238E27FC236}">
                <a16:creationId xmlns:a16="http://schemas.microsoft.com/office/drawing/2014/main" id="{73BCCE51-DF58-49C9-9AD8-A42ACE6B93C6}"/>
              </a:ext>
            </a:extLst>
          </p:cNvPr>
          <p:cNvSpPr/>
          <p:nvPr/>
        </p:nvSpPr>
        <p:spPr>
          <a:xfrm>
            <a:off x="6241528" y="1873221"/>
            <a:ext cx="3798640" cy="276999"/>
          </a:xfrm>
          <a:prstGeom prst="rect">
            <a:avLst/>
          </a:prstGeom>
        </p:spPr>
        <p:txBody>
          <a:bodyPr wrap="square">
            <a:spAutoFit/>
          </a:bodyPr>
          <a:lstStyle/>
          <a:p>
            <a:pPr algn="ctr"/>
            <a:r>
              <a:rPr lang="en-US" sz="1200" i="1" dirty="0">
                <a:solidFill>
                  <a:schemeClr val="accent5">
                    <a:lumMod val="20000"/>
                    <a:lumOff val="80000"/>
                  </a:schemeClr>
                </a:solidFill>
                <a:latin typeface="Open Sans" panose="020B0606030504020204" pitchFamily="34" charset="0"/>
                <a:ea typeface="Open Sans" panose="020B0606030504020204" pitchFamily="34" charset="0"/>
                <a:cs typeface="Open Sans" panose="020B0606030504020204" pitchFamily="34" charset="0"/>
              </a:rPr>
              <a:t>Additional revenue from increase in </a:t>
            </a:r>
            <a:r>
              <a:rPr lang="en-US" sz="1200" b="1" i="1" dirty="0">
                <a:solidFill>
                  <a:schemeClr val="accent5">
                    <a:lumMod val="20000"/>
                    <a:lumOff val="80000"/>
                  </a:schemeClr>
                </a:solidFill>
                <a:latin typeface="Open Sans" panose="020B0606030504020204" pitchFamily="34" charset="0"/>
                <a:ea typeface="Open Sans" panose="020B0606030504020204" pitchFamily="34" charset="0"/>
                <a:cs typeface="Open Sans" panose="020B0606030504020204" pitchFamily="34" charset="0"/>
              </a:rPr>
              <a:t>broker firms</a:t>
            </a:r>
          </a:p>
        </p:txBody>
      </p:sp>
      <p:sp>
        <p:nvSpPr>
          <p:cNvPr id="46" name="Rectangle 45">
            <a:extLst>
              <a:ext uri="{FF2B5EF4-FFF2-40B4-BE49-F238E27FC236}">
                <a16:creationId xmlns:a16="http://schemas.microsoft.com/office/drawing/2014/main" id="{C35026F0-773E-4291-BC08-0A6A827B2858}"/>
              </a:ext>
            </a:extLst>
          </p:cNvPr>
          <p:cNvSpPr/>
          <p:nvPr/>
        </p:nvSpPr>
        <p:spPr>
          <a:xfrm>
            <a:off x="8284628" y="3224069"/>
            <a:ext cx="2471352" cy="353302"/>
          </a:xfrm>
          <a:prstGeom prst="rect">
            <a:avLst/>
          </a:prstGeom>
        </p:spPr>
        <p:txBody>
          <a:bodyPr wrap="square">
            <a:spAutoFit/>
          </a:bodyPr>
          <a:lstStyle/>
          <a:p>
            <a:pPr algn="ctr">
              <a:lnSpc>
                <a:spcPct val="106000"/>
              </a:lnSpc>
              <a:buFont typeface="Wingdings 2" pitchFamily="18" charset="2"/>
              <a:buNone/>
            </a:pPr>
            <a:r>
              <a:rPr lang="en-GB"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7" name="Rectangle 46">
            <a:extLst>
              <a:ext uri="{FF2B5EF4-FFF2-40B4-BE49-F238E27FC236}">
                <a16:creationId xmlns:a16="http://schemas.microsoft.com/office/drawing/2014/main" id="{5C3864E9-1219-4BF8-A557-F30CCC822696}"/>
              </a:ext>
            </a:extLst>
          </p:cNvPr>
          <p:cNvSpPr/>
          <p:nvPr/>
        </p:nvSpPr>
        <p:spPr>
          <a:xfrm>
            <a:off x="10069057" y="3066048"/>
            <a:ext cx="1695450" cy="461665"/>
          </a:xfrm>
          <a:prstGeom prst="rect">
            <a:avLst/>
          </a:prstGeom>
          <a:noFill/>
        </p:spPr>
        <p:txBody>
          <a:bodyPr wrap="square">
            <a:spAutoFit/>
          </a:bodyPr>
          <a:lstStyle/>
          <a:p>
            <a:pPr algn="ctr" defTabSz="456758" fontAlgn="base">
              <a:spcBef>
                <a:spcPts val="1200"/>
              </a:spcBef>
            </a:pPr>
            <a:r>
              <a:rPr lang="en-US" sz="2400" b="1" dirty="0">
                <a:solidFill>
                  <a:schemeClr val="accent6">
                    <a:lumMod val="40000"/>
                    <a:lumOff val="60000"/>
                  </a:schemeClr>
                </a:solidFill>
                <a:latin typeface="Open Sans" panose="020B0606030504020204" pitchFamily="34" charset="0"/>
                <a:ea typeface="Open Sans" panose="020B0606030504020204" pitchFamily="34" charset="0"/>
                <a:cs typeface="Open Sans" panose="020B0606030504020204" pitchFamily="34" charset="0"/>
              </a:rPr>
              <a:t>$X</a:t>
            </a:r>
          </a:p>
        </p:txBody>
      </p:sp>
      <p:sp>
        <p:nvSpPr>
          <p:cNvPr id="48" name="Arrow: Up 47">
            <a:extLst>
              <a:ext uri="{FF2B5EF4-FFF2-40B4-BE49-F238E27FC236}">
                <a16:creationId xmlns:a16="http://schemas.microsoft.com/office/drawing/2014/main" id="{365D1446-5379-4FA0-86A1-83C114D50CC5}"/>
              </a:ext>
            </a:extLst>
          </p:cNvPr>
          <p:cNvSpPr/>
          <p:nvPr/>
        </p:nvSpPr>
        <p:spPr>
          <a:xfrm>
            <a:off x="9925964" y="3124359"/>
            <a:ext cx="413238" cy="476303"/>
          </a:xfrm>
          <a:prstGeom prst="upArrow">
            <a:avLst/>
          </a:prstGeom>
          <a:solidFill>
            <a:srgbClr val="9EC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0" name="Rectangle 49">
            <a:extLst>
              <a:ext uri="{FF2B5EF4-FFF2-40B4-BE49-F238E27FC236}">
                <a16:creationId xmlns:a16="http://schemas.microsoft.com/office/drawing/2014/main" id="{5680714F-5127-4B46-9D34-36A1FF0B83B4}"/>
              </a:ext>
            </a:extLst>
          </p:cNvPr>
          <p:cNvSpPr/>
          <p:nvPr/>
        </p:nvSpPr>
        <p:spPr>
          <a:xfrm>
            <a:off x="9734784" y="3463671"/>
            <a:ext cx="2363996" cy="430887"/>
          </a:xfrm>
          <a:prstGeom prst="rect">
            <a:avLst/>
          </a:prstGeom>
        </p:spPr>
        <p:txBody>
          <a:bodyPr wrap="square">
            <a:spAutoFit/>
          </a:bodyPr>
          <a:lstStyle/>
          <a:p>
            <a:pPr algn="ct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additional annual </a:t>
            </a:r>
          </a:p>
          <a:p>
            <a:pPr algn="ct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revenue</a:t>
            </a:r>
          </a:p>
        </p:txBody>
      </p:sp>
      <p:sp>
        <p:nvSpPr>
          <p:cNvPr id="37" name="Rectangle 36">
            <a:extLst>
              <a:ext uri="{FF2B5EF4-FFF2-40B4-BE49-F238E27FC236}">
                <a16:creationId xmlns:a16="http://schemas.microsoft.com/office/drawing/2014/main" id="{40628828-F3E7-42F1-9C48-133DA0899955}"/>
              </a:ext>
            </a:extLst>
          </p:cNvPr>
          <p:cNvSpPr/>
          <p:nvPr/>
        </p:nvSpPr>
        <p:spPr>
          <a:xfrm>
            <a:off x="7518230" y="2245396"/>
            <a:ext cx="2471352" cy="310021"/>
          </a:xfrm>
          <a:prstGeom prst="rect">
            <a:avLst/>
          </a:prstGeom>
        </p:spPr>
        <p:txBody>
          <a:bodyPr wrap="square">
            <a:spAutoFit/>
          </a:bodyPr>
          <a:lstStyle/>
          <a:p>
            <a:pPr algn="ctr">
              <a:lnSpc>
                <a:spcPct val="106000"/>
              </a:lnSpc>
              <a:buFont typeface="Wingdings 2" pitchFamily="18" charset="2"/>
              <a:buNone/>
            </a:pPr>
            <a:r>
              <a:rPr lang="en-GB"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x</a:t>
            </a:r>
          </a:p>
        </p:txBody>
      </p:sp>
      <p:sp>
        <p:nvSpPr>
          <p:cNvPr id="51" name="Rectangle 50">
            <a:extLst>
              <a:ext uri="{FF2B5EF4-FFF2-40B4-BE49-F238E27FC236}">
                <a16:creationId xmlns:a16="http://schemas.microsoft.com/office/drawing/2014/main" id="{C1D6CCA8-4013-4614-BC47-75AD17668935}"/>
              </a:ext>
            </a:extLst>
          </p:cNvPr>
          <p:cNvSpPr/>
          <p:nvPr/>
        </p:nvSpPr>
        <p:spPr>
          <a:xfrm>
            <a:off x="9540208" y="2176075"/>
            <a:ext cx="2471352" cy="385939"/>
          </a:xfrm>
          <a:prstGeom prst="rect">
            <a:avLst/>
          </a:prstGeom>
        </p:spPr>
        <p:txBody>
          <a:bodyPr wrap="square">
            <a:spAutoFit/>
          </a:bodyPr>
          <a:lstStyle/>
          <a:p>
            <a:pPr algn="ctr">
              <a:lnSpc>
                <a:spcPct val="106000"/>
              </a:lnSpc>
              <a:buFont typeface="Wingdings 2" pitchFamily="18" charset="2"/>
              <a:buNone/>
            </a:pPr>
            <a:r>
              <a:rPr lang="en-GB" b="1" dirty="0">
                <a:solidFill>
                  <a:schemeClr val="bg1"/>
                </a:solidFill>
                <a:latin typeface="Open Sans" panose="020B0606030504020204" pitchFamily="34" charset="0"/>
                <a:ea typeface="Open Sans" panose="020B0606030504020204" pitchFamily="34" charset="0"/>
                <a:cs typeface="Open Sans" panose="020B0606030504020204" pitchFamily="34" charset="0"/>
              </a:rPr>
              <a:t>$60M</a:t>
            </a:r>
          </a:p>
        </p:txBody>
      </p:sp>
      <p:sp>
        <p:nvSpPr>
          <p:cNvPr id="52" name="Rectangle 51">
            <a:extLst>
              <a:ext uri="{FF2B5EF4-FFF2-40B4-BE49-F238E27FC236}">
                <a16:creationId xmlns:a16="http://schemas.microsoft.com/office/drawing/2014/main" id="{2F116882-39A5-4947-B70D-D47DA6CF1734}"/>
              </a:ext>
            </a:extLst>
          </p:cNvPr>
          <p:cNvSpPr/>
          <p:nvPr/>
        </p:nvSpPr>
        <p:spPr>
          <a:xfrm>
            <a:off x="9914199" y="2552102"/>
            <a:ext cx="1791137" cy="430887"/>
          </a:xfrm>
          <a:prstGeom prst="rect">
            <a:avLst/>
          </a:prstGeom>
        </p:spPr>
        <p:txBody>
          <a:bodyPr wrap="square">
            <a:spAutoFit/>
          </a:bodyPr>
          <a:lstStyle/>
          <a:p>
            <a:pPr algn="ct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avg. annual revenue/broker</a:t>
            </a:r>
          </a:p>
        </p:txBody>
      </p:sp>
      <p:sp>
        <p:nvSpPr>
          <p:cNvPr id="62" name="Rectangle 61">
            <a:extLst>
              <a:ext uri="{FF2B5EF4-FFF2-40B4-BE49-F238E27FC236}">
                <a16:creationId xmlns:a16="http://schemas.microsoft.com/office/drawing/2014/main" id="{FF8D88B7-15E7-4EDC-A953-D3F3111C5B44}"/>
              </a:ext>
            </a:extLst>
          </p:cNvPr>
          <p:cNvSpPr/>
          <p:nvPr/>
        </p:nvSpPr>
        <p:spPr>
          <a:xfrm>
            <a:off x="8815388" y="2251268"/>
            <a:ext cx="2471352" cy="310021"/>
          </a:xfrm>
          <a:prstGeom prst="rect">
            <a:avLst/>
          </a:prstGeom>
        </p:spPr>
        <p:txBody>
          <a:bodyPr wrap="square">
            <a:spAutoFit/>
          </a:bodyPr>
          <a:lstStyle/>
          <a:p>
            <a:pPr algn="ctr">
              <a:lnSpc>
                <a:spcPct val="106000"/>
              </a:lnSpc>
              <a:buFont typeface="Wingdings 2" pitchFamily="18" charset="2"/>
              <a:buNone/>
            </a:pPr>
            <a:r>
              <a:rPr lang="en-GB"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x</a:t>
            </a:r>
          </a:p>
        </p:txBody>
      </p:sp>
      <p:sp>
        <p:nvSpPr>
          <p:cNvPr id="63" name="Rectangle 62">
            <a:extLst>
              <a:ext uri="{FF2B5EF4-FFF2-40B4-BE49-F238E27FC236}">
                <a16:creationId xmlns:a16="http://schemas.microsoft.com/office/drawing/2014/main" id="{E7E6721F-0831-4022-8F5E-EC5EE4657CCA}"/>
              </a:ext>
            </a:extLst>
          </p:cNvPr>
          <p:cNvSpPr/>
          <p:nvPr/>
        </p:nvSpPr>
        <p:spPr>
          <a:xfrm>
            <a:off x="6104591" y="4423494"/>
            <a:ext cx="2471352" cy="418576"/>
          </a:xfrm>
          <a:prstGeom prst="rect">
            <a:avLst/>
          </a:prstGeom>
        </p:spPr>
        <p:txBody>
          <a:bodyPr wrap="square">
            <a:spAutoFit/>
          </a:bodyPr>
          <a:lstStyle/>
          <a:p>
            <a:pPr algn="ctr">
              <a:lnSpc>
                <a:spcPct val="106000"/>
              </a:lnSpc>
              <a:buFont typeface="Wingdings 2" pitchFamily="18" charset="2"/>
              <a:buNone/>
            </a:pPr>
            <a:r>
              <a:rPr lang="en-GB"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64" name="Rectangle 63">
            <a:extLst>
              <a:ext uri="{FF2B5EF4-FFF2-40B4-BE49-F238E27FC236}">
                <a16:creationId xmlns:a16="http://schemas.microsoft.com/office/drawing/2014/main" id="{1807008B-6EC1-44C4-A8FD-4F91B34008CB}"/>
              </a:ext>
            </a:extLst>
          </p:cNvPr>
          <p:cNvSpPr/>
          <p:nvPr/>
        </p:nvSpPr>
        <p:spPr>
          <a:xfrm>
            <a:off x="6104591" y="4714038"/>
            <a:ext cx="1327304" cy="430887"/>
          </a:xfrm>
          <a:prstGeom prst="rect">
            <a:avLst/>
          </a:prstGeom>
        </p:spPr>
        <p:txBody>
          <a:bodyPr wrap="square">
            <a:spAutoFit/>
          </a:bodyPr>
          <a:lstStyle/>
          <a:p>
            <a:pPr algn="ct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increase in broker leads</a:t>
            </a:r>
          </a:p>
        </p:txBody>
      </p:sp>
      <p:sp>
        <p:nvSpPr>
          <p:cNvPr id="65" name="Rectangle 64">
            <a:extLst>
              <a:ext uri="{FF2B5EF4-FFF2-40B4-BE49-F238E27FC236}">
                <a16:creationId xmlns:a16="http://schemas.microsoft.com/office/drawing/2014/main" id="{4D879C28-3911-47DE-BF7F-91DF84F32F63}"/>
              </a:ext>
            </a:extLst>
          </p:cNvPr>
          <p:cNvSpPr/>
          <p:nvPr/>
        </p:nvSpPr>
        <p:spPr>
          <a:xfrm>
            <a:off x="6852477" y="4377751"/>
            <a:ext cx="2471352" cy="385939"/>
          </a:xfrm>
          <a:prstGeom prst="rect">
            <a:avLst/>
          </a:prstGeom>
        </p:spPr>
        <p:txBody>
          <a:bodyPr wrap="square">
            <a:spAutoFit/>
          </a:bodyPr>
          <a:lstStyle/>
          <a:p>
            <a:pPr algn="ctr">
              <a:lnSpc>
                <a:spcPct val="106000"/>
              </a:lnSpc>
              <a:buFont typeface="Wingdings 2" pitchFamily="18" charset="2"/>
              <a:buNone/>
            </a:pPr>
            <a:r>
              <a:rPr lang="en-GB" b="1" dirty="0">
                <a:solidFill>
                  <a:schemeClr val="bg1"/>
                </a:solidFill>
                <a:latin typeface="Open Sans" panose="020B0606030504020204" pitchFamily="34" charset="0"/>
                <a:ea typeface="Open Sans" panose="020B0606030504020204" pitchFamily="34" charset="0"/>
                <a:cs typeface="Open Sans" panose="020B0606030504020204" pitchFamily="34" charset="0"/>
              </a:rPr>
              <a:t>X</a:t>
            </a:r>
          </a:p>
        </p:txBody>
      </p:sp>
      <p:sp>
        <p:nvSpPr>
          <p:cNvPr id="66" name="Rectangle 65">
            <a:extLst>
              <a:ext uri="{FF2B5EF4-FFF2-40B4-BE49-F238E27FC236}">
                <a16:creationId xmlns:a16="http://schemas.microsoft.com/office/drawing/2014/main" id="{EA627414-995D-4A14-8D02-E4EAFF50A45E}"/>
              </a:ext>
            </a:extLst>
          </p:cNvPr>
          <p:cNvSpPr/>
          <p:nvPr/>
        </p:nvSpPr>
        <p:spPr>
          <a:xfrm>
            <a:off x="7318622" y="4726051"/>
            <a:ext cx="1479046" cy="430887"/>
          </a:xfrm>
          <a:prstGeom prst="rect">
            <a:avLst/>
          </a:prstGeom>
        </p:spPr>
        <p:txBody>
          <a:bodyPr wrap="square">
            <a:spAutoFit/>
          </a:bodyPr>
          <a:lstStyle/>
          <a:p>
            <a:pPr algn="ct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additional broker leads per year</a:t>
            </a:r>
          </a:p>
        </p:txBody>
      </p:sp>
      <p:sp>
        <p:nvSpPr>
          <p:cNvPr id="67" name="Rectangle 66">
            <a:extLst>
              <a:ext uri="{FF2B5EF4-FFF2-40B4-BE49-F238E27FC236}">
                <a16:creationId xmlns:a16="http://schemas.microsoft.com/office/drawing/2014/main" id="{10D56AC8-A10A-41AB-8BAF-65F798C3E01D}"/>
              </a:ext>
            </a:extLst>
          </p:cNvPr>
          <p:cNvSpPr/>
          <p:nvPr/>
        </p:nvSpPr>
        <p:spPr>
          <a:xfrm>
            <a:off x="8149635" y="4377751"/>
            <a:ext cx="2471352" cy="385939"/>
          </a:xfrm>
          <a:prstGeom prst="rect">
            <a:avLst/>
          </a:prstGeom>
        </p:spPr>
        <p:txBody>
          <a:bodyPr wrap="square">
            <a:spAutoFit/>
          </a:bodyPr>
          <a:lstStyle/>
          <a:p>
            <a:pPr algn="ctr">
              <a:lnSpc>
                <a:spcPct val="106000"/>
              </a:lnSpc>
              <a:buFont typeface="Wingdings 2" pitchFamily="18" charset="2"/>
              <a:buNone/>
            </a:pPr>
            <a:r>
              <a:rPr lang="en-GB" b="1" dirty="0">
                <a:solidFill>
                  <a:schemeClr val="bg1"/>
                </a:solidFill>
                <a:latin typeface="Open Sans" panose="020B0606030504020204" pitchFamily="34" charset="0"/>
                <a:ea typeface="Open Sans" panose="020B0606030504020204" pitchFamily="34" charset="0"/>
                <a:cs typeface="Open Sans" panose="020B0606030504020204" pitchFamily="34" charset="0"/>
              </a:rPr>
              <a:t>X%</a:t>
            </a:r>
          </a:p>
        </p:txBody>
      </p:sp>
      <p:sp>
        <p:nvSpPr>
          <p:cNvPr id="68" name="Rectangle 67">
            <a:extLst>
              <a:ext uri="{FF2B5EF4-FFF2-40B4-BE49-F238E27FC236}">
                <a16:creationId xmlns:a16="http://schemas.microsoft.com/office/drawing/2014/main" id="{CBAA798D-E2D3-48E6-9059-BBAE3E615894}"/>
              </a:ext>
            </a:extLst>
          </p:cNvPr>
          <p:cNvSpPr/>
          <p:nvPr/>
        </p:nvSpPr>
        <p:spPr>
          <a:xfrm>
            <a:off x="8538065" y="4746411"/>
            <a:ext cx="1631701" cy="430887"/>
          </a:xfrm>
          <a:prstGeom prst="rect">
            <a:avLst/>
          </a:prstGeom>
        </p:spPr>
        <p:txBody>
          <a:bodyPr wrap="square">
            <a:spAutoFit/>
          </a:bodyPr>
          <a:lstStyle/>
          <a:p>
            <a:pPr algn="ct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current </a:t>
            </a:r>
          </a:p>
          <a:p>
            <a:pPr algn="ct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conversion rate</a:t>
            </a:r>
          </a:p>
        </p:txBody>
      </p:sp>
      <p:sp>
        <p:nvSpPr>
          <p:cNvPr id="69" name="Rectangle 68">
            <a:extLst>
              <a:ext uri="{FF2B5EF4-FFF2-40B4-BE49-F238E27FC236}">
                <a16:creationId xmlns:a16="http://schemas.microsoft.com/office/drawing/2014/main" id="{848D88FF-A01A-4DA1-924E-231B3004C168}"/>
              </a:ext>
            </a:extLst>
          </p:cNvPr>
          <p:cNvSpPr/>
          <p:nvPr/>
        </p:nvSpPr>
        <p:spPr>
          <a:xfrm>
            <a:off x="10059682" y="4945698"/>
            <a:ext cx="1695450" cy="461665"/>
          </a:xfrm>
          <a:prstGeom prst="rect">
            <a:avLst/>
          </a:prstGeom>
          <a:noFill/>
        </p:spPr>
        <p:txBody>
          <a:bodyPr wrap="square">
            <a:spAutoFit/>
          </a:bodyPr>
          <a:lstStyle/>
          <a:p>
            <a:pPr algn="ctr" defTabSz="456758" fontAlgn="base">
              <a:spcBef>
                <a:spcPts val="1200"/>
              </a:spcBef>
            </a:pPr>
            <a:r>
              <a:rPr lang="en-US"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$8.7   </a:t>
            </a:r>
          </a:p>
        </p:txBody>
      </p:sp>
      <p:sp>
        <p:nvSpPr>
          <p:cNvPr id="70" name="Rectangle 69">
            <a:extLst>
              <a:ext uri="{FF2B5EF4-FFF2-40B4-BE49-F238E27FC236}">
                <a16:creationId xmlns:a16="http://schemas.microsoft.com/office/drawing/2014/main" id="{EBBF4297-3BFD-4963-8C49-5066C605CAAA}"/>
              </a:ext>
            </a:extLst>
          </p:cNvPr>
          <p:cNvSpPr/>
          <p:nvPr/>
        </p:nvSpPr>
        <p:spPr>
          <a:xfrm>
            <a:off x="6353575" y="4069031"/>
            <a:ext cx="4097674" cy="276999"/>
          </a:xfrm>
          <a:prstGeom prst="rect">
            <a:avLst/>
          </a:prstGeom>
        </p:spPr>
        <p:txBody>
          <a:bodyPr wrap="square">
            <a:spAutoFit/>
          </a:bodyPr>
          <a:lstStyle/>
          <a:p>
            <a:pPr algn="ctr"/>
            <a:r>
              <a:rPr lang="en-US" sz="1200" i="1" dirty="0">
                <a:solidFill>
                  <a:schemeClr val="accent5">
                    <a:lumMod val="20000"/>
                    <a:lumOff val="80000"/>
                  </a:schemeClr>
                </a:solidFill>
                <a:latin typeface="Open Sans" panose="020B0606030504020204" pitchFamily="34" charset="0"/>
                <a:ea typeface="Open Sans" panose="020B0606030504020204" pitchFamily="34" charset="0"/>
                <a:cs typeface="Open Sans" panose="020B0606030504020204" pitchFamily="34" charset="0"/>
              </a:rPr>
              <a:t>Additional revenue from increase in </a:t>
            </a:r>
            <a:r>
              <a:rPr lang="en-US" sz="1200" b="1" i="1" dirty="0">
                <a:solidFill>
                  <a:schemeClr val="accent5">
                    <a:lumMod val="20000"/>
                    <a:lumOff val="80000"/>
                  </a:schemeClr>
                </a:solidFill>
                <a:latin typeface="Open Sans" panose="020B0606030504020204" pitchFamily="34" charset="0"/>
                <a:ea typeface="Open Sans" panose="020B0606030504020204" pitchFamily="34" charset="0"/>
                <a:cs typeface="Open Sans" panose="020B0606030504020204" pitchFamily="34" charset="0"/>
              </a:rPr>
              <a:t>independent brokers</a:t>
            </a:r>
          </a:p>
        </p:txBody>
      </p:sp>
      <p:sp>
        <p:nvSpPr>
          <p:cNvPr id="71" name="Rectangle 70">
            <a:extLst>
              <a:ext uri="{FF2B5EF4-FFF2-40B4-BE49-F238E27FC236}">
                <a16:creationId xmlns:a16="http://schemas.microsoft.com/office/drawing/2014/main" id="{F9908A35-AB66-4F3E-80FF-CB56D772FF26}"/>
              </a:ext>
            </a:extLst>
          </p:cNvPr>
          <p:cNvSpPr/>
          <p:nvPr/>
        </p:nvSpPr>
        <p:spPr>
          <a:xfrm>
            <a:off x="8277803" y="5401827"/>
            <a:ext cx="2471352" cy="353302"/>
          </a:xfrm>
          <a:prstGeom prst="rect">
            <a:avLst/>
          </a:prstGeom>
        </p:spPr>
        <p:txBody>
          <a:bodyPr wrap="square">
            <a:spAutoFit/>
          </a:bodyPr>
          <a:lstStyle/>
          <a:p>
            <a:pPr algn="ctr">
              <a:lnSpc>
                <a:spcPct val="106000"/>
              </a:lnSpc>
              <a:buFont typeface="Wingdings 2" pitchFamily="18" charset="2"/>
              <a:buNone/>
            </a:pPr>
            <a:r>
              <a:rPr lang="en-GB"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2" name="Rectangle 71">
            <a:extLst>
              <a:ext uri="{FF2B5EF4-FFF2-40B4-BE49-F238E27FC236}">
                <a16:creationId xmlns:a16="http://schemas.microsoft.com/office/drawing/2014/main" id="{611294E7-90DC-4CA2-8B16-41A87889D7B0}"/>
              </a:ext>
            </a:extLst>
          </p:cNvPr>
          <p:cNvSpPr/>
          <p:nvPr/>
        </p:nvSpPr>
        <p:spPr>
          <a:xfrm>
            <a:off x="10062232" y="5243806"/>
            <a:ext cx="1695450" cy="461665"/>
          </a:xfrm>
          <a:prstGeom prst="rect">
            <a:avLst/>
          </a:prstGeom>
          <a:noFill/>
        </p:spPr>
        <p:txBody>
          <a:bodyPr wrap="square">
            <a:spAutoFit/>
          </a:bodyPr>
          <a:lstStyle/>
          <a:p>
            <a:pPr algn="ctr" defTabSz="456758" fontAlgn="base">
              <a:spcBef>
                <a:spcPts val="1200"/>
              </a:spcBef>
            </a:pPr>
            <a:r>
              <a:rPr lang="en-US" sz="2400" b="1" dirty="0">
                <a:solidFill>
                  <a:schemeClr val="accent6">
                    <a:lumMod val="40000"/>
                    <a:lumOff val="60000"/>
                  </a:schemeClr>
                </a:solidFill>
                <a:latin typeface="Open Sans" panose="020B0606030504020204" pitchFamily="34" charset="0"/>
                <a:ea typeface="Open Sans" panose="020B0606030504020204" pitchFamily="34" charset="0"/>
                <a:cs typeface="Open Sans" panose="020B0606030504020204" pitchFamily="34" charset="0"/>
              </a:rPr>
              <a:t>$X</a:t>
            </a:r>
          </a:p>
        </p:txBody>
      </p:sp>
      <p:sp>
        <p:nvSpPr>
          <p:cNvPr id="73" name="Arrow: Up 72">
            <a:extLst>
              <a:ext uri="{FF2B5EF4-FFF2-40B4-BE49-F238E27FC236}">
                <a16:creationId xmlns:a16="http://schemas.microsoft.com/office/drawing/2014/main" id="{F56435FA-49B9-42BD-B46F-07D915EAF16B}"/>
              </a:ext>
            </a:extLst>
          </p:cNvPr>
          <p:cNvSpPr/>
          <p:nvPr/>
        </p:nvSpPr>
        <p:spPr>
          <a:xfrm>
            <a:off x="9919139" y="5302117"/>
            <a:ext cx="413238" cy="476303"/>
          </a:xfrm>
          <a:prstGeom prst="upArrow">
            <a:avLst/>
          </a:prstGeom>
          <a:solidFill>
            <a:srgbClr val="9EC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74" name="Rectangle 73">
            <a:extLst>
              <a:ext uri="{FF2B5EF4-FFF2-40B4-BE49-F238E27FC236}">
                <a16:creationId xmlns:a16="http://schemas.microsoft.com/office/drawing/2014/main" id="{6B3C92A0-F6CA-40E4-8149-D3F9F61DE2F7}"/>
              </a:ext>
            </a:extLst>
          </p:cNvPr>
          <p:cNvSpPr/>
          <p:nvPr/>
        </p:nvSpPr>
        <p:spPr>
          <a:xfrm>
            <a:off x="9727959" y="5641429"/>
            <a:ext cx="2363996" cy="430887"/>
          </a:xfrm>
          <a:prstGeom prst="rect">
            <a:avLst/>
          </a:prstGeom>
        </p:spPr>
        <p:txBody>
          <a:bodyPr wrap="square">
            <a:spAutoFit/>
          </a:bodyPr>
          <a:lstStyle/>
          <a:p>
            <a:pPr algn="ct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additional annual </a:t>
            </a:r>
          </a:p>
          <a:p>
            <a:pPr algn="ct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revenue</a:t>
            </a:r>
          </a:p>
        </p:txBody>
      </p:sp>
      <p:sp>
        <p:nvSpPr>
          <p:cNvPr id="75" name="Rectangle 74">
            <a:extLst>
              <a:ext uri="{FF2B5EF4-FFF2-40B4-BE49-F238E27FC236}">
                <a16:creationId xmlns:a16="http://schemas.microsoft.com/office/drawing/2014/main" id="{A25BBA1F-A26E-4EDD-9FEF-3EDB275788F5}"/>
              </a:ext>
            </a:extLst>
          </p:cNvPr>
          <p:cNvSpPr/>
          <p:nvPr/>
        </p:nvSpPr>
        <p:spPr>
          <a:xfrm>
            <a:off x="7511405" y="4423154"/>
            <a:ext cx="2471352" cy="310021"/>
          </a:xfrm>
          <a:prstGeom prst="rect">
            <a:avLst/>
          </a:prstGeom>
        </p:spPr>
        <p:txBody>
          <a:bodyPr wrap="square">
            <a:spAutoFit/>
          </a:bodyPr>
          <a:lstStyle/>
          <a:p>
            <a:pPr algn="ctr">
              <a:lnSpc>
                <a:spcPct val="106000"/>
              </a:lnSpc>
              <a:buFont typeface="Wingdings 2" pitchFamily="18" charset="2"/>
              <a:buNone/>
            </a:pPr>
            <a:r>
              <a:rPr lang="en-GB"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x</a:t>
            </a:r>
          </a:p>
        </p:txBody>
      </p:sp>
      <p:sp>
        <p:nvSpPr>
          <p:cNvPr id="76" name="Rectangle 75">
            <a:extLst>
              <a:ext uri="{FF2B5EF4-FFF2-40B4-BE49-F238E27FC236}">
                <a16:creationId xmlns:a16="http://schemas.microsoft.com/office/drawing/2014/main" id="{81DB4FF1-A5B2-478A-936C-1D254ACCB94B}"/>
              </a:ext>
            </a:extLst>
          </p:cNvPr>
          <p:cNvSpPr/>
          <p:nvPr/>
        </p:nvSpPr>
        <p:spPr>
          <a:xfrm>
            <a:off x="9533383" y="4353833"/>
            <a:ext cx="2471352" cy="385939"/>
          </a:xfrm>
          <a:prstGeom prst="rect">
            <a:avLst/>
          </a:prstGeom>
        </p:spPr>
        <p:txBody>
          <a:bodyPr wrap="square">
            <a:spAutoFit/>
          </a:bodyPr>
          <a:lstStyle/>
          <a:p>
            <a:pPr algn="ctr">
              <a:lnSpc>
                <a:spcPct val="106000"/>
              </a:lnSpc>
              <a:buFont typeface="Wingdings 2" pitchFamily="18" charset="2"/>
              <a:buNone/>
            </a:pPr>
            <a:r>
              <a:rPr lang="en-GB" b="1" dirty="0">
                <a:solidFill>
                  <a:schemeClr val="bg1"/>
                </a:solidFill>
                <a:latin typeface="Open Sans" panose="020B0606030504020204" pitchFamily="34" charset="0"/>
                <a:ea typeface="Open Sans" panose="020B0606030504020204" pitchFamily="34" charset="0"/>
                <a:cs typeface="Open Sans" panose="020B0606030504020204" pitchFamily="34" charset="0"/>
              </a:rPr>
              <a:t>$18M</a:t>
            </a:r>
          </a:p>
        </p:txBody>
      </p:sp>
      <p:sp>
        <p:nvSpPr>
          <p:cNvPr id="77" name="Rectangle 76">
            <a:extLst>
              <a:ext uri="{FF2B5EF4-FFF2-40B4-BE49-F238E27FC236}">
                <a16:creationId xmlns:a16="http://schemas.microsoft.com/office/drawing/2014/main" id="{C77D1919-D58C-4F62-BD57-581703ADA232}"/>
              </a:ext>
            </a:extLst>
          </p:cNvPr>
          <p:cNvSpPr/>
          <p:nvPr/>
        </p:nvSpPr>
        <p:spPr>
          <a:xfrm>
            <a:off x="9959692" y="4720953"/>
            <a:ext cx="1725863" cy="430887"/>
          </a:xfrm>
          <a:prstGeom prst="rect">
            <a:avLst/>
          </a:prstGeom>
        </p:spPr>
        <p:txBody>
          <a:bodyPr wrap="square">
            <a:spAutoFit/>
          </a:bodyPr>
          <a:lstStyle/>
          <a:p>
            <a:pPr algn="ct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avg. annual revenue/broker</a:t>
            </a:r>
          </a:p>
        </p:txBody>
      </p:sp>
      <p:sp>
        <p:nvSpPr>
          <p:cNvPr id="78" name="Rectangle 77">
            <a:extLst>
              <a:ext uri="{FF2B5EF4-FFF2-40B4-BE49-F238E27FC236}">
                <a16:creationId xmlns:a16="http://schemas.microsoft.com/office/drawing/2014/main" id="{B3BD8842-D116-4064-B83E-F551D18CA560}"/>
              </a:ext>
            </a:extLst>
          </p:cNvPr>
          <p:cNvSpPr/>
          <p:nvPr/>
        </p:nvSpPr>
        <p:spPr>
          <a:xfrm>
            <a:off x="8808563" y="4429026"/>
            <a:ext cx="2471352" cy="310021"/>
          </a:xfrm>
          <a:prstGeom prst="rect">
            <a:avLst/>
          </a:prstGeom>
        </p:spPr>
        <p:txBody>
          <a:bodyPr wrap="square">
            <a:spAutoFit/>
          </a:bodyPr>
          <a:lstStyle/>
          <a:p>
            <a:pPr algn="ctr">
              <a:lnSpc>
                <a:spcPct val="106000"/>
              </a:lnSpc>
              <a:buFont typeface="Wingdings 2" pitchFamily="18" charset="2"/>
              <a:buNone/>
            </a:pPr>
            <a:r>
              <a:rPr lang="en-GB"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x</a:t>
            </a:r>
          </a:p>
        </p:txBody>
      </p:sp>
      <p:sp>
        <p:nvSpPr>
          <p:cNvPr id="79" name="Rectangle 78">
            <a:extLst>
              <a:ext uri="{FF2B5EF4-FFF2-40B4-BE49-F238E27FC236}">
                <a16:creationId xmlns:a16="http://schemas.microsoft.com/office/drawing/2014/main" id="{660FBB7F-3559-47A0-9E5A-812A32D961CE}"/>
              </a:ext>
            </a:extLst>
          </p:cNvPr>
          <p:cNvSpPr/>
          <p:nvPr/>
        </p:nvSpPr>
        <p:spPr>
          <a:xfrm>
            <a:off x="5524026" y="4402513"/>
            <a:ext cx="2471352" cy="385939"/>
          </a:xfrm>
          <a:prstGeom prst="rect">
            <a:avLst/>
          </a:prstGeom>
        </p:spPr>
        <p:txBody>
          <a:bodyPr wrap="square">
            <a:spAutoFit/>
          </a:bodyPr>
          <a:lstStyle/>
          <a:p>
            <a:pPr algn="ctr">
              <a:lnSpc>
                <a:spcPct val="106000"/>
              </a:lnSpc>
              <a:buFont typeface="Wingdings 2" pitchFamily="18" charset="2"/>
              <a:buNone/>
            </a:pPr>
            <a:r>
              <a:rPr lang="en-GB" b="1" dirty="0">
                <a:solidFill>
                  <a:schemeClr val="bg1"/>
                </a:solidFill>
                <a:latin typeface="Open Sans" panose="020B0606030504020204" pitchFamily="34" charset="0"/>
                <a:ea typeface="Open Sans" panose="020B0606030504020204" pitchFamily="34" charset="0"/>
                <a:cs typeface="Open Sans" panose="020B0606030504020204" pitchFamily="34" charset="0"/>
              </a:rPr>
              <a:t>10% </a:t>
            </a:r>
          </a:p>
        </p:txBody>
      </p:sp>
      <p:sp>
        <p:nvSpPr>
          <p:cNvPr id="12" name="Rectangle 11">
            <a:extLst>
              <a:ext uri="{FF2B5EF4-FFF2-40B4-BE49-F238E27FC236}">
                <a16:creationId xmlns:a16="http://schemas.microsoft.com/office/drawing/2014/main" id="{D1641C1C-2391-4740-801E-E7C2DBFA975B}"/>
              </a:ext>
            </a:extLst>
          </p:cNvPr>
          <p:cNvSpPr/>
          <p:nvPr/>
        </p:nvSpPr>
        <p:spPr>
          <a:xfrm>
            <a:off x="6198435" y="6073538"/>
            <a:ext cx="1375954" cy="47026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Bold"/>
                <a:cs typeface="Open Sans Bold"/>
              </a:rPr>
              <a:t>WIP Analysis</a:t>
            </a:r>
          </a:p>
        </p:txBody>
      </p:sp>
    </p:spTree>
    <p:extLst>
      <p:ext uri="{BB962C8B-B14F-4D97-AF65-F5344CB8AC3E}">
        <p14:creationId xmlns:p14="http://schemas.microsoft.com/office/powerpoint/2010/main" val="42766657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print">
            <a:extLst>
              <a:ext uri="{28A0092B-C50C-407E-A947-70E740481C1C}">
                <a14:useLocalDpi xmlns:a14="http://schemas.microsoft.com/office/drawing/2010/main"/>
              </a:ext>
            </a:extLst>
          </a:blip>
          <a:srcRect l="1078" r="20258"/>
          <a:stretch/>
        </p:blipFill>
        <p:spPr>
          <a:xfrm>
            <a:off x="0" y="0"/>
            <a:ext cx="4989035" cy="6858000"/>
          </a:xfrm>
          <a:prstGeom prst="rect">
            <a:avLst/>
          </a:prstGeom>
        </p:spPr>
      </p:pic>
      <p:sp>
        <p:nvSpPr>
          <p:cNvPr id="12" name="Rectangle 11"/>
          <p:cNvSpPr/>
          <p:nvPr/>
        </p:nvSpPr>
        <p:spPr>
          <a:xfrm>
            <a:off x="5295541" y="0"/>
            <a:ext cx="6893284" cy="2361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13" name="Rectangle 12"/>
          <p:cNvSpPr/>
          <p:nvPr/>
        </p:nvSpPr>
        <p:spPr>
          <a:xfrm flipH="1">
            <a:off x="4989037" y="0"/>
            <a:ext cx="3064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Open Sans Bold"/>
              <a:cs typeface="Open Sans Bold"/>
            </a:endParaRPr>
          </a:p>
        </p:txBody>
      </p:sp>
      <p:sp>
        <p:nvSpPr>
          <p:cNvPr id="2" name="Text Placeholder 3"/>
          <p:cNvSpPr txBox="1">
            <a:spLocks/>
          </p:cNvSpPr>
          <p:nvPr/>
        </p:nvSpPr>
        <p:spPr>
          <a:xfrm>
            <a:off x="5742746" y="1156353"/>
            <a:ext cx="6446079" cy="884914"/>
          </a:xfrm>
          <a:prstGeom prst="rect">
            <a:avLst/>
          </a:prstGeom>
        </p:spPr>
        <p:txBody>
          <a:bodyPr anchor="t" anchorCtr="0"/>
          <a:lstStyle>
            <a:lvl1pPr marL="0" indent="0" algn="ctr" defTabSz="914400" rtl="0" eaLnBrk="1" latinLnBrk="0" hangingPunct="1">
              <a:spcBef>
                <a:spcPts val="1200"/>
              </a:spcBef>
              <a:spcAft>
                <a:spcPts val="0"/>
              </a:spcAft>
              <a:buClrTx/>
              <a:buFontTx/>
              <a:buNone/>
              <a:tabLst>
                <a:tab pos="1201738" algn="l"/>
              </a:tabLst>
              <a:defRPr sz="7200" b="0" i="0" kern="1200">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vl2pPr marL="0" indent="0" algn="ctr" defTabSz="914400" rtl="0" eaLnBrk="1" latinLnBrk="0" hangingPunct="1">
              <a:spcBef>
                <a:spcPts val="1800"/>
              </a:spcBef>
              <a:spcAft>
                <a:spcPts val="0"/>
              </a:spcAft>
              <a:buClrTx/>
              <a:buFontTx/>
              <a:buNone/>
              <a:tabLst>
                <a:tab pos="1201738" algn="l"/>
              </a:tabLst>
              <a:defRPr sz="1400" b="0" i="0" kern="1200">
                <a:solidFill>
                  <a:schemeClr val="bg1"/>
                </a:solidFill>
                <a:latin typeface="+mn-lt"/>
                <a:ea typeface="Open Sans" panose="020B0606030504020204" pitchFamily="34" charset="0"/>
                <a:cs typeface="Open Sans" panose="020B0606030504020204" pitchFamily="34" charset="0"/>
              </a:defRPr>
            </a:lvl2pPr>
            <a:lvl3pPr marL="0" indent="0" algn="ctr" defTabSz="914400" rtl="0" eaLnBrk="1" latinLnBrk="0" hangingPunct="1">
              <a:spcBef>
                <a:spcPts val="300"/>
              </a:spcBef>
              <a:spcAft>
                <a:spcPts val="0"/>
              </a:spcAft>
              <a:buClrTx/>
              <a:buFontTx/>
              <a:buNone/>
              <a:tabLst>
                <a:tab pos="1201738" algn="l"/>
              </a:tabLst>
              <a:defRPr sz="2000" b="0" i="0" kern="1200">
                <a:solidFill>
                  <a:schemeClr val="bg1"/>
                </a:solidFill>
                <a:latin typeface="+mn-lt"/>
                <a:ea typeface="Open Sans" panose="020B0606030504020204" pitchFamily="34" charset="0"/>
                <a:cs typeface="Open Sans" panose="020B0606030504020204" pitchFamily="34" charset="0"/>
              </a:defRPr>
            </a:lvl3pPr>
            <a:lvl4pPr marL="0" indent="0" algn="ctr" defTabSz="914400" rtl="0" eaLnBrk="1" latinLnBrk="0" hangingPunct="1">
              <a:spcBef>
                <a:spcPts val="300"/>
              </a:spcBef>
              <a:spcAft>
                <a:spcPts val="0"/>
              </a:spcAft>
              <a:buClrTx/>
              <a:buFontTx/>
              <a:buNone/>
              <a:tabLst>
                <a:tab pos="1201738" algn="l"/>
              </a:tabLst>
              <a:defRPr sz="2000" b="0" i="0" kern="1200">
                <a:solidFill>
                  <a:schemeClr val="bg1"/>
                </a:solidFill>
                <a:latin typeface="+mn-lt"/>
                <a:ea typeface="Open Sans" panose="020B0606030504020204" pitchFamily="34" charset="0"/>
                <a:cs typeface="Open Sans" panose="020B0606030504020204" pitchFamily="34" charset="0"/>
              </a:defRPr>
            </a:lvl4pPr>
            <a:lvl5pPr marL="0" indent="0" algn="ctr" defTabSz="914400" rtl="0" eaLnBrk="1" latinLnBrk="0" hangingPunct="1">
              <a:spcBef>
                <a:spcPts val="300"/>
              </a:spcBef>
              <a:spcAft>
                <a:spcPts val="0"/>
              </a:spcAft>
              <a:buClrTx/>
              <a:buFontTx/>
              <a:buNone/>
              <a:tabLst>
                <a:tab pos="1201738" algn="l"/>
              </a:tabLst>
              <a:defRPr sz="2000" b="0" i="0" kern="1200">
                <a:solidFill>
                  <a:schemeClr val="bg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5400" dirty="0">
                <a:solidFill>
                  <a:schemeClr val="tx1">
                    <a:lumMod val="75000"/>
                    <a:lumOff val="25000"/>
                  </a:schemeClr>
                </a:solidFill>
              </a:rPr>
              <a:t>Table of Contents</a:t>
            </a:r>
          </a:p>
        </p:txBody>
      </p:sp>
      <p:sp>
        <p:nvSpPr>
          <p:cNvPr id="4" name="TextBox 3"/>
          <p:cNvSpPr txBox="1"/>
          <p:nvPr/>
        </p:nvSpPr>
        <p:spPr>
          <a:xfrm>
            <a:off x="5894852" y="2752131"/>
            <a:ext cx="5499498" cy="1909810"/>
          </a:xfrm>
          <a:prstGeom prst="rect">
            <a:avLst/>
          </a:prstGeom>
          <a:noFill/>
        </p:spPr>
        <p:txBody>
          <a:bodyPr wrap="square" lIns="0" tIns="0" rIns="0" bIns="0" rtlCol="0">
            <a:noAutofit/>
          </a:bodyPr>
          <a:lstStyle/>
          <a:p>
            <a:pPr defTabSz="456758" fontAlgn="base">
              <a:lnSpc>
                <a:spcPct val="110000"/>
              </a:lnSpc>
              <a:spcAft>
                <a:spcPts val="600"/>
              </a:spcAft>
            </a:pPr>
            <a:r>
              <a:rPr lang="en-US" sz="2000" b="1" dirty="0">
                <a:solidFill>
                  <a:schemeClr val="bg1"/>
                </a:solidFill>
                <a:latin typeface="Open Sans Bold"/>
                <a:cs typeface="Open Sans Bold"/>
              </a:rPr>
              <a:t>Aetna Vision</a:t>
            </a:r>
          </a:p>
          <a:p>
            <a:pPr defTabSz="456758" fontAlgn="base">
              <a:lnSpc>
                <a:spcPct val="110000"/>
              </a:lnSpc>
              <a:spcAft>
                <a:spcPts val="600"/>
              </a:spcAft>
            </a:pPr>
            <a:r>
              <a:rPr lang="en-US" sz="2000" b="1" dirty="0">
                <a:solidFill>
                  <a:schemeClr val="bg1"/>
                </a:solidFill>
                <a:latin typeface="Open Sans Bold"/>
                <a:cs typeface="Open Sans Bold"/>
              </a:rPr>
              <a:t>Pain Points</a:t>
            </a:r>
          </a:p>
          <a:p>
            <a:pPr defTabSz="456758" fontAlgn="base">
              <a:lnSpc>
                <a:spcPct val="110000"/>
              </a:lnSpc>
              <a:spcAft>
                <a:spcPts val="600"/>
              </a:spcAft>
            </a:pPr>
            <a:r>
              <a:rPr lang="en-US" sz="2000" b="1" dirty="0">
                <a:solidFill>
                  <a:schemeClr val="bg1"/>
                </a:solidFill>
                <a:latin typeface="Open Sans Bold"/>
                <a:cs typeface="Open Sans Bold"/>
              </a:rPr>
              <a:t>Potential Future</a:t>
            </a:r>
          </a:p>
          <a:p>
            <a:pPr defTabSz="456758" fontAlgn="base">
              <a:lnSpc>
                <a:spcPct val="110000"/>
              </a:lnSpc>
              <a:spcAft>
                <a:spcPts val="600"/>
              </a:spcAft>
            </a:pPr>
            <a:r>
              <a:rPr lang="en-US" sz="2000" b="1" dirty="0">
                <a:solidFill>
                  <a:schemeClr val="bg1"/>
                </a:solidFill>
                <a:latin typeface="Open Sans Bold"/>
                <a:cs typeface="Open Sans Bold"/>
              </a:rPr>
              <a:t>Capability Assessment</a:t>
            </a:r>
          </a:p>
          <a:p>
            <a:pPr defTabSz="456758" fontAlgn="base">
              <a:lnSpc>
                <a:spcPct val="110000"/>
              </a:lnSpc>
              <a:spcAft>
                <a:spcPts val="600"/>
              </a:spcAft>
            </a:pPr>
            <a:r>
              <a:rPr lang="en-US" sz="2000" b="1" dirty="0">
                <a:solidFill>
                  <a:schemeClr val="bg1"/>
                </a:solidFill>
                <a:latin typeface="Open Sans Bold"/>
                <a:cs typeface="Open Sans Bold"/>
              </a:rPr>
              <a:t>Assessment Findings</a:t>
            </a:r>
          </a:p>
          <a:p>
            <a:pPr defTabSz="456758" fontAlgn="base">
              <a:lnSpc>
                <a:spcPct val="110000"/>
              </a:lnSpc>
              <a:spcAft>
                <a:spcPts val="600"/>
              </a:spcAft>
            </a:pPr>
            <a:r>
              <a:rPr lang="en-US" sz="2000" b="1" dirty="0">
                <a:solidFill>
                  <a:schemeClr val="bg1"/>
                </a:solidFill>
                <a:latin typeface="Open Sans Bold"/>
                <a:cs typeface="Open Sans Bold"/>
              </a:rPr>
              <a:t>Recommendations</a:t>
            </a:r>
          </a:p>
          <a:p>
            <a:pPr defTabSz="456758" fontAlgn="base">
              <a:lnSpc>
                <a:spcPct val="110000"/>
              </a:lnSpc>
              <a:spcAft>
                <a:spcPts val="600"/>
              </a:spcAft>
            </a:pPr>
            <a:r>
              <a:rPr lang="en-US" sz="2000" b="1" dirty="0">
                <a:solidFill>
                  <a:schemeClr val="bg1"/>
                </a:solidFill>
                <a:latin typeface="Open Sans Bold"/>
                <a:cs typeface="Open Sans Bold"/>
              </a:rPr>
              <a:t>Next Steps</a:t>
            </a:r>
          </a:p>
        </p:txBody>
      </p:sp>
    </p:spTree>
    <p:extLst>
      <p:ext uri="{BB962C8B-B14F-4D97-AF65-F5344CB8AC3E}">
        <p14:creationId xmlns:p14="http://schemas.microsoft.com/office/powerpoint/2010/main" val="68066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76" y="308271"/>
            <a:ext cx="9686100" cy="476805"/>
          </a:xfrm>
        </p:spPr>
        <p:txBody>
          <a:bodyPr/>
          <a:lstStyle/>
          <a:p>
            <a:r>
              <a:rPr lang="en-US" dirty="0"/>
              <a:t>Executive Summary</a:t>
            </a:r>
          </a:p>
        </p:txBody>
      </p:sp>
      <p:sp>
        <p:nvSpPr>
          <p:cNvPr id="3" name="Text Placeholder 2"/>
          <p:cNvSpPr>
            <a:spLocks noGrp="1"/>
          </p:cNvSpPr>
          <p:nvPr>
            <p:ph type="body" sz="quarter" idx="11"/>
          </p:nvPr>
        </p:nvSpPr>
        <p:spPr>
          <a:xfrm>
            <a:off x="446877" y="860151"/>
            <a:ext cx="10049669" cy="423094"/>
          </a:xfrm>
        </p:spPr>
        <p:txBody>
          <a:bodyPr/>
          <a:lstStyle/>
          <a:p>
            <a:r>
              <a:rPr lang="en-US" dirty="0"/>
              <a:t>Enhance the Producer experience by transforming the way Aetna approaches Sales</a:t>
            </a:r>
          </a:p>
        </p:txBody>
      </p:sp>
      <p:sp>
        <p:nvSpPr>
          <p:cNvPr id="4" name="TextBox 3"/>
          <p:cNvSpPr txBox="1"/>
          <p:nvPr/>
        </p:nvSpPr>
        <p:spPr>
          <a:xfrm>
            <a:off x="8310269" y="3108436"/>
            <a:ext cx="2978700" cy="332399"/>
          </a:xfrm>
          <a:prstGeom prst="rect">
            <a:avLst/>
          </a:prstGeom>
          <a:noFill/>
        </p:spPr>
        <p:txBody>
          <a:bodyPr wrap="none" lIns="91440" tIns="0" rIns="9144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Recommendations</a:t>
            </a:r>
          </a:p>
        </p:txBody>
      </p:sp>
      <p:sp>
        <p:nvSpPr>
          <p:cNvPr id="5" name="TextBox 4"/>
          <p:cNvSpPr txBox="1"/>
          <p:nvPr/>
        </p:nvSpPr>
        <p:spPr>
          <a:xfrm>
            <a:off x="5194332" y="3108436"/>
            <a:ext cx="1800173" cy="332399"/>
          </a:xfrm>
          <a:prstGeom prst="rect">
            <a:avLst/>
          </a:prstGeom>
          <a:noFill/>
        </p:spPr>
        <p:txBody>
          <a:bodyPr wrap="none" lIns="0" tIns="0" rIns="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Conclusions</a:t>
            </a:r>
          </a:p>
        </p:txBody>
      </p:sp>
      <p:sp>
        <p:nvSpPr>
          <p:cNvPr id="6" name="TextBox 5"/>
          <p:cNvSpPr txBox="1"/>
          <p:nvPr/>
        </p:nvSpPr>
        <p:spPr>
          <a:xfrm>
            <a:off x="1359924" y="3108436"/>
            <a:ext cx="2058577" cy="332399"/>
          </a:xfrm>
          <a:prstGeom prst="rect">
            <a:avLst/>
          </a:prstGeom>
          <a:noFill/>
        </p:spPr>
        <p:txBody>
          <a:bodyPr wrap="none" lIns="91440" tIns="0" rIns="9144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Opportunity</a:t>
            </a:r>
          </a:p>
        </p:txBody>
      </p:sp>
      <p:grpSp>
        <p:nvGrpSpPr>
          <p:cNvPr id="8" name="Group 7"/>
          <p:cNvGrpSpPr/>
          <p:nvPr/>
        </p:nvGrpSpPr>
        <p:grpSpPr>
          <a:xfrm>
            <a:off x="9453373" y="2271481"/>
            <a:ext cx="698547" cy="697143"/>
            <a:chOff x="9453373" y="2636377"/>
            <a:chExt cx="698547" cy="697143"/>
          </a:xfrm>
        </p:grpSpPr>
        <p:sp>
          <p:nvSpPr>
            <p:cNvPr id="9" name="Oval 8"/>
            <p:cNvSpPr/>
            <p:nvPr/>
          </p:nvSpPr>
          <p:spPr>
            <a:xfrm>
              <a:off x="9453373"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3479" y="2735781"/>
              <a:ext cx="498334" cy="498334"/>
            </a:xfrm>
            <a:prstGeom prst="rect">
              <a:avLst/>
            </a:prstGeom>
          </p:spPr>
        </p:pic>
      </p:grpSp>
      <p:sp>
        <p:nvSpPr>
          <p:cNvPr id="12" name="Oval 11"/>
          <p:cNvSpPr/>
          <p:nvPr/>
        </p:nvSpPr>
        <p:spPr>
          <a:xfrm>
            <a:off x="2039934" y="2271481"/>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1"/>
              </a:solidFill>
              <a:latin typeface="Open Sans Bold"/>
              <a:cs typeface="Open Sans Bold"/>
            </a:endParaRPr>
          </a:p>
        </p:txBody>
      </p:sp>
      <p:sp>
        <p:nvSpPr>
          <p:cNvPr id="15" name="Oval 14"/>
          <p:cNvSpPr/>
          <p:nvPr/>
        </p:nvSpPr>
        <p:spPr>
          <a:xfrm>
            <a:off x="5745140" y="2271481"/>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cxnSp>
        <p:nvCxnSpPr>
          <p:cNvPr id="17" name="Straight Connector 16"/>
          <p:cNvCxnSpPr/>
          <p:nvPr/>
        </p:nvCxnSpPr>
        <p:spPr>
          <a:xfrm>
            <a:off x="4155812" y="2258221"/>
            <a:ext cx="0" cy="356616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9007" y="3632908"/>
            <a:ext cx="3200400" cy="2916821"/>
          </a:xfrm>
          <a:prstGeom prst="rect">
            <a:avLst/>
          </a:prstGeom>
          <a:noFill/>
        </p:spPr>
        <p:txBody>
          <a:bodyPr wrap="square" lIns="91440" tIns="0" rIns="91440" bIns="91440" rtlCol="0">
            <a:noAutofit/>
          </a:bodyPr>
          <a:lstStyle/>
          <a:p>
            <a:pPr marL="146304" indent="-146304">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Create an engaging and delightful experience for Producers.</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Assist Producers in cross-selling and upselling to Prospects</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Consolidate SFDC sales orgs and reduce overall operational expenditure</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Produce valuable reports and analytics by consuming Sales Data into UDF </a:t>
            </a:r>
          </a:p>
          <a:p>
            <a:pPr marL="146304" indent="-146304">
              <a:lnSpc>
                <a:spcPct val="110000"/>
              </a:lnSpc>
              <a:spcAft>
                <a:spcPts val="800"/>
              </a:spcAft>
              <a:buFont typeface="Arial" charset="0"/>
              <a:buChar char="•"/>
            </a:pPr>
            <a:endParaRPr lang="en-US" sz="1400" dirty="0">
              <a:solidFill>
                <a:schemeClr val="tx1">
                  <a:lumMod val="75000"/>
                  <a:lumOff val="25000"/>
                </a:schemeClr>
              </a:solidFill>
              <a:latin typeface="Open Sans" charset="0"/>
              <a:ea typeface="Open Sans" charset="0"/>
              <a:cs typeface="Open Sans" charset="0"/>
            </a:endParaRPr>
          </a:p>
        </p:txBody>
      </p:sp>
      <p:sp>
        <p:nvSpPr>
          <p:cNvPr id="19" name="TextBox 18"/>
          <p:cNvSpPr txBox="1"/>
          <p:nvPr/>
        </p:nvSpPr>
        <p:spPr>
          <a:xfrm>
            <a:off x="4322216" y="3632908"/>
            <a:ext cx="3544392" cy="2191473"/>
          </a:xfrm>
          <a:prstGeom prst="rect">
            <a:avLst/>
          </a:prstGeom>
          <a:noFill/>
        </p:spPr>
        <p:txBody>
          <a:bodyPr wrap="square" lIns="91440" tIns="0" rIns="91440" bIns="91440" rtlCol="0">
            <a:noAutofit/>
          </a:bodyPr>
          <a:lstStyle/>
          <a:p>
            <a:pPr marL="146304" indent="-146304">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Legacy SOE for producers that does not deliver an engaging valuable experience to our producer community.</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Multiple SFDC Sales orgs without any real integration produces inconclusive, at best, inaccurate, at worst, sales reports.</a:t>
            </a:r>
          </a:p>
          <a:p>
            <a:pPr marL="146304" indent="-146304">
              <a:lnSpc>
                <a:spcPct val="110000"/>
              </a:lnSpc>
              <a:spcAft>
                <a:spcPts val="800"/>
              </a:spcAft>
              <a:buFont typeface="Arial" charset="0"/>
              <a:buChar char="•"/>
            </a:pPr>
            <a:endParaRPr lang="en-US" sz="1400" dirty="0">
              <a:solidFill>
                <a:schemeClr val="tx1">
                  <a:lumMod val="75000"/>
                  <a:lumOff val="25000"/>
                </a:schemeClr>
              </a:solidFill>
              <a:latin typeface="Open Sans" charset="0"/>
              <a:ea typeface="Open Sans" charset="0"/>
              <a:cs typeface="Open Sans" charset="0"/>
            </a:endParaRPr>
          </a:p>
        </p:txBody>
      </p:sp>
      <p:sp>
        <p:nvSpPr>
          <p:cNvPr id="20" name="TextBox 19"/>
          <p:cNvSpPr txBox="1"/>
          <p:nvPr/>
        </p:nvSpPr>
        <p:spPr>
          <a:xfrm>
            <a:off x="8199418" y="3632908"/>
            <a:ext cx="3200400" cy="2364941"/>
          </a:xfrm>
          <a:prstGeom prst="rect">
            <a:avLst/>
          </a:prstGeom>
          <a:noFill/>
        </p:spPr>
        <p:txBody>
          <a:bodyPr wrap="square" lIns="91440" tIns="0" rIns="91440" bIns="91440" rtlCol="0">
            <a:noAutofit/>
          </a:bodyPr>
          <a:lstStyle/>
          <a:p>
            <a:pPr marL="146304" indent="-146304">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Invest in Ecosystem capabilities for Producer and Prospect constituents.</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Consolidate and create a true Enterprise Sales SFDC org.</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Open Sans" charset="0"/>
                <a:ea typeface="Open Sans" charset="0"/>
                <a:cs typeface="Open Sans" charset="0"/>
              </a:rPr>
              <a:t>Integrate sales data with UDF to create dependable reports and gather data for valuable and actionable insights.</a:t>
            </a:r>
          </a:p>
        </p:txBody>
      </p:sp>
      <p:cxnSp>
        <p:nvCxnSpPr>
          <p:cNvPr id="21" name="Straight Connector 20"/>
          <p:cNvCxnSpPr/>
          <p:nvPr/>
        </p:nvCxnSpPr>
        <p:spPr>
          <a:xfrm>
            <a:off x="8033014" y="2258221"/>
            <a:ext cx="0" cy="356616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4899"/>
          <p:cNvSpPr>
            <a:spLocks noEditPoints="1"/>
          </p:cNvSpPr>
          <p:nvPr/>
        </p:nvSpPr>
        <p:spPr bwMode="auto">
          <a:xfrm>
            <a:off x="5912114" y="2401365"/>
            <a:ext cx="392831" cy="392831"/>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pic>
        <p:nvPicPr>
          <p:cNvPr id="22" name="Picture 2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188558" y="2382285"/>
            <a:ext cx="430344" cy="431210"/>
          </a:xfrm>
          <a:prstGeom prst="rect">
            <a:avLst/>
          </a:prstGeom>
        </p:spPr>
      </p:pic>
      <p:sp>
        <p:nvSpPr>
          <p:cNvPr id="7" name="Rectangle 6">
            <a:extLst>
              <a:ext uri="{FF2B5EF4-FFF2-40B4-BE49-F238E27FC236}">
                <a16:creationId xmlns:a16="http://schemas.microsoft.com/office/drawing/2014/main" id="{022AB3B2-60D6-4B0C-B456-7F322CB00AE9}"/>
              </a:ext>
            </a:extLst>
          </p:cNvPr>
          <p:cNvSpPr/>
          <p:nvPr/>
        </p:nvSpPr>
        <p:spPr>
          <a:xfrm>
            <a:off x="446876" y="1699846"/>
            <a:ext cx="2670410" cy="91042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Open Sans Bold"/>
                <a:cs typeface="Open Sans Bold"/>
              </a:rPr>
              <a:t>The Opportunities read more like Recommendations</a:t>
            </a:r>
          </a:p>
        </p:txBody>
      </p:sp>
    </p:spTree>
    <p:extLst>
      <p:ext uri="{BB962C8B-B14F-4D97-AF65-F5344CB8AC3E}">
        <p14:creationId xmlns:p14="http://schemas.microsoft.com/office/powerpoint/2010/main" val="4040093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498" imgH="499" progId="TCLayout.ActiveDocument.1">
                  <p:embed/>
                </p:oleObj>
              </mc:Choice>
              <mc:Fallback>
                <p:oleObj name="think-cell Slide" r:id="rId4" imgW="498" imgH="499" progId="TCLayout.ActiveDocument.1">
                  <p:embed/>
                  <p:pic>
                    <p:nvPicPr>
                      <p:cNvPr id="9" name="Object 8"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46876" y="308271"/>
            <a:ext cx="9686100" cy="476805"/>
          </a:xfrm>
        </p:spPr>
        <p:txBody>
          <a:bodyPr/>
          <a:lstStyle/>
          <a:p>
            <a:r>
              <a:rPr lang="en-US" dirty="0"/>
              <a:t>Business Opportunity</a:t>
            </a:r>
          </a:p>
        </p:txBody>
      </p:sp>
      <p:sp>
        <p:nvSpPr>
          <p:cNvPr id="3" name="Text Placeholder 2"/>
          <p:cNvSpPr>
            <a:spLocks noGrp="1"/>
          </p:cNvSpPr>
          <p:nvPr>
            <p:ph type="body" sz="quarter" idx="11"/>
          </p:nvPr>
        </p:nvSpPr>
        <p:spPr/>
        <p:txBody>
          <a:bodyPr/>
          <a:lstStyle/>
          <a:p>
            <a:r>
              <a:rPr lang="en-US" dirty="0"/>
              <a:t>Aetna is facing a pivotal decision as to how they can remain a leader in the future health care market</a:t>
            </a:r>
          </a:p>
        </p:txBody>
      </p:sp>
      <p:sp>
        <p:nvSpPr>
          <p:cNvPr id="17" name="TextBox 16"/>
          <p:cNvSpPr txBox="1"/>
          <p:nvPr/>
        </p:nvSpPr>
        <p:spPr>
          <a:xfrm>
            <a:off x="559574" y="2700164"/>
            <a:ext cx="5971855" cy="2815838"/>
          </a:xfrm>
          <a:prstGeom prst="rect">
            <a:avLst/>
          </a:prstGeom>
          <a:solidFill>
            <a:schemeClr val="bg1"/>
          </a:solidFill>
        </p:spPr>
        <p:txBody>
          <a:bodyPr wrap="square" lIns="182880" tIns="0" rIns="182880" bIns="0" rtlCol="0" anchor="ctr">
            <a:noAutofit/>
          </a:bodyPr>
          <a:lstStyle/>
          <a:p>
            <a:pPr algn="ctr" defTabSz="456758" fontAlgn="base">
              <a:lnSpc>
                <a:spcPct val="120000"/>
              </a:lnSpc>
              <a:spcBef>
                <a:spcPts val="1200"/>
              </a:spcBef>
            </a:pPr>
            <a:r>
              <a:rPr lang="en-US" sz="2000" b="1" i="1" dirty="0">
                <a:solidFill>
                  <a:schemeClr val="tx2"/>
                </a:solidFill>
                <a:latin typeface="+mj-lt"/>
                <a:cs typeface="Open Sans Light"/>
              </a:rPr>
              <a:t>With the lack of support to the producer community, and the existence of multiple Sales Book of records across the enterprise Aetna has an opportunity to streamline the producer experience and transform the sales organization to become an industry leader.</a:t>
            </a:r>
            <a:endParaRPr lang="en-US" sz="2000" i="1" dirty="0">
              <a:solidFill>
                <a:schemeClr val="tx2"/>
              </a:solidFill>
              <a:latin typeface="+mj-lt"/>
              <a:cs typeface="Open Sans Light"/>
            </a:endParaRPr>
          </a:p>
        </p:txBody>
      </p:sp>
      <p:cxnSp>
        <p:nvCxnSpPr>
          <p:cNvPr id="18" name="Straight Connector 17"/>
          <p:cNvCxnSpPr/>
          <p:nvPr/>
        </p:nvCxnSpPr>
        <p:spPr>
          <a:xfrm>
            <a:off x="559574" y="2052736"/>
            <a:ext cx="11107057"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24582" y="1912777"/>
            <a:ext cx="2730137" cy="279918"/>
          </a:xfrm>
          <a:prstGeom prst="rect">
            <a:avLst/>
          </a:prstGeom>
          <a:solidFill>
            <a:schemeClr val="bg1"/>
          </a:solidFill>
        </p:spPr>
        <p:txBody>
          <a:bodyPr wrap="square" lIns="0" tIns="0" rIns="0" bIns="0" rtlCol="0">
            <a:noAutofit/>
          </a:bodyPr>
          <a:lstStyle/>
          <a:p>
            <a:pPr algn="ctr" defTabSz="456758" fontAlgn="base">
              <a:spcBef>
                <a:spcPts val="1200"/>
              </a:spcBef>
            </a:pPr>
            <a:r>
              <a:rPr lang="en-US" dirty="0">
                <a:solidFill>
                  <a:schemeClr val="tx2"/>
                </a:solidFill>
                <a:latin typeface="Domaine Display Bold" panose="020A0803080505060203" pitchFamily="18" charset="0"/>
                <a:cs typeface="Open Sans Light"/>
              </a:rPr>
              <a:t>Opportunity Statement</a:t>
            </a:r>
          </a:p>
        </p:txBody>
      </p:sp>
      <p:sp>
        <p:nvSpPr>
          <p:cNvPr id="20" name="TextBox 19"/>
          <p:cNvSpPr txBox="1"/>
          <p:nvPr/>
        </p:nvSpPr>
        <p:spPr>
          <a:xfrm>
            <a:off x="8819840" y="1912777"/>
            <a:ext cx="1400993" cy="279918"/>
          </a:xfrm>
          <a:prstGeom prst="rect">
            <a:avLst/>
          </a:prstGeom>
          <a:solidFill>
            <a:schemeClr val="bg1"/>
          </a:solidFill>
        </p:spPr>
        <p:txBody>
          <a:bodyPr wrap="square" lIns="0" tIns="0" rIns="0" bIns="0" rtlCol="0">
            <a:noAutofit/>
          </a:bodyPr>
          <a:lstStyle/>
          <a:p>
            <a:pPr algn="ctr" defTabSz="456758" fontAlgn="base">
              <a:spcBef>
                <a:spcPts val="1200"/>
              </a:spcBef>
            </a:pPr>
            <a:r>
              <a:rPr lang="en-US" dirty="0">
                <a:solidFill>
                  <a:schemeClr val="tx2"/>
                </a:solidFill>
                <a:latin typeface="Domaine Display Bold" panose="020A0803080505060203" pitchFamily="18" charset="0"/>
                <a:cs typeface="Open Sans Light"/>
              </a:rPr>
              <a:t>Overview</a:t>
            </a:r>
          </a:p>
        </p:txBody>
      </p:sp>
      <p:sp>
        <p:nvSpPr>
          <p:cNvPr id="21" name="TextBox 20"/>
          <p:cNvSpPr txBox="1"/>
          <p:nvPr/>
        </p:nvSpPr>
        <p:spPr>
          <a:xfrm>
            <a:off x="7817881" y="2387387"/>
            <a:ext cx="3867558" cy="2825121"/>
          </a:xfrm>
          <a:prstGeom prst="rect">
            <a:avLst/>
          </a:prstGeom>
          <a:noFill/>
        </p:spPr>
        <p:txBody>
          <a:bodyPr wrap="square" lIns="0" tIns="0" rIns="0" bIns="0" rtlCol="0">
            <a:noAutofit/>
          </a:bodyPr>
          <a:lstStyle/>
          <a:p>
            <a:pPr marL="285750" indent="-285750" defTabSz="456758" fontAlgn="base">
              <a:spcBef>
                <a:spcPts val="1200"/>
              </a:spcBef>
              <a:buFont typeface="Arial" panose="020B0604020202020204" pitchFamily="34" charset="0"/>
              <a:buChar char="•"/>
            </a:pPr>
            <a:r>
              <a:rPr lang="en-US" sz="1600" dirty="0">
                <a:solidFill>
                  <a:schemeClr val="tx2"/>
                </a:solidFill>
                <a:cs typeface="Open Sans Light"/>
              </a:rPr>
              <a:t>Engagement:</a:t>
            </a:r>
          </a:p>
          <a:p>
            <a:pPr marL="742950" lvl="1" indent="-285750" defTabSz="456758" fontAlgn="base">
              <a:spcBef>
                <a:spcPts val="1200"/>
              </a:spcBef>
              <a:buFont typeface="Arial" panose="020B0604020202020204" pitchFamily="34" charset="0"/>
              <a:buChar char="•"/>
            </a:pPr>
            <a:r>
              <a:rPr lang="en-US" sz="1600" dirty="0">
                <a:solidFill>
                  <a:schemeClr val="tx2"/>
                </a:solidFill>
                <a:cs typeface="Open Sans Light"/>
              </a:rPr>
              <a:t>Invest and create in a digital platform that addresses Producer community.</a:t>
            </a:r>
          </a:p>
          <a:p>
            <a:pPr marL="285750" indent="-285750" defTabSz="456758" fontAlgn="base">
              <a:spcBef>
                <a:spcPts val="1200"/>
              </a:spcBef>
              <a:buFont typeface="Arial" panose="020B0604020202020204" pitchFamily="34" charset="0"/>
              <a:buChar char="•"/>
            </a:pPr>
            <a:r>
              <a:rPr lang="en-US" sz="1600" dirty="0">
                <a:solidFill>
                  <a:schemeClr val="tx2"/>
                </a:solidFill>
                <a:cs typeface="Open Sans Light"/>
              </a:rPr>
              <a:t>Business Operations:</a:t>
            </a:r>
          </a:p>
          <a:p>
            <a:pPr marL="742950" lvl="1" indent="-285750" defTabSz="456758" fontAlgn="base">
              <a:spcBef>
                <a:spcPts val="1200"/>
              </a:spcBef>
              <a:buFont typeface="Arial" panose="020B0604020202020204" pitchFamily="34" charset="0"/>
              <a:buChar char="•"/>
            </a:pPr>
            <a:r>
              <a:rPr lang="en-US" sz="1600" dirty="0">
                <a:solidFill>
                  <a:schemeClr val="tx2"/>
                </a:solidFill>
                <a:cs typeface="Open Sans Light"/>
              </a:rPr>
              <a:t>Consolidate multiple Book Of Records so that the Enterprise has clear visibility to Sales prospects and projections.</a:t>
            </a:r>
          </a:p>
          <a:p>
            <a:pPr marL="285750" indent="-285750" defTabSz="456758" fontAlgn="base">
              <a:spcBef>
                <a:spcPts val="1200"/>
              </a:spcBef>
              <a:buFont typeface="Arial" panose="020B0604020202020204" pitchFamily="34" charset="0"/>
              <a:buChar char="•"/>
            </a:pPr>
            <a:r>
              <a:rPr lang="en-US" sz="1600" dirty="0">
                <a:solidFill>
                  <a:schemeClr val="tx2"/>
                </a:solidFill>
                <a:cs typeface="Open Sans Light"/>
              </a:rPr>
              <a:t>Insights:</a:t>
            </a:r>
          </a:p>
          <a:p>
            <a:pPr marL="742950" lvl="1" indent="-285750" defTabSz="456758" fontAlgn="base">
              <a:spcBef>
                <a:spcPts val="1200"/>
              </a:spcBef>
              <a:buFont typeface="Arial" panose="020B0604020202020204" pitchFamily="34" charset="0"/>
              <a:buChar char="•"/>
            </a:pPr>
            <a:r>
              <a:rPr lang="en-US" sz="1600" dirty="0">
                <a:solidFill>
                  <a:schemeClr val="tx2"/>
                </a:solidFill>
                <a:cs typeface="Open Sans Light"/>
              </a:rPr>
              <a:t>Build a robust insights engine to identify and address pain points for producer community</a:t>
            </a:r>
          </a:p>
          <a:p>
            <a:pPr marL="285750" indent="-285750" defTabSz="456758" fontAlgn="base">
              <a:spcBef>
                <a:spcPts val="1200"/>
              </a:spcBef>
              <a:buFont typeface="Arial" panose="020B0604020202020204" pitchFamily="34" charset="0"/>
              <a:buChar char="•"/>
            </a:pPr>
            <a:endParaRPr lang="en-US" sz="1600" dirty="0">
              <a:solidFill>
                <a:schemeClr val="tx2"/>
              </a:solidFill>
              <a:cs typeface="Open Sans Light"/>
            </a:endParaRPr>
          </a:p>
        </p:txBody>
      </p:sp>
      <p:grpSp>
        <p:nvGrpSpPr>
          <p:cNvPr id="22" name="Group 21"/>
          <p:cNvGrpSpPr/>
          <p:nvPr/>
        </p:nvGrpSpPr>
        <p:grpSpPr>
          <a:xfrm>
            <a:off x="7502176" y="5304692"/>
            <a:ext cx="459805" cy="459805"/>
            <a:chOff x="357728" y="3202576"/>
            <a:chExt cx="469232" cy="469232"/>
          </a:xfrm>
          <a:effectLst>
            <a:outerShdw blurRad="63500" sx="105000" sy="105000" algn="ctr" rotWithShape="0">
              <a:prstClr val="black">
                <a:alpha val="20000"/>
              </a:prstClr>
            </a:outerShdw>
          </a:effectLst>
        </p:grpSpPr>
        <p:sp>
          <p:nvSpPr>
            <p:cNvPr id="23" name="Oval 22"/>
            <p:cNvSpPr/>
            <p:nvPr/>
          </p:nvSpPr>
          <p:spPr>
            <a:xfrm>
              <a:off x="357728" y="3202576"/>
              <a:ext cx="469232" cy="469232"/>
            </a:xfrm>
            <a:prstGeom prst="ellipse">
              <a:avLst/>
            </a:prstGeom>
            <a:solidFill>
              <a:srgbClr val="064E6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eorgia" pitchFamily="18" charset="0"/>
              </a:endParaRPr>
            </a:p>
          </p:txBody>
        </p:sp>
        <p:sp>
          <p:nvSpPr>
            <p:cNvPr id="24" name="Freeform 4958"/>
            <p:cNvSpPr>
              <a:spLocks noEditPoints="1"/>
            </p:cNvSpPr>
            <p:nvPr/>
          </p:nvSpPr>
          <p:spPr bwMode="auto">
            <a:xfrm>
              <a:off x="427360" y="3263526"/>
              <a:ext cx="342148" cy="333884"/>
            </a:xfrm>
            <a:custGeom>
              <a:avLst/>
              <a:gdLst>
                <a:gd name="T0" fmla="*/ 294 w 414"/>
                <a:gd name="T1" fmla="*/ 176 h 404"/>
                <a:gd name="T2" fmla="*/ 272 w 414"/>
                <a:gd name="T3" fmla="*/ 200 h 404"/>
                <a:gd name="T4" fmla="*/ 272 w 414"/>
                <a:gd name="T5" fmla="*/ 220 h 404"/>
                <a:gd name="T6" fmla="*/ 294 w 414"/>
                <a:gd name="T7" fmla="*/ 244 h 404"/>
                <a:gd name="T8" fmla="*/ 286 w 414"/>
                <a:gd name="T9" fmla="*/ 316 h 404"/>
                <a:gd name="T10" fmla="*/ 244 w 414"/>
                <a:gd name="T11" fmla="*/ 338 h 404"/>
                <a:gd name="T12" fmla="*/ 212 w 414"/>
                <a:gd name="T13" fmla="*/ 316 h 404"/>
                <a:gd name="T14" fmla="*/ 170 w 414"/>
                <a:gd name="T15" fmla="*/ 332 h 404"/>
                <a:gd name="T16" fmla="*/ 112 w 414"/>
                <a:gd name="T17" fmla="*/ 378 h 404"/>
                <a:gd name="T18" fmla="*/ 128 w 414"/>
                <a:gd name="T19" fmla="*/ 390 h 404"/>
                <a:gd name="T20" fmla="*/ 174 w 414"/>
                <a:gd name="T21" fmla="*/ 372 h 404"/>
                <a:gd name="T22" fmla="*/ 212 w 414"/>
                <a:gd name="T23" fmla="*/ 382 h 404"/>
                <a:gd name="T24" fmla="*/ 244 w 414"/>
                <a:gd name="T25" fmla="*/ 358 h 404"/>
                <a:gd name="T26" fmla="*/ 302 w 414"/>
                <a:gd name="T27" fmla="*/ 328 h 404"/>
                <a:gd name="T28" fmla="*/ 314 w 414"/>
                <a:gd name="T29" fmla="*/ 288 h 404"/>
                <a:gd name="T30" fmla="*/ 336 w 414"/>
                <a:gd name="T31" fmla="*/ 228 h 404"/>
                <a:gd name="T32" fmla="*/ 414 w 414"/>
                <a:gd name="T33" fmla="*/ 210 h 404"/>
                <a:gd name="T34" fmla="*/ 330 w 414"/>
                <a:gd name="T35" fmla="*/ 184 h 404"/>
                <a:gd name="T36" fmla="*/ 200 w 414"/>
                <a:gd name="T37" fmla="*/ 364 h 404"/>
                <a:gd name="T38" fmla="*/ 186 w 414"/>
                <a:gd name="T39" fmla="*/ 348 h 404"/>
                <a:gd name="T40" fmla="*/ 200 w 414"/>
                <a:gd name="T41" fmla="*/ 334 h 404"/>
                <a:gd name="T42" fmla="*/ 216 w 414"/>
                <a:gd name="T43" fmla="*/ 348 h 404"/>
                <a:gd name="T44" fmla="*/ 200 w 414"/>
                <a:gd name="T45" fmla="*/ 364 h 404"/>
                <a:gd name="T46" fmla="*/ 334 w 414"/>
                <a:gd name="T47" fmla="*/ 138 h 404"/>
                <a:gd name="T48" fmla="*/ 16 w 414"/>
                <a:gd name="T49" fmla="*/ 292 h 404"/>
                <a:gd name="T50" fmla="*/ 46 w 414"/>
                <a:gd name="T51" fmla="*/ 240 h 404"/>
                <a:gd name="T52" fmla="*/ 80 w 414"/>
                <a:gd name="T53" fmla="*/ 240 h 404"/>
                <a:gd name="T54" fmla="*/ 120 w 414"/>
                <a:gd name="T55" fmla="*/ 238 h 404"/>
                <a:gd name="T56" fmla="*/ 168 w 414"/>
                <a:gd name="T57" fmla="*/ 220 h 404"/>
                <a:gd name="T58" fmla="*/ 136 w 414"/>
                <a:gd name="T59" fmla="*/ 200 h 404"/>
                <a:gd name="T60" fmla="*/ 120 w 414"/>
                <a:gd name="T61" fmla="*/ 182 h 404"/>
                <a:gd name="T62" fmla="*/ 86 w 414"/>
                <a:gd name="T63" fmla="*/ 176 h 404"/>
                <a:gd name="T64" fmla="*/ 62 w 414"/>
                <a:gd name="T65" fmla="*/ 206 h 404"/>
                <a:gd name="T66" fmla="*/ 16 w 414"/>
                <a:gd name="T67" fmla="*/ 242 h 404"/>
                <a:gd name="T68" fmla="*/ 6 w 414"/>
                <a:gd name="T69" fmla="*/ 292 h 404"/>
                <a:gd name="T70" fmla="*/ 104 w 414"/>
                <a:gd name="T71" fmla="*/ 196 h 404"/>
                <a:gd name="T72" fmla="*/ 112 w 414"/>
                <a:gd name="T73" fmla="*/ 216 h 404"/>
                <a:gd name="T74" fmla="*/ 92 w 414"/>
                <a:gd name="T75" fmla="*/ 224 h 404"/>
                <a:gd name="T76" fmla="*/ 84 w 414"/>
                <a:gd name="T77" fmla="*/ 204 h 404"/>
                <a:gd name="T78" fmla="*/ 108 w 414"/>
                <a:gd name="T79" fmla="*/ 306 h 404"/>
                <a:gd name="T80" fmla="*/ 124 w 414"/>
                <a:gd name="T81" fmla="*/ 284 h 404"/>
                <a:gd name="T82" fmla="*/ 184 w 414"/>
                <a:gd name="T83" fmla="*/ 234 h 404"/>
                <a:gd name="T84" fmla="*/ 212 w 414"/>
                <a:gd name="T85" fmla="*/ 202 h 404"/>
                <a:gd name="T86" fmla="*/ 180 w 414"/>
                <a:gd name="T87" fmla="*/ 276 h 404"/>
                <a:gd name="T88" fmla="*/ 108 w 414"/>
                <a:gd name="T89" fmla="*/ 306 h 404"/>
                <a:gd name="T90" fmla="*/ 212 w 414"/>
                <a:gd name="T91" fmla="*/ 68 h 404"/>
                <a:gd name="T92" fmla="*/ 236 w 414"/>
                <a:gd name="T93" fmla="*/ 34 h 404"/>
                <a:gd name="T94" fmla="*/ 222 w 414"/>
                <a:gd name="T95" fmla="*/ 6 h 404"/>
                <a:gd name="T96" fmla="*/ 194 w 414"/>
                <a:gd name="T97" fmla="*/ 0 h 404"/>
                <a:gd name="T98" fmla="*/ 168 w 414"/>
                <a:gd name="T99" fmla="*/ 22 h 404"/>
                <a:gd name="T100" fmla="*/ 174 w 414"/>
                <a:gd name="T101" fmla="*/ 56 h 404"/>
                <a:gd name="T102" fmla="*/ 202 w 414"/>
                <a:gd name="T103" fmla="*/ 20 h 404"/>
                <a:gd name="T104" fmla="*/ 216 w 414"/>
                <a:gd name="T105" fmla="*/ 34 h 404"/>
                <a:gd name="T106" fmla="*/ 202 w 414"/>
                <a:gd name="T107" fmla="*/ 50 h 404"/>
                <a:gd name="T108" fmla="*/ 186 w 414"/>
                <a:gd name="T109" fmla="*/ 34 h 404"/>
                <a:gd name="T110" fmla="*/ 202 w 414"/>
                <a:gd name="T111" fmla="*/ 20 h 404"/>
                <a:gd name="T112" fmla="*/ 2 w 414"/>
                <a:gd name="T113" fmla="*/ 13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404">
                  <a:moveTo>
                    <a:pt x="314" y="176"/>
                  </a:moveTo>
                  <a:lnTo>
                    <a:pt x="314" y="30"/>
                  </a:lnTo>
                  <a:lnTo>
                    <a:pt x="314" y="30"/>
                  </a:lnTo>
                  <a:lnTo>
                    <a:pt x="294" y="20"/>
                  </a:lnTo>
                  <a:lnTo>
                    <a:pt x="294" y="176"/>
                  </a:lnTo>
                  <a:lnTo>
                    <a:pt x="294" y="176"/>
                  </a:lnTo>
                  <a:lnTo>
                    <a:pt x="286" y="180"/>
                  </a:lnTo>
                  <a:lnTo>
                    <a:pt x="280" y="184"/>
                  </a:lnTo>
                  <a:lnTo>
                    <a:pt x="274" y="192"/>
                  </a:lnTo>
                  <a:lnTo>
                    <a:pt x="272" y="200"/>
                  </a:lnTo>
                  <a:lnTo>
                    <a:pt x="232" y="200"/>
                  </a:lnTo>
                  <a:lnTo>
                    <a:pt x="232" y="202"/>
                  </a:lnTo>
                  <a:lnTo>
                    <a:pt x="232" y="202"/>
                  </a:lnTo>
                  <a:lnTo>
                    <a:pt x="230" y="220"/>
                  </a:lnTo>
                  <a:lnTo>
                    <a:pt x="272" y="220"/>
                  </a:lnTo>
                  <a:lnTo>
                    <a:pt x="272" y="220"/>
                  </a:lnTo>
                  <a:lnTo>
                    <a:pt x="274" y="228"/>
                  </a:lnTo>
                  <a:lnTo>
                    <a:pt x="280" y="234"/>
                  </a:lnTo>
                  <a:lnTo>
                    <a:pt x="286" y="240"/>
                  </a:lnTo>
                  <a:lnTo>
                    <a:pt x="294" y="244"/>
                  </a:lnTo>
                  <a:lnTo>
                    <a:pt x="294" y="288"/>
                  </a:lnTo>
                  <a:lnTo>
                    <a:pt x="294" y="288"/>
                  </a:lnTo>
                  <a:lnTo>
                    <a:pt x="294" y="298"/>
                  </a:lnTo>
                  <a:lnTo>
                    <a:pt x="290" y="308"/>
                  </a:lnTo>
                  <a:lnTo>
                    <a:pt x="286" y="316"/>
                  </a:lnTo>
                  <a:lnTo>
                    <a:pt x="280" y="324"/>
                  </a:lnTo>
                  <a:lnTo>
                    <a:pt x="272" y="330"/>
                  </a:lnTo>
                  <a:lnTo>
                    <a:pt x="264" y="334"/>
                  </a:lnTo>
                  <a:lnTo>
                    <a:pt x="254" y="338"/>
                  </a:lnTo>
                  <a:lnTo>
                    <a:pt x="244" y="338"/>
                  </a:lnTo>
                  <a:lnTo>
                    <a:pt x="234" y="338"/>
                  </a:lnTo>
                  <a:lnTo>
                    <a:pt x="234" y="338"/>
                  </a:lnTo>
                  <a:lnTo>
                    <a:pt x="230" y="328"/>
                  </a:lnTo>
                  <a:lnTo>
                    <a:pt x="222" y="320"/>
                  </a:lnTo>
                  <a:lnTo>
                    <a:pt x="212" y="316"/>
                  </a:lnTo>
                  <a:lnTo>
                    <a:pt x="200" y="314"/>
                  </a:lnTo>
                  <a:lnTo>
                    <a:pt x="200" y="314"/>
                  </a:lnTo>
                  <a:lnTo>
                    <a:pt x="188" y="316"/>
                  </a:lnTo>
                  <a:lnTo>
                    <a:pt x="178" y="322"/>
                  </a:lnTo>
                  <a:lnTo>
                    <a:pt x="170" y="332"/>
                  </a:lnTo>
                  <a:lnTo>
                    <a:pt x="166" y="342"/>
                  </a:lnTo>
                  <a:lnTo>
                    <a:pt x="166" y="342"/>
                  </a:lnTo>
                  <a:lnTo>
                    <a:pt x="146" y="350"/>
                  </a:lnTo>
                  <a:lnTo>
                    <a:pt x="128" y="362"/>
                  </a:lnTo>
                  <a:lnTo>
                    <a:pt x="112" y="378"/>
                  </a:lnTo>
                  <a:lnTo>
                    <a:pt x="100" y="396"/>
                  </a:lnTo>
                  <a:lnTo>
                    <a:pt x="100" y="396"/>
                  </a:lnTo>
                  <a:lnTo>
                    <a:pt x="118" y="404"/>
                  </a:lnTo>
                  <a:lnTo>
                    <a:pt x="118" y="404"/>
                  </a:lnTo>
                  <a:lnTo>
                    <a:pt x="128" y="390"/>
                  </a:lnTo>
                  <a:lnTo>
                    <a:pt x="140" y="378"/>
                  </a:lnTo>
                  <a:lnTo>
                    <a:pt x="152" y="370"/>
                  </a:lnTo>
                  <a:lnTo>
                    <a:pt x="168" y="362"/>
                  </a:lnTo>
                  <a:lnTo>
                    <a:pt x="168" y="362"/>
                  </a:lnTo>
                  <a:lnTo>
                    <a:pt x="174" y="372"/>
                  </a:lnTo>
                  <a:lnTo>
                    <a:pt x="182" y="378"/>
                  </a:lnTo>
                  <a:lnTo>
                    <a:pt x="190" y="382"/>
                  </a:lnTo>
                  <a:lnTo>
                    <a:pt x="200" y="384"/>
                  </a:lnTo>
                  <a:lnTo>
                    <a:pt x="200" y="384"/>
                  </a:lnTo>
                  <a:lnTo>
                    <a:pt x="212" y="382"/>
                  </a:lnTo>
                  <a:lnTo>
                    <a:pt x="222" y="378"/>
                  </a:lnTo>
                  <a:lnTo>
                    <a:pt x="230" y="370"/>
                  </a:lnTo>
                  <a:lnTo>
                    <a:pt x="234" y="358"/>
                  </a:lnTo>
                  <a:lnTo>
                    <a:pt x="244" y="358"/>
                  </a:lnTo>
                  <a:lnTo>
                    <a:pt x="244" y="358"/>
                  </a:lnTo>
                  <a:lnTo>
                    <a:pt x="258" y="358"/>
                  </a:lnTo>
                  <a:lnTo>
                    <a:pt x="272" y="354"/>
                  </a:lnTo>
                  <a:lnTo>
                    <a:pt x="284" y="346"/>
                  </a:lnTo>
                  <a:lnTo>
                    <a:pt x="294" y="338"/>
                  </a:lnTo>
                  <a:lnTo>
                    <a:pt x="302" y="328"/>
                  </a:lnTo>
                  <a:lnTo>
                    <a:pt x="310" y="316"/>
                  </a:lnTo>
                  <a:lnTo>
                    <a:pt x="314" y="302"/>
                  </a:lnTo>
                  <a:lnTo>
                    <a:pt x="314" y="288"/>
                  </a:lnTo>
                  <a:lnTo>
                    <a:pt x="314" y="288"/>
                  </a:lnTo>
                  <a:lnTo>
                    <a:pt x="314" y="288"/>
                  </a:lnTo>
                  <a:lnTo>
                    <a:pt x="314" y="244"/>
                  </a:lnTo>
                  <a:lnTo>
                    <a:pt x="314" y="244"/>
                  </a:lnTo>
                  <a:lnTo>
                    <a:pt x="324" y="240"/>
                  </a:lnTo>
                  <a:lnTo>
                    <a:pt x="330" y="234"/>
                  </a:lnTo>
                  <a:lnTo>
                    <a:pt x="336" y="228"/>
                  </a:lnTo>
                  <a:lnTo>
                    <a:pt x="338" y="220"/>
                  </a:lnTo>
                  <a:lnTo>
                    <a:pt x="414" y="220"/>
                  </a:lnTo>
                  <a:lnTo>
                    <a:pt x="414" y="220"/>
                  </a:lnTo>
                  <a:lnTo>
                    <a:pt x="414" y="210"/>
                  </a:lnTo>
                  <a:lnTo>
                    <a:pt x="414" y="210"/>
                  </a:lnTo>
                  <a:lnTo>
                    <a:pt x="414" y="200"/>
                  </a:lnTo>
                  <a:lnTo>
                    <a:pt x="338" y="200"/>
                  </a:lnTo>
                  <a:lnTo>
                    <a:pt x="338" y="200"/>
                  </a:lnTo>
                  <a:lnTo>
                    <a:pt x="336" y="192"/>
                  </a:lnTo>
                  <a:lnTo>
                    <a:pt x="330" y="184"/>
                  </a:lnTo>
                  <a:lnTo>
                    <a:pt x="324" y="180"/>
                  </a:lnTo>
                  <a:lnTo>
                    <a:pt x="314" y="176"/>
                  </a:lnTo>
                  <a:lnTo>
                    <a:pt x="314" y="176"/>
                  </a:lnTo>
                  <a:close/>
                  <a:moveTo>
                    <a:pt x="200" y="364"/>
                  </a:moveTo>
                  <a:lnTo>
                    <a:pt x="200" y="364"/>
                  </a:lnTo>
                  <a:lnTo>
                    <a:pt x="194" y="364"/>
                  </a:lnTo>
                  <a:lnTo>
                    <a:pt x="190" y="360"/>
                  </a:lnTo>
                  <a:lnTo>
                    <a:pt x="186" y="354"/>
                  </a:lnTo>
                  <a:lnTo>
                    <a:pt x="186" y="348"/>
                  </a:lnTo>
                  <a:lnTo>
                    <a:pt x="186" y="348"/>
                  </a:lnTo>
                  <a:lnTo>
                    <a:pt x="186" y="342"/>
                  </a:lnTo>
                  <a:lnTo>
                    <a:pt x="190" y="338"/>
                  </a:lnTo>
                  <a:lnTo>
                    <a:pt x="194" y="334"/>
                  </a:lnTo>
                  <a:lnTo>
                    <a:pt x="200" y="334"/>
                  </a:lnTo>
                  <a:lnTo>
                    <a:pt x="200" y="334"/>
                  </a:lnTo>
                  <a:lnTo>
                    <a:pt x="206" y="334"/>
                  </a:lnTo>
                  <a:lnTo>
                    <a:pt x="212" y="338"/>
                  </a:lnTo>
                  <a:lnTo>
                    <a:pt x="216" y="342"/>
                  </a:lnTo>
                  <a:lnTo>
                    <a:pt x="216" y="348"/>
                  </a:lnTo>
                  <a:lnTo>
                    <a:pt x="216" y="348"/>
                  </a:lnTo>
                  <a:lnTo>
                    <a:pt x="216" y="354"/>
                  </a:lnTo>
                  <a:lnTo>
                    <a:pt x="212" y="360"/>
                  </a:lnTo>
                  <a:lnTo>
                    <a:pt x="206" y="364"/>
                  </a:lnTo>
                  <a:lnTo>
                    <a:pt x="200" y="364"/>
                  </a:lnTo>
                  <a:lnTo>
                    <a:pt x="200" y="364"/>
                  </a:lnTo>
                  <a:close/>
                  <a:moveTo>
                    <a:pt x="334" y="118"/>
                  </a:moveTo>
                  <a:lnTo>
                    <a:pt x="394" y="118"/>
                  </a:lnTo>
                  <a:lnTo>
                    <a:pt x="394" y="118"/>
                  </a:lnTo>
                  <a:lnTo>
                    <a:pt x="402" y="138"/>
                  </a:lnTo>
                  <a:lnTo>
                    <a:pt x="334" y="138"/>
                  </a:lnTo>
                  <a:lnTo>
                    <a:pt x="334" y="118"/>
                  </a:lnTo>
                  <a:close/>
                  <a:moveTo>
                    <a:pt x="16" y="310"/>
                  </a:moveTo>
                  <a:lnTo>
                    <a:pt x="16" y="304"/>
                  </a:lnTo>
                  <a:lnTo>
                    <a:pt x="16" y="304"/>
                  </a:lnTo>
                  <a:lnTo>
                    <a:pt x="16" y="292"/>
                  </a:lnTo>
                  <a:lnTo>
                    <a:pt x="20" y="278"/>
                  </a:lnTo>
                  <a:lnTo>
                    <a:pt x="24" y="268"/>
                  </a:lnTo>
                  <a:lnTo>
                    <a:pt x="30" y="256"/>
                  </a:lnTo>
                  <a:lnTo>
                    <a:pt x="38" y="248"/>
                  </a:lnTo>
                  <a:lnTo>
                    <a:pt x="46" y="240"/>
                  </a:lnTo>
                  <a:lnTo>
                    <a:pt x="56" y="232"/>
                  </a:lnTo>
                  <a:lnTo>
                    <a:pt x="66" y="226"/>
                  </a:lnTo>
                  <a:lnTo>
                    <a:pt x="66" y="226"/>
                  </a:lnTo>
                  <a:lnTo>
                    <a:pt x="72" y="234"/>
                  </a:lnTo>
                  <a:lnTo>
                    <a:pt x="80" y="240"/>
                  </a:lnTo>
                  <a:lnTo>
                    <a:pt x="88" y="244"/>
                  </a:lnTo>
                  <a:lnTo>
                    <a:pt x="98" y="246"/>
                  </a:lnTo>
                  <a:lnTo>
                    <a:pt x="98" y="246"/>
                  </a:lnTo>
                  <a:lnTo>
                    <a:pt x="110" y="244"/>
                  </a:lnTo>
                  <a:lnTo>
                    <a:pt x="120" y="238"/>
                  </a:lnTo>
                  <a:lnTo>
                    <a:pt x="128" y="230"/>
                  </a:lnTo>
                  <a:lnTo>
                    <a:pt x="132" y="220"/>
                  </a:lnTo>
                  <a:lnTo>
                    <a:pt x="132" y="220"/>
                  </a:lnTo>
                  <a:lnTo>
                    <a:pt x="136" y="220"/>
                  </a:lnTo>
                  <a:lnTo>
                    <a:pt x="168" y="220"/>
                  </a:lnTo>
                  <a:lnTo>
                    <a:pt x="168" y="220"/>
                  </a:lnTo>
                  <a:lnTo>
                    <a:pt x="170" y="212"/>
                  </a:lnTo>
                  <a:lnTo>
                    <a:pt x="172" y="202"/>
                  </a:lnTo>
                  <a:lnTo>
                    <a:pt x="172" y="200"/>
                  </a:lnTo>
                  <a:lnTo>
                    <a:pt x="136" y="200"/>
                  </a:lnTo>
                  <a:lnTo>
                    <a:pt x="136" y="200"/>
                  </a:lnTo>
                  <a:lnTo>
                    <a:pt x="132" y="200"/>
                  </a:lnTo>
                  <a:lnTo>
                    <a:pt x="132" y="200"/>
                  </a:lnTo>
                  <a:lnTo>
                    <a:pt x="128" y="190"/>
                  </a:lnTo>
                  <a:lnTo>
                    <a:pt x="120" y="182"/>
                  </a:lnTo>
                  <a:lnTo>
                    <a:pt x="110" y="176"/>
                  </a:lnTo>
                  <a:lnTo>
                    <a:pt x="98" y="174"/>
                  </a:lnTo>
                  <a:lnTo>
                    <a:pt x="98" y="174"/>
                  </a:lnTo>
                  <a:lnTo>
                    <a:pt x="92" y="176"/>
                  </a:lnTo>
                  <a:lnTo>
                    <a:pt x="86" y="176"/>
                  </a:lnTo>
                  <a:lnTo>
                    <a:pt x="74" y="184"/>
                  </a:lnTo>
                  <a:lnTo>
                    <a:pt x="66" y="194"/>
                  </a:lnTo>
                  <a:lnTo>
                    <a:pt x="64" y="200"/>
                  </a:lnTo>
                  <a:lnTo>
                    <a:pt x="62" y="206"/>
                  </a:lnTo>
                  <a:lnTo>
                    <a:pt x="62" y="206"/>
                  </a:lnTo>
                  <a:lnTo>
                    <a:pt x="52" y="212"/>
                  </a:lnTo>
                  <a:lnTo>
                    <a:pt x="42" y="218"/>
                  </a:lnTo>
                  <a:lnTo>
                    <a:pt x="32" y="224"/>
                  </a:lnTo>
                  <a:lnTo>
                    <a:pt x="24" y="232"/>
                  </a:lnTo>
                  <a:lnTo>
                    <a:pt x="16" y="242"/>
                  </a:lnTo>
                  <a:lnTo>
                    <a:pt x="10" y="252"/>
                  </a:lnTo>
                  <a:lnTo>
                    <a:pt x="4" y="262"/>
                  </a:lnTo>
                  <a:lnTo>
                    <a:pt x="0" y="274"/>
                  </a:lnTo>
                  <a:lnTo>
                    <a:pt x="0" y="274"/>
                  </a:lnTo>
                  <a:lnTo>
                    <a:pt x="6" y="292"/>
                  </a:lnTo>
                  <a:lnTo>
                    <a:pt x="16" y="310"/>
                  </a:lnTo>
                  <a:lnTo>
                    <a:pt x="16" y="310"/>
                  </a:lnTo>
                  <a:close/>
                  <a:moveTo>
                    <a:pt x="98" y="194"/>
                  </a:moveTo>
                  <a:lnTo>
                    <a:pt x="98" y="194"/>
                  </a:lnTo>
                  <a:lnTo>
                    <a:pt x="104" y="196"/>
                  </a:lnTo>
                  <a:lnTo>
                    <a:pt x="110" y="198"/>
                  </a:lnTo>
                  <a:lnTo>
                    <a:pt x="112" y="204"/>
                  </a:lnTo>
                  <a:lnTo>
                    <a:pt x="114" y="210"/>
                  </a:lnTo>
                  <a:lnTo>
                    <a:pt x="114" y="210"/>
                  </a:lnTo>
                  <a:lnTo>
                    <a:pt x="112" y="216"/>
                  </a:lnTo>
                  <a:lnTo>
                    <a:pt x="110" y="220"/>
                  </a:lnTo>
                  <a:lnTo>
                    <a:pt x="104" y="224"/>
                  </a:lnTo>
                  <a:lnTo>
                    <a:pt x="98" y="226"/>
                  </a:lnTo>
                  <a:lnTo>
                    <a:pt x="98" y="226"/>
                  </a:lnTo>
                  <a:lnTo>
                    <a:pt x="92" y="224"/>
                  </a:lnTo>
                  <a:lnTo>
                    <a:pt x="88" y="220"/>
                  </a:lnTo>
                  <a:lnTo>
                    <a:pt x="84" y="216"/>
                  </a:lnTo>
                  <a:lnTo>
                    <a:pt x="82" y="210"/>
                  </a:lnTo>
                  <a:lnTo>
                    <a:pt x="82" y="210"/>
                  </a:lnTo>
                  <a:lnTo>
                    <a:pt x="84" y="204"/>
                  </a:lnTo>
                  <a:lnTo>
                    <a:pt x="88" y="198"/>
                  </a:lnTo>
                  <a:lnTo>
                    <a:pt x="92" y="196"/>
                  </a:lnTo>
                  <a:lnTo>
                    <a:pt x="98" y="194"/>
                  </a:lnTo>
                  <a:lnTo>
                    <a:pt x="98" y="194"/>
                  </a:lnTo>
                  <a:close/>
                  <a:moveTo>
                    <a:pt x="108" y="306"/>
                  </a:moveTo>
                  <a:lnTo>
                    <a:pt x="36" y="306"/>
                  </a:lnTo>
                  <a:lnTo>
                    <a:pt x="36" y="286"/>
                  </a:lnTo>
                  <a:lnTo>
                    <a:pt x="108" y="286"/>
                  </a:lnTo>
                  <a:lnTo>
                    <a:pt x="108" y="286"/>
                  </a:lnTo>
                  <a:lnTo>
                    <a:pt x="124" y="284"/>
                  </a:lnTo>
                  <a:lnTo>
                    <a:pt x="140" y="280"/>
                  </a:lnTo>
                  <a:lnTo>
                    <a:pt x="154" y="272"/>
                  </a:lnTo>
                  <a:lnTo>
                    <a:pt x="166" y="262"/>
                  </a:lnTo>
                  <a:lnTo>
                    <a:pt x="178" y="250"/>
                  </a:lnTo>
                  <a:lnTo>
                    <a:pt x="184" y="234"/>
                  </a:lnTo>
                  <a:lnTo>
                    <a:pt x="190" y="220"/>
                  </a:lnTo>
                  <a:lnTo>
                    <a:pt x="192" y="202"/>
                  </a:lnTo>
                  <a:lnTo>
                    <a:pt x="192" y="158"/>
                  </a:lnTo>
                  <a:lnTo>
                    <a:pt x="212" y="158"/>
                  </a:lnTo>
                  <a:lnTo>
                    <a:pt x="212" y="202"/>
                  </a:lnTo>
                  <a:lnTo>
                    <a:pt x="212" y="202"/>
                  </a:lnTo>
                  <a:lnTo>
                    <a:pt x="210" y="224"/>
                  </a:lnTo>
                  <a:lnTo>
                    <a:pt x="204" y="242"/>
                  </a:lnTo>
                  <a:lnTo>
                    <a:pt x="194" y="260"/>
                  </a:lnTo>
                  <a:lnTo>
                    <a:pt x="180" y="276"/>
                  </a:lnTo>
                  <a:lnTo>
                    <a:pt x="166" y="288"/>
                  </a:lnTo>
                  <a:lnTo>
                    <a:pt x="148" y="298"/>
                  </a:lnTo>
                  <a:lnTo>
                    <a:pt x="128" y="304"/>
                  </a:lnTo>
                  <a:lnTo>
                    <a:pt x="108" y="306"/>
                  </a:lnTo>
                  <a:lnTo>
                    <a:pt x="108" y="306"/>
                  </a:lnTo>
                  <a:close/>
                  <a:moveTo>
                    <a:pt x="192" y="68"/>
                  </a:moveTo>
                  <a:lnTo>
                    <a:pt x="192" y="98"/>
                  </a:lnTo>
                  <a:lnTo>
                    <a:pt x="212" y="98"/>
                  </a:lnTo>
                  <a:lnTo>
                    <a:pt x="212" y="68"/>
                  </a:lnTo>
                  <a:lnTo>
                    <a:pt x="212" y="68"/>
                  </a:lnTo>
                  <a:lnTo>
                    <a:pt x="222" y="64"/>
                  </a:lnTo>
                  <a:lnTo>
                    <a:pt x="230" y="56"/>
                  </a:lnTo>
                  <a:lnTo>
                    <a:pt x="236" y="46"/>
                  </a:lnTo>
                  <a:lnTo>
                    <a:pt x="236" y="34"/>
                  </a:lnTo>
                  <a:lnTo>
                    <a:pt x="236" y="34"/>
                  </a:lnTo>
                  <a:lnTo>
                    <a:pt x="236" y="28"/>
                  </a:lnTo>
                  <a:lnTo>
                    <a:pt x="234" y="22"/>
                  </a:lnTo>
                  <a:lnTo>
                    <a:pt x="230" y="16"/>
                  </a:lnTo>
                  <a:lnTo>
                    <a:pt x="226" y="10"/>
                  </a:lnTo>
                  <a:lnTo>
                    <a:pt x="222" y="6"/>
                  </a:lnTo>
                  <a:lnTo>
                    <a:pt x="216" y="2"/>
                  </a:lnTo>
                  <a:lnTo>
                    <a:pt x="208" y="0"/>
                  </a:lnTo>
                  <a:lnTo>
                    <a:pt x="202" y="0"/>
                  </a:lnTo>
                  <a:lnTo>
                    <a:pt x="202" y="0"/>
                  </a:lnTo>
                  <a:lnTo>
                    <a:pt x="194" y="0"/>
                  </a:lnTo>
                  <a:lnTo>
                    <a:pt x="188" y="2"/>
                  </a:lnTo>
                  <a:lnTo>
                    <a:pt x="182" y="6"/>
                  </a:lnTo>
                  <a:lnTo>
                    <a:pt x="176" y="10"/>
                  </a:lnTo>
                  <a:lnTo>
                    <a:pt x="172" y="16"/>
                  </a:lnTo>
                  <a:lnTo>
                    <a:pt x="168" y="22"/>
                  </a:lnTo>
                  <a:lnTo>
                    <a:pt x="166" y="28"/>
                  </a:lnTo>
                  <a:lnTo>
                    <a:pt x="166" y="34"/>
                  </a:lnTo>
                  <a:lnTo>
                    <a:pt x="166" y="34"/>
                  </a:lnTo>
                  <a:lnTo>
                    <a:pt x="168" y="46"/>
                  </a:lnTo>
                  <a:lnTo>
                    <a:pt x="174" y="56"/>
                  </a:lnTo>
                  <a:lnTo>
                    <a:pt x="182" y="64"/>
                  </a:lnTo>
                  <a:lnTo>
                    <a:pt x="192" y="68"/>
                  </a:lnTo>
                  <a:lnTo>
                    <a:pt x="192" y="68"/>
                  </a:lnTo>
                  <a:close/>
                  <a:moveTo>
                    <a:pt x="202" y="20"/>
                  </a:moveTo>
                  <a:lnTo>
                    <a:pt x="202" y="20"/>
                  </a:lnTo>
                  <a:lnTo>
                    <a:pt x="208" y="20"/>
                  </a:lnTo>
                  <a:lnTo>
                    <a:pt x="212" y="24"/>
                  </a:lnTo>
                  <a:lnTo>
                    <a:pt x="216" y="28"/>
                  </a:lnTo>
                  <a:lnTo>
                    <a:pt x="216" y="34"/>
                  </a:lnTo>
                  <a:lnTo>
                    <a:pt x="216" y="34"/>
                  </a:lnTo>
                  <a:lnTo>
                    <a:pt x="216" y="40"/>
                  </a:lnTo>
                  <a:lnTo>
                    <a:pt x="212" y="46"/>
                  </a:lnTo>
                  <a:lnTo>
                    <a:pt x="208" y="50"/>
                  </a:lnTo>
                  <a:lnTo>
                    <a:pt x="202" y="50"/>
                  </a:lnTo>
                  <a:lnTo>
                    <a:pt x="202" y="50"/>
                  </a:lnTo>
                  <a:lnTo>
                    <a:pt x="196" y="50"/>
                  </a:lnTo>
                  <a:lnTo>
                    <a:pt x="190" y="46"/>
                  </a:lnTo>
                  <a:lnTo>
                    <a:pt x="188" y="40"/>
                  </a:lnTo>
                  <a:lnTo>
                    <a:pt x="186" y="34"/>
                  </a:lnTo>
                  <a:lnTo>
                    <a:pt x="186" y="34"/>
                  </a:lnTo>
                  <a:lnTo>
                    <a:pt x="188" y="28"/>
                  </a:lnTo>
                  <a:lnTo>
                    <a:pt x="190" y="24"/>
                  </a:lnTo>
                  <a:lnTo>
                    <a:pt x="196" y="20"/>
                  </a:lnTo>
                  <a:lnTo>
                    <a:pt x="202" y="20"/>
                  </a:lnTo>
                  <a:lnTo>
                    <a:pt x="202" y="20"/>
                  </a:lnTo>
                  <a:close/>
                  <a:moveTo>
                    <a:pt x="10" y="118"/>
                  </a:moveTo>
                  <a:lnTo>
                    <a:pt x="274" y="118"/>
                  </a:lnTo>
                  <a:lnTo>
                    <a:pt x="274" y="138"/>
                  </a:lnTo>
                  <a:lnTo>
                    <a:pt x="2" y="138"/>
                  </a:lnTo>
                  <a:lnTo>
                    <a:pt x="2" y="138"/>
                  </a:lnTo>
                  <a:lnTo>
                    <a:pt x="10" y="118"/>
                  </a:lnTo>
                  <a:lnTo>
                    <a:pt x="10" y="11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Georgia" pitchFamily="18" charset="0"/>
              </a:endParaRPr>
            </a:p>
          </p:txBody>
        </p:sp>
      </p:grpSp>
      <p:grpSp>
        <p:nvGrpSpPr>
          <p:cNvPr id="25" name="Group 24"/>
          <p:cNvGrpSpPr/>
          <p:nvPr/>
        </p:nvGrpSpPr>
        <p:grpSpPr>
          <a:xfrm>
            <a:off x="7498696" y="3774355"/>
            <a:ext cx="459805" cy="459805"/>
            <a:chOff x="7573215" y="2258092"/>
            <a:chExt cx="612000" cy="612000"/>
          </a:xfrm>
        </p:grpSpPr>
        <p:sp>
          <p:nvSpPr>
            <p:cNvPr id="26" name="Oval 25"/>
            <p:cNvSpPr/>
            <p:nvPr/>
          </p:nvSpPr>
          <p:spPr bwMode="ltGray">
            <a:xfrm>
              <a:off x="7573215" y="2258092"/>
              <a:ext cx="612000" cy="612000"/>
            </a:xfrm>
            <a:prstGeom prst="ellipse">
              <a:avLst/>
            </a:prstGeom>
            <a:solidFill>
              <a:srgbClr val="064E69"/>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grpSp>
          <p:nvGrpSpPr>
            <p:cNvPr id="27" name="Group 26"/>
            <p:cNvGrpSpPr/>
            <p:nvPr/>
          </p:nvGrpSpPr>
          <p:grpSpPr>
            <a:xfrm>
              <a:off x="7642971" y="2426134"/>
              <a:ext cx="472489" cy="281071"/>
              <a:chOff x="7646776" y="2426134"/>
              <a:chExt cx="472489" cy="281071"/>
            </a:xfrm>
          </p:grpSpPr>
          <p:sp>
            <p:nvSpPr>
              <p:cNvPr id="28" name="Freeform 4862"/>
              <p:cNvSpPr>
                <a:spLocks noEditPoints="1"/>
              </p:cNvSpPr>
              <p:nvPr/>
            </p:nvSpPr>
            <p:spPr bwMode="auto">
              <a:xfrm>
                <a:off x="7646776" y="2426134"/>
                <a:ext cx="472489" cy="281071"/>
              </a:xfrm>
              <a:custGeom>
                <a:avLst/>
                <a:gdLst>
                  <a:gd name="T0" fmla="*/ 98 w 390"/>
                  <a:gd name="T1" fmla="*/ 176 h 232"/>
                  <a:gd name="T2" fmla="*/ 114 w 390"/>
                  <a:gd name="T3" fmla="*/ 204 h 232"/>
                  <a:gd name="T4" fmla="*/ 106 w 390"/>
                  <a:gd name="T5" fmla="*/ 224 h 232"/>
                  <a:gd name="T6" fmla="*/ 86 w 390"/>
                  <a:gd name="T7" fmla="*/ 232 h 232"/>
                  <a:gd name="T8" fmla="*/ 60 w 390"/>
                  <a:gd name="T9" fmla="*/ 214 h 232"/>
                  <a:gd name="T10" fmla="*/ 60 w 390"/>
                  <a:gd name="T11" fmla="*/ 192 h 232"/>
                  <a:gd name="T12" fmla="*/ 86 w 390"/>
                  <a:gd name="T13" fmla="*/ 174 h 232"/>
                  <a:gd name="T14" fmla="*/ 318 w 390"/>
                  <a:gd name="T15" fmla="*/ 176 h 232"/>
                  <a:gd name="T16" fmla="*/ 334 w 390"/>
                  <a:gd name="T17" fmla="*/ 204 h 232"/>
                  <a:gd name="T18" fmla="*/ 326 w 390"/>
                  <a:gd name="T19" fmla="*/ 224 h 232"/>
                  <a:gd name="T20" fmla="*/ 306 w 390"/>
                  <a:gd name="T21" fmla="*/ 232 h 232"/>
                  <a:gd name="T22" fmla="*/ 280 w 390"/>
                  <a:gd name="T23" fmla="*/ 214 h 232"/>
                  <a:gd name="T24" fmla="*/ 280 w 390"/>
                  <a:gd name="T25" fmla="*/ 192 h 232"/>
                  <a:gd name="T26" fmla="*/ 306 w 390"/>
                  <a:gd name="T27" fmla="*/ 174 h 232"/>
                  <a:gd name="T28" fmla="*/ 296 w 390"/>
                  <a:gd name="T29" fmla="*/ 70 h 232"/>
                  <a:gd name="T30" fmla="*/ 296 w 390"/>
                  <a:gd name="T31" fmla="*/ 90 h 232"/>
                  <a:gd name="T32" fmla="*/ 316 w 390"/>
                  <a:gd name="T33" fmla="*/ 90 h 232"/>
                  <a:gd name="T34" fmla="*/ 316 w 390"/>
                  <a:gd name="T35" fmla="*/ 70 h 232"/>
                  <a:gd name="T36" fmla="*/ 138 w 390"/>
                  <a:gd name="T37" fmla="*/ 0 h 232"/>
                  <a:gd name="T38" fmla="*/ 130 w 390"/>
                  <a:gd name="T39" fmla="*/ 2 h 232"/>
                  <a:gd name="T40" fmla="*/ 14 w 390"/>
                  <a:gd name="T41" fmla="*/ 90 h 232"/>
                  <a:gd name="T42" fmla="*/ 8 w 390"/>
                  <a:gd name="T43" fmla="*/ 94 h 232"/>
                  <a:gd name="T44" fmla="*/ 0 w 390"/>
                  <a:gd name="T45" fmla="*/ 108 h 232"/>
                  <a:gd name="T46" fmla="*/ 2 w 390"/>
                  <a:gd name="T47" fmla="*/ 192 h 232"/>
                  <a:gd name="T48" fmla="*/ 20 w 390"/>
                  <a:gd name="T49" fmla="*/ 204 h 232"/>
                  <a:gd name="T50" fmla="*/ 38 w 390"/>
                  <a:gd name="T51" fmla="*/ 204 h 232"/>
                  <a:gd name="T52" fmla="*/ 40 w 390"/>
                  <a:gd name="T53" fmla="*/ 184 h 232"/>
                  <a:gd name="T54" fmla="*/ 58 w 390"/>
                  <a:gd name="T55" fmla="*/ 162 h 232"/>
                  <a:gd name="T56" fmla="*/ 86 w 390"/>
                  <a:gd name="T57" fmla="*/ 154 h 232"/>
                  <a:gd name="T58" fmla="*/ 104 w 390"/>
                  <a:gd name="T59" fmla="*/ 158 h 232"/>
                  <a:gd name="T60" fmla="*/ 126 w 390"/>
                  <a:gd name="T61" fmla="*/ 176 h 232"/>
                  <a:gd name="T62" fmla="*/ 134 w 390"/>
                  <a:gd name="T63" fmla="*/ 204 h 232"/>
                  <a:gd name="T64" fmla="*/ 262 w 390"/>
                  <a:gd name="T65" fmla="*/ 204 h 232"/>
                  <a:gd name="T66" fmla="*/ 262 w 390"/>
                  <a:gd name="T67" fmla="*/ 204 h 232"/>
                  <a:gd name="T68" fmla="*/ 268 w 390"/>
                  <a:gd name="T69" fmla="*/ 178 h 232"/>
                  <a:gd name="T70" fmla="*/ 288 w 390"/>
                  <a:gd name="T71" fmla="*/ 162 h 232"/>
                  <a:gd name="T72" fmla="*/ 306 w 390"/>
                  <a:gd name="T73" fmla="*/ 158 h 232"/>
                  <a:gd name="T74" fmla="*/ 332 w 390"/>
                  <a:gd name="T75" fmla="*/ 166 h 232"/>
                  <a:gd name="T76" fmla="*/ 348 w 390"/>
                  <a:gd name="T77" fmla="*/ 186 h 232"/>
                  <a:gd name="T78" fmla="*/ 350 w 390"/>
                  <a:gd name="T79" fmla="*/ 204 h 232"/>
                  <a:gd name="T80" fmla="*/ 370 w 390"/>
                  <a:gd name="T81" fmla="*/ 204 h 232"/>
                  <a:gd name="T82" fmla="*/ 388 w 390"/>
                  <a:gd name="T83" fmla="*/ 192 h 232"/>
                  <a:gd name="T84" fmla="*/ 390 w 390"/>
                  <a:gd name="T85" fmla="*/ 20 h 232"/>
                  <a:gd name="T86" fmla="*/ 378 w 390"/>
                  <a:gd name="T87" fmla="*/ 0 h 232"/>
                  <a:gd name="T88" fmla="*/ 140 w 390"/>
                  <a:gd name="T89" fmla="*/ 74 h 232"/>
                  <a:gd name="T90" fmla="*/ 140 w 390"/>
                  <a:gd name="T91" fmla="*/ 74 h 232"/>
                  <a:gd name="T92" fmla="*/ 294 w 390"/>
                  <a:gd name="T93" fmla="*/ 136 h 232"/>
                  <a:gd name="T94" fmla="*/ 266 w 390"/>
                  <a:gd name="T95" fmla="*/ 122 h 232"/>
                  <a:gd name="T96" fmla="*/ 250 w 390"/>
                  <a:gd name="T97" fmla="*/ 92 h 232"/>
                  <a:gd name="T98" fmla="*/ 250 w 390"/>
                  <a:gd name="T99" fmla="*/ 68 h 232"/>
                  <a:gd name="T100" fmla="*/ 266 w 390"/>
                  <a:gd name="T101" fmla="*/ 40 h 232"/>
                  <a:gd name="T102" fmla="*/ 294 w 390"/>
                  <a:gd name="T103" fmla="*/ 24 h 232"/>
                  <a:gd name="T104" fmla="*/ 318 w 390"/>
                  <a:gd name="T105" fmla="*/ 24 h 232"/>
                  <a:gd name="T106" fmla="*/ 346 w 390"/>
                  <a:gd name="T107" fmla="*/ 40 h 232"/>
                  <a:gd name="T108" fmla="*/ 362 w 390"/>
                  <a:gd name="T109" fmla="*/ 68 h 232"/>
                  <a:gd name="T110" fmla="*/ 362 w 390"/>
                  <a:gd name="T111" fmla="*/ 92 h 232"/>
                  <a:gd name="T112" fmla="*/ 346 w 390"/>
                  <a:gd name="T113" fmla="*/ 122 h 232"/>
                  <a:gd name="T114" fmla="*/ 318 w 390"/>
                  <a:gd name="T115" fmla="*/ 13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0" h="232">
                    <a:moveTo>
                      <a:pt x="86" y="174"/>
                    </a:moveTo>
                    <a:lnTo>
                      <a:pt x="86" y="174"/>
                    </a:lnTo>
                    <a:lnTo>
                      <a:pt x="98" y="176"/>
                    </a:lnTo>
                    <a:lnTo>
                      <a:pt x="106" y="182"/>
                    </a:lnTo>
                    <a:lnTo>
                      <a:pt x="112" y="192"/>
                    </a:lnTo>
                    <a:lnTo>
                      <a:pt x="114" y="204"/>
                    </a:lnTo>
                    <a:lnTo>
                      <a:pt x="114" y="204"/>
                    </a:lnTo>
                    <a:lnTo>
                      <a:pt x="112" y="214"/>
                    </a:lnTo>
                    <a:lnTo>
                      <a:pt x="106" y="224"/>
                    </a:lnTo>
                    <a:lnTo>
                      <a:pt x="98" y="230"/>
                    </a:lnTo>
                    <a:lnTo>
                      <a:pt x="86" y="232"/>
                    </a:lnTo>
                    <a:lnTo>
                      <a:pt x="86" y="232"/>
                    </a:lnTo>
                    <a:lnTo>
                      <a:pt x="74" y="230"/>
                    </a:lnTo>
                    <a:lnTo>
                      <a:pt x="66" y="224"/>
                    </a:lnTo>
                    <a:lnTo>
                      <a:pt x="60" y="214"/>
                    </a:lnTo>
                    <a:lnTo>
                      <a:pt x="58" y="204"/>
                    </a:lnTo>
                    <a:lnTo>
                      <a:pt x="58" y="204"/>
                    </a:lnTo>
                    <a:lnTo>
                      <a:pt x="60" y="192"/>
                    </a:lnTo>
                    <a:lnTo>
                      <a:pt x="66" y="182"/>
                    </a:lnTo>
                    <a:lnTo>
                      <a:pt x="74" y="176"/>
                    </a:lnTo>
                    <a:lnTo>
                      <a:pt x="86" y="174"/>
                    </a:lnTo>
                    <a:close/>
                    <a:moveTo>
                      <a:pt x="306" y="174"/>
                    </a:moveTo>
                    <a:lnTo>
                      <a:pt x="306" y="174"/>
                    </a:lnTo>
                    <a:lnTo>
                      <a:pt x="318" y="176"/>
                    </a:lnTo>
                    <a:lnTo>
                      <a:pt x="326" y="182"/>
                    </a:lnTo>
                    <a:lnTo>
                      <a:pt x="332" y="192"/>
                    </a:lnTo>
                    <a:lnTo>
                      <a:pt x="334" y="204"/>
                    </a:lnTo>
                    <a:lnTo>
                      <a:pt x="334" y="204"/>
                    </a:lnTo>
                    <a:lnTo>
                      <a:pt x="332" y="214"/>
                    </a:lnTo>
                    <a:lnTo>
                      <a:pt x="326" y="224"/>
                    </a:lnTo>
                    <a:lnTo>
                      <a:pt x="318" y="230"/>
                    </a:lnTo>
                    <a:lnTo>
                      <a:pt x="306" y="232"/>
                    </a:lnTo>
                    <a:lnTo>
                      <a:pt x="306" y="232"/>
                    </a:lnTo>
                    <a:lnTo>
                      <a:pt x="294" y="230"/>
                    </a:lnTo>
                    <a:lnTo>
                      <a:pt x="286" y="224"/>
                    </a:lnTo>
                    <a:lnTo>
                      <a:pt x="280" y="214"/>
                    </a:lnTo>
                    <a:lnTo>
                      <a:pt x="278" y="204"/>
                    </a:lnTo>
                    <a:lnTo>
                      <a:pt x="278" y="204"/>
                    </a:lnTo>
                    <a:lnTo>
                      <a:pt x="280" y="192"/>
                    </a:lnTo>
                    <a:lnTo>
                      <a:pt x="286" y="182"/>
                    </a:lnTo>
                    <a:lnTo>
                      <a:pt x="294" y="176"/>
                    </a:lnTo>
                    <a:lnTo>
                      <a:pt x="306" y="174"/>
                    </a:lnTo>
                    <a:close/>
                    <a:moveTo>
                      <a:pt x="316" y="40"/>
                    </a:moveTo>
                    <a:lnTo>
                      <a:pt x="296" y="40"/>
                    </a:lnTo>
                    <a:lnTo>
                      <a:pt x="296" y="70"/>
                    </a:lnTo>
                    <a:lnTo>
                      <a:pt x="266" y="70"/>
                    </a:lnTo>
                    <a:lnTo>
                      <a:pt x="266" y="90"/>
                    </a:lnTo>
                    <a:lnTo>
                      <a:pt x="296" y="90"/>
                    </a:lnTo>
                    <a:lnTo>
                      <a:pt x="296" y="120"/>
                    </a:lnTo>
                    <a:lnTo>
                      <a:pt x="316" y="120"/>
                    </a:lnTo>
                    <a:lnTo>
                      <a:pt x="316" y="90"/>
                    </a:lnTo>
                    <a:lnTo>
                      <a:pt x="346" y="90"/>
                    </a:lnTo>
                    <a:lnTo>
                      <a:pt x="346" y="70"/>
                    </a:lnTo>
                    <a:lnTo>
                      <a:pt x="316" y="70"/>
                    </a:lnTo>
                    <a:lnTo>
                      <a:pt x="316" y="40"/>
                    </a:lnTo>
                    <a:close/>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close/>
                    <a:moveTo>
                      <a:pt x="140" y="74"/>
                    </a:moveTo>
                    <a:lnTo>
                      <a:pt x="86" y="74"/>
                    </a:lnTo>
                    <a:lnTo>
                      <a:pt x="140" y="18"/>
                    </a:lnTo>
                    <a:lnTo>
                      <a:pt x="140" y="74"/>
                    </a:lnTo>
                    <a:close/>
                    <a:moveTo>
                      <a:pt x="306" y="138"/>
                    </a:moveTo>
                    <a:lnTo>
                      <a:pt x="306" y="138"/>
                    </a:lnTo>
                    <a:lnTo>
                      <a:pt x="294" y="136"/>
                    </a:lnTo>
                    <a:lnTo>
                      <a:pt x="284" y="134"/>
                    </a:lnTo>
                    <a:lnTo>
                      <a:pt x="274" y="128"/>
                    </a:lnTo>
                    <a:lnTo>
                      <a:pt x="266" y="122"/>
                    </a:lnTo>
                    <a:lnTo>
                      <a:pt x="258" y="112"/>
                    </a:lnTo>
                    <a:lnTo>
                      <a:pt x="252" y="102"/>
                    </a:lnTo>
                    <a:lnTo>
                      <a:pt x="250" y="92"/>
                    </a:lnTo>
                    <a:lnTo>
                      <a:pt x="248" y="80"/>
                    </a:lnTo>
                    <a:lnTo>
                      <a:pt x="248" y="80"/>
                    </a:lnTo>
                    <a:lnTo>
                      <a:pt x="250" y="68"/>
                    </a:lnTo>
                    <a:lnTo>
                      <a:pt x="252" y="58"/>
                    </a:lnTo>
                    <a:lnTo>
                      <a:pt x="258" y="48"/>
                    </a:lnTo>
                    <a:lnTo>
                      <a:pt x="266" y="40"/>
                    </a:lnTo>
                    <a:lnTo>
                      <a:pt x="274" y="32"/>
                    </a:lnTo>
                    <a:lnTo>
                      <a:pt x="284" y="28"/>
                    </a:lnTo>
                    <a:lnTo>
                      <a:pt x="294" y="24"/>
                    </a:lnTo>
                    <a:lnTo>
                      <a:pt x="306" y="22"/>
                    </a:lnTo>
                    <a:lnTo>
                      <a:pt x="306" y="22"/>
                    </a:lnTo>
                    <a:lnTo>
                      <a:pt x="318" y="24"/>
                    </a:lnTo>
                    <a:lnTo>
                      <a:pt x="328" y="28"/>
                    </a:lnTo>
                    <a:lnTo>
                      <a:pt x="338" y="32"/>
                    </a:lnTo>
                    <a:lnTo>
                      <a:pt x="346" y="40"/>
                    </a:lnTo>
                    <a:lnTo>
                      <a:pt x="354" y="48"/>
                    </a:lnTo>
                    <a:lnTo>
                      <a:pt x="360" y="58"/>
                    </a:lnTo>
                    <a:lnTo>
                      <a:pt x="362" y="68"/>
                    </a:lnTo>
                    <a:lnTo>
                      <a:pt x="364" y="80"/>
                    </a:lnTo>
                    <a:lnTo>
                      <a:pt x="364" y="80"/>
                    </a:lnTo>
                    <a:lnTo>
                      <a:pt x="362" y="92"/>
                    </a:lnTo>
                    <a:lnTo>
                      <a:pt x="360" y="102"/>
                    </a:lnTo>
                    <a:lnTo>
                      <a:pt x="354" y="112"/>
                    </a:lnTo>
                    <a:lnTo>
                      <a:pt x="346" y="122"/>
                    </a:lnTo>
                    <a:lnTo>
                      <a:pt x="338" y="128"/>
                    </a:lnTo>
                    <a:lnTo>
                      <a:pt x="328" y="134"/>
                    </a:lnTo>
                    <a:lnTo>
                      <a:pt x="318" y="136"/>
                    </a:lnTo>
                    <a:lnTo>
                      <a:pt x="306" y="138"/>
                    </a:lnTo>
                    <a:lnTo>
                      <a:pt x="306" y="13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4863"/>
              <p:cNvSpPr>
                <a:spLocks/>
              </p:cNvSpPr>
              <p:nvPr/>
            </p:nvSpPr>
            <p:spPr bwMode="auto">
              <a:xfrm>
                <a:off x="7717043"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4864"/>
              <p:cNvSpPr>
                <a:spLocks/>
              </p:cNvSpPr>
              <p:nvPr/>
            </p:nvSpPr>
            <p:spPr bwMode="auto">
              <a:xfrm>
                <a:off x="7983576"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4865"/>
              <p:cNvSpPr>
                <a:spLocks/>
              </p:cNvSpPr>
              <p:nvPr/>
            </p:nvSpPr>
            <p:spPr bwMode="auto">
              <a:xfrm>
                <a:off x="7969038" y="2474594"/>
                <a:ext cx="96921" cy="96921"/>
              </a:xfrm>
              <a:custGeom>
                <a:avLst/>
                <a:gdLst>
                  <a:gd name="T0" fmla="*/ 50 w 80"/>
                  <a:gd name="T1" fmla="*/ 0 h 80"/>
                  <a:gd name="T2" fmla="*/ 30 w 80"/>
                  <a:gd name="T3" fmla="*/ 0 h 80"/>
                  <a:gd name="T4" fmla="*/ 30 w 80"/>
                  <a:gd name="T5" fmla="*/ 30 h 80"/>
                  <a:gd name="T6" fmla="*/ 0 w 80"/>
                  <a:gd name="T7" fmla="*/ 30 h 80"/>
                  <a:gd name="T8" fmla="*/ 0 w 80"/>
                  <a:gd name="T9" fmla="*/ 50 h 80"/>
                  <a:gd name="T10" fmla="*/ 30 w 80"/>
                  <a:gd name="T11" fmla="*/ 50 h 80"/>
                  <a:gd name="T12" fmla="*/ 30 w 80"/>
                  <a:gd name="T13" fmla="*/ 80 h 80"/>
                  <a:gd name="T14" fmla="*/ 50 w 80"/>
                  <a:gd name="T15" fmla="*/ 80 h 80"/>
                  <a:gd name="T16" fmla="*/ 50 w 80"/>
                  <a:gd name="T17" fmla="*/ 50 h 80"/>
                  <a:gd name="T18" fmla="*/ 80 w 80"/>
                  <a:gd name="T19" fmla="*/ 50 h 80"/>
                  <a:gd name="T20" fmla="*/ 80 w 80"/>
                  <a:gd name="T21" fmla="*/ 30 h 80"/>
                  <a:gd name="T22" fmla="*/ 50 w 80"/>
                  <a:gd name="T23" fmla="*/ 30 h 80"/>
                  <a:gd name="T24" fmla="*/ 50 w 8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80">
                    <a:moveTo>
                      <a:pt x="50" y="0"/>
                    </a:moveTo>
                    <a:lnTo>
                      <a:pt x="30" y="0"/>
                    </a:lnTo>
                    <a:lnTo>
                      <a:pt x="30" y="30"/>
                    </a:lnTo>
                    <a:lnTo>
                      <a:pt x="0" y="30"/>
                    </a:lnTo>
                    <a:lnTo>
                      <a:pt x="0" y="50"/>
                    </a:lnTo>
                    <a:lnTo>
                      <a:pt x="30" y="50"/>
                    </a:lnTo>
                    <a:lnTo>
                      <a:pt x="30" y="80"/>
                    </a:lnTo>
                    <a:lnTo>
                      <a:pt x="50" y="80"/>
                    </a:lnTo>
                    <a:lnTo>
                      <a:pt x="50" y="50"/>
                    </a:lnTo>
                    <a:lnTo>
                      <a:pt x="80" y="50"/>
                    </a:lnTo>
                    <a:lnTo>
                      <a:pt x="80" y="30"/>
                    </a:lnTo>
                    <a:lnTo>
                      <a:pt x="50" y="30"/>
                    </a:lnTo>
                    <a:lnTo>
                      <a:pt x="5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4866"/>
              <p:cNvSpPr>
                <a:spLocks/>
              </p:cNvSpPr>
              <p:nvPr/>
            </p:nvSpPr>
            <p:spPr bwMode="auto">
              <a:xfrm>
                <a:off x="7646776" y="2426134"/>
                <a:ext cx="472489" cy="247148"/>
              </a:xfrm>
              <a:custGeom>
                <a:avLst/>
                <a:gdLst>
                  <a:gd name="T0" fmla="*/ 138 w 390"/>
                  <a:gd name="T1" fmla="*/ 0 h 204"/>
                  <a:gd name="T2" fmla="*/ 134 w 390"/>
                  <a:gd name="T3" fmla="*/ 0 h 204"/>
                  <a:gd name="T4" fmla="*/ 56 w 390"/>
                  <a:gd name="T5" fmla="*/ 76 h 204"/>
                  <a:gd name="T6" fmla="*/ 14 w 390"/>
                  <a:gd name="T7" fmla="*/ 90 h 204"/>
                  <a:gd name="T8" fmla="*/ 12 w 390"/>
                  <a:gd name="T9" fmla="*/ 90 h 204"/>
                  <a:gd name="T10" fmla="*/ 4 w 390"/>
                  <a:gd name="T11" fmla="*/ 98 h 204"/>
                  <a:gd name="T12" fmla="*/ 0 w 390"/>
                  <a:gd name="T13" fmla="*/ 108 h 204"/>
                  <a:gd name="T14" fmla="*/ 0 w 390"/>
                  <a:gd name="T15" fmla="*/ 186 h 204"/>
                  <a:gd name="T16" fmla="*/ 6 w 390"/>
                  <a:gd name="T17" fmla="*/ 200 h 204"/>
                  <a:gd name="T18" fmla="*/ 20 w 390"/>
                  <a:gd name="T19" fmla="*/ 204 h 204"/>
                  <a:gd name="T20" fmla="*/ 38 w 390"/>
                  <a:gd name="T21" fmla="*/ 204 h 204"/>
                  <a:gd name="T22" fmla="*/ 38 w 390"/>
                  <a:gd name="T23" fmla="*/ 204 h 204"/>
                  <a:gd name="T24" fmla="*/ 40 w 390"/>
                  <a:gd name="T25" fmla="*/ 184 h 204"/>
                  <a:gd name="T26" fmla="*/ 52 w 390"/>
                  <a:gd name="T27" fmla="*/ 168 h 204"/>
                  <a:gd name="T28" fmla="*/ 66 w 390"/>
                  <a:gd name="T29" fmla="*/ 158 h 204"/>
                  <a:gd name="T30" fmla="*/ 86 w 390"/>
                  <a:gd name="T31" fmla="*/ 154 h 204"/>
                  <a:gd name="T32" fmla="*/ 96 w 390"/>
                  <a:gd name="T33" fmla="*/ 156 h 204"/>
                  <a:gd name="T34" fmla="*/ 114 w 390"/>
                  <a:gd name="T35" fmla="*/ 162 h 204"/>
                  <a:gd name="T36" fmla="*/ 126 w 390"/>
                  <a:gd name="T37" fmla="*/ 176 h 204"/>
                  <a:gd name="T38" fmla="*/ 134 w 390"/>
                  <a:gd name="T39" fmla="*/ 194 h 204"/>
                  <a:gd name="T40" fmla="*/ 134 w 390"/>
                  <a:gd name="T41" fmla="*/ 204 h 204"/>
                  <a:gd name="T42" fmla="*/ 262 w 390"/>
                  <a:gd name="T43" fmla="*/ 204 h 204"/>
                  <a:gd name="T44" fmla="*/ 262 w 390"/>
                  <a:gd name="T45" fmla="*/ 204 h 204"/>
                  <a:gd name="T46" fmla="*/ 262 w 390"/>
                  <a:gd name="T47" fmla="*/ 194 h 204"/>
                  <a:gd name="T48" fmla="*/ 268 w 390"/>
                  <a:gd name="T49" fmla="*/ 178 h 204"/>
                  <a:gd name="T50" fmla="*/ 282 w 390"/>
                  <a:gd name="T51" fmla="*/ 166 h 204"/>
                  <a:gd name="T52" fmla="*/ 298 w 390"/>
                  <a:gd name="T53" fmla="*/ 160 h 204"/>
                  <a:gd name="T54" fmla="*/ 306 w 390"/>
                  <a:gd name="T55" fmla="*/ 158 h 204"/>
                  <a:gd name="T56" fmla="*/ 324 w 390"/>
                  <a:gd name="T57" fmla="*/ 162 h 204"/>
                  <a:gd name="T58" fmla="*/ 338 w 390"/>
                  <a:gd name="T59" fmla="*/ 172 h 204"/>
                  <a:gd name="T60" fmla="*/ 348 w 390"/>
                  <a:gd name="T61" fmla="*/ 186 h 204"/>
                  <a:gd name="T62" fmla="*/ 350 w 390"/>
                  <a:gd name="T63" fmla="*/ 204 h 204"/>
                  <a:gd name="T64" fmla="*/ 350 w 390"/>
                  <a:gd name="T65" fmla="*/ 204 h 204"/>
                  <a:gd name="T66" fmla="*/ 370 w 390"/>
                  <a:gd name="T67" fmla="*/ 204 h 204"/>
                  <a:gd name="T68" fmla="*/ 384 w 390"/>
                  <a:gd name="T69" fmla="*/ 198 h 204"/>
                  <a:gd name="T70" fmla="*/ 390 w 390"/>
                  <a:gd name="T71" fmla="*/ 184 h 204"/>
                  <a:gd name="T72" fmla="*/ 390 w 390"/>
                  <a:gd name="T73" fmla="*/ 20 h 204"/>
                  <a:gd name="T74" fmla="*/ 384 w 390"/>
                  <a:gd name="T75" fmla="*/ 6 h 204"/>
                  <a:gd name="T76" fmla="*/ 370 w 390"/>
                  <a:gd name="T77"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0" h="204">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4867"/>
              <p:cNvSpPr>
                <a:spLocks/>
              </p:cNvSpPr>
              <p:nvPr/>
            </p:nvSpPr>
            <p:spPr bwMode="auto">
              <a:xfrm>
                <a:off x="7750966" y="2447941"/>
                <a:ext cx="65422" cy="67845"/>
              </a:xfrm>
              <a:custGeom>
                <a:avLst/>
                <a:gdLst>
                  <a:gd name="T0" fmla="*/ 54 w 54"/>
                  <a:gd name="T1" fmla="*/ 56 h 56"/>
                  <a:gd name="T2" fmla="*/ 0 w 54"/>
                  <a:gd name="T3" fmla="*/ 56 h 56"/>
                  <a:gd name="T4" fmla="*/ 54 w 54"/>
                  <a:gd name="T5" fmla="*/ 0 h 56"/>
                  <a:gd name="T6" fmla="*/ 54 w 54"/>
                  <a:gd name="T7" fmla="*/ 56 h 56"/>
                </a:gdLst>
                <a:ahLst/>
                <a:cxnLst>
                  <a:cxn ang="0">
                    <a:pos x="T0" y="T1"/>
                  </a:cxn>
                  <a:cxn ang="0">
                    <a:pos x="T2" y="T3"/>
                  </a:cxn>
                  <a:cxn ang="0">
                    <a:pos x="T4" y="T5"/>
                  </a:cxn>
                  <a:cxn ang="0">
                    <a:pos x="T6" y="T7"/>
                  </a:cxn>
                </a:cxnLst>
                <a:rect l="0" t="0" r="r" b="b"/>
                <a:pathLst>
                  <a:path w="54" h="56">
                    <a:moveTo>
                      <a:pt x="54" y="56"/>
                    </a:moveTo>
                    <a:lnTo>
                      <a:pt x="0" y="56"/>
                    </a:lnTo>
                    <a:lnTo>
                      <a:pt x="54" y="0"/>
                    </a:lnTo>
                    <a:lnTo>
                      <a:pt x="54" y="56"/>
                    </a:lnTo>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34" name="Freeform 4868"/>
              <p:cNvSpPr>
                <a:spLocks/>
              </p:cNvSpPr>
              <p:nvPr/>
            </p:nvSpPr>
            <p:spPr bwMode="auto">
              <a:xfrm>
                <a:off x="7947231" y="2452787"/>
                <a:ext cx="140535" cy="140535"/>
              </a:xfrm>
              <a:custGeom>
                <a:avLst/>
                <a:gdLst>
                  <a:gd name="T0" fmla="*/ 58 w 116"/>
                  <a:gd name="T1" fmla="*/ 116 h 116"/>
                  <a:gd name="T2" fmla="*/ 58 w 116"/>
                  <a:gd name="T3" fmla="*/ 116 h 116"/>
                  <a:gd name="T4" fmla="*/ 46 w 116"/>
                  <a:gd name="T5" fmla="*/ 114 h 116"/>
                  <a:gd name="T6" fmla="*/ 36 w 116"/>
                  <a:gd name="T7" fmla="*/ 112 h 116"/>
                  <a:gd name="T8" fmla="*/ 26 w 116"/>
                  <a:gd name="T9" fmla="*/ 106 h 116"/>
                  <a:gd name="T10" fmla="*/ 18 w 116"/>
                  <a:gd name="T11" fmla="*/ 100 h 116"/>
                  <a:gd name="T12" fmla="*/ 10 w 116"/>
                  <a:gd name="T13" fmla="*/ 90 h 116"/>
                  <a:gd name="T14" fmla="*/ 4 w 116"/>
                  <a:gd name="T15" fmla="*/ 80 h 116"/>
                  <a:gd name="T16" fmla="*/ 2 w 116"/>
                  <a:gd name="T17" fmla="*/ 70 h 116"/>
                  <a:gd name="T18" fmla="*/ 0 w 116"/>
                  <a:gd name="T19" fmla="*/ 58 h 116"/>
                  <a:gd name="T20" fmla="*/ 0 w 116"/>
                  <a:gd name="T21" fmla="*/ 58 h 116"/>
                  <a:gd name="T22" fmla="*/ 2 w 116"/>
                  <a:gd name="T23" fmla="*/ 46 h 116"/>
                  <a:gd name="T24" fmla="*/ 4 w 116"/>
                  <a:gd name="T25" fmla="*/ 36 h 116"/>
                  <a:gd name="T26" fmla="*/ 10 w 116"/>
                  <a:gd name="T27" fmla="*/ 26 h 116"/>
                  <a:gd name="T28" fmla="*/ 18 w 116"/>
                  <a:gd name="T29" fmla="*/ 18 h 116"/>
                  <a:gd name="T30" fmla="*/ 26 w 116"/>
                  <a:gd name="T31" fmla="*/ 10 h 116"/>
                  <a:gd name="T32" fmla="*/ 36 w 116"/>
                  <a:gd name="T33" fmla="*/ 6 h 116"/>
                  <a:gd name="T34" fmla="*/ 46 w 116"/>
                  <a:gd name="T35" fmla="*/ 2 h 116"/>
                  <a:gd name="T36" fmla="*/ 58 w 116"/>
                  <a:gd name="T37" fmla="*/ 0 h 116"/>
                  <a:gd name="T38" fmla="*/ 58 w 116"/>
                  <a:gd name="T39" fmla="*/ 0 h 116"/>
                  <a:gd name="T40" fmla="*/ 70 w 116"/>
                  <a:gd name="T41" fmla="*/ 2 h 116"/>
                  <a:gd name="T42" fmla="*/ 80 w 116"/>
                  <a:gd name="T43" fmla="*/ 6 h 116"/>
                  <a:gd name="T44" fmla="*/ 90 w 116"/>
                  <a:gd name="T45" fmla="*/ 10 h 116"/>
                  <a:gd name="T46" fmla="*/ 98 w 116"/>
                  <a:gd name="T47" fmla="*/ 18 h 116"/>
                  <a:gd name="T48" fmla="*/ 106 w 116"/>
                  <a:gd name="T49" fmla="*/ 26 h 116"/>
                  <a:gd name="T50" fmla="*/ 112 w 116"/>
                  <a:gd name="T51" fmla="*/ 36 h 116"/>
                  <a:gd name="T52" fmla="*/ 114 w 116"/>
                  <a:gd name="T53" fmla="*/ 46 h 116"/>
                  <a:gd name="T54" fmla="*/ 116 w 116"/>
                  <a:gd name="T55" fmla="*/ 58 h 116"/>
                  <a:gd name="T56" fmla="*/ 116 w 116"/>
                  <a:gd name="T57" fmla="*/ 58 h 116"/>
                  <a:gd name="T58" fmla="*/ 114 w 116"/>
                  <a:gd name="T59" fmla="*/ 70 h 116"/>
                  <a:gd name="T60" fmla="*/ 112 w 116"/>
                  <a:gd name="T61" fmla="*/ 80 h 116"/>
                  <a:gd name="T62" fmla="*/ 106 w 116"/>
                  <a:gd name="T63" fmla="*/ 90 h 116"/>
                  <a:gd name="T64" fmla="*/ 98 w 116"/>
                  <a:gd name="T65" fmla="*/ 100 h 116"/>
                  <a:gd name="T66" fmla="*/ 90 w 116"/>
                  <a:gd name="T67" fmla="*/ 106 h 116"/>
                  <a:gd name="T68" fmla="*/ 80 w 116"/>
                  <a:gd name="T69" fmla="*/ 112 h 116"/>
                  <a:gd name="T70" fmla="*/ 70 w 116"/>
                  <a:gd name="T71" fmla="*/ 114 h 116"/>
                  <a:gd name="T72" fmla="*/ 58 w 116"/>
                  <a:gd name="T73" fmla="*/ 116 h 116"/>
                  <a:gd name="T74" fmla="*/ 58 w 116"/>
                  <a:gd name="T75"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16">
                    <a:moveTo>
                      <a:pt x="58" y="116"/>
                    </a:moveTo>
                    <a:lnTo>
                      <a:pt x="58" y="116"/>
                    </a:lnTo>
                    <a:lnTo>
                      <a:pt x="46" y="114"/>
                    </a:lnTo>
                    <a:lnTo>
                      <a:pt x="36" y="112"/>
                    </a:lnTo>
                    <a:lnTo>
                      <a:pt x="26" y="106"/>
                    </a:lnTo>
                    <a:lnTo>
                      <a:pt x="18" y="100"/>
                    </a:lnTo>
                    <a:lnTo>
                      <a:pt x="10" y="90"/>
                    </a:lnTo>
                    <a:lnTo>
                      <a:pt x="4" y="80"/>
                    </a:lnTo>
                    <a:lnTo>
                      <a:pt x="2" y="70"/>
                    </a:lnTo>
                    <a:lnTo>
                      <a:pt x="0" y="58"/>
                    </a:lnTo>
                    <a:lnTo>
                      <a:pt x="0" y="58"/>
                    </a:lnTo>
                    <a:lnTo>
                      <a:pt x="2" y="46"/>
                    </a:lnTo>
                    <a:lnTo>
                      <a:pt x="4" y="36"/>
                    </a:lnTo>
                    <a:lnTo>
                      <a:pt x="10" y="26"/>
                    </a:lnTo>
                    <a:lnTo>
                      <a:pt x="18" y="18"/>
                    </a:lnTo>
                    <a:lnTo>
                      <a:pt x="26" y="10"/>
                    </a:lnTo>
                    <a:lnTo>
                      <a:pt x="36" y="6"/>
                    </a:lnTo>
                    <a:lnTo>
                      <a:pt x="46" y="2"/>
                    </a:lnTo>
                    <a:lnTo>
                      <a:pt x="58" y="0"/>
                    </a:lnTo>
                    <a:lnTo>
                      <a:pt x="58" y="0"/>
                    </a:lnTo>
                    <a:lnTo>
                      <a:pt x="70" y="2"/>
                    </a:lnTo>
                    <a:lnTo>
                      <a:pt x="80" y="6"/>
                    </a:lnTo>
                    <a:lnTo>
                      <a:pt x="90" y="10"/>
                    </a:lnTo>
                    <a:lnTo>
                      <a:pt x="98" y="18"/>
                    </a:lnTo>
                    <a:lnTo>
                      <a:pt x="106" y="26"/>
                    </a:lnTo>
                    <a:lnTo>
                      <a:pt x="112" y="36"/>
                    </a:lnTo>
                    <a:lnTo>
                      <a:pt x="114" y="46"/>
                    </a:lnTo>
                    <a:lnTo>
                      <a:pt x="116" y="58"/>
                    </a:lnTo>
                    <a:lnTo>
                      <a:pt x="116" y="58"/>
                    </a:lnTo>
                    <a:lnTo>
                      <a:pt x="114" y="70"/>
                    </a:lnTo>
                    <a:lnTo>
                      <a:pt x="112" y="80"/>
                    </a:lnTo>
                    <a:lnTo>
                      <a:pt x="106" y="90"/>
                    </a:lnTo>
                    <a:lnTo>
                      <a:pt x="98" y="100"/>
                    </a:lnTo>
                    <a:lnTo>
                      <a:pt x="90" y="106"/>
                    </a:lnTo>
                    <a:lnTo>
                      <a:pt x="80" y="112"/>
                    </a:lnTo>
                    <a:lnTo>
                      <a:pt x="70" y="114"/>
                    </a:lnTo>
                    <a:lnTo>
                      <a:pt x="58" y="116"/>
                    </a:lnTo>
                    <a:lnTo>
                      <a:pt x="58" y="116"/>
                    </a:lnTo>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GB"/>
              </a:p>
            </p:txBody>
          </p:sp>
        </p:grpSp>
      </p:grpSp>
      <p:grpSp>
        <p:nvGrpSpPr>
          <p:cNvPr id="35" name="Group 34"/>
          <p:cNvGrpSpPr/>
          <p:nvPr/>
        </p:nvGrpSpPr>
        <p:grpSpPr>
          <a:xfrm>
            <a:off x="7501777" y="2336203"/>
            <a:ext cx="459805" cy="459805"/>
            <a:chOff x="2342233" y="4690710"/>
            <a:chExt cx="612000" cy="612000"/>
          </a:xfrm>
        </p:grpSpPr>
        <p:sp>
          <p:nvSpPr>
            <p:cNvPr id="36" name="Oval 35"/>
            <p:cNvSpPr/>
            <p:nvPr/>
          </p:nvSpPr>
          <p:spPr bwMode="ltGray">
            <a:xfrm>
              <a:off x="2342233" y="4690710"/>
              <a:ext cx="612000" cy="612000"/>
            </a:xfrm>
            <a:prstGeom prst="ellipse">
              <a:avLst/>
            </a:prstGeom>
            <a:solidFill>
              <a:srgbClr val="064E69"/>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37" name="Freeform 4985"/>
            <p:cNvSpPr>
              <a:spLocks noEditPoints="1"/>
            </p:cNvSpPr>
            <p:nvPr/>
          </p:nvSpPr>
          <p:spPr bwMode="auto">
            <a:xfrm>
              <a:off x="2454243" y="4848931"/>
              <a:ext cx="387981" cy="354033"/>
            </a:xfrm>
            <a:custGeom>
              <a:avLst/>
              <a:gdLst>
                <a:gd name="T0" fmla="*/ 282 w 320"/>
                <a:gd name="T1" fmla="*/ 112 h 292"/>
                <a:gd name="T2" fmla="*/ 294 w 320"/>
                <a:gd name="T3" fmla="*/ 114 h 292"/>
                <a:gd name="T4" fmla="*/ 308 w 320"/>
                <a:gd name="T5" fmla="*/ 120 h 292"/>
                <a:gd name="T6" fmla="*/ 320 w 320"/>
                <a:gd name="T7" fmla="*/ 138 h 292"/>
                <a:gd name="T8" fmla="*/ 320 w 320"/>
                <a:gd name="T9" fmla="*/ 196 h 292"/>
                <a:gd name="T10" fmla="*/ 320 w 320"/>
                <a:gd name="T11" fmla="*/ 202 h 292"/>
                <a:gd name="T12" fmla="*/ 316 w 320"/>
                <a:gd name="T13" fmla="*/ 214 h 292"/>
                <a:gd name="T14" fmla="*/ 304 w 320"/>
                <a:gd name="T15" fmla="*/ 228 h 292"/>
                <a:gd name="T16" fmla="*/ 282 w 320"/>
                <a:gd name="T17" fmla="*/ 234 h 292"/>
                <a:gd name="T18" fmla="*/ 252 w 320"/>
                <a:gd name="T19" fmla="*/ 234 h 292"/>
                <a:gd name="T20" fmla="*/ 260 w 320"/>
                <a:gd name="T21" fmla="*/ 264 h 292"/>
                <a:gd name="T22" fmla="*/ 272 w 320"/>
                <a:gd name="T23" fmla="*/ 286 h 292"/>
                <a:gd name="T24" fmla="*/ 278 w 320"/>
                <a:gd name="T25" fmla="*/ 292 h 292"/>
                <a:gd name="T26" fmla="*/ 254 w 320"/>
                <a:gd name="T27" fmla="*/ 278 h 292"/>
                <a:gd name="T28" fmla="*/ 234 w 320"/>
                <a:gd name="T29" fmla="*/ 260 h 292"/>
                <a:gd name="T30" fmla="*/ 218 w 320"/>
                <a:gd name="T31" fmla="*/ 234 h 292"/>
                <a:gd name="T32" fmla="*/ 198 w 320"/>
                <a:gd name="T33" fmla="*/ 234 h 292"/>
                <a:gd name="T34" fmla="*/ 186 w 320"/>
                <a:gd name="T35" fmla="*/ 232 h 292"/>
                <a:gd name="T36" fmla="*/ 172 w 320"/>
                <a:gd name="T37" fmla="*/ 224 h 292"/>
                <a:gd name="T38" fmla="*/ 162 w 320"/>
                <a:gd name="T39" fmla="*/ 208 h 292"/>
                <a:gd name="T40" fmla="*/ 160 w 320"/>
                <a:gd name="T41" fmla="*/ 150 h 292"/>
                <a:gd name="T42" fmla="*/ 160 w 320"/>
                <a:gd name="T43" fmla="*/ 144 h 292"/>
                <a:gd name="T44" fmla="*/ 164 w 320"/>
                <a:gd name="T45" fmla="*/ 130 h 292"/>
                <a:gd name="T46" fmla="*/ 176 w 320"/>
                <a:gd name="T47" fmla="*/ 118 h 292"/>
                <a:gd name="T48" fmla="*/ 198 w 320"/>
                <a:gd name="T49" fmla="*/ 112 h 292"/>
                <a:gd name="T50" fmla="*/ 140 w 320"/>
                <a:gd name="T51" fmla="*/ 150 h 292"/>
                <a:gd name="T52" fmla="*/ 142 w 320"/>
                <a:gd name="T53" fmla="*/ 142 h 292"/>
                <a:gd name="T54" fmla="*/ 148 w 320"/>
                <a:gd name="T55" fmla="*/ 122 h 292"/>
                <a:gd name="T56" fmla="*/ 162 w 320"/>
                <a:gd name="T57" fmla="*/ 104 h 292"/>
                <a:gd name="T58" fmla="*/ 184 w 320"/>
                <a:gd name="T59" fmla="*/ 94 h 292"/>
                <a:gd name="T60" fmla="*/ 282 w 320"/>
                <a:gd name="T61" fmla="*/ 92 h 292"/>
                <a:gd name="T62" fmla="*/ 288 w 320"/>
                <a:gd name="T63" fmla="*/ 94 h 292"/>
                <a:gd name="T64" fmla="*/ 288 w 320"/>
                <a:gd name="T65" fmla="*/ 52 h 292"/>
                <a:gd name="T66" fmla="*/ 286 w 320"/>
                <a:gd name="T67" fmla="*/ 36 h 292"/>
                <a:gd name="T68" fmla="*/ 276 w 320"/>
                <a:gd name="T69" fmla="*/ 16 h 292"/>
                <a:gd name="T70" fmla="*/ 254 w 320"/>
                <a:gd name="T71" fmla="*/ 2 h 292"/>
                <a:gd name="T72" fmla="*/ 236 w 320"/>
                <a:gd name="T73" fmla="*/ 0 h 292"/>
                <a:gd name="T74" fmla="*/ 52 w 320"/>
                <a:gd name="T75" fmla="*/ 0 h 292"/>
                <a:gd name="T76" fmla="*/ 34 w 320"/>
                <a:gd name="T77" fmla="*/ 2 h 292"/>
                <a:gd name="T78" fmla="*/ 16 w 320"/>
                <a:gd name="T79" fmla="*/ 12 h 292"/>
                <a:gd name="T80" fmla="*/ 2 w 320"/>
                <a:gd name="T81" fmla="*/ 34 h 292"/>
                <a:gd name="T82" fmla="*/ 0 w 320"/>
                <a:gd name="T83" fmla="*/ 52 h 292"/>
                <a:gd name="T84" fmla="*/ 0 w 320"/>
                <a:gd name="T85" fmla="*/ 112 h 292"/>
                <a:gd name="T86" fmla="*/ 2 w 320"/>
                <a:gd name="T87" fmla="*/ 130 h 292"/>
                <a:gd name="T88" fmla="*/ 12 w 320"/>
                <a:gd name="T89" fmla="*/ 148 h 292"/>
                <a:gd name="T90" fmla="*/ 34 w 320"/>
                <a:gd name="T91" fmla="*/ 162 h 292"/>
                <a:gd name="T92" fmla="*/ 52 w 320"/>
                <a:gd name="T93" fmla="*/ 164 h 292"/>
                <a:gd name="T94" fmla="*/ 64 w 320"/>
                <a:gd name="T95" fmla="*/ 164 h 292"/>
                <a:gd name="T96" fmla="*/ 54 w 320"/>
                <a:gd name="T97" fmla="*/ 206 h 292"/>
                <a:gd name="T98" fmla="*/ 44 w 320"/>
                <a:gd name="T99" fmla="*/ 226 h 292"/>
                <a:gd name="T100" fmla="*/ 30 w 320"/>
                <a:gd name="T101" fmla="*/ 244 h 292"/>
                <a:gd name="T102" fmla="*/ 40 w 320"/>
                <a:gd name="T103" fmla="*/ 240 h 292"/>
                <a:gd name="T104" fmla="*/ 62 w 320"/>
                <a:gd name="T105" fmla="*/ 226 h 292"/>
                <a:gd name="T106" fmla="*/ 90 w 320"/>
                <a:gd name="T107" fmla="*/ 200 h 292"/>
                <a:gd name="T108" fmla="*/ 110 w 320"/>
                <a:gd name="T109" fmla="*/ 164 h 292"/>
                <a:gd name="T110" fmla="*/ 140 w 320"/>
                <a:gd name="T111" fmla="*/ 1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92">
                  <a:moveTo>
                    <a:pt x="282" y="112"/>
                  </a:moveTo>
                  <a:lnTo>
                    <a:pt x="282" y="112"/>
                  </a:lnTo>
                  <a:lnTo>
                    <a:pt x="288" y="112"/>
                  </a:lnTo>
                  <a:lnTo>
                    <a:pt x="294" y="114"/>
                  </a:lnTo>
                  <a:lnTo>
                    <a:pt x="302" y="116"/>
                  </a:lnTo>
                  <a:lnTo>
                    <a:pt x="308" y="120"/>
                  </a:lnTo>
                  <a:lnTo>
                    <a:pt x="314" y="128"/>
                  </a:lnTo>
                  <a:lnTo>
                    <a:pt x="320" y="138"/>
                  </a:lnTo>
                  <a:lnTo>
                    <a:pt x="320" y="150"/>
                  </a:lnTo>
                  <a:lnTo>
                    <a:pt x="320" y="196"/>
                  </a:lnTo>
                  <a:lnTo>
                    <a:pt x="320" y="196"/>
                  </a:lnTo>
                  <a:lnTo>
                    <a:pt x="320" y="202"/>
                  </a:lnTo>
                  <a:lnTo>
                    <a:pt x="318" y="208"/>
                  </a:lnTo>
                  <a:lnTo>
                    <a:pt x="316" y="214"/>
                  </a:lnTo>
                  <a:lnTo>
                    <a:pt x="312" y="222"/>
                  </a:lnTo>
                  <a:lnTo>
                    <a:pt x="304" y="228"/>
                  </a:lnTo>
                  <a:lnTo>
                    <a:pt x="294" y="232"/>
                  </a:lnTo>
                  <a:lnTo>
                    <a:pt x="282" y="234"/>
                  </a:lnTo>
                  <a:lnTo>
                    <a:pt x="252" y="234"/>
                  </a:lnTo>
                  <a:lnTo>
                    <a:pt x="252" y="234"/>
                  </a:lnTo>
                  <a:lnTo>
                    <a:pt x="256" y="248"/>
                  </a:lnTo>
                  <a:lnTo>
                    <a:pt x="260" y="264"/>
                  </a:lnTo>
                  <a:lnTo>
                    <a:pt x="268" y="280"/>
                  </a:lnTo>
                  <a:lnTo>
                    <a:pt x="272" y="286"/>
                  </a:lnTo>
                  <a:lnTo>
                    <a:pt x="278" y="292"/>
                  </a:lnTo>
                  <a:lnTo>
                    <a:pt x="278" y="292"/>
                  </a:lnTo>
                  <a:lnTo>
                    <a:pt x="272" y="290"/>
                  </a:lnTo>
                  <a:lnTo>
                    <a:pt x="254" y="278"/>
                  </a:lnTo>
                  <a:lnTo>
                    <a:pt x="244" y="270"/>
                  </a:lnTo>
                  <a:lnTo>
                    <a:pt x="234" y="260"/>
                  </a:lnTo>
                  <a:lnTo>
                    <a:pt x="226" y="248"/>
                  </a:lnTo>
                  <a:lnTo>
                    <a:pt x="218" y="234"/>
                  </a:lnTo>
                  <a:lnTo>
                    <a:pt x="198" y="234"/>
                  </a:lnTo>
                  <a:lnTo>
                    <a:pt x="198" y="234"/>
                  </a:lnTo>
                  <a:lnTo>
                    <a:pt x="192" y="234"/>
                  </a:lnTo>
                  <a:lnTo>
                    <a:pt x="186" y="232"/>
                  </a:lnTo>
                  <a:lnTo>
                    <a:pt x="180" y="230"/>
                  </a:lnTo>
                  <a:lnTo>
                    <a:pt x="172" y="224"/>
                  </a:lnTo>
                  <a:lnTo>
                    <a:pt x="166" y="218"/>
                  </a:lnTo>
                  <a:lnTo>
                    <a:pt x="162" y="208"/>
                  </a:lnTo>
                  <a:lnTo>
                    <a:pt x="160" y="196"/>
                  </a:lnTo>
                  <a:lnTo>
                    <a:pt x="160" y="150"/>
                  </a:lnTo>
                  <a:lnTo>
                    <a:pt x="160" y="150"/>
                  </a:lnTo>
                  <a:lnTo>
                    <a:pt x="160" y="144"/>
                  </a:lnTo>
                  <a:lnTo>
                    <a:pt x="162" y="138"/>
                  </a:lnTo>
                  <a:lnTo>
                    <a:pt x="164" y="130"/>
                  </a:lnTo>
                  <a:lnTo>
                    <a:pt x="170" y="124"/>
                  </a:lnTo>
                  <a:lnTo>
                    <a:pt x="176" y="118"/>
                  </a:lnTo>
                  <a:lnTo>
                    <a:pt x="186" y="114"/>
                  </a:lnTo>
                  <a:lnTo>
                    <a:pt x="198" y="112"/>
                  </a:lnTo>
                  <a:lnTo>
                    <a:pt x="282" y="112"/>
                  </a:lnTo>
                  <a:close/>
                  <a:moveTo>
                    <a:pt x="140" y="150"/>
                  </a:moveTo>
                  <a:lnTo>
                    <a:pt x="140" y="150"/>
                  </a:lnTo>
                  <a:lnTo>
                    <a:pt x="142" y="142"/>
                  </a:lnTo>
                  <a:lnTo>
                    <a:pt x="144" y="132"/>
                  </a:lnTo>
                  <a:lnTo>
                    <a:pt x="148" y="122"/>
                  </a:lnTo>
                  <a:lnTo>
                    <a:pt x="154" y="112"/>
                  </a:lnTo>
                  <a:lnTo>
                    <a:pt x="162" y="104"/>
                  </a:lnTo>
                  <a:lnTo>
                    <a:pt x="172" y="98"/>
                  </a:lnTo>
                  <a:lnTo>
                    <a:pt x="184" y="94"/>
                  </a:lnTo>
                  <a:lnTo>
                    <a:pt x="198" y="92"/>
                  </a:lnTo>
                  <a:lnTo>
                    <a:pt x="282" y="92"/>
                  </a:lnTo>
                  <a:lnTo>
                    <a:pt x="282" y="92"/>
                  </a:lnTo>
                  <a:lnTo>
                    <a:pt x="288" y="94"/>
                  </a:lnTo>
                  <a:lnTo>
                    <a:pt x="288" y="52"/>
                  </a:lnTo>
                  <a:lnTo>
                    <a:pt x="288" y="52"/>
                  </a:lnTo>
                  <a:lnTo>
                    <a:pt x="288" y="44"/>
                  </a:lnTo>
                  <a:lnTo>
                    <a:pt x="286" y="36"/>
                  </a:lnTo>
                  <a:lnTo>
                    <a:pt x="282" y="26"/>
                  </a:lnTo>
                  <a:lnTo>
                    <a:pt x="276" y="16"/>
                  </a:lnTo>
                  <a:lnTo>
                    <a:pt x="266" y="8"/>
                  </a:lnTo>
                  <a:lnTo>
                    <a:pt x="254" y="2"/>
                  </a:lnTo>
                  <a:lnTo>
                    <a:pt x="246" y="0"/>
                  </a:lnTo>
                  <a:lnTo>
                    <a:pt x="236" y="0"/>
                  </a:lnTo>
                  <a:lnTo>
                    <a:pt x="52" y="0"/>
                  </a:lnTo>
                  <a:lnTo>
                    <a:pt x="52" y="0"/>
                  </a:lnTo>
                  <a:lnTo>
                    <a:pt x="44" y="0"/>
                  </a:lnTo>
                  <a:lnTo>
                    <a:pt x="34" y="2"/>
                  </a:lnTo>
                  <a:lnTo>
                    <a:pt x="26" y="6"/>
                  </a:lnTo>
                  <a:lnTo>
                    <a:pt x="16" y="12"/>
                  </a:lnTo>
                  <a:lnTo>
                    <a:pt x="8" y="22"/>
                  </a:lnTo>
                  <a:lnTo>
                    <a:pt x="2" y="34"/>
                  </a:lnTo>
                  <a:lnTo>
                    <a:pt x="0" y="42"/>
                  </a:lnTo>
                  <a:lnTo>
                    <a:pt x="0" y="52"/>
                  </a:lnTo>
                  <a:lnTo>
                    <a:pt x="0" y="112"/>
                  </a:lnTo>
                  <a:lnTo>
                    <a:pt x="0" y="112"/>
                  </a:lnTo>
                  <a:lnTo>
                    <a:pt x="0" y="120"/>
                  </a:lnTo>
                  <a:lnTo>
                    <a:pt x="2" y="130"/>
                  </a:lnTo>
                  <a:lnTo>
                    <a:pt x="6" y="138"/>
                  </a:lnTo>
                  <a:lnTo>
                    <a:pt x="12" y="148"/>
                  </a:lnTo>
                  <a:lnTo>
                    <a:pt x="22" y="156"/>
                  </a:lnTo>
                  <a:lnTo>
                    <a:pt x="34" y="162"/>
                  </a:lnTo>
                  <a:lnTo>
                    <a:pt x="42" y="164"/>
                  </a:lnTo>
                  <a:lnTo>
                    <a:pt x="52" y="164"/>
                  </a:lnTo>
                  <a:lnTo>
                    <a:pt x="64" y="164"/>
                  </a:lnTo>
                  <a:lnTo>
                    <a:pt x="64" y="164"/>
                  </a:lnTo>
                  <a:lnTo>
                    <a:pt x="60" y="186"/>
                  </a:lnTo>
                  <a:lnTo>
                    <a:pt x="54" y="206"/>
                  </a:lnTo>
                  <a:lnTo>
                    <a:pt x="50" y="218"/>
                  </a:lnTo>
                  <a:lnTo>
                    <a:pt x="44" y="226"/>
                  </a:lnTo>
                  <a:lnTo>
                    <a:pt x="38" y="236"/>
                  </a:lnTo>
                  <a:lnTo>
                    <a:pt x="30" y="244"/>
                  </a:lnTo>
                  <a:lnTo>
                    <a:pt x="30" y="244"/>
                  </a:lnTo>
                  <a:lnTo>
                    <a:pt x="40" y="240"/>
                  </a:lnTo>
                  <a:lnTo>
                    <a:pt x="50" y="234"/>
                  </a:lnTo>
                  <a:lnTo>
                    <a:pt x="62" y="226"/>
                  </a:lnTo>
                  <a:lnTo>
                    <a:pt x="76" y="214"/>
                  </a:lnTo>
                  <a:lnTo>
                    <a:pt x="90" y="200"/>
                  </a:lnTo>
                  <a:lnTo>
                    <a:pt x="102" y="184"/>
                  </a:lnTo>
                  <a:lnTo>
                    <a:pt x="110" y="164"/>
                  </a:lnTo>
                  <a:lnTo>
                    <a:pt x="140" y="164"/>
                  </a:lnTo>
                  <a:lnTo>
                    <a:pt x="14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38" name="Picture 37"/>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839724" y="2716737"/>
            <a:ext cx="294706" cy="2817858"/>
          </a:xfrm>
          <a:prstGeom prst="rect">
            <a:avLst/>
          </a:prstGeom>
        </p:spPr>
      </p:pic>
    </p:spTree>
    <p:extLst>
      <p:ext uri="{BB962C8B-B14F-4D97-AF65-F5344CB8AC3E}">
        <p14:creationId xmlns:p14="http://schemas.microsoft.com/office/powerpoint/2010/main" val="17556539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7763931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498" imgH="499" progId="TCLayout.ActiveDocument.1">
                  <p:embed/>
                </p:oleObj>
              </mc:Choice>
              <mc:Fallback>
                <p:oleObj name="think-cell Slide" r:id="rId4" imgW="498" imgH="499"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46876" y="308271"/>
            <a:ext cx="9686100" cy="476805"/>
          </a:xfrm>
        </p:spPr>
        <p:txBody>
          <a:bodyPr/>
          <a:lstStyle/>
          <a:p>
            <a:r>
              <a:rPr lang="en-US" dirty="0"/>
              <a:t>Why is it Important to Aetna?</a:t>
            </a:r>
          </a:p>
        </p:txBody>
      </p:sp>
      <p:sp>
        <p:nvSpPr>
          <p:cNvPr id="3" name="Text Placeholder 2"/>
          <p:cNvSpPr>
            <a:spLocks noGrp="1"/>
          </p:cNvSpPr>
          <p:nvPr>
            <p:ph type="body" sz="quarter" idx="11"/>
          </p:nvPr>
        </p:nvSpPr>
        <p:spPr/>
        <p:txBody>
          <a:bodyPr/>
          <a:lstStyle/>
          <a:p>
            <a:r>
              <a:rPr lang="en-US" dirty="0"/>
              <a:t>Aligning to this Architecture North Star will allow Aetna to excel in a variety of business areas and transform the sales organization.</a:t>
            </a:r>
          </a:p>
        </p:txBody>
      </p:sp>
      <p:cxnSp>
        <p:nvCxnSpPr>
          <p:cNvPr id="6" name="Straight Connector 5"/>
          <p:cNvCxnSpPr/>
          <p:nvPr/>
        </p:nvCxnSpPr>
        <p:spPr>
          <a:xfrm>
            <a:off x="687182" y="2284587"/>
            <a:ext cx="10677194" cy="0"/>
          </a:xfrm>
          <a:prstGeom prst="line">
            <a:avLst/>
          </a:prstGeom>
          <a:ln w="15875"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7" name="Text Placeholder 18"/>
          <p:cNvSpPr txBox="1">
            <a:spLocks/>
          </p:cNvSpPr>
          <p:nvPr/>
        </p:nvSpPr>
        <p:spPr>
          <a:xfrm>
            <a:off x="3877354" y="2070819"/>
            <a:ext cx="4296851" cy="427535"/>
          </a:xfrm>
          <a:prstGeom prst="rect">
            <a:avLst/>
          </a:prstGeom>
          <a:solidFill>
            <a:schemeClr val="bg1"/>
          </a:solidFill>
          <a:ln w="9525">
            <a:noFill/>
          </a:ln>
        </p:spPr>
        <p:txBody>
          <a:bodyPr vert="horz" wrap="square" lIns="72000" tIns="72000" rIns="72000" bIns="72000" rtlCol="0">
            <a:noAutofit/>
          </a:bodyPr>
          <a:lstStyle>
            <a:lvl1pPr marL="0" indent="0" algn="l" defTabSz="914400" rtl="0" eaLnBrk="1" latinLnBrk="0" hangingPunct="1">
              <a:lnSpc>
                <a:spcPts val="2160"/>
              </a:lnSpc>
              <a:spcBef>
                <a:spcPts val="0"/>
              </a:spcBef>
              <a:spcAft>
                <a:spcPts val="0"/>
              </a:spcAft>
              <a:buFont typeface="Arial" panose="020B0604020202020204" pitchFamily="34" charset="0"/>
              <a:buNone/>
              <a:defRPr sz="1600" b="1" kern="1200">
                <a:solidFill>
                  <a:schemeClr val="bg1"/>
                </a:solidFill>
                <a:latin typeface="+mn-lt"/>
                <a:ea typeface="+mn-ea"/>
                <a:cs typeface="+mn-cs"/>
              </a:defRPr>
            </a:lvl1pPr>
            <a:lvl2pPr marL="378000" indent="-180000" algn="l" defTabSz="914400" rtl="0" eaLnBrk="1" latinLnBrk="0" hangingPunct="1">
              <a:lnSpc>
                <a:spcPct val="90000"/>
              </a:lnSpc>
              <a:spcBef>
                <a:spcPts val="600"/>
              </a:spcBef>
              <a:buFont typeface="Arial" panose="020B0604020202020204" pitchFamily="34" charset="0"/>
              <a:buChar char="–"/>
              <a:defRPr sz="1400" b="0" kern="1200">
                <a:solidFill>
                  <a:schemeClr val="tx1"/>
                </a:solidFill>
                <a:latin typeface="+mn-lt"/>
                <a:ea typeface="+mn-ea"/>
                <a:cs typeface="+mn-cs"/>
              </a:defRPr>
            </a:lvl2pPr>
            <a:lvl3pPr marL="55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3pPr>
            <a:lvl4pPr marL="73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4pPr>
            <a:lvl5pPr marL="738000" indent="-179388" algn="l" defTabSz="914400" rtl="0" eaLnBrk="1" latinLnBrk="0" hangingPunct="1">
              <a:lnSpc>
                <a:spcPct val="100000"/>
              </a:lnSpc>
              <a:spcBef>
                <a:spcPts val="0"/>
              </a:spcBef>
              <a:buFont typeface="Arial" panose="020B0604020202020204" pitchFamily="34" charset="0"/>
              <a:buChar char="–"/>
              <a:tabLst/>
              <a:defRPr sz="1400" b="0" kern="1200">
                <a:solidFill>
                  <a:schemeClr val="tx1"/>
                </a:solidFill>
                <a:latin typeface="+mn-lt"/>
                <a:ea typeface="+mn-ea"/>
                <a:cs typeface="+mn-cs"/>
              </a:defRPr>
            </a:lvl5pPr>
            <a:lvl6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400" dirty="0">
                <a:solidFill>
                  <a:schemeClr val="tx2"/>
                </a:solidFill>
                <a:latin typeface="Domaine Display Bold" panose="020A0803080505060203" pitchFamily="18" charset="0"/>
                <a:ea typeface="Domaine Display" charset="0"/>
                <a:cs typeface="Domaine Display" charset="0"/>
              </a:rPr>
              <a:t>What Aetna could gain…</a:t>
            </a:r>
          </a:p>
        </p:txBody>
      </p:sp>
      <p:sp>
        <p:nvSpPr>
          <p:cNvPr id="11" name="Rectangle 10"/>
          <p:cNvSpPr/>
          <p:nvPr/>
        </p:nvSpPr>
        <p:spPr>
          <a:xfrm>
            <a:off x="1155397" y="2955956"/>
            <a:ext cx="2571137" cy="923330"/>
          </a:xfrm>
          <a:prstGeom prst="rect">
            <a:avLst/>
          </a:prstGeom>
        </p:spPr>
        <p:txBody>
          <a:bodyPr wrap="square" anchor="ctr">
            <a:spAutoFit/>
          </a:bodyPr>
          <a:lstStyle/>
          <a:p>
            <a:pPr lvl="0">
              <a:spcAft>
                <a:spcPts val="600"/>
              </a:spcAft>
              <a:defRPr/>
            </a:pPr>
            <a:r>
              <a:rPr lang="en-US" b="1" dirty="0">
                <a:solidFill>
                  <a:schemeClr val="tx2"/>
                </a:solidFill>
                <a:latin typeface="Domaine Display Bold" panose="020A0803080505060203" pitchFamily="18" charset="0"/>
              </a:rPr>
              <a:t>Deliver an industry leading provider experience.</a:t>
            </a:r>
          </a:p>
        </p:txBody>
      </p:sp>
      <p:sp>
        <p:nvSpPr>
          <p:cNvPr id="14" name="Oval 13"/>
          <p:cNvSpPr/>
          <p:nvPr/>
        </p:nvSpPr>
        <p:spPr>
          <a:xfrm>
            <a:off x="515937" y="3121250"/>
            <a:ext cx="550524" cy="569334"/>
          </a:xfrm>
          <a:prstGeom prst="ellipse">
            <a:avLst/>
          </a:prstGeom>
          <a:solidFill>
            <a:schemeClr val="accent4">
              <a:lumMod val="75000"/>
            </a:schemeClr>
          </a:solidFill>
          <a:ln w="317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17" name="Oval 16"/>
          <p:cNvSpPr/>
          <p:nvPr/>
        </p:nvSpPr>
        <p:spPr>
          <a:xfrm>
            <a:off x="446876" y="4891921"/>
            <a:ext cx="550524" cy="569334"/>
          </a:xfrm>
          <a:prstGeom prst="ellipse">
            <a:avLst/>
          </a:prstGeom>
          <a:solidFill>
            <a:schemeClr val="accent4">
              <a:lumMod val="75000"/>
            </a:schemeClr>
          </a:solidFill>
          <a:ln w="317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19" name="Rectangle 18"/>
          <p:cNvSpPr/>
          <p:nvPr/>
        </p:nvSpPr>
        <p:spPr>
          <a:xfrm>
            <a:off x="1123166" y="4520521"/>
            <a:ext cx="2571137" cy="1477328"/>
          </a:xfrm>
          <a:prstGeom prst="rect">
            <a:avLst/>
          </a:prstGeom>
        </p:spPr>
        <p:txBody>
          <a:bodyPr wrap="square" anchor="ctr">
            <a:spAutoFit/>
          </a:bodyPr>
          <a:lstStyle/>
          <a:p>
            <a:pPr lvl="0">
              <a:spcAft>
                <a:spcPts val="600"/>
              </a:spcAft>
              <a:defRPr/>
            </a:pPr>
            <a:r>
              <a:rPr lang="en-US" b="1" dirty="0">
                <a:solidFill>
                  <a:schemeClr val="tx2"/>
                </a:solidFill>
                <a:latin typeface="Domaine Display Bold" panose="020A0803080505060203" pitchFamily="18" charset="0"/>
              </a:rPr>
              <a:t>Improve operations by having accurate projections over sales pipelines and sales leads.</a:t>
            </a:r>
          </a:p>
        </p:txBody>
      </p:sp>
      <p:sp>
        <p:nvSpPr>
          <p:cNvPr id="20" name="Rectangle 19"/>
          <p:cNvSpPr/>
          <p:nvPr/>
        </p:nvSpPr>
        <p:spPr>
          <a:xfrm>
            <a:off x="3993760" y="2950861"/>
            <a:ext cx="4769814" cy="1569660"/>
          </a:xfrm>
          <a:prstGeom prst="rect">
            <a:avLst/>
          </a:prstGeom>
        </p:spPr>
        <p:txBody>
          <a:bodyPr wrap="square" anchor="ctr">
            <a:spAutoFit/>
          </a:bodyPr>
          <a:lstStyle/>
          <a:p>
            <a:pPr marL="285750" lvl="0" indent="-285750">
              <a:spcAft>
                <a:spcPts val="600"/>
              </a:spcAft>
              <a:buFont typeface="Arial" panose="020B0604020202020204" pitchFamily="34" charset="0"/>
              <a:buChar char="•"/>
              <a:defRPr/>
            </a:pPr>
            <a:r>
              <a:rPr lang="en-US" sz="1600" dirty="0">
                <a:solidFill>
                  <a:schemeClr val="tx2"/>
                </a:solidFill>
              </a:rPr>
              <a:t>Deliver an end to end delightful producer experience by enabling features such as global identity, communications management, insights to producers and avail Aetna resources such as Shared Service cloud to premier producers.</a:t>
            </a:r>
          </a:p>
        </p:txBody>
      </p:sp>
      <p:sp>
        <p:nvSpPr>
          <p:cNvPr id="21" name="Rectangle 20"/>
          <p:cNvSpPr/>
          <p:nvPr/>
        </p:nvSpPr>
        <p:spPr>
          <a:xfrm>
            <a:off x="3993760" y="4520521"/>
            <a:ext cx="4769814" cy="1323439"/>
          </a:xfrm>
          <a:prstGeom prst="rect">
            <a:avLst/>
          </a:prstGeom>
        </p:spPr>
        <p:txBody>
          <a:bodyPr wrap="square" anchor="ctr">
            <a:spAutoFit/>
          </a:bodyPr>
          <a:lstStyle/>
          <a:p>
            <a:pPr marL="285750" lvl="0" indent="-285750">
              <a:spcAft>
                <a:spcPts val="600"/>
              </a:spcAft>
              <a:buFont typeface="Arial" panose="020B0604020202020204" pitchFamily="34" charset="0"/>
              <a:buChar char="•"/>
              <a:defRPr/>
            </a:pPr>
            <a:r>
              <a:rPr lang="en-US" sz="1600" dirty="0">
                <a:solidFill>
                  <a:schemeClr val="tx2"/>
                </a:solidFill>
              </a:rPr>
              <a:t>Consolidate multiple BOR’s that exist today and integrate with the ecosystem platform (for both members and producers), this will provide up to date, context rich information for all of the sales organization.</a:t>
            </a:r>
          </a:p>
        </p:txBody>
      </p:sp>
      <p:sp>
        <p:nvSpPr>
          <p:cNvPr id="22" name="Rectangle 21"/>
          <p:cNvSpPr/>
          <p:nvPr/>
        </p:nvSpPr>
        <p:spPr>
          <a:xfrm>
            <a:off x="8677849" y="2929138"/>
            <a:ext cx="3112025" cy="1154162"/>
          </a:xfrm>
          <a:prstGeom prst="rect">
            <a:avLst/>
          </a:prstGeom>
        </p:spPr>
        <p:txBody>
          <a:bodyPr wrap="square" anchor="ctr">
            <a:spAutoFit/>
          </a:bodyPr>
          <a:lstStyle/>
          <a:p>
            <a:pPr marL="285750" lvl="0" indent="-285750">
              <a:spcAft>
                <a:spcPts val="600"/>
              </a:spcAft>
              <a:buFont typeface="Arial" panose="020B0604020202020204" pitchFamily="34" charset="0"/>
              <a:buChar char="•"/>
              <a:defRPr/>
            </a:pPr>
            <a:r>
              <a:rPr lang="en-US" sz="1600" dirty="0">
                <a:solidFill>
                  <a:schemeClr val="tx2"/>
                </a:solidFill>
              </a:rPr>
              <a:t>Grow Producer retention and recruitment.</a:t>
            </a:r>
          </a:p>
          <a:p>
            <a:pPr marL="285750" lvl="0" indent="-285750">
              <a:spcAft>
                <a:spcPts val="600"/>
              </a:spcAft>
              <a:buFont typeface="Arial" panose="020B0604020202020204" pitchFamily="34" charset="0"/>
              <a:buChar char="•"/>
              <a:defRPr/>
            </a:pPr>
            <a:r>
              <a:rPr lang="en-US" sz="1600" dirty="0">
                <a:solidFill>
                  <a:schemeClr val="tx2"/>
                </a:solidFill>
              </a:rPr>
              <a:t>Increased productivity gains of existing producers.</a:t>
            </a:r>
          </a:p>
        </p:txBody>
      </p:sp>
      <p:sp>
        <p:nvSpPr>
          <p:cNvPr id="25" name="TextBox 24"/>
          <p:cNvSpPr txBox="1"/>
          <p:nvPr/>
        </p:nvSpPr>
        <p:spPr>
          <a:xfrm>
            <a:off x="1118567" y="2629744"/>
            <a:ext cx="2000019" cy="294640"/>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Potential Benefit</a:t>
            </a:r>
          </a:p>
        </p:txBody>
      </p:sp>
      <p:sp>
        <p:nvSpPr>
          <p:cNvPr id="26" name="TextBox 25"/>
          <p:cNvSpPr txBox="1"/>
          <p:nvPr/>
        </p:nvSpPr>
        <p:spPr>
          <a:xfrm>
            <a:off x="4707045" y="2629744"/>
            <a:ext cx="2000019" cy="294640"/>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Description</a:t>
            </a:r>
          </a:p>
        </p:txBody>
      </p:sp>
      <p:sp>
        <p:nvSpPr>
          <p:cNvPr id="27" name="TextBox 26"/>
          <p:cNvSpPr txBox="1"/>
          <p:nvPr/>
        </p:nvSpPr>
        <p:spPr>
          <a:xfrm>
            <a:off x="9032494" y="2629744"/>
            <a:ext cx="2200021" cy="294640"/>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Positive Outcomes</a:t>
            </a:r>
          </a:p>
        </p:txBody>
      </p:sp>
      <p:sp>
        <p:nvSpPr>
          <p:cNvPr id="24" name="Freeform 4886"/>
          <p:cNvSpPr>
            <a:spLocks/>
          </p:cNvSpPr>
          <p:nvPr/>
        </p:nvSpPr>
        <p:spPr bwMode="auto">
          <a:xfrm>
            <a:off x="641703" y="3260281"/>
            <a:ext cx="291273" cy="291273"/>
          </a:xfrm>
          <a:custGeom>
            <a:avLst/>
            <a:gdLst>
              <a:gd name="T0" fmla="*/ 320 w 320"/>
              <a:gd name="T1" fmla="*/ 124 h 320"/>
              <a:gd name="T2" fmla="*/ 320 w 320"/>
              <a:gd name="T3" fmla="*/ 196 h 320"/>
              <a:gd name="T4" fmla="*/ 320 w 320"/>
              <a:gd name="T5" fmla="*/ 196 h 320"/>
              <a:gd name="T6" fmla="*/ 318 w 320"/>
              <a:gd name="T7" fmla="*/ 202 h 320"/>
              <a:gd name="T8" fmla="*/ 316 w 320"/>
              <a:gd name="T9" fmla="*/ 208 h 320"/>
              <a:gd name="T10" fmla="*/ 310 w 320"/>
              <a:gd name="T11" fmla="*/ 210 h 320"/>
              <a:gd name="T12" fmla="*/ 304 w 320"/>
              <a:gd name="T13" fmla="*/ 212 h 320"/>
              <a:gd name="T14" fmla="*/ 212 w 320"/>
              <a:gd name="T15" fmla="*/ 212 h 320"/>
              <a:gd name="T16" fmla="*/ 212 w 320"/>
              <a:gd name="T17" fmla="*/ 304 h 320"/>
              <a:gd name="T18" fmla="*/ 212 w 320"/>
              <a:gd name="T19" fmla="*/ 304 h 320"/>
              <a:gd name="T20" fmla="*/ 210 w 320"/>
              <a:gd name="T21" fmla="*/ 310 h 320"/>
              <a:gd name="T22" fmla="*/ 208 w 320"/>
              <a:gd name="T23" fmla="*/ 316 h 320"/>
              <a:gd name="T24" fmla="*/ 202 w 320"/>
              <a:gd name="T25" fmla="*/ 318 h 320"/>
              <a:gd name="T26" fmla="*/ 196 w 320"/>
              <a:gd name="T27" fmla="*/ 320 h 320"/>
              <a:gd name="T28" fmla="*/ 124 w 320"/>
              <a:gd name="T29" fmla="*/ 320 h 320"/>
              <a:gd name="T30" fmla="*/ 124 w 320"/>
              <a:gd name="T31" fmla="*/ 320 h 320"/>
              <a:gd name="T32" fmla="*/ 118 w 320"/>
              <a:gd name="T33" fmla="*/ 318 h 320"/>
              <a:gd name="T34" fmla="*/ 112 w 320"/>
              <a:gd name="T35" fmla="*/ 316 h 320"/>
              <a:gd name="T36" fmla="*/ 110 w 320"/>
              <a:gd name="T37" fmla="*/ 310 h 320"/>
              <a:gd name="T38" fmla="*/ 108 w 320"/>
              <a:gd name="T39" fmla="*/ 304 h 320"/>
              <a:gd name="T40" fmla="*/ 108 w 320"/>
              <a:gd name="T41" fmla="*/ 212 h 320"/>
              <a:gd name="T42" fmla="*/ 16 w 320"/>
              <a:gd name="T43" fmla="*/ 212 h 320"/>
              <a:gd name="T44" fmla="*/ 16 w 320"/>
              <a:gd name="T45" fmla="*/ 212 h 320"/>
              <a:gd name="T46" fmla="*/ 10 w 320"/>
              <a:gd name="T47" fmla="*/ 210 h 320"/>
              <a:gd name="T48" fmla="*/ 4 w 320"/>
              <a:gd name="T49" fmla="*/ 208 h 320"/>
              <a:gd name="T50" fmla="*/ 2 w 320"/>
              <a:gd name="T51" fmla="*/ 202 h 320"/>
              <a:gd name="T52" fmla="*/ 0 w 320"/>
              <a:gd name="T53" fmla="*/ 196 h 320"/>
              <a:gd name="T54" fmla="*/ 0 w 320"/>
              <a:gd name="T55" fmla="*/ 124 h 320"/>
              <a:gd name="T56" fmla="*/ 0 w 320"/>
              <a:gd name="T57" fmla="*/ 124 h 320"/>
              <a:gd name="T58" fmla="*/ 2 w 320"/>
              <a:gd name="T59" fmla="*/ 118 h 320"/>
              <a:gd name="T60" fmla="*/ 4 w 320"/>
              <a:gd name="T61" fmla="*/ 112 h 320"/>
              <a:gd name="T62" fmla="*/ 10 w 320"/>
              <a:gd name="T63" fmla="*/ 110 h 320"/>
              <a:gd name="T64" fmla="*/ 16 w 320"/>
              <a:gd name="T65" fmla="*/ 108 h 320"/>
              <a:gd name="T66" fmla="*/ 108 w 320"/>
              <a:gd name="T67" fmla="*/ 108 h 320"/>
              <a:gd name="T68" fmla="*/ 108 w 320"/>
              <a:gd name="T69" fmla="*/ 16 h 320"/>
              <a:gd name="T70" fmla="*/ 108 w 320"/>
              <a:gd name="T71" fmla="*/ 16 h 320"/>
              <a:gd name="T72" fmla="*/ 110 w 320"/>
              <a:gd name="T73" fmla="*/ 10 h 320"/>
              <a:gd name="T74" fmla="*/ 112 w 320"/>
              <a:gd name="T75" fmla="*/ 4 h 320"/>
              <a:gd name="T76" fmla="*/ 118 w 320"/>
              <a:gd name="T77" fmla="*/ 2 h 320"/>
              <a:gd name="T78" fmla="*/ 124 w 320"/>
              <a:gd name="T79" fmla="*/ 0 h 320"/>
              <a:gd name="T80" fmla="*/ 196 w 320"/>
              <a:gd name="T81" fmla="*/ 0 h 320"/>
              <a:gd name="T82" fmla="*/ 196 w 320"/>
              <a:gd name="T83" fmla="*/ 0 h 320"/>
              <a:gd name="T84" fmla="*/ 202 w 320"/>
              <a:gd name="T85" fmla="*/ 2 h 320"/>
              <a:gd name="T86" fmla="*/ 208 w 320"/>
              <a:gd name="T87" fmla="*/ 4 h 320"/>
              <a:gd name="T88" fmla="*/ 210 w 320"/>
              <a:gd name="T89" fmla="*/ 10 h 320"/>
              <a:gd name="T90" fmla="*/ 212 w 320"/>
              <a:gd name="T91" fmla="*/ 16 h 320"/>
              <a:gd name="T92" fmla="*/ 212 w 320"/>
              <a:gd name="T93" fmla="*/ 108 h 320"/>
              <a:gd name="T94" fmla="*/ 304 w 320"/>
              <a:gd name="T95" fmla="*/ 108 h 320"/>
              <a:gd name="T96" fmla="*/ 304 w 320"/>
              <a:gd name="T97" fmla="*/ 108 h 320"/>
              <a:gd name="T98" fmla="*/ 310 w 320"/>
              <a:gd name="T99" fmla="*/ 110 h 320"/>
              <a:gd name="T100" fmla="*/ 316 w 320"/>
              <a:gd name="T101" fmla="*/ 112 h 320"/>
              <a:gd name="T102" fmla="*/ 318 w 320"/>
              <a:gd name="T103" fmla="*/ 118 h 320"/>
              <a:gd name="T104" fmla="*/ 320 w 320"/>
              <a:gd name="T105" fmla="*/ 124 h 320"/>
              <a:gd name="T106" fmla="*/ 320 w 320"/>
              <a:gd name="T107" fmla="*/ 12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20">
                <a:moveTo>
                  <a:pt x="320" y="124"/>
                </a:moveTo>
                <a:lnTo>
                  <a:pt x="320" y="196"/>
                </a:lnTo>
                <a:lnTo>
                  <a:pt x="320" y="196"/>
                </a:lnTo>
                <a:lnTo>
                  <a:pt x="318" y="202"/>
                </a:lnTo>
                <a:lnTo>
                  <a:pt x="316" y="208"/>
                </a:lnTo>
                <a:lnTo>
                  <a:pt x="310" y="210"/>
                </a:lnTo>
                <a:lnTo>
                  <a:pt x="304" y="212"/>
                </a:lnTo>
                <a:lnTo>
                  <a:pt x="212" y="212"/>
                </a:lnTo>
                <a:lnTo>
                  <a:pt x="212" y="304"/>
                </a:lnTo>
                <a:lnTo>
                  <a:pt x="212" y="304"/>
                </a:lnTo>
                <a:lnTo>
                  <a:pt x="210" y="310"/>
                </a:lnTo>
                <a:lnTo>
                  <a:pt x="208" y="316"/>
                </a:lnTo>
                <a:lnTo>
                  <a:pt x="202" y="318"/>
                </a:lnTo>
                <a:lnTo>
                  <a:pt x="196" y="320"/>
                </a:lnTo>
                <a:lnTo>
                  <a:pt x="124" y="320"/>
                </a:lnTo>
                <a:lnTo>
                  <a:pt x="124" y="320"/>
                </a:lnTo>
                <a:lnTo>
                  <a:pt x="118" y="318"/>
                </a:lnTo>
                <a:lnTo>
                  <a:pt x="112" y="316"/>
                </a:lnTo>
                <a:lnTo>
                  <a:pt x="110" y="310"/>
                </a:lnTo>
                <a:lnTo>
                  <a:pt x="108" y="304"/>
                </a:lnTo>
                <a:lnTo>
                  <a:pt x="108" y="212"/>
                </a:lnTo>
                <a:lnTo>
                  <a:pt x="16" y="212"/>
                </a:lnTo>
                <a:lnTo>
                  <a:pt x="16" y="212"/>
                </a:lnTo>
                <a:lnTo>
                  <a:pt x="10" y="210"/>
                </a:lnTo>
                <a:lnTo>
                  <a:pt x="4" y="208"/>
                </a:lnTo>
                <a:lnTo>
                  <a:pt x="2" y="202"/>
                </a:lnTo>
                <a:lnTo>
                  <a:pt x="0" y="196"/>
                </a:lnTo>
                <a:lnTo>
                  <a:pt x="0" y="124"/>
                </a:lnTo>
                <a:lnTo>
                  <a:pt x="0" y="124"/>
                </a:lnTo>
                <a:lnTo>
                  <a:pt x="2" y="118"/>
                </a:lnTo>
                <a:lnTo>
                  <a:pt x="4" y="112"/>
                </a:lnTo>
                <a:lnTo>
                  <a:pt x="10" y="110"/>
                </a:lnTo>
                <a:lnTo>
                  <a:pt x="16" y="108"/>
                </a:lnTo>
                <a:lnTo>
                  <a:pt x="108" y="108"/>
                </a:lnTo>
                <a:lnTo>
                  <a:pt x="108" y="16"/>
                </a:lnTo>
                <a:lnTo>
                  <a:pt x="108" y="16"/>
                </a:lnTo>
                <a:lnTo>
                  <a:pt x="110" y="10"/>
                </a:lnTo>
                <a:lnTo>
                  <a:pt x="112" y="4"/>
                </a:lnTo>
                <a:lnTo>
                  <a:pt x="118" y="2"/>
                </a:lnTo>
                <a:lnTo>
                  <a:pt x="124" y="0"/>
                </a:lnTo>
                <a:lnTo>
                  <a:pt x="196" y="0"/>
                </a:lnTo>
                <a:lnTo>
                  <a:pt x="196" y="0"/>
                </a:lnTo>
                <a:lnTo>
                  <a:pt x="202" y="2"/>
                </a:lnTo>
                <a:lnTo>
                  <a:pt x="208" y="4"/>
                </a:lnTo>
                <a:lnTo>
                  <a:pt x="210" y="10"/>
                </a:lnTo>
                <a:lnTo>
                  <a:pt x="212" y="16"/>
                </a:lnTo>
                <a:lnTo>
                  <a:pt x="212" y="108"/>
                </a:lnTo>
                <a:lnTo>
                  <a:pt x="304" y="108"/>
                </a:lnTo>
                <a:lnTo>
                  <a:pt x="304" y="108"/>
                </a:lnTo>
                <a:lnTo>
                  <a:pt x="310" y="110"/>
                </a:lnTo>
                <a:lnTo>
                  <a:pt x="316" y="112"/>
                </a:lnTo>
                <a:lnTo>
                  <a:pt x="318" y="118"/>
                </a:lnTo>
                <a:lnTo>
                  <a:pt x="320" y="124"/>
                </a:lnTo>
                <a:lnTo>
                  <a:pt x="320" y="1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30" name="Freeform 4886"/>
          <p:cNvSpPr>
            <a:spLocks/>
          </p:cNvSpPr>
          <p:nvPr/>
        </p:nvSpPr>
        <p:spPr bwMode="auto">
          <a:xfrm>
            <a:off x="572642" y="5031446"/>
            <a:ext cx="291273" cy="291273"/>
          </a:xfrm>
          <a:custGeom>
            <a:avLst/>
            <a:gdLst>
              <a:gd name="T0" fmla="*/ 320 w 320"/>
              <a:gd name="T1" fmla="*/ 124 h 320"/>
              <a:gd name="T2" fmla="*/ 320 w 320"/>
              <a:gd name="T3" fmla="*/ 196 h 320"/>
              <a:gd name="T4" fmla="*/ 320 w 320"/>
              <a:gd name="T5" fmla="*/ 196 h 320"/>
              <a:gd name="T6" fmla="*/ 318 w 320"/>
              <a:gd name="T7" fmla="*/ 202 h 320"/>
              <a:gd name="T8" fmla="*/ 316 w 320"/>
              <a:gd name="T9" fmla="*/ 208 h 320"/>
              <a:gd name="T10" fmla="*/ 310 w 320"/>
              <a:gd name="T11" fmla="*/ 210 h 320"/>
              <a:gd name="T12" fmla="*/ 304 w 320"/>
              <a:gd name="T13" fmla="*/ 212 h 320"/>
              <a:gd name="T14" fmla="*/ 212 w 320"/>
              <a:gd name="T15" fmla="*/ 212 h 320"/>
              <a:gd name="T16" fmla="*/ 212 w 320"/>
              <a:gd name="T17" fmla="*/ 304 h 320"/>
              <a:gd name="T18" fmla="*/ 212 w 320"/>
              <a:gd name="T19" fmla="*/ 304 h 320"/>
              <a:gd name="T20" fmla="*/ 210 w 320"/>
              <a:gd name="T21" fmla="*/ 310 h 320"/>
              <a:gd name="T22" fmla="*/ 208 w 320"/>
              <a:gd name="T23" fmla="*/ 316 h 320"/>
              <a:gd name="T24" fmla="*/ 202 w 320"/>
              <a:gd name="T25" fmla="*/ 318 h 320"/>
              <a:gd name="T26" fmla="*/ 196 w 320"/>
              <a:gd name="T27" fmla="*/ 320 h 320"/>
              <a:gd name="T28" fmla="*/ 124 w 320"/>
              <a:gd name="T29" fmla="*/ 320 h 320"/>
              <a:gd name="T30" fmla="*/ 124 w 320"/>
              <a:gd name="T31" fmla="*/ 320 h 320"/>
              <a:gd name="T32" fmla="*/ 118 w 320"/>
              <a:gd name="T33" fmla="*/ 318 h 320"/>
              <a:gd name="T34" fmla="*/ 112 w 320"/>
              <a:gd name="T35" fmla="*/ 316 h 320"/>
              <a:gd name="T36" fmla="*/ 110 w 320"/>
              <a:gd name="T37" fmla="*/ 310 h 320"/>
              <a:gd name="T38" fmla="*/ 108 w 320"/>
              <a:gd name="T39" fmla="*/ 304 h 320"/>
              <a:gd name="T40" fmla="*/ 108 w 320"/>
              <a:gd name="T41" fmla="*/ 212 h 320"/>
              <a:gd name="T42" fmla="*/ 16 w 320"/>
              <a:gd name="T43" fmla="*/ 212 h 320"/>
              <a:gd name="T44" fmla="*/ 16 w 320"/>
              <a:gd name="T45" fmla="*/ 212 h 320"/>
              <a:gd name="T46" fmla="*/ 10 w 320"/>
              <a:gd name="T47" fmla="*/ 210 h 320"/>
              <a:gd name="T48" fmla="*/ 4 w 320"/>
              <a:gd name="T49" fmla="*/ 208 h 320"/>
              <a:gd name="T50" fmla="*/ 2 w 320"/>
              <a:gd name="T51" fmla="*/ 202 h 320"/>
              <a:gd name="T52" fmla="*/ 0 w 320"/>
              <a:gd name="T53" fmla="*/ 196 h 320"/>
              <a:gd name="T54" fmla="*/ 0 w 320"/>
              <a:gd name="T55" fmla="*/ 124 h 320"/>
              <a:gd name="T56" fmla="*/ 0 w 320"/>
              <a:gd name="T57" fmla="*/ 124 h 320"/>
              <a:gd name="T58" fmla="*/ 2 w 320"/>
              <a:gd name="T59" fmla="*/ 118 h 320"/>
              <a:gd name="T60" fmla="*/ 4 w 320"/>
              <a:gd name="T61" fmla="*/ 112 h 320"/>
              <a:gd name="T62" fmla="*/ 10 w 320"/>
              <a:gd name="T63" fmla="*/ 110 h 320"/>
              <a:gd name="T64" fmla="*/ 16 w 320"/>
              <a:gd name="T65" fmla="*/ 108 h 320"/>
              <a:gd name="T66" fmla="*/ 108 w 320"/>
              <a:gd name="T67" fmla="*/ 108 h 320"/>
              <a:gd name="T68" fmla="*/ 108 w 320"/>
              <a:gd name="T69" fmla="*/ 16 h 320"/>
              <a:gd name="T70" fmla="*/ 108 w 320"/>
              <a:gd name="T71" fmla="*/ 16 h 320"/>
              <a:gd name="T72" fmla="*/ 110 w 320"/>
              <a:gd name="T73" fmla="*/ 10 h 320"/>
              <a:gd name="T74" fmla="*/ 112 w 320"/>
              <a:gd name="T75" fmla="*/ 4 h 320"/>
              <a:gd name="T76" fmla="*/ 118 w 320"/>
              <a:gd name="T77" fmla="*/ 2 h 320"/>
              <a:gd name="T78" fmla="*/ 124 w 320"/>
              <a:gd name="T79" fmla="*/ 0 h 320"/>
              <a:gd name="T80" fmla="*/ 196 w 320"/>
              <a:gd name="T81" fmla="*/ 0 h 320"/>
              <a:gd name="T82" fmla="*/ 196 w 320"/>
              <a:gd name="T83" fmla="*/ 0 h 320"/>
              <a:gd name="T84" fmla="*/ 202 w 320"/>
              <a:gd name="T85" fmla="*/ 2 h 320"/>
              <a:gd name="T86" fmla="*/ 208 w 320"/>
              <a:gd name="T87" fmla="*/ 4 h 320"/>
              <a:gd name="T88" fmla="*/ 210 w 320"/>
              <a:gd name="T89" fmla="*/ 10 h 320"/>
              <a:gd name="T90" fmla="*/ 212 w 320"/>
              <a:gd name="T91" fmla="*/ 16 h 320"/>
              <a:gd name="T92" fmla="*/ 212 w 320"/>
              <a:gd name="T93" fmla="*/ 108 h 320"/>
              <a:gd name="T94" fmla="*/ 304 w 320"/>
              <a:gd name="T95" fmla="*/ 108 h 320"/>
              <a:gd name="T96" fmla="*/ 304 w 320"/>
              <a:gd name="T97" fmla="*/ 108 h 320"/>
              <a:gd name="T98" fmla="*/ 310 w 320"/>
              <a:gd name="T99" fmla="*/ 110 h 320"/>
              <a:gd name="T100" fmla="*/ 316 w 320"/>
              <a:gd name="T101" fmla="*/ 112 h 320"/>
              <a:gd name="T102" fmla="*/ 318 w 320"/>
              <a:gd name="T103" fmla="*/ 118 h 320"/>
              <a:gd name="T104" fmla="*/ 320 w 320"/>
              <a:gd name="T105" fmla="*/ 124 h 320"/>
              <a:gd name="T106" fmla="*/ 320 w 320"/>
              <a:gd name="T107" fmla="*/ 12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20">
                <a:moveTo>
                  <a:pt x="320" y="124"/>
                </a:moveTo>
                <a:lnTo>
                  <a:pt x="320" y="196"/>
                </a:lnTo>
                <a:lnTo>
                  <a:pt x="320" y="196"/>
                </a:lnTo>
                <a:lnTo>
                  <a:pt x="318" y="202"/>
                </a:lnTo>
                <a:lnTo>
                  <a:pt x="316" y="208"/>
                </a:lnTo>
                <a:lnTo>
                  <a:pt x="310" y="210"/>
                </a:lnTo>
                <a:lnTo>
                  <a:pt x="304" y="212"/>
                </a:lnTo>
                <a:lnTo>
                  <a:pt x="212" y="212"/>
                </a:lnTo>
                <a:lnTo>
                  <a:pt x="212" y="304"/>
                </a:lnTo>
                <a:lnTo>
                  <a:pt x="212" y="304"/>
                </a:lnTo>
                <a:lnTo>
                  <a:pt x="210" y="310"/>
                </a:lnTo>
                <a:lnTo>
                  <a:pt x="208" y="316"/>
                </a:lnTo>
                <a:lnTo>
                  <a:pt x="202" y="318"/>
                </a:lnTo>
                <a:lnTo>
                  <a:pt x="196" y="320"/>
                </a:lnTo>
                <a:lnTo>
                  <a:pt x="124" y="320"/>
                </a:lnTo>
                <a:lnTo>
                  <a:pt x="124" y="320"/>
                </a:lnTo>
                <a:lnTo>
                  <a:pt x="118" y="318"/>
                </a:lnTo>
                <a:lnTo>
                  <a:pt x="112" y="316"/>
                </a:lnTo>
                <a:lnTo>
                  <a:pt x="110" y="310"/>
                </a:lnTo>
                <a:lnTo>
                  <a:pt x="108" y="304"/>
                </a:lnTo>
                <a:lnTo>
                  <a:pt x="108" y="212"/>
                </a:lnTo>
                <a:lnTo>
                  <a:pt x="16" y="212"/>
                </a:lnTo>
                <a:lnTo>
                  <a:pt x="16" y="212"/>
                </a:lnTo>
                <a:lnTo>
                  <a:pt x="10" y="210"/>
                </a:lnTo>
                <a:lnTo>
                  <a:pt x="4" y="208"/>
                </a:lnTo>
                <a:lnTo>
                  <a:pt x="2" y="202"/>
                </a:lnTo>
                <a:lnTo>
                  <a:pt x="0" y="196"/>
                </a:lnTo>
                <a:lnTo>
                  <a:pt x="0" y="124"/>
                </a:lnTo>
                <a:lnTo>
                  <a:pt x="0" y="124"/>
                </a:lnTo>
                <a:lnTo>
                  <a:pt x="2" y="118"/>
                </a:lnTo>
                <a:lnTo>
                  <a:pt x="4" y="112"/>
                </a:lnTo>
                <a:lnTo>
                  <a:pt x="10" y="110"/>
                </a:lnTo>
                <a:lnTo>
                  <a:pt x="16" y="108"/>
                </a:lnTo>
                <a:lnTo>
                  <a:pt x="108" y="108"/>
                </a:lnTo>
                <a:lnTo>
                  <a:pt x="108" y="16"/>
                </a:lnTo>
                <a:lnTo>
                  <a:pt x="108" y="16"/>
                </a:lnTo>
                <a:lnTo>
                  <a:pt x="110" y="10"/>
                </a:lnTo>
                <a:lnTo>
                  <a:pt x="112" y="4"/>
                </a:lnTo>
                <a:lnTo>
                  <a:pt x="118" y="2"/>
                </a:lnTo>
                <a:lnTo>
                  <a:pt x="124" y="0"/>
                </a:lnTo>
                <a:lnTo>
                  <a:pt x="196" y="0"/>
                </a:lnTo>
                <a:lnTo>
                  <a:pt x="196" y="0"/>
                </a:lnTo>
                <a:lnTo>
                  <a:pt x="202" y="2"/>
                </a:lnTo>
                <a:lnTo>
                  <a:pt x="208" y="4"/>
                </a:lnTo>
                <a:lnTo>
                  <a:pt x="210" y="10"/>
                </a:lnTo>
                <a:lnTo>
                  <a:pt x="212" y="16"/>
                </a:lnTo>
                <a:lnTo>
                  <a:pt x="212" y="108"/>
                </a:lnTo>
                <a:lnTo>
                  <a:pt x="304" y="108"/>
                </a:lnTo>
                <a:lnTo>
                  <a:pt x="304" y="108"/>
                </a:lnTo>
                <a:lnTo>
                  <a:pt x="310" y="110"/>
                </a:lnTo>
                <a:lnTo>
                  <a:pt x="316" y="112"/>
                </a:lnTo>
                <a:lnTo>
                  <a:pt x="318" y="118"/>
                </a:lnTo>
                <a:lnTo>
                  <a:pt x="320" y="124"/>
                </a:lnTo>
                <a:lnTo>
                  <a:pt x="320" y="1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28" name="Rectangle 27">
            <a:extLst>
              <a:ext uri="{FF2B5EF4-FFF2-40B4-BE49-F238E27FC236}">
                <a16:creationId xmlns:a16="http://schemas.microsoft.com/office/drawing/2014/main" id="{4E8D0D23-F0A9-4DD5-BFF9-CB03A168D678}"/>
              </a:ext>
            </a:extLst>
          </p:cNvPr>
          <p:cNvSpPr/>
          <p:nvPr/>
        </p:nvSpPr>
        <p:spPr>
          <a:xfrm>
            <a:off x="8677848" y="4520521"/>
            <a:ext cx="3112025" cy="907941"/>
          </a:xfrm>
          <a:prstGeom prst="rect">
            <a:avLst/>
          </a:prstGeom>
        </p:spPr>
        <p:txBody>
          <a:bodyPr wrap="square" anchor="ctr">
            <a:spAutoFit/>
          </a:bodyPr>
          <a:lstStyle/>
          <a:p>
            <a:pPr marL="285750" indent="-285750">
              <a:spcAft>
                <a:spcPts val="600"/>
              </a:spcAft>
              <a:buFont typeface="Arial" panose="020B0604020202020204" pitchFamily="34" charset="0"/>
              <a:buChar char="•"/>
              <a:defRPr/>
            </a:pPr>
            <a:r>
              <a:rPr lang="en-US" sz="1600" dirty="0">
                <a:solidFill>
                  <a:schemeClr val="tx2"/>
                </a:solidFill>
              </a:rPr>
              <a:t>Actionable, accurate projections and predictions.</a:t>
            </a:r>
          </a:p>
          <a:p>
            <a:pPr marL="285750" lvl="0" indent="-285750">
              <a:spcAft>
                <a:spcPts val="600"/>
              </a:spcAft>
              <a:buFont typeface="Arial" panose="020B0604020202020204" pitchFamily="34" charset="0"/>
              <a:buChar char="•"/>
              <a:defRPr/>
            </a:pPr>
            <a:endParaRPr lang="en-US" sz="1600" dirty="0">
              <a:solidFill>
                <a:schemeClr val="tx2"/>
              </a:solidFill>
            </a:endParaRPr>
          </a:p>
        </p:txBody>
      </p:sp>
    </p:spTree>
    <p:extLst>
      <p:ext uri="{BB962C8B-B14F-4D97-AF65-F5344CB8AC3E}">
        <p14:creationId xmlns:p14="http://schemas.microsoft.com/office/powerpoint/2010/main" val="2803904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76" y="308271"/>
            <a:ext cx="9686100" cy="476805"/>
          </a:xfrm>
        </p:spPr>
        <p:txBody>
          <a:bodyPr/>
          <a:lstStyle/>
          <a:p>
            <a:r>
              <a:rPr lang="en-US" dirty="0"/>
              <a:t>Where are we today?</a:t>
            </a:r>
          </a:p>
        </p:txBody>
      </p:sp>
      <p:sp>
        <p:nvSpPr>
          <p:cNvPr id="3" name="Text Placeholder 2"/>
          <p:cNvSpPr>
            <a:spLocks noGrp="1"/>
          </p:cNvSpPr>
          <p:nvPr>
            <p:ph type="body" sz="quarter" idx="11"/>
          </p:nvPr>
        </p:nvSpPr>
        <p:spPr/>
        <p:txBody>
          <a:bodyPr/>
          <a:lstStyle/>
          <a:p>
            <a:r>
              <a:rPr lang="en-US" dirty="0"/>
              <a:t>A disconnected experience for our producer community and an inaccurate picture with regards to sales.</a:t>
            </a:r>
          </a:p>
        </p:txBody>
      </p:sp>
      <p:sp>
        <p:nvSpPr>
          <p:cNvPr id="4" name="Oval 3"/>
          <p:cNvSpPr/>
          <p:nvPr/>
        </p:nvSpPr>
        <p:spPr>
          <a:xfrm>
            <a:off x="2939122" y="2134127"/>
            <a:ext cx="1421132" cy="142601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85000"/>
                    <a:lumOff val="15000"/>
                  </a:schemeClr>
                </a:solidFill>
                <a:latin typeface="Open Sans Bold"/>
                <a:cs typeface="Open Sans Bold"/>
              </a:rPr>
              <a:t>Legacy Producer SOE</a:t>
            </a:r>
          </a:p>
        </p:txBody>
      </p:sp>
      <p:sp>
        <p:nvSpPr>
          <p:cNvPr id="5" name="Oval 4"/>
          <p:cNvSpPr/>
          <p:nvPr/>
        </p:nvSpPr>
        <p:spPr>
          <a:xfrm>
            <a:off x="9606472" y="2134126"/>
            <a:ext cx="1421132" cy="142601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85000"/>
                    <a:lumOff val="15000"/>
                  </a:schemeClr>
                </a:solidFill>
                <a:latin typeface="Open Sans Bold"/>
                <a:cs typeface="Open Sans Bold"/>
              </a:rPr>
              <a:t>No deep insights</a:t>
            </a:r>
          </a:p>
        </p:txBody>
      </p:sp>
      <p:sp>
        <p:nvSpPr>
          <p:cNvPr id="6" name="Oval 5"/>
          <p:cNvSpPr/>
          <p:nvPr/>
        </p:nvSpPr>
        <p:spPr>
          <a:xfrm>
            <a:off x="6259735" y="2134126"/>
            <a:ext cx="1421132" cy="142601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85000"/>
                    <a:lumOff val="15000"/>
                  </a:schemeClr>
                </a:solidFill>
                <a:latin typeface="Open Sans Bold"/>
                <a:cs typeface="Open Sans Bold"/>
              </a:rPr>
              <a:t>Inconsistent, inaccurate siloes of sales data</a:t>
            </a:r>
          </a:p>
        </p:txBody>
      </p:sp>
      <p:sp>
        <p:nvSpPr>
          <p:cNvPr id="7" name="TextBox 6"/>
          <p:cNvSpPr txBox="1"/>
          <p:nvPr/>
        </p:nvSpPr>
        <p:spPr>
          <a:xfrm>
            <a:off x="423364" y="2647739"/>
            <a:ext cx="1432822" cy="360330"/>
          </a:xfrm>
          <a:prstGeom prst="rect">
            <a:avLst/>
          </a:prstGeom>
          <a:noFill/>
        </p:spPr>
        <p:txBody>
          <a:bodyPr wrap="none" lIns="0" tIns="0" rIns="0" bIns="0" rtlCol="0" anchor="ctr">
            <a:noAutofit/>
          </a:bodyPr>
          <a:lstStyle/>
          <a:p>
            <a:pPr algn="ctr" defTabSz="456758" fontAlgn="base">
              <a:spcBef>
                <a:spcPts val="1200"/>
              </a:spcBef>
            </a:pPr>
            <a:r>
              <a:rPr lang="en-US" b="1" dirty="0">
                <a:solidFill>
                  <a:schemeClr val="accent2"/>
                </a:solidFill>
                <a:cs typeface="Open Sans Light"/>
              </a:rPr>
              <a:t>Our </a:t>
            </a:r>
            <a:br>
              <a:rPr lang="en-US" b="1" dirty="0">
                <a:solidFill>
                  <a:schemeClr val="accent2"/>
                </a:solidFill>
                <a:cs typeface="Open Sans Light"/>
              </a:rPr>
            </a:br>
            <a:r>
              <a:rPr lang="en-US" b="1" dirty="0">
                <a:solidFill>
                  <a:schemeClr val="accent2"/>
                </a:solidFill>
                <a:cs typeface="Open Sans Light"/>
              </a:rPr>
              <a:t>Current State</a:t>
            </a:r>
          </a:p>
        </p:txBody>
      </p:sp>
      <p:sp>
        <p:nvSpPr>
          <p:cNvPr id="8" name="Rectangle 7"/>
          <p:cNvSpPr/>
          <p:nvPr/>
        </p:nvSpPr>
        <p:spPr>
          <a:xfrm>
            <a:off x="3011705" y="1686975"/>
            <a:ext cx="1233030" cy="307777"/>
          </a:xfrm>
          <a:prstGeom prst="rect">
            <a:avLst/>
          </a:prstGeom>
        </p:spPr>
        <p:txBody>
          <a:bodyPr wrap="none">
            <a:spAutoFit/>
          </a:bodyPr>
          <a:lstStyle/>
          <a:p>
            <a:pPr lvl="0" algn="ctr" defTabSz="456758" fontAlgn="base">
              <a:spcBef>
                <a:spcPts val="1200"/>
              </a:spcBef>
              <a:defRPr/>
            </a:pPr>
            <a:r>
              <a:rPr lang="en-US" sz="1400" dirty="0">
                <a:solidFill>
                  <a:srgbClr val="414141"/>
                </a:solidFill>
                <a:cs typeface="Open Sans Light"/>
              </a:rPr>
              <a:t>Engagement</a:t>
            </a:r>
          </a:p>
        </p:txBody>
      </p:sp>
      <p:sp>
        <p:nvSpPr>
          <p:cNvPr id="9" name="Rectangle 8"/>
          <p:cNvSpPr/>
          <p:nvPr/>
        </p:nvSpPr>
        <p:spPr>
          <a:xfrm>
            <a:off x="9875685" y="1686975"/>
            <a:ext cx="832279" cy="307777"/>
          </a:xfrm>
          <a:prstGeom prst="rect">
            <a:avLst/>
          </a:prstGeom>
        </p:spPr>
        <p:txBody>
          <a:bodyPr wrap="none">
            <a:spAutoFit/>
          </a:bodyPr>
          <a:lstStyle/>
          <a:p>
            <a:pPr lvl="0" algn="ctr" defTabSz="456758" fontAlgn="base">
              <a:spcBef>
                <a:spcPts val="1200"/>
              </a:spcBef>
              <a:defRPr/>
            </a:pPr>
            <a:r>
              <a:rPr lang="en-US" sz="1400" dirty="0">
                <a:solidFill>
                  <a:srgbClr val="414141"/>
                </a:solidFill>
                <a:cs typeface="Open Sans Light"/>
              </a:rPr>
              <a:t>Insights</a:t>
            </a:r>
          </a:p>
        </p:txBody>
      </p:sp>
      <p:sp>
        <p:nvSpPr>
          <p:cNvPr id="10" name="Rectangle 9"/>
          <p:cNvSpPr/>
          <p:nvPr/>
        </p:nvSpPr>
        <p:spPr>
          <a:xfrm>
            <a:off x="6002743" y="1686975"/>
            <a:ext cx="1904304" cy="307777"/>
          </a:xfrm>
          <a:prstGeom prst="rect">
            <a:avLst/>
          </a:prstGeom>
        </p:spPr>
        <p:txBody>
          <a:bodyPr wrap="none">
            <a:spAutoFit/>
          </a:bodyPr>
          <a:lstStyle/>
          <a:p>
            <a:pPr lvl="0" algn="ctr" defTabSz="456758" fontAlgn="base">
              <a:spcBef>
                <a:spcPts val="1200"/>
              </a:spcBef>
              <a:defRPr/>
            </a:pPr>
            <a:r>
              <a:rPr lang="en-US" sz="1400" dirty="0">
                <a:solidFill>
                  <a:srgbClr val="414141"/>
                </a:solidFill>
                <a:cs typeface="Open Sans Light"/>
              </a:rPr>
              <a:t>Business Operations</a:t>
            </a:r>
          </a:p>
        </p:txBody>
      </p:sp>
      <p:sp>
        <p:nvSpPr>
          <p:cNvPr id="11" name="TextBox 10">
            <a:extLst>
              <a:ext uri="{FF2B5EF4-FFF2-40B4-BE49-F238E27FC236}">
                <a16:creationId xmlns:a16="http://schemas.microsoft.com/office/drawing/2014/main" id="{CB5D12FB-FF24-4F81-84A8-B6855780FA57}"/>
              </a:ext>
            </a:extLst>
          </p:cNvPr>
          <p:cNvSpPr txBox="1"/>
          <p:nvPr/>
        </p:nvSpPr>
        <p:spPr>
          <a:xfrm>
            <a:off x="2227987" y="3736546"/>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latin typeface="+mj-lt"/>
                <a:cs typeface="Open Sans Light"/>
              </a:rPr>
              <a:t>Digital Experience</a:t>
            </a:r>
            <a:endParaRPr lang="en-US" sz="1100" dirty="0">
              <a:solidFill>
                <a:schemeClr val="accent2"/>
              </a:solidFill>
              <a:latin typeface="+mj-lt"/>
              <a:cs typeface="Open Sans Light"/>
            </a:endParaRPr>
          </a:p>
          <a:p>
            <a:pPr marL="171450" indent="-171450" defTabSz="456758" fontAlgn="base">
              <a:spcBef>
                <a:spcPts val="300"/>
              </a:spcBef>
              <a:buClr>
                <a:srgbClr val="C00000"/>
              </a:buClr>
              <a:buFont typeface="Open Sans" panose="020B0606030504020204" pitchFamily="34" charset="0"/>
              <a:buChar char="–"/>
            </a:pPr>
            <a:r>
              <a:rPr lang="en-US" sz="1100" b="1" dirty="0">
                <a:solidFill>
                  <a:schemeClr val="tx1">
                    <a:lumMod val="75000"/>
                    <a:lumOff val="25000"/>
                  </a:schemeClr>
                </a:solidFill>
                <a:cs typeface="Open Sans Light"/>
              </a:rPr>
              <a:t>Producer World  and Sales Web are legacy Aetna Assets that needs a complete redesign.  The engagement numbers from the producer community is very low as of today.</a:t>
            </a:r>
          </a:p>
        </p:txBody>
      </p:sp>
      <p:cxnSp>
        <p:nvCxnSpPr>
          <p:cNvPr id="12" name="Straight Connector 11"/>
          <p:cNvCxnSpPr/>
          <p:nvPr/>
        </p:nvCxnSpPr>
        <p:spPr>
          <a:xfrm>
            <a:off x="5315932" y="1941626"/>
            <a:ext cx="0" cy="4422318"/>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18388" y="1941626"/>
            <a:ext cx="0" cy="4422318"/>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5745967-7367-4DAD-B714-7E64C7F7BAA4}"/>
              </a:ext>
            </a:extLst>
          </p:cNvPr>
          <p:cNvSpPr txBox="1"/>
          <p:nvPr/>
        </p:nvSpPr>
        <p:spPr>
          <a:xfrm>
            <a:off x="2239247" y="4974129"/>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cs typeface="Open Sans Light"/>
              </a:rPr>
              <a:t>Cross Coordination</a:t>
            </a:r>
            <a:endParaRPr lang="en-US" sz="1100" dirty="0">
              <a:solidFill>
                <a:schemeClr val="accent2"/>
              </a:solidFill>
              <a:cs typeface="Open Sans Light"/>
            </a:endParaRPr>
          </a:p>
          <a:p>
            <a:pPr marL="171450" indent="-171450" defTabSz="456758" fontAlgn="base">
              <a:spcBef>
                <a:spcPts val="300"/>
              </a:spcBef>
              <a:buClr>
                <a:srgbClr val="C00000"/>
              </a:buClr>
              <a:buFont typeface="Open Sans" panose="020B0606030504020204" pitchFamily="34" charset="0"/>
              <a:buChar char="–"/>
            </a:pPr>
            <a:r>
              <a:rPr lang="en-US" sz="1100" b="1" dirty="0">
                <a:solidFill>
                  <a:schemeClr val="tx1">
                    <a:lumMod val="75000"/>
                    <a:lumOff val="25000"/>
                  </a:schemeClr>
                </a:solidFill>
                <a:cs typeface="Open Sans Light"/>
              </a:rPr>
              <a:t>No real integration between sales, service and marketing that will help both our producer and prospect community.</a:t>
            </a:r>
          </a:p>
        </p:txBody>
      </p:sp>
      <p:sp>
        <p:nvSpPr>
          <p:cNvPr id="17" name="TextBox 16">
            <a:extLst>
              <a:ext uri="{FF2B5EF4-FFF2-40B4-BE49-F238E27FC236}">
                <a16:creationId xmlns:a16="http://schemas.microsoft.com/office/drawing/2014/main" id="{CB5D12FB-FF24-4F81-84A8-B6855780FA57}"/>
              </a:ext>
            </a:extLst>
          </p:cNvPr>
          <p:cNvSpPr txBox="1"/>
          <p:nvPr/>
        </p:nvSpPr>
        <p:spPr>
          <a:xfrm>
            <a:off x="5517903" y="3736546"/>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latin typeface="+mj-lt"/>
                <a:cs typeface="Open Sans Light"/>
              </a:rPr>
              <a:t>Inconsistent Reporting</a:t>
            </a:r>
            <a:endParaRPr lang="en-US" sz="1100" dirty="0">
              <a:solidFill>
                <a:schemeClr val="accent2"/>
              </a:solidFill>
              <a:latin typeface="+mj-lt"/>
              <a:cs typeface="Open Sans Light"/>
            </a:endParaRPr>
          </a:p>
          <a:p>
            <a:pPr marL="171450" indent="-171450" defTabSz="456758" fontAlgn="base">
              <a:spcBef>
                <a:spcPts val="300"/>
              </a:spcBef>
              <a:buClr>
                <a:srgbClr val="C00000"/>
              </a:buClr>
              <a:buFont typeface="Open Sans" panose="020B0606030504020204" pitchFamily="34" charset="0"/>
              <a:buChar char="–"/>
            </a:pPr>
            <a:r>
              <a:rPr lang="en-US" sz="1100" b="1" dirty="0">
                <a:solidFill>
                  <a:schemeClr val="tx1">
                    <a:lumMod val="75000"/>
                    <a:lumOff val="25000"/>
                  </a:schemeClr>
                </a:solidFill>
                <a:cs typeface="Open Sans Light"/>
              </a:rPr>
              <a:t>Multiple Book of Records exist with duplicate data leading to inaccurate and inconsistent sales reporting.</a:t>
            </a:r>
          </a:p>
          <a:p>
            <a:pPr marL="171450" indent="-171450" defTabSz="456758" fontAlgn="base">
              <a:spcBef>
                <a:spcPts val="300"/>
              </a:spcBef>
              <a:buFont typeface="Arial" panose="020B0604020202020204" pitchFamily="34" charset="0"/>
              <a:buChar char="•"/>
            </a:pPr>
            <a:endParaRPr lang="en-US" sz="1100" dirty="0">
              <a:solidFill>
                <a:schemeClr val="tx1">
                  <a:lumMod val="75000"/>
                  <a:lumOff val="25000"/>
                </a:schemeClr>
              </a:solidFill>
              <a:latin typeface="+mj-lt"/>
              <a:cs typeface="Open Sans Light"/>
            </a:endParaRPr>
          </a:p>
          <a:p>
            <a:pPr marL="171450" indent="-171450" defTabSz="456758" fontAlgn="base">
              <a:spcBef>
                <a:spcPts val="300"/>
              </a:spcBef>
              <a:buFont typeface="Arial" panose="020B0604020202020204" pitchFamily="34" charset="0"/>
              <a:buChar char="•"/>
            </a:pPr>
            <a:endParaRPr lang="en-US" sz="1100" dirty="0">
              <a:solidFill>
                <a:schemeClr val="tx1">
                  <a:lumMod val="75000"/>
                  <a:lumOff val="25000"/>
                </a:schemeClr>
              </a:solidFill>
              <a:latin typeface="+mj-lt"/>
              <a:cs typeface="Open Sans Light"/>
            </a:endParaRPr>
          </a:p>
        </p:txBody>
      </p:sp>
      <p:sp>
        <p:nvSpPr>
          <p:cNvPr id="19" name="TextBox 18">
            <a:extLst>
              <a:ext uri="{FF2B5EF4-FFF2-40B4-BE49-F238E27FC236}">
                <a16:creationId xmlns:a16="http://schemas.microsoft.com/office/drawing/2014/main" id="{05745967-7367-4DAD-B714-7E64C7F7BAA4}"/>
              </a:ext>
            </a:extLst>
          </p:cNvPr>
          <p:cNvSpPr txBox="1"/>
          <p:nvPr/>
        </p:nvSpPr>
        <p:spPr>
          <a:xfrm>
            <a:off x="5517903" y="4841613"/>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cs typeface="Open Sans Light"/>
              </a:rPr>
              <a:t>Operational Expenditure</a:t>
            </a:r>
            <a:endParaRPr lang="en-US" sz="1100" dirty="0">
              <a:solidFill>
                <a:schemeClr val="accent2"/>
              </a:solidFill>
              <a:cs typeface="Open Sans Light"/>
            </a:endParaRPr>
          </a:p>
          <a:p>
            <a:pPr marL="171450" indent="-171450" defTabSz="456758" fontAlgn="base">
              <a:spcBef>
                <a:spcPts val="300"/>
              </a:spcBef>
              <a:buClr>
                <a:srgbClr val="C00000"/>
              </a:buClr>
              <a:buFont typeface="Open Sans" panose="020B0606030504020204" pitchFamily="34" charset="0"/>
              <a:buChar char="–"/>
            </a:pPr>
            <a:r>
              <a:rPr lang="en-US" sz="1100" b="1" dirty="0">
                <a:solidFill>
                  <a:schemeClr val="tx1">
                    <a:lumMod val="75000"/>
                    <a:lumOff val="25000"/>
                  </a:schemeClr>
                </a:solidFill>
                <a:cs typeface="Open Sans Light"/>
              </a:rPr>
              <a:t>We have X number of Salesforce orgs, with their own licensing model and no integrations. Manual expensive work happens all the time to reconcile data across these books of Records.</a:t>
            </a:r>
          </a:p>
        </p:txBody>
      </p:sp>
      <p:sp>
        <p:nvSpPr>
          <p:cNvPr id="21" name="TextBox 20">
            <a:extLst>
              <a:ext uri="{FF2B5EF4-FFF2-40B4-BE49-F238E27FC236}">
                <a16:creationId xmlns:a16="http://schemas.microsoft.com/office/drawing/2014/main" id="{CB5D12FB-FF24-4F81-84A8-B6855780FA57}"/>
              </a:ext>
            </a:extLst>
          </p:cNvPr>
          <p:cNvSpPr txBox="1"/>
          <p:nvPr/>
        </p:nvSpPr>
        <p:spPr>
          <a:xfrm>
            <a:off x="8868105" y="3736546"/>
            <a:ext cx="2909455" cy="1635554"/>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latin typeface="+mj-lt"/>
                <a:cs typeface="Open Sans Light"/>
              </a:rPr>
              <a:t>Personalized</a:t>
            </a:r>
            <a:endParaRPr lang="en-US" sz="1100" dirty="0">
              <a:solidFill>
                <a:schemeClr val="accent2"/>
              </a:solidFill>
              <a:latin typeface="+mj-lt"/>
              <a:cs typeface="Open Sans Light"/>
            </a:endParaRPr>
          </a:p>
          <a:p>
            <a:pPr marL="171450" indent="-171450" defTabSz="456758" fontAlgn="base">
              <a:spcBef>
                <a:spcPts val="300"/>
              </a:spcBef>
              <a:buClr>
                <a:srgbClr val="C00000"/>
              </a:buClr>
              <a:buFont typeface="Open Sans" panose="020B0606030504020204" pitchFamily="34" charset="0"/>
              <a:buChar char="–"/>
            </a:pPr>
            <a:r>
              <a:rPr lang="en-US" sz="1100" b="1" dirty="0">
                <a:solidFill>
                  <a:schemeClr val="tx1">
                    <a:lumMod val="75000"/>
                    <a:lumOff val="25000"/>
                  </a:schemeClr>
                </a:solidFill>
                <a:cs typeface="Open Sans Light"/>
              </a:rPr>
              <a:t>No personalized insights gathered with respect to producers or members</a:t>
            </a:r>
          </a:p>
          <a:p>
            <a:pPr marL="171450" indent="-171450" defTabSz="456758" fontAlgn="base">
              <a:spcBef>
                <a:spcPts val="300"/>
              </a:spcBef>
              <a:buClr>
                <a:srgbClr val="C00000"/>
              </a:buClr>
              <a:buFont typeface="Open Sans" panose="020B0606030504020204" pitchFamily="34" charset="0"/>
              <a:buChar char="–"/>
            </a:pPr>
            <a:r>
              <a:rPr lang="en-US" sz="1100" b="1" dirty="0">
                <a:solidFill>
                  <a:schemeClr val="tx1">
                    <a:lumMod val="75000"/>
                    <a:lumOff val="25000"/>
                  </a:schemeClr>
                </a:solidFill>
                <a:cs typeface="Open Sans Light"/>
              </a:rPr>
              <a:t>No tools currently available for producers for cross selling and upselling opportunities.</a:t>
            </a:r>
            <a:endParaRPr lang="en-US" sz="1100" dirty="0">
              <a:solidFill>
                <a:schemeClr val="tx1">
                  <a:lumMod val="75000"/>
                  <a:lumOff val="25000"/>
                </a:schemeClr>
              </a:solidFill>
              <a:latin typeface="+mj-lt"/>
              <a:cs typeface="Open Sans Light"/>
            </a:endParaRPr>
          </a:p>
        </p:txBody>
      </p:sp>
      <p:sp>
        <p:nvSpPr>
          <p:cNvPr id="25" name="Rectangle 24"/>
          <p:cNvSpPr/>
          <p:nvPr/>
        </p:nvSpPr>
        <p:spPr>
          <a:xfrm>
            <a:off x="2106509" y="6243986"/>
            <a:ext cx="1952127" cy="614014"/>
          </a:xfrm>
          <a:prstGeom prst="rect">
            <a:avLst/>
          </a:prstGeom>
        </p:spPr>
        <p:txBody>
          <a:bodyPr wrap="square">
            <a:spAutoFit/>
          </a:bodyPr>
          <a:lstStyle/>
          <a:p>
            <a:pPr marL="171450" indent="-171450" defTabSz="456758" fontAlgn="base">
              <a:lnSpc>
                <a:spcPts val="2000"/>
              </a:lnSpc>
              <a:buClr>
                <a:srgbClr val="00B050"/>
              </a:buClr>
              <a:buFont typeface="Open Sans" panose="020B0606030504020204" pitchFamily="34" charset="0"/>
              <a:buChar char="+"/>
            </a:pPr>
            <a:r>
              <a:rPr lang="en-US" b="1" dirty="0">
                <a:solidFill>
                  <a:schemeClr val="tx1">
                    <a:lumMod val="75000"/>
                    <a:lumOff val="25000"/>
                  </a:schemeClr>
                </a:solidFill>
                <a:cs typeface="Open Sans Light"/>
              </a:rPr>
              <a:t> </a:t>
            </a:r>
            <a:r>
              <a:rPr lang="en-US" sz="1050" dirty="0">
                <a:solidFill>
                  <a:schemeClr val="tx1">
                    <a:lumMod val="75000"/>
                    <a:lumOff val="25000"/>
                  </a:schemeClr>
                </a:solidFill>
                <a:cs typeface="Open Sans Light"/>
              </a:rPr>
              <a:t>= positive capability</a:t>
            </a:r>
          </a:p>
          <a:p>
            <a:pPr marL="171450" indent="-171450" defTabSz="456758" fontAlgn="base">
              <a:lnSpc>
                <a:spcPts val="2000"/>
              </a:lnSpc>
              <a:buClr>
                <a:srgbClr val="C00000"/>
              </a:buClr>
              <a:buFont typeface="Open Sans" panose="020B0606030504020204" pitchFamily="34" charset="0"/>
              <a:buChar char="–"/>
            </a:pPr>
            <a:r>
              <a:rPr lang="en-US" b="1" dirty="0">
                <a:solidFill>
                  <a:schemeClr val="tx1">
                    <a:lumMod val="75000"/>
                    <a:lumOff val="25000"/>
                  </a:schemeClr>
                </a:solidFill>
                <a:cs typeface="Open Sans Light"/>
              </a:rPr>
              <a:t> </a:t>
            </a:r>
            <a:r>
              <a:rPr lang="en-US" sz="1050" dirty="0">
                <a:solidFill>
                  <a:schemeClr val="tx1">
                    <a:lumMod val="75000"/>
                    <a:lumOff val="25000"/>
                  </a:schemeClr>
                </a:solidFill>
                <a:cs typeface="Open Sans Light"/>
              </a:rPr>
              <a:t>= negative capability</a:t>
            </a:r>
          </a:p>
        </p:txBody>
      </p:sp>
      <p:pic>
        <p:nvPicPr>
          <p:cNvPr id="31" name="Picture 30"/>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756636" y="3680722"/>
            <a:ext cx="271204" cy="280045"/>
          </a:xfrm>
          <a:prstGeom prst="rect">
            <a:avLst/>
          </a:prstGeom>
        </p:spPr>
      </p:pic>
      <p:pic>
        <p:nvPicPr>
          <p:cNvPr id="32" name="Picture 3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740501" y="4866380"/>
            <a:ext cx="271204" cy="280045"/>
          </a:xfrm>
          <a:prstGeom prst="rect">
            <a:avLst/>
          </a:prstGeom>
        </p:spPr>
      </p:pic>
      <p:pic>
        <p:nvPicPr>
          <p:cNvPr id="33" name="Picture 32"/>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912545" y="3634337"/>
            <a:ext cx="271204" cy="280045"/>
          </a:xfrm>
          <a:prstGeom prst="rect">
            <a:avLst/>
          </a:prstGeom>
        </p:spPr>
      </p:pic>
      <p:pic>
        <p:nvPicPr>
          <p:cNvPr id="34" name="Picture 33"/>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852363" y="4773959"/>
            <a:ext cx="271204" cy="280045"/>
          </a:xfrm>
          <a:prstGeom prst="rect">
            <a:avLst/>
          </a:prstGeom>
        </p:spPr>
      </p:pic>
      <p:pic>
        <p:nvPicPr>
          <p:cNvPr id="36" name="Picture 35"/>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405068" y="3680722"/>
            <a:ext cx="271204" cy="280045"/>
          </a:xfrm>
          <a:prstGeom prst="rect">
            <a:avLst/>
          </a:prstGeom>
        </p:spPr>
      </p:pic>
    </p:spTree>
    <p:extLst>
      <p:ext uri="{BB962C8B-B14F-4D97-AF65-F5344CB8AC3E}">
        <p14:creationId xmlns:p14="http://schemas.microsoft.com/office/powerpoint/2010/main" val="3284745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23829697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498" imgH="499" progId="TCLayout.ActiveDocument.1">
                  <p:embed/>
                </p:oleObj>
              </mc:Choice>
              <mc:Fallback>
                <p:oleObj name="think-cell Slide" r:id="rId4" imgW="498" imgH="499"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46876" y="308271"/>
            <a:ext cx="9686100" cy="476805"/>
          </a:xfrm>
        </p:spPr>
        <p:txBody>
          <a:bodyPr/>
          <a:lstStyle/>
          <a:p>
            <a:r>
              <a:rPr lang="en-US" dirty="0"/>
              <a:t>In Flight Investments</a:t>
            </a:r>
          </a:p>
        </p:txBody>
      </p:sp>
      <p:sp>
        <p:nvSpPr>
          <p:cNvPr id="3" name="Text Placeholder 2"/>
          <p:cNvSpPr>
            <a:spLocks noGrp="1"/>
          </p:cNvSpPr>
          <p:nvPr>
            <p:ph type="body" sz="quarter" idx="11"/>
          </p:nvPr>
        </p:nvSpPr>
        <p:spPr/>
        <p:txBody>
          <a:bodyPr/>
          <a:lstStyle/>
          <a:p>
            <a:r>
              <a:rPr lang="en-US" dirty="0"/>
              <a:t>Currently, there are no investments driving Aetna forward</a:t>
            </a:r>
          </a:p>
        </p:txBody>
      </p:sp>
      <p:sp>
        <p:nvSpPr>
          <p:cNvPr id="4" name="TextBox 3"/>
          <p:cNvSpPr txBox="1"/>
          <p:nvPr/>
        </p:nvSpPr>
        <p:spPr>
          <a:xfrm>
            <a:off x="585222" y="2316482"/>
            <a:ext cx="1538254" cy="327730"/>
          </a:xfrm>
          <a:prstGeom prst="rect">
            <a:avLst/>
          </a:prstGeom>
          <a:noFill/>
        </p:spPr>
        <p:txBody>
          <a:bodyPr wrap="none" lIns="0" tIns="0" rIns="0" bIns="0" rtlCol="0" anchor="ctr">
            <a:noAutofit/>
          </a:bodyPr>
          <a:lstStyle/>
          <a:p>
            <a:pPr algn="ctr" defTabSz="456758" fontAlgn="base">
              <a:spcBef>
                <a:spcPts val="1200"/>
              </a:spcBef>
            </a:pPr>
            <a:r>
              <a:rPr lang="en-US" sz="2000" b="1" dirty="0">
                <a:solidFill>
                  <a:schemeClr val="accent2"/>
                </a:solidFill>
                <a:latin typeface="Domaine Display Bold" panose="020A0803080505060203" pitchFamily="18" charset="0"/>
                <a:cs typeface="Open Sans Light"/>
              </a:rPr>
              <a:t> Current</a:t>
            </a:r>
            <a:br>
              <a:rPr lang="en-US" sz="2000" b="1" dirty="0">
                <a:solidFill>
                  <a:schemeClr val="accent2"/>
                </a:solidFill>
                <a:latin typeface="Domaine Display Bold" panose="020A0803080505060203" pitchFamily="18" charset="0"/>
                <a:cs typeface="Open Sans Light"/>
              </a:rPr>
            </a:br>
            <a:r>
              <a:rPr lang="en-US" sz="2000" b="1" dirty="0">
                <a:solidFill>
                  <a:schemeClr val="accent2"/>
                </a:solidFill>
                <a:latin typeface="Domaine Display Bold" panose="020A0803080505060203" pitchFamily="18" charset="0"/>
                <a:cs typeface="Open Sans Light"/>
              </a:rPr>
              <a:t>Initiatives</a:t>
            </a:r>
          </a:p>
        </p:txBody>
      </p:sp>
      <p:cxnSp>
        <p:nvCxnSpPr>
          <p:cNvPr id="7" name="Straight Connector 6"/>
          <p:cNvCxnSpPr/>
          <p:nvPr/>
        </p:nvCxnSpPr>
        <p:spPr>
          <a:xfrm>
            <a:off x="261799" y="2969496"/>
            <a:ext cx="2207781" cy="0"/>
          </a:xfrm>
          <a:prstGeom prst="line">
            <a:avLst/>
          </a:prstGeom>
          <a:ln w="1905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164417" y="1777033"/>
            <a:ext cx="379863" cy="3798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endParaRPr lang="en-US" sz="1400" b="1" dirty="0">
              <a:solidFill>
                <a:schemeClr val="bg1"/>
              </a:solidFill>
              <a:latin typeface="Open Sans Bold"/>
              <a:cs typeface="Open Sans Bold"/>
            </a:endParaRPr>
          </a:p>
        </p:txBody>
      </p:sp>
      <p:sp>
        <p:nvSpPr>
          <p:cNvPr id="11" name="Freeform 4934"/>
          <p:cNvSpPr>
            <a:spLocks noEditPoints="1"/>
          </p:cNvSpPr>
          <p:nvPr/>
        </p:nvSpPr>
        <p:spPr bwMode="auto">
          <a:xfrm>
            <a:off x="1248140" y="1828616"/>
            <a:ext cx="212414" cy="266536"/>
          </a:xfrm>
          <a:custGeom>
            <a:avLst/>
            <a:gdLst>
              <a:gd name="T0" fmla="*/ 278 w 284"/>
              <a:gd name="T1" fmla="*/ 252 h 392"/>
              <a:gd name="T2" fmla="*/ 282 w 284"/>
              <a:gd name="T3" fmla="*/ 234 h 392"/>
              <a:gd name="T4" fmla="*/ 278 w 284"/>
              <a:gd name="T5" fmla="*/ 220 h 392"/>
              <a:gd name="T6" fmla="*/ 220 w 284"/>
              <a:gd name="T7" fmla="*/ 236 h 392"/>
              <a:gd name="T8" fmla="*/ 120 w 284"/>
              <a:gd name="T9" fmla="*/ 244 h 392"/>
              <a:gd name="T10" fmla="*/ 122 w 284"/>
              <a:gd name="T11" fmla="*/ 198 h 392"/>
              <a:gd name="T12" fmla="*/ 6 w 284"/>
              <a:gd name="T13" fmla="*/ 216 h 392"/>
              <a:gd name="T14" fmla="*/ 0 w 284"/>
              <a:gd name="T15" fmla="*/ 222 h 392"/>
              <a:gd name="T16" fmla="*/ 6 w 284"/>
              <a:gd name="T17" fmla="*/ 246 h 392"/>
              <a:gd name="T18" fmla="*/ 0 w 284"/>
              <a:gd name="T19" fmla="*/ 254 h 392"/>
              <a:gd name="T20" fmla="*/ 6 w 284"/>
              <a:gd name="T21" fmla="*/ 276 h 392"/>
              <a:gd name="T22" fmla="*/ 0 w 284"/>
              <a:gd name="T23" fmla="*/ 284 h 392"/>
              <a:gd name="T24" fmla="*/ 6 w 284"/>
              <a:gd name="T25" fmla="*/ 306 h 392"/>
              <a:gd name="T26" fmla="*/ 0 w 284"/>
              <a:gd name="T27" fmla="*/ 314 h 392"/>
              <a:gd name="T28" fmla="*/ 6 w 284"/>
              <a:gd name="T29" fmla="*/ 336 h 392"/>
              <a:gd name="T30" fmla="*/ 0 w 284"/>
              <a:gd name="T31" fmla="*/ 344 h 392"/>
              <a:gd name="T32" fmla="*/ 158 w 284"/>
              <a:gd name="T33" fmla="*/ 392 h 392"/>
              <a:gd name="T34" fmla="*/ 278 w 284"/>
              <a:gd name="T35" fmla="*/ 358 h 392"/>
              <a:gd name="T36" fmla="*/ 284 w 284"/>
              <a:gd name="T37" fmla="*/ 350 h 392"/>
              <a:gd name="T38" fmla="*/ 278 w 284"/>
              <a:gd name="T39" fmla="*/ 328 h 392"/>
              <a:gd name="T40" fmla="*/ 284 w 284"/>
              <a:gd name="T41" fmla="*/ 320 h 392"/>
              <a:gd name="T42" fmla="*/ 278 w 284"/>
              <a:gd name="T43" fmla="*/ 298 h 392"/>
              <a:gd name="T44" fmla="*/ 284 w 284"/>
              <a:gd name="T45" fmla="*/ 290 h 392"/>
              <a:gd name="T46" fmla="*/ 278 w 284"/>
              <a:gd name="T47" fmla="*/ 266 h 392"/>
              <a:gd name="T48" fmla="*/ 284 w 284"/>
              <a:gd name="T49" fmla="*/ 260 h 392"/>
              <a:gd name="T50" fmla="*/ 64 w 284"/>
              <a:gd name="T51" fmla="*/ 336 h 392"/>
              <a:gd name="T52" fmla="*/ 160 w 284"/>
              <a:gd name="T53" fmla="*/ 362 h 392"/>
              <a:gd name="T54" fmla="*/ 246 w 284"/>
              <a:gd name="T55" fmla="*/ 320 h 392"/>
              <a:gd name="T56" fmla="*/ 94 w 284"/>
              <a:gd name="T57" fmla="*/ 328 h 392"/>
              <a:gd name="T58" fmla="*/ 90 w 284"/>
              <a:gd name="T59" fmla="*/ 312 h 392"/>
              <a:gd name="T60" fmla="*/ 160 w 284"/>
              <a:gd name="T61" fmla="*/ 330 h 392"/>
              <a:gd name="T62" fmla="*/ 194 w 284"/>
              <a:gd name="T63" fmla="*/ 322 h 392"/>
              <a:gd name="T64" fmla="*/ 220 w 284"/>
              <a:gd name="T65" fmla="*/ 298 h 392"/>
              <a:gd name="T66" fmla="*/ 120 w 284"/>
              <a:gd name="T67" fmla="*/ 304 h 392"/>
              <a:gd name="T68" fmla="*/ 64 w 284"/>
              <a:gd name="T69" fmla="*/ 276 h 392"/>
              <a:gd name="T70" fmla="*/ 158 w 284"/>
              <a:gd name="T71" fmla="*/ 300 h 392"/>
              <a:gd name="T72" fmla="*/ 164 w 284"/>
              <a:gd name="T73" fmla="*/ 300 h 392"/>
              <a:gd name="T74" fmla="*/ 190 w 284"/>
              <a:gd name="T75" fmla="*/ 276 h 392"/>
              <a:gd name="T76" fmla="*/ 94 w 284"/>
              <a:gd name="T77" fmla="*/ 268 h 392"/>
              <a:gd name="T78" fmla="*/ 90 w 284"/>
              <a:gd name="T79" fmla="*/ 252 h 392"/>
              <a:gd name="T80" fmla="*/ 160 w 284"/>
              <a:gd name="T81" fmla="*/ 270 h 392"/>
              <a:gd name="T82" fmla="*/ 194 w 284"/>
              <a:gd name="T83" fmla="*/ 260 h 392"/>
              <a:gd name="T84" fmla="*/ 190 w 284"/>
              <a:gd name="T85" fmla="*/ 276 h 392"/>
              <a:gd name="T86" fmla="*/ 130 w 284"/>
              <a:gd name="T87" fmla="*/ 46 h 392"/>
              <a:gd name="T88" fmla="*/ 154 w 284"/>
              <a:gd name="T89" fmla="*/ 46 h 392"/>
              <a:gd name="T90" fmla="*/ 150 w 284"/>
              <a:gd name="T91" fmla="*/ 170 h 392"/>
              <a:gd name="T92" fmla="*/ 148 w 284"/>
              <a:gd name="T93" fmla="*/ 232 h 392"/>
              <a:gd name="T94" fmla="*/ 140 w 284"/>
              <a:gd name="T95" fmla="*/ 234 h 392"/>
              <a:gd name="T96" fmla="*/ 134 w 284"/>
              <a:gd name="T97" fmla="*/ 17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4" h="392">
                <a:moveTo>
                  <a:pt x="284" y="260"/>
                </a:moveTo>
                <a:lnTo>
                  <a:pt x="284" y="260"/>
                </a:lnTo>
                <a:lnTo>
                  <a:pt x="282" y="254"/>
                </a:lnTo>
                <a:lnTo>
                  <a:pt x="278" y="252"/>
                </a:lnTo>
                <a:lnTo>
                  <a:pt x="250" y="244"/>
                </a:lnTo>
                <a:lnTo>
                  <a:pt x="278" y="236"/>
                </a:lnTo>
                <a:lnTo>
                  <a:pt x="278" y="236"/>
                </a:lnTo>
                <a:lnTo>
                  <a:pt x="282" y="234"/>
                </a:lnTo>
                <a:lnTo>
                  <a:pt x="284" y="228"/>
                </a:lnTo>
                <a:lnTo>
                  <a:pt x="284" y="228"/>
                </a:lnTo>
                <a:lnTo>
                  <a:pt x="282" y="224"/>
                </a:lnTo>
                <a:lnTo>
                  <a:pt x="278" y="220"/>
                </a:lnTo>
                <a:lnTo>
                  <a:pt x="162" y="192"/>
                </a:lnTo>
                <a:lnTo>
                  <a:pt x="162" y="208"/>
                </a:lnTo>
                <a:lnTo>
                  <a:pt x="246" y="230"/>
                </a:lnTo>
                <a:lnTo>
                  <a:pt x="220" y="236"/>
                </a:lnTo>
                <a:lnTo>
                  <a:pt x="190" y="246"/>
                </a:lnTo>
                <a:lnTo>
                  <a:pt x="164" y="252"/>
                </a:lnTo>
                <a:lnTo>
                  <a:pt x="160" y="254"/>
                </a:lnTo>
                <a:lnTo>
                  <a:pt x="120" y="244"/>
                </a:lnTo>
                <a:lnTo>
                  <a:pt x="94" y="236"/>
                </a:lnTo>
                <a:lnTo>
                  <a:pt x="64" y="228"/>
                </a:lnTo>
                <a:lnTo>
                  <a:pt x="38" y="222"/>
                </a:lnTo>
                <a:lnTo>
                  <a:pt x="122" y="198"/>
                </a:lnTo>
                <a:lnTo>
                  <a:pt x="122" y="182"/>
                </a:lnTo>
                <a:lnTo>
                  <a:pt x="122" y="182"/>
                </a:lnTo>
                <a:lnTo>
                  <a:pt x="122" y="182"/>
                </a:lnTo>
                <a:lnTo>
                  <a:pt x="6" y="216"/>
                </a:lnTo>
                <a:lnTo>
                  <a:pt x="6" y="216"/>
                </a:lnTo>
                <a:lnTo>
                  <a:pt x="2" y="218"/>
                </a:lnTo>
                <a:lnTo>
                  <a:pt x="0" y="222"/>
                </a:lnTo>
                <a:lnTo>
                  <a:pt x="0" y="222"/>
                </a:lnTo>
                <a:lnTo>
                  <a:pt x="2" y="228"/>
                </a:lnTo>
                <a:lnTo>
                  <a:pt x="6" y="230"/>
                </a:lnTo>
                <a:lnTo>
                  <a:pt x="34" y="238"/>
                </a:lnTo>
                <a:lnTo>
                  <a:pt x="6" y="246"/>
                </a:lnTo>
                <a:lnTo>
                  <a:pt x="6" y="246"/>
                </a:lnTo>
                <a:lnTo>
                  <a:pt x="2" y="248"/>
                </a:lnTo>
                <a:lnTo>
                  <a:pt x="0" y="254"/>
                </a:lnTo>
                <a:lnTo>
                  <a:pt x="0" y="254"/>
                </a:lnTo>
                <a:lnTo>
                  <a:pt x="2" y="258"/>
                </a:lnTo>
                <a:lnTo>
                  <a:pt x="6" y="260"/>
                </a:lnTo>
                <a:lnTo>
                  <a:pt x="34" y="268"/>
                </a:lnTo>
                <a:lnTo>
                  <a:pt x="6" y="276"/>
                </a:lnTo>
                <a:lnTo>
                  <a:pt x="6" y="276"/>
                </a:lnTo>
                <a:lnTo>
                  <a:pt x="2" y="278"/>
                </a:lnTo>
                <a:lnTo>
                  <a:pt x="0" y="284"/>
                </a:lnTo>
                <a:lnTo>
                  <a:pt x="0" y="284"/>
                </a:lnTo>
                <a:lnTo>
                  <a:pt x="2" y="288"/>
                </a:lnTo>
                <a:lnTo>
                  <a:pt x="6" y="292"/>
                </a:lnTo>
                <a:lnTo>
                  <a:pt x="34" y="298"/>
                </a:lnTo>
                <a:lnTo>
                  <a:pt x="6" y="306"/>
                </a:lnTo>
                <a:lnTo>
                  <a:pt x="6" y="306"/>
                </a:lnTo>
                <a:lnTo>
                  <a:pt x="2" y="310"/>
                </a:lnTo>
                <a:lnTo>
                  <a:pt x="0" y="314"/>
                </a:lnTo>
                <a:lnTo>
                  <a:pt x="0" y="314"/>
                </a:lnTo>
                <a:lnTo>
                  <a:pt x="2" y="318"/>
                </a:lnTo>
                <a:lnTo>
                  <a:pt x="6" y="322"/>
                </a:lnTo>
                <a:lnTo>
                  <a:pt x="34" y="328"/>
                </a:lnTo>
                <a:lnTo>
                  <a:pt x="6" y="336"/>
                </a:lnTo>
                <a:lnTo>
                  <a:pt x="6" y="336"/>
                </a:lnTo>
                <a:lnTo>
                  <a:pt x="2" y="340"/>
                </a:lnTo>
                <a:lnTo>
                  <a:pt x="0" y="344"/>
                </a:lnTo>
                <a:lnTo>
                  <a:pt x="0" y="344"/>
                </a:lnTo>
                <a:lnTo>
                  <a:pt x="2" y="350"/>
                </a:lnTo>
                <a:lnTo>
                  <a:pt x="6" y="352"/>
                </a:lnTo>
                <a:lnTo>
                  <a:pt x="158" y="392"/>
                </a:lnTo>
                <a:lnTo>
                  <a:pt x="158" y="392"/>
                </a:lnTo>
                <a:lnTo>
                  <a:pt x="160" y="392"/>
                </a:lnTo>
                <a:lnTo>
                  <a:pt x="160" y="392"/>
                </a:lnTo>
                <a:lnTo>
                  <a:pt x="162" y="392"/>
                </a:lnTo>
                <a:lnTo>
                  <a:pt x="278" y="358"/>
                </a:lnTo>
                <a:lnTo>
                  <a:pt x="278" y="358"/>
                </a:lnTo>
                <a:lnTo>
                  <a:pt x="282" y="356"/>
                </a:lnTo>
                <a:lnTo>
                  <a:pt x="284" y="350"/>
                </a:lnTo>
                <a:lnTo>
                  <a:pt x="284" y="350"/>
                </a:lnTo>
                <a:lnTo>
                  <a:pt x="282" y="346"/>
                </a:lnTo>
                <a:lnTo>
                  <a:pt x="278" y="342"/>
                </a:lnTo>
                <a:lnTo>
                  <a:pt x="250" y="336"/>
                </a:lnTo>
                <a:lnTo>
                  <a:pt x="278" y="328"/>
                </a:lnTo>
                <a:lnTo>
                  <a:pt x="278" y="328"/>
                </a:lnTo>
                <a:lnTo>
                  <a:pt x="282" y="324"/>
                </a:lnTo>
                <a:lnTo>
                  <a:pt x="284" y="320"/>
                </a:lnTo>
                <a:lnTo>
                  <a:pt x="284" y="320"/>
                </a:lnTo>
                <a:lnTo>
                  <a:pt x="282" y="316"/>
                </a:lnTo>
                <a:lnTo>
                  <a:pt x="278" y="312"/>
                </a:lnTo>
                <a:lnTo>
                  <a:pt x="250" y="306"/>
                </a:lnTo>
                <a:lnTo>
                  <a:pt x="278" y="298"/>
                </a:lnTo>
                <a:lnTo>
                  <a:pt x="278" y="298"/>
                </a:lnTo>
                <a:lnTo>
                  <a:pt x="282" y="294"/>
                </a:lnTo>
                <a:lnTo>
                  <a:pt x="284" y="290"/>
                </a:lnTo>
                <a:lnTo>
                  <a:pt x="284" y="290"/>
                </a:lnTo>
                <a:lnTo>
                  <a:pt x="282" y="284"/>
                </a:lnTo>
                <a:lnTo>
                  <a:pt x="278" y="282"/>
                </a:lnTo>
                <a:lnTo>
                  <a:pt x="250" y="274"/>
                </a:lnTo>
                <a:lnTo>
                  <a:pt x="278" y="266"/>
                </a:lnTo>
                <a:lnTo>
                  <a:pt x="278" y="266"/>
                </a:lnTo>
                <a:lnTo>
                  <a:pt x="282" y="264"/>
                </a:lnTo>
                <a:lnTo>
                  <a:pt x="284" y="260"/>
                </a:lnTo>
                <a:lnTo>
                  <a:pt x="284" y="260"/>
                </a:lnTo>
                <a:close/>
                <a:moveTo>
                  <a:pt x="246" y="350"/>
                </a:moveTo>
                <a:lnTo>
                  <a:pt x="160" y="376"/>
                </a:lnTo>
                <a:lnTo>
                  <a:pt x="38" y="344"/>
                </a:lnTo>
                <a:lnTo>
                  <a:pt x="64" y="336"/>
                </a:lnTo>
                <a:lnTo>
                  <a:pt x="158" y="360"/>
                </a:lnTo>
                <a:lnTo>
                  <a:pt x="158" y="360"/>
                </a:lnTo>
                <a:lnTo>
                  <a:pt x="160" y="362"/>
                </a:lnTo>
                <a:lnTo>
                  <a:pt x="160" y="362"/>
                </a:lnTo>
                <a:lnTo>
                  <a:pt x="162" y="360"/>
                </a:lnTo>
                <a:lnTo>
                  <a:pt x="220" y="344"/>
                </a:lnTo>
                <a:lnTo>
                  <a:pt x="246" y="350"/>
                </a:lnTo>
                <a:close/>
                <a:moveTo>
                  <a:pt x="246" y="320"/>
                </a:moveTo>
                <a:lnTo>
                  <a:pt x="220" y="328"/>
                </a:lnTo>
                <a:lnTo>
                  <a:pt x="190" y="336"/>
                </a:lnTo>
                <a:lnTo>
                  <a:pt x="160" y="344"/>
                </a:lnTo>
                <a:lnTo>
                  <a:pt x="94" y="328"/>
                </a:lnTo>
                <a:lnTo>
                  <a:pt x="64" y="320"/>
                </a:lnTo>
                <a:lnTo>
                  <a:pt x="38" y="314"/>
                </a:lnTo>
                <a:lnTo>
                  <a:pt x="64" y="306"/>
                </a:lnTo>
                <a:lnTo>
                  <a:pt x="90" y="312"/>
                </a:lnTo>
                <a:lnTo>
                  <a:pt x="120" y="320"/>
                </a:lnTo>
                <a:lnTo>
                  <a:pt x="158" y="330"/>
                </a:lnTo>
                <a:lnTo>
                  <a:pt x="158" y="330"/>
                </a:lnTo>
                <a:lnTo>
                  <a:pt x="160" y="330"/>
                </a:lnTo>
                <a:lnTo>
                  <a:pt x="160" y="330"/>
                </a:lnTo>
                <a:lnTo>
                  <a:pt x="162" y="330"/>
                </a:lnTo>
                <a:lnTo>
                  <a:pt x="164" y="330"/>
                </a:lnTo>
                <a:lnTo>
                  <a:pt x="194" y="322"/>
                </a:lnTo>
                <a:lnTo>
                  <a:pt x="220" y="314"/>
                </a:lnTo>
                <a:lnTo>
                  <a:pt x="246" y="320"/>
                </a:lnTo>
                <a:close/>
                <a:moveTo>
                  <a:pt x="246" y="290"/>
                </a:moveTo>
                <a:lnTo>
                  <a:pt x="220" y="298"/>
                </a:lnTo>
                <a:lnTo>
                  <a:pt x="190" y="306"/>
                </a:lnTo>
                <a:lnTo>
                  <a:pt x="164" y="314"/>
                </a:lnTo>
                <a:lnTo>
                  <a:pt x="160" y="314"/>
                </a:lnTo>
                <a:lnTo>
                  <a:pt x="120" y="304"/>
                </a:lnTo>
                <a:lnTo>
                  <a:pt x="94" y="298"/>
                </a:lnTo>
                <a:lnTo>
                  <a:pt x="64" y="290"/>
                </a:lnTo>
                <a:lnTo>
                  <a:pt x="38" y="284"/>
                </a:lnTo>
                <a:lnTo>
                  <a:pt x="64" y="276"/>
                </a:lnTo>
                <a:lnTo>
                  <a:pt x="90" y="282"/>
                </a:lnTo>
                <a:lnTo>
                  <a:pt x="120" y="290"/>
                </a:lnTo>
                <a:lnTo>
                  <a:pt x="158" y="300"/>
                </a:lnTo>
                <a:lnTo>
                  <a:pt x="158" y="300"/>
                </a:lnTo>
                <a:lnTo>
                  <a:pt x="160" y="300"/>
                </a:lnTo>
                <a:lnTo>
                  <a:pt x="160" y="300"/>
                </a:lnTo>
                <a:lnTo>
                  <a:pt x="162" y="300"/>
                </a:lnTo>
                <a:lnTo>
                  <a:pt x="164" y="300"/>
                </a:lnTo>
                <a:lnTo>
                  <a:pt x="194" y="290"/>
                </a:lnTo>
                <a:lnTo>
                  <a:pt x="220" y="284"/>
                </a:lnTo>
                <a:lnTo>
                  <a:pt x="246" y="290"/>
                </a:lnTo>
                <a:close/>
                <a:moveTo>
                  <a:pt x="190" y="276"/>
                </a:moveTo>
                <a:lnTo>
                  <a:pt x="164" y="282"/>
                </a:lnTo>
                <a:lnTo>
                  <a:pt x="160" y="284"/>
                </a:lnTo>
                <a:lnTo>
                  <a:pt x="120" y="274"/>
                </a:lnTo>
                <a:lnTo>
                  <a:pt x="94" y="268"/>
                </a:lnTo>
                <a:lnTo>
                  <a:pt x="64" y="260"/>
                </a:lnTo>
                <a:lnTo>
                  <a:pt x="38" y="252"/>
                </a:lnTo>
                <a:lnTo>
                  <a:pt x="64" y="246"/>
                </a:lnTo>
                <a:lnTo>
                  <a:pt x="90" y="252"/>
                </a:lnTo>
                <a:lnTo>
                  <a:pt x="120" y="260"/>
                </a:lnTo>
                <a:lnTo>
                  <a:pt x="158" y="270"/>
                </a:lnTo>
                <a:lnTo>
                  <a:pt x="158" y="270"/>
                </a:lnTo>
                <a:lnTo>
                  <a:pt x="160" y="270"/>
                </a:lnTo>
                <a:lnTo>
                  <a:pt x="160" y="270"/>
                </a:lnTo>
                <a:lnTo>
                  <a:pt x="162" y="270"/>
                </a:lnTo>
                <a:lnTo>
                  <a:pt x="164" y="270"/>
                </a:lnTo>
                <a:lnTo>
                  <a:pt x="194" y="260"/>
                </a:lnTo>
                <a:lnTo>
                  <a:pt x="220" y="254"/>
                </a:lnTo>
                <a:lnTo>
                  <a:pt x="246" y="260"/>
                </a:lnTo>
                <a:lnTo>
                  <a:pt x="220" y="266"/>
                </a:lnTo>
                <a:lnTo>
                  <a:pt x="190" y="276"/>
                </a:lnTo>
                <a:close/>
                <a:moveTo>
                  <a:pt x="52" y="170"/>
                </a:moveTo>
                <a:lnTo>
                  <a:pt x="120" y="102"/>
                </a:lnTo>
                <a:lnTo>
                  <a:pt x="74" y="102"/>
                </a:lnTo>
                <a:lnTo>
                  <a:pt x="130" y="46"/>
                </a:lnTo>
                <a:lnTo>
                  <a:pt x="96" y="46"/>
                </a:lnTo>
                <a:lnTo>
                  <a:pt x="142" y="0"/>
                </a:lnTo>
                <a:lnTo>
                  <a:pt x="188" y="46"/>
                </a:lnTo>
                <a:lnTo>
                  <a:pt x="154" y="46"/>
                </a:lnTo>
                <a:lnTo>
                  <a:pt x="210" y="102"/>
                </a:lnTo>
                <a:lnTo>
                  <a:pt x="164" y="102"/>
                </a:lnTo>
                <a:lnTo>
                  <a:pt x="232" y="170"/>
                </a:lnTo>
                <a:lnTo>
                  <a:pt x="150" y="170"/>
                </a:lnTo>
                <a:lnTo>
                  <a:pt x="150" y="226"/>
                </a:lnTo>
                <a:lnTo>
                  <a:pt x="150" y="226"/>
                </a:lnTo>
                <a:lnTo>
                  <a:pt x="150" y="228"/>
                </a:lnTo>
                <a:lnTo>
                  <a:pt x="148" y="232"/>
                </a:lnTo>
                <a:lnTo>
                  <a:pt x="146" y="234"/>
                </a:lnTo>
                <a:lnTo>
                  <a:pt x="142" y="234"/>
                </a:lnTo>
                <a:lnTo>
                  <a:pt x="142" y="234"/>
                </a:lnTo>
                <a:lnTo>
                  <a:pt x="140" y="234"/>
                </a:lnTo>
                <a:lnTo>
                  <a:pt x="136" y="232"/>
                </a:lnTo>
                <a:lnTo>
                  <a:pt x="134" y="228"/>
                </a:lnTo>
                <a:lnTo>
                  <a:pt x="134" y="226"/>
                </a:lnTo>
                <a:lnTo>
                  <a:pt x="134" y="170"/>
                </a:lnTo>
                <a:lnTo>
                  <a:pt x="52" y="17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23" name="Rectangle: Rounded Corners 2"/>
          <p:cNvSpPr/>
          <p:nvPr/>
        </p:nvSpPr>
        <p:spPr>
          <a:xfrm>
            <a:off x="3176688" y="2014376"/>
            <a:ext cx="8548417" cy="1030337"/>
          </a:xfrm>
          <a:prstGeom prst="roundRect">
            <a:avLst/>
          </a:prstGeom>
          <a:noFill/>
          <a:ln w="38100" cap="flat" cmpd="sng" algn="ctr">
            <a:solidFill>
              <a:srgbClr val="D1E9ED"/>
            </a:solid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mj-lt"/>
              <a:ea typeface="+mn-ea"/>
              <a:cs typeface="+mn-cs"/>
            </a:endParaRPr>
          </a:p>
        </p:txBody>
      </p:sp>
      <p:sp>
        <p:nvSpPr>
          <p:cNvPr id="24" name="Rectangle: Rounded Corners 6"/>
          <p:cNvSpPr/>
          <p:nvPr/>
        </p:nvSpPr>
        <p:spPr>
          <a:xfrm>
            <a:off x="6369862" y="2019602"/>
            <a:ext cx="2162070" cy="238275"/>
          </a:xfrm>
          <a:prstGeom prst="roundRect">
            <a:avLst/>
          </a:prstGeom>
          <a:noFill/>
          <a:ln w="25400" cap="flat" cmpd="sng" algn="ctr">
            <a:no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chemeClr val="accent2"/>
                </a:solidFill>
                <a:effectLst/>
                <a:uLnTx/>
                <a:uFillTx/>
                <a:latin typeface="Domaine Display" panose="020A0803080505060203"/>
              </a:rPr>
              <a:t>Engagement</a:t>
            </a:r>
          </a:p>
        </p:txBody>
      </p:sp>
      <p:sp>
        <p:nvSpPr>
          <p:cNvPr id="25" name="Rectangle: Rounded Corners 8"/>
          <p:cNvSpPr/>
          <p:nvPr/>
        </p:nvSpPr>
        <p:spPr>
          <a:xfrm>
            <a:off x="3176688" y="5078916"/>
            <a:ext cx="8548419" cy="1102445"/>
          </a:xfrm>
          <a:prstGeom prst="roundRect">
            <a:avLst/>
          </a:prstGeom>
          <a:noFill/>
          <a:ln w="38100" cap="flat" cmpd="sng" algn="ctr">
            <a:solidFill>
              <a:srgbClr val="D1E9ED"/>
            </a:solid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mj-lt"/>
              <a:ea typeface="+mn-ea"/>
              <a:cs typeface="+mn-cs"/>
            </a:endParaRPr>
          </a:p>
        </p:txBody>
      </p:sp>
      <p:sp>
        <p:nvSpPr>
          <p:cNvPr id="26" name="Rectangle: Rounded Corners 29"/>
          <p:cNvSpPr/>
          <p:nvPr/>
        </p:nvSpPr>
        <p:spPr>
          <a:xfrm>
            <a:off x="6369860" y="5078916"/>
            <a:ext cx="2162070" cy="238275"/>
          </a:xfrm>
          <a:prstGeom prst="roundRect">
            <a:avLst/>
          </a:prstGeom>
          <a:noFill/>
          <a:ln w="25400" cap="flat" cmpd="sng" algn="ctr">
            <a:no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r>
              <a:rPr lang="en-US" sz="1400" b="1" kern="0" noProof="0" dirty="0">
                <a:solidFill>
                  <a:schemeClr val="accent2"/>
                </a:solidFill>
                <a:latin typeface="Domaine Display" panose="020A0803080505060203"/>
              </a:rPr>
              <a:t>Insights</a:t>
            </a:r>
            <a:endParaRPr kumimoji="0" lang="en-US" sz="1400" b="1" i="0" u="none" strike="noStrike" kern="0" cap="none" spc="0" normalizeH="0" baseline="0" noProof="0" dirty="0">
              <a:ln>
                <a:noFill/>
              </a:ln>
              <a:solidFill>
                <a:schemeClr val="accent2"/>
              </a:solidFill>
              <a:effectLst/>
              <a:uLnTx/>
              <a:uFillTx/>
              <a:latin typeface="Domaine Display" panose="020A0803080505060203"/>
            </a:endParaRPr>
          </a:p>
        </p:txBody>
      </p:sp>
      <p:sp>
        <p:nvSpPr>
          <p:cNvPr id="27" name="Rectangle: Rounded Corners 36"/>
          <p:cNvSpPr/>
          <p:nvPr/>
        </p:nvSpPr>
        <p:spPr>
          <a:xfrm>
            <a:off x="3426388" y="5364945"/>
            <a:ext cx="3966812" cy="743636"/>
          </a:xfrm>
          <a:prstGeom prst="roundRect">
            <a:avLst/>
          </a:prstGeom>
          <a:noFill/>
          <a:ln w="19050" cap="flat" cmpd="sng" algn="ctr">
            <a:solidFill>
              <a:srgbClr val="00859B"/>
            </a:solid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70C0"/>
              </a:solidFill>
              <a:effectLst/>
              <a:uLnTx/>
              <a:uFillTx/>
              <a:latin typeface="+mj-lt"/>
              <a:ea typeface="+mn-ea"/>
              <a:cs typeface="+mn-cs"/>
            </a:endParaRPr>
          </a:p>
        </p:txBody>
      </p:sp>
      <p:sp>
        <p:nvSpPr>
          <p:cNvPr id="28" name="Rectangle: Rounded Corners 43"/>
          <p:cNvSpPr/>
          <p:nvPr/>
        </p:nvSpPr>
        <p:spPr>
          <a:xfrm>
            <a:off x="3899149" y="5362897"/>
            <a:ext cx="2847466" cy="192262"/>
          </a:xfrm>
          <a:prstGeom prst="roundRect">
            <a:avLst/>
          </a:prstGeom>
          <a:solidFill>
            <a:srgbClr val="00859B"/>
          </a:solidFill>
          <a:ln w="19050" cap="flat" cmpd="sng" algn="ctr">
            <a:no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r>
              <a:rPr kumimoji="0" lang="en-US" sz="1200" b="1" u="none" strike="noStrike" kern="0" cap="none" spc="0" normalizeH="0" baseline="0" noProof="0" dirty="0">
                <a:ln>
                  <a:noFill/>
                </a:ln>
                <a:solidFill>
                  <a:srgbClr val="FFFFFF"/>
                </a:solidFill>
                <a:effectLst/>
                <a:uLnTx/>
                <a:uFillTx/>
                <a:latin typeface="+mj-lt"/>
                <a:ea typeface="+mn-ea"/>
                <a:cs typeface="+mn-cs"/>
              </a:rPr>
              <a:t>Reporting &amp; Business Performance</a:t>
            </a:r>
          </a:p>
        </p:txBody>
      </p:sp>
      <p:sp>
        <p:nvSpPr>
          <p:cNvPr id="29" name="Rectangle: Rounded Corners 38"/>
          <p:cNvSpPr/>
          <p:nvPr/>
        </p:nvSpPr>
        <p:spPr>
          <a:xfrm>
            <a:off x="7536543" y="5362178"/>
            <a:ext cx="3966812" cy="746403"/>
          </a:xfrm>
          <a:prstGeom prst="roundRect">
            <a:avLst/>
          </a:prstGeom>
          <a:noFill/>
          <a:ln w="19050" cap="flat" cmpd="sng" algn="ctr">
            <a:solidFill>
              <a:srgbClr val="00859B"/>
            </a:solid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70C0"/>
              </a:solidFill>
              <a:effectLst/>
              <a:uLnTx/>
              <a:uFillTx/>
              <a:latin typeface="+mj-lt"/>
              <a:ea typeface="+mn-ea"/>
              <a:cs typeface="+mn-cs"/>
            </a:endParaRPr>
          </a:p>
        </p:txBody>
      </p:sp>
      <p:sp>
        <p:nvSpPr>
          <p:cNvPr id="30" name="Rectangle: Rounded Corners 44"/>
          <p:cNvSpPr/>
          <p:nvPr/>
        </p:nvSpPr>
        <p:spPr>
          <a:xfrm>
            <a:off x="8312559" y="5366769"/>
            <a:ext cx="2588606" cy="192262"/>
          </a:xfrm>
          <a:prstGeom prst="roundRect">
            <a:avLst/>
          </a:prstGeom>
          <a:solidFill>
            <a:srgbClr val="00859B"/>
          </a:solidFill>
          <a:ln w="19050" cap="flat" cmpd="sng" algn="ctr">
            <a:no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r>
              <a:rPr kumimoji="0" lang="en-US" sz="1200" b="1" u="none" strike="noStrike" kern="0" cap="none" spc="0" normalizeH="0" baseline="0" noProof="0" dirty="0">
                <a:ln>
                  <a:noFill/>
                </a:ln>
                <a:solidFill>
                  <a:srgbClr val="FFFFFF"/>
                </a:solidFill>
                <a:effectLst/>
                <a:uLnTx/>
                <a:uFillTx/>
                <a:latin typeface="+mj-lt"/>
                <a:ea typeface="+mn-ea"/>
                <a:cs typeface="+mn-cs"/>
              </a:rPr>
              <a:t>Actionable Insights</a:t>
            </a:r>
          </a:p>
        </p:txBody>
      </p:sp>
      <p:sp>
        <p:nvSpPr>
          <p:cNvPr id="31" name="TextBox 30"/>
          <p:cNvSpPr txBox="1"/>
          <p:nvPr/>
        </p:nvSpPr>
        <p:spPr>
          <a:xfrm>
            <a:off x="6995518" y="5564616"/>
            <a:ext cx="940868" cy="371758"/>
          </a:xfrm>
          <a:prstGeom prst="rect">
            <a:avLst/>
          </a:prstGeom>
          <a:solidFill>
            <a:srgbClr val="FFFFFF">
              <a:lumMod val="85000"/>
            </a:srgbClr>
          </a:solidFill>
        </p:spPr>
        <p:txBody>
          <a:bodyPr wrap="square" rtlCol="0" anchor="ctr">
            <a:spAutoFit/>
          </a:bodyPr>
          <a:lstStyle/>
          <a:p>
            <a:pPr marL="0" marR="0" lvl="0" indent="0" algn="ctr" defTabSz="914126" eaLnBrk="1" fontAlgn="base" latinLnBrk="0" hangingPunct="1">
              <a:lnSpc>
                <a:spcPct val="100000"/>
              </a:lnSpc>
              <a:spcBef>
                <a:spcPct val="0"/>
              </a:spcBef>
              <a:spcAft>
                <a:spcPct val="0"/>
              </a:spcAft>
              <a:buClrTx/>
              <a:buSzTx/>
              <a:buFontTx/>
              <a:buNone/>
              <a:tabLst/>
              <a:defRPr/>
            </a:pPr>
            <a:r>
              <a:rPr kumimoji="0" lang="en-US" sz="900" i="0" u="none" strike="noStrike" kern="0" cap="none" spc="0" normalizeH="0" baseline="0" noProof="0" dirty="0">
                <a:ln>
                  <a:noFill/>
                </a:ln>
                <a:solidFill>
                  <a:srgbClr val="000000"/>
                </a:solidFill>
                <a:effectLst/>
                <a:uLnTx/>
                <a:uFillTx/>
                <a:latin typeface="+mj-lt"/>
              </a:rPr>
              <a:t>Unified Data Fabric</a:t>
            </a:r>
            <a:endParaRPr kumimoji="0" lang="en-US" sz="700" i="0" u="none" strike="noStrike" kern="0" cap="none" spc="0" normalizeH="0" baseline="0" noProof="0" dirty="0">
              <a:ln>
                <a:noFill/>
              </a:ln>
              <a:solidFill>
                <a:srgbClr val="000000"/>
              </a:solidFill>
              <a:effectLst/>
              <a:uLnTx/>
              <a:uFillTx/>
              <a:latin typeface="+mj-lt"/>
            </a:endParaRPr>
          </a:p>
        </p:txBody>
      </p:sp>
      <p:grpSp>
        <p:nvGrpSpPr>
          <p:cNvPr id="32" name="Group 31"/>
          <p:cNvGrpSpPr/>
          <p:nvPr/>
        </p:nvGrpSpPr>
        <p:grpSpPr>
          <a:xfrm>
            <a:off x="3176687" y="3098171"/>
            <a:ext cx="8548419" cy="246924"/>
            <a:chOff x="956278" y="3040194"/>
            <a:chExt cx="10324711" cy="183435"/>
          </a:xfrm>
          <a:solidFill>
            <a:srgbClr val="064E69"/>
          </a:solidFill>
        </p:grpSpPr>
        <p:sp>
          <p:nvSpPr>
            <p:cNvPr id="73" name="Rectangle: Rounded Corners 54"/>
            <p:cNvSpPr/>
            <p:nvPr/>
          </p:nvSpPr>
          <p:spPr>
            <a:xfrm>
              <a:off x="956278" y="3040194"/>
              <a:ext cx="10324711" cy="183435"/>
            </a:xfrm>
            <a:prstGeom prst="roundRect">
              <a:avLst/>
            </a:prstGeom>
            <a:grpFill/>
            <a:ln w="25400" cap="flat" cmpd="sng" algn="ctr">
              <a:no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mj-lt"/>
                </a:rPr>
                <a:t>Ecosystem Platform</a:t>
              </a:r>
            </a:p>
          </p:txBody>
        </p:sp>
        <p:sp>
          <p:nvSpPr>
            <p:cNvPr id="74" name="TextBox 73"/>
            <p:cNvSpPr txBox="1"/>
            <p:nvPr/>
          </p:nvSpPr>
          <p:spPr>
            <a:xfrm>
              <a:off x="2423116" y="3075153"/>
              <a:ext cx="917058" cy="120247"/>
            </a:xfrm>
            <a:prstGeom prst="rect">
              <a:avLst/>
            </a:prstGeom>
            <a:grpFill/>
          </p:spPr>
          <p:txBody>
            <a:bodyPr wrap="square" rtlCol="0" anchor="ctr">
              <a:spAutoFit/>
            </a:bodyPr>
            <a:lstStyle/>
            <a:p>
              <a:pPr algn="ctr" defTabSz="914126" fontAlgn="base">
                <a:spcBef>
                  <a:spcPct val="0"/>
                </a:spcBef>
                <a:spcAft>
                  <a:spcPct val="0"/>
                </a:spcAft>
              </a:pPr>
              <a:r>
                <a:rPr lang="en-US" sz="800" b="1" dirty="0">
                  <a:solidFill>
                    <a:schemeClr val="bg1"/>
                  </a:solidFill>
                  <a:latin typeface="+mj-lt"/>
                </a:rPr>
                <a:t>Global ID</a:t>
              </a:r>
            </a:p>
          </p:txBody>
        </p:sp>
        <p:sp>
          <p:nvSpPr>
            <p:cNvPr id="75" name="TextBox 74"/>
            <p:cNvSpPr txBox="1"/>
            <p:nvPr/>
          </p:nvSpPr>
          <p:spPr>
            <a:xfrm>
              <a:off x="3554825" y="3075154"/>
              <a:ext cx="1466985" cy="120247"/>
            </a:xfrm>
            <a:prstGeom prst="rect">
              <a:avLst/>
            </a:prstGeom>
            <a:grpFill/>
          </p:spPr>
          <p:txBody>
            <a:bodyPr wrap="square" rtlCol="0" anchor="ctr">
              <a:spAutoFit/>
            </a:bodyPr>
            <a:lstStyle/>
            <a:p>
              <a:pPr algn="ctr" defTabSz="914126" fontAlgn="base">
                <a:spcBef>
                  <a:spcPct val="0"/>
                </a:spcBef>
                <a:spcAft>
                  <a:spcPct val="0"/>
                </a:spcAft>
              </a:pPr>
              <a:r>
                <a:rPr lang="en-US" sz="800" b="1" dirty="0">
                  <a:solidFill>
                    <a:schemeClr val="bg1"/>
                  </a:solidFill>
                  <a:latin typeface="+mj-lt"/>
                </a:rPr>
                <a:t>Next Gen Authentication</a:t>
              </a:r>
            </a:p>
          </p:txBody>
        </p:sp>
        <p:sp>
          <p:nvSpPr>
            <p:cNvPr id="76" name="TextBox 75"/>
            <p:cNvSpPr txBox="1"/>
            <p:nvPr/>
          </p:nvSpPr>
          <p:spPr>
            <a:xfrm>
              <a:off x="1078155" y="3070024"/>
              <a:ext cx="1293797" cy="120247"/>
            </a:xfrm>
            <a:prstGeom prst="rect">
              <a:avLst/>
            </a:prstGeom>
            <a:grpFill/>
          </p:spPr>
          <p:txBody>
            <a:bodyPr wrap="square" rtlCol="0" anchor="ctr">
              <a:spAutoFit/>
            </a:bodyPr>
            <a:lstStyle/>
            <a:p>
              <a:pPr algn="ctr" defTabSz="914126" fontAlgn="base">
                <a:spcBef>
                  <a:spcPct val="0"/>
                </a:spcBef>
                <a:spcAft>
                  <a:spcPct val="0"/>
                </a:spcAft>
              </a:pPr>
              <a:r>
                <a:rPr lang="en-US" sz="800" b="1" dirty="0">
                  <a:solidFill>
                    <a:schemeClr val="bg1"/>
                  </a:solidFill>
                  <a:latin typeface="+mj-lt"/>
                </a:rPr>
                <a:t>Account for Life</a:t>
              </a:r>
            </a:p>
          </p:txBody>
        </p:sp>
        <p:sp>
          <p:nvSpPr>
            <p:cNvPr id="77" name="TextBox 76"/>
            <p:cNvSpPr txBox="1"/>
            <p:nvPr/>
          </p:nvSpPr>
          <p:spPr>
            <a:xfrm>
              <a:off x="7232465" y="3055253"/>
              <a:ext cx="1056865" cy="160049"/>
            </a:xfrm>
            <a:prstGeom prst="rect">
              <a:avLst/>
            </a:prstGeom>
            <a:grpFill/>
          </p:spPr>
          <p:txBody>
            <a:bodyPr wrap="square" rtlCol="0" anchor="ctr">
              <a:spAutoFit/>
            </a:bodyPr>
            <a:lstStyle/>
            <a:p>
              <a:pPr algn="ctr" defTabSz="914126" fontAlgn="base">
                <a:spcBef>
                  <a:spcPct val="0"/>
                </a:spcBef>
                <a:spcAft>
                  <a:spcPct val="0"/>
                </a:spcAft>
              </a:pPr>
              <a:r>
                <a:rPr lang="en-US" sz="800" b="1" dirty="0">
                  <a:solidFill>
                    <a:schemeClr val="bg1"/>
                  </a:solidFill>
                  <a:latin typeface="+mj-lt"/>
                </a:rPr>
                <a:t>Preferences</a:t>
              </a:r>
            </a:p>
          </p:txBody>
        </p:sp>
        <p:sp>
          <p:nvSpPr>
            <p:cNvPr id="78" name="TextBox 77"/>
            <p:cNvSpPr txBox="1"/>
            <p:nvPr/>
          </p:nvSpPr>
          <p:spPr>
            <a:xfrm>
              <a:off x="8437475" y="3076153"/>
              <a:ext cx="917058" cy="120247"/>
            </a:xfrm>
            <a:prstGeom prst="rect">
              <a:avLst/>
            </a:prstGeom>
            <a:grpFill/>
          </p:spPr>
          <p:txBody>
            <a:bodyPr wrap="square" rtlCol="0" anchor="ctr">
              <a:spAutoFit/>
            </a:bodyPr>
            <a:lstStyle/>
            <a:p>
              <a:pPr algn="ctr" defTabSz="914126" fontAlgn="base">
                <a:spcBef>
                  <a:spcPct val="0"/>
                </a:spcBef>
                <a:spcAft>
                  <a:spcPct val="0"/>
                </a:spcAft>
              </a:pPr>
              <a:r>
                <a:rPr lang="en-US" sz="800" b="1" dirty="0">
                  <a:solidFill>
                    <a:schemeClr val="bg1"/>
                  </a:solidFill>
                  <a:latin typeface="+mj-lt"/>
                </a:rPr>
                <a:t>360 Profile</a:t>
              </a:r>
            </a:p>
          </p:txBody>
        </p:sp>
        <p:sp>
          <p:nvSpPr>
            <p:cNvPr id="79" name="TextBox 78"/>
            <p:cNvSpPr txBox="1"/>
            <p:nvPr/>
          </p:nvSpPr>
          <p:spPr>
            <a:xfrm>
              <a:off x="9629515" y="3076152"/>
              <a:ext cx="1556789" cy="120247"/>
            </a:xfrm>
            <a:prstGeom prst="rect">
              <a:avLst/>
            </a:prstGeom>
            <a:grpFill/>
          </p:spPr>
          <p:txBody>
            <a:bodyPr wrap="square" rtlCol="0" anchor="ctr">
              <a:spAutoFit/>
            </a:bodyPr>
            <a:lstStyle/>
            <a:p>
              <a:pPr algn="ctr" defTabSz="914126" fontAlgn="base">
                <a:spcBef>
                  <a:spcPct val="0"/>
                </a:spcBef>
                <a:spcAft>
                  <a:spcPct val="0"/>
                </a:spcAft>
              </a:pPr>
              <a:r>
                <a:rPr lang="en-US" sz="800" b="1" dirty="0">
                  <a:solidFill>
                    <a:schemeClr val="bg1"/>
                  </a:solidFill>
                  <a:latin typeface="+mj-lt"/>
                </a:rPr>
                <a:t>Omni-channel interaction</a:t>
              </a:r>
            </a:p>
          </p:txBody>
        </p:sp>
      </p:grpSp>
      <p:sp>
        <p:nvSpPr>
          <p:cNvPr id="33" name="Rectangle: Rounded Corners 2"/>
          <p:cNvSpPr/>
          <p:nvPr/>
        </p:nvSpPr>
        <p:spPr>
          <a:xfrm>
            <a:off x="3176688" y="3399171"/>
            <a:ext cx="8548418" cy="1601561"/>
          </a:xfrm>
          <a:prstGeom prst="roundRect">
            <a:avLst>
              <a:gd name="adj" fmla="val 13178"/>
            </a:avLst>
          </a:prstGeom>
          <a:noFill/>
          <a:ln w="38100" cap="flat" cmpd="sng" algn="ctr">
            <a:solidFill>
              <a:srgbClr val="D1E9ED"/>
            </a:solid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mj-lt"/>
              <a:ea typeface="+mn-ea"/>
              <a:cs typeface="+mn-cs"/>
            </a:endParaRPr>
          </a:p>
        </p:txBody>
      </p:sp>
      <p:sp>
        <p:nvSpPr>
          <p:cNvPr id="34" name="Rectangle: Rounded Corners 6"/>
          <p:cNvSpPr/>
          <p:nvPr/>
        </p:nvSpPr>
        <p:spPr>
          <a:xfrm>
            <a:off x="6369860" y="3399708"/>
            <a:ext cx="2162070" cy="238275"/>
          </a:xfrm>
          <a:prstGeom prst="roundRect">
            <a:avLst/>
          </a:prstGeom>
          <a:noFill/>
          <a:ln w="25400" cap="flat" cmpd="sng" algn="ctr">
            <a:no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chemeClr val="accent2"/>
                </a:solidFill>
                <a:effectLst/>
                <a:uLnTx/>
                <a:uFillTx/>
                <a:latin typeface="Domaine Display" panose="020A0803080505060203"/>
              </a:rPr>
              <a:t>Business Operations</a:t>
            </a:r>
          </a:p>
        </p:txBody>
      </p:sp>
      <p:grpSp>
        <p:nvGrpSpPr>
          <p:cNvPr id="35" name="Group 34"/>
          <p:cNvGrpSpPr/>
          <p:nvPr/>
        </p:nvGrpSpPr>
        <p:grpSpPr>
          <a:xfrm>
            <a:off x="6557479" y="2817057"/>
            <a:ext cx="1820780" cy="123111"/>
            <a:chOff x="5166174" y="2699144"/>
            <a:chExt cx="2313698" cy="141735"/>
          </a:xfrm>
        </p:grpSpPr>
        <p:sp>
          <p:nvSpPr>
            <p:cNvPr id="70" name="TextBox 69">
              <a:extLst>
                <a:ext uri="{FF2B5EF4-FFF2-40B4-BE49-F238E27FC236}">
                  <a16:creationId xmlns:a16="http://schemas.microsoft.com/office/drawing/2014/main" id="{4D67A3DD-A15C-41D4-9018-C46AB8E010D6}"/>
                </a:ext>
              </a:extLst>
            </p:cNvPr>
            <p:cNvSpPr txBox="1"/>
            <p:nvPr/>
          </p:nvSpPr>
          <p:spPr>
            <a:xfrm>
              <a:off x="5166174" y="2699144"/>
              <a:ext cx="752161" cy="141735"/>
            </a:xfrm>
            <a:prstGeom prst="rect">
              <a:avLst/>
            </a:prstGeom>
            <a:noFill/>
            <a:ln>
              <a:noFill/>
            </a:ln>
          </p:spPr>
          <p:txBody>
            <a:bodyPr wrap="square" lIns="0" tIns="0" rIns="0" bIns="0" rtlCol="0" anchor="ctr" anchorCtr="0">
              <a:spAutoFit/>
            </a:bodyPr>
            <a:lstStyle/>
            <a:p>
              <a:pPr algn="ctr">
                <a:defRPr/>
              </a:pPr>
              <a:r>
                <a:rPr lang="en-US" sz="800" kern="0" dirty="0">
                  <a:solidFill>
                    <a:srgbClr val="000000"/>
                  </a:solidFill>
                  <a:latin typeface="+mj-lt"/>
                  <a:ea typeface="ＭＳ Ｐゴシック" charset="0"/>
                </a:rPr>
                <a:t>Producer</a:t>
              </a:r>
            </a:p>
          </p:txBody>
        </p:sp>
        <p:sp>
          <p:nvSpPr>
            <p:cNvPr id="71" name="TextBox 70">
              <a:extLst>
                <a:ext uri="{FF2B5EF4-FFF2-40B4-BE49-F238E27FC236}">
                  <a16:creationId xmlns:a16="http://schemas.microsoft.com/office/drawing/2014/main" id="{ECB2DC36-D9CE-4D63-BFFD-F4003DEDA651}"/>
                </a:ext>
              </a:extLst>
            </p:cNvPr>
            <p:cNvSpPr txBox="1"/>
            <p:nvPr/>
          </p:nvSpPr>
          <p:spPr>
            <a:xfrm>
              <a:off x="6022951" y="2699144"/>
              <a:ext cx="623231" cy="141735"/>
            </a:xfrm>
            <a:prstGeom prst="rect">
              <a:avLst/>
            </a:prstGeom>
            <a:noFill/>
            <a:ln>
              <a:noFill/>
            </a:ln>
          </p:spPr>
          <p:txBody>
            <a:bodyPr wrap="square" lIns="0" tIns="0" rIns="0" bIns="0" rtlCol="0" anchor="ctr" anchorCtr="0">
              <a:spAutoFit/>
            </a:bodyPr>
            <a:lstStyle/>
            <a:p>
              <a:pPr algn="ctr" fontAlgn="auto">
                <a:spcBef>
                  <a:spcPts val="0"/>
                </a:spcBef>
                <a:spcAft>
                  <a:spcPts val="0"/>
                </a:spcAft>
                <a:defRPr/>
              </a:pPr>
              <a:endParaRPr lang="en-US" sz="800" kern="0" dirty="0">
                <a:latin typeface="+mj-lt"/>
                <a:ea typeface="ＭＳ Ｐゴシック" charset="0"/>
              </a:endParaRPr>
            </a:p>
          </p:txBody>
        </p:sp>
        <p:sp>
          <p:nvSpPr>
            <p:cNvPr id="72" name="TextBox 71">
              <a:extLst>
                <a:ext uri="{FF2B5EF4-FFF2-40B4-BE49-F238E27FC236}">
                  <a16:creationId xmlns:a16="http://schemas.microsoft.com/office/drawing/2014/main" id="{AEC860FF-8ACF-45C7-9C0C-80F155A2360A}"/>
                </a:ext>
              </a:extLst>
            </p:cNvPr>
            <p:cNvSpPr txBox="1"/>
            <p:nvPr/>
          </p:nvSpPr>
          <p:spPr>
            <a:xfrm>
              <a:off x="6831638" y="2699144"/>
              <a:ext cx="648234" cy="141735"/>
            </a:xfrm>
            <a:prstGeom prst="rect">
              <a:avLst/>
            </a:prstGeom>
            <a:noFill/>
            <a:ln>
              <a:noFill/>
            </a:ln>
          </p:spPr>
          <p:txBody>
            <a:bodyPr wrap="square" lIns="0" tIns="0" rIns="0" bIns="0" rtlCol="0" anchor="ctr" anchorCtr="0">
              <a:spAutoFit/>
            </a:bodyPr>
            <a:lstStyle/>
            <a:p>
              <a:pPr algn="ctr">
                <a:defRPr/>
              </a:pPr>
              <a:r>
                <a:rPr lang="en-US" sz="800" kern="0" dirty="0">
                  <a:solidFill>
                    <a:srgbClr val="000000"/>
                  </a:solidFill>
                  <a:latin typeface="+mj-lt"/>
                  <a:ea typeface="ＭＳ Ｐゴシック" charset="0"/>
                </a:rPr>
                <a:t>Prospect</a:t>
              </a:r>
            </a:p>
          </p:txBody>
        </p:sp>
      </p:grpSp>
      <p:sp>
        <p:nvSpPr>
          <p:cNvPr id="36" name="Rectangle: Rounded Corners 40"/>
          <p:cNvSpPr/>
          <p:nvPr/>
        </p:nvSpPr>
        <p:spPr>
          <a:xfrm>
            <a:off x="3330442" y="3727874"/>
            <a:ext cx="4938890" cy="1209177"/>
          </a:xfrm>
          <a:prstGeom prst="roundRect">
            <a:avLst/>
          </a:prstGeom>
          <a:noFill/>
          <a:ln w="19050" cap="flat" cmpd="sng" algn="ctr">
            <a:solidFill>
              <a:srgbClr val="00859B"/>
            </a:solid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70C0"/>
              </a:solidFill>
              <a:effectLst/>
              <a:uLnTx/>
              <a:uFillTx/>
              <a:latin typeface="+mj-lt"/>
              <a:ea typeface="+mn-ea"/>
              <a:cs typeface="+mn-cs"/>
            </a:endParaRPr>
          </a:p>
        </p:txBody>
      </p:sp>
      <p:sp>
        <p:nvSpPr>
          <p:cNvPr id="37" name="Rectangle: Rounded Corners 41"/>
          <p:cNvSpPr/>
          <p:nvPr/>
        </p:nvSpPr>
        <p:spPr>
          <a:xfrm>
            <a:off x="4086757" y="3735659"/>
            <a:ext cx="3386338" cy="219124"/>
          </a:xfrm>
          <a:prstGeom prst="roundRect">
            <a:avLst/>
          </a:prstGeom>
          <a:solidFill>
            <a:srgbClr val="00859B"/>
          </a:solidFill>
          <a:ln w="25400" cap="flat" cmpd="sng" algn="ctr">
            <a:no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mj-lt"/>
                <a:ea typeface="+mn-ea"/>
                <a:cs typeface="+mn-cs"/>
              </a:rPr>
              <a:t>Benefit</a:t>
            </a:r>
            <a:r>
              <a:rPr kumimoji="0" lang="en-US" sz="1200" b="1" i="0" u="none" strike="noStrike" kern="0" cap="none" spc="0" normalizeH="0" noProof="0" dirty="0">
                <a:ln>
                  <a:noFill/>
                </a:ln>
                <a:solidFill>
                  <a:srgbClr val="FFFFFF"/>
                </a:solidFill>
                <a:effectLst/>
                <a:uLnTx/>
                <a:uFillTx/>
                <a:latin typeface="+mj-lt"/>
                <a:ea typeface="+mn-ea"/>
                <a:cs typeface="+mn-cs"/>
              </a:rPr>
              <a:t> </a:t>
            </a:r>
            <a:r>
              <a:rPr kumimoji="0" lang="en-US" sz="1200" b="1" i="0" u="none" strike="noStrike" kern="0" cap="none" spc="0" normalizeH="0" baseline="0" noProof="0" dirty="0">
                <a:ln>
                  <a:noFill/>
                </a:ln>
                <a:solidFill>
                  <a:srgbClr val="FFFFFF"/>
                </a:solidFill>
                <a:effectLst/>
                <a:uLnTx/>
                <a:uFillTx/>
                <a:latin typeface="+mj-lt"/>
                <a:ea typeface="+mn-ea"/>
                <a:cs typeface="+mn-cs"/>
              </a:rPr>
              <a:t>Admin Model</a:t>
            </a:r>
          </a:p>
        </p:txBody>
      </p:sp>
      <p:sp>
        <p:nvSpPr>
          <p:cNvPr id="38" name="Rectangle: Rounded Corners 40"/>
          <p:cNvSpPr/>
          <p:nvPr/>
        </p:nvSpPr>
        <p:spPr>
          <a:xfrm>
            <a:off x="8317355" y="3727874"/>
            <a:ext cx="1569141" cy="1209177"/>
          </a:xfrm>
          <a:prstGeom prst="roundRect">
            <a:avLst/>
          </a:prstGeom>
          <a:noFill/>
          <a:ln w="19050" cap="flat" cmpd="sng" algn="ctr">
            <a:solidFill>
              <a:srgbClr val="00859B"/>
            </a:solid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70C0"/>
              </a:solidFill>
              <a:effectLst/>
              <a:uLnTx/>
              <a:uFillTx/>
              <a:latin typeface="+mj-lt"/>
              <a:ea typeface="+mn-ea"/>
              <a:cs typeface="+mn-cs"/>
            </a:endParaRPr>
          </a:p>
        </p:txBody>
      </p:sp>
      <p:sp>
        <p:nvSpPr>
          <p:cNvPr id="39" name="Rectangle: Rounded Corners 41"/>
          <p:cNvSpPr/>
          <p:nvPr/>
        </p:nvSpPr>
        <p:spPr>
          <a:xfrm>
            <a:off x="8525136" y="3735659"/>
            <a:ext cx="1183466" cy="219124"/>
          </a:xfrm>
          <a:prstGeom prst="roundRect">
            <a:avLst/>
          </a:prstGeom>
          <a:solidFill>
            <a:srgbClr val="00859B"/>
          </a:solidFill>
          <a:ln w="25400" cap="flat" cmpd="sng" algn="ctr">
            <a:no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mj-lt"/>
                <a:ea typeface="+mn-ea"/>
                <a:cs typeface="+mn-cs"/>
              </a:rPr>
              <a:t>Service</a:t>
            </a:r>
          </a:p>
        </p:txBody>
      </p:sp>
      <p:sp>
        <p:nvSpPr>
          <p:cNvPr id="40" name="Rectangle: Rounded Corners 40"/>
          <p:cNvSpPr/>
          <p:nvPr/>
        </p:nvSpPr>
        <p:spPr>
          <a:xfrm>
            <a:off x="9985255" y="3727874"/>
            <a:ext cx="1602555" cy="1209177"/>
          </a:xfrm>
          <a:prstGeom prst="roundRect">
            <a:avLst/>
          </a:prstGeom>
          <a:noFill/>
          <a:ln w="19050" cap="flat" cmpd="sng" algn="ctr">
            <a:solidFill>
              <a:srgbClr val="00859B"/>
            </a:solid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70C0"/>
              </a:solidFill>
              <a:effectLst/>
              <a:uLnTx/>
              <a:uFillTx/>
              <a:latin typeface="+mj-lt"/>
              <a:ea typeface="+mn-ea"/>
              <a:cs typeface="+mn-cs"/>
            </a:endParaRPr>
          </a:p>
        </p:txBody>
      </p:sp>
      <p:sp>
        <p:nvSpPr>
          <p:cNvPr id="41" name="Rectangle: Rounded Corners 41"/>
          <p:cNvSpPr/>
          <p:nvPr/>
        </p:nvSpPr>
        <p:spPr>
          <a:xfrm>
            <a:off x="10197462" y="3735659"/>
            <a:ext cx="1208667" cy="219124"/>
          </a:xfrm>
          <a:prstGeom prst="roundRect">
            <a:avLst/>
          </a:prstGeom>
          <a:solidFill>
            <a:srgbClr val="00859B"/>
          </a:solidFill>
          <a:ln w="25400" cap="flat" cmpd="sng" algn="ctr">
            <a:noFill/>
            <a:prstDash val="solid"/>
          </a:ln>
          <a:effectLst/>
        </p:spPr>
        <p:txBody>
          <a:bodyPr rtlCol="0" anchor="ctr" anchorCtr="0"/>
          <a:lstStyle/>
          <a:p>
            <a:pPr marL="0" marR="0" lvl="0" indent="0" algn="ctr" defTabSz="914126"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mj-lt"/>
                <a:ea typeface="+mn-ea"/>
                <a:cs typeface="+mn-cs"/>
              </a:rPr>
              <a:t>Clinical</a:t>
            </a:r>
          </a:p>
        </p:txBody>
      </p:sp>
      <p:sp>
        <p:nvSpPr>
          <p:cNvPr id="42" name="Rounded Rectangle 41"/>
          <p:cNvSpPr/>
          <p:nvPr/>
        </p:nvSpPr>
        <p:spPr>
          <a:xfrm>
            <a:off x="4114595" y="2510016"/>
            <a:ext cx="1277519" cy="431404"/>
          </a:xfrm>
          <a:prstGeom prst="round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Open Sans Bold"/>
                <a:cs typeface="Open Sans Bold"/>
              </a:rPr>
              <a:t>Consolidated Producer/Inside Sales SOE</a:t>
            </a:r>
          </a:p>
        </p:txBody>
      </p:sp>
      <p:sp>
        <p:nvSpPr>
          <p:cNvPr id="43" name="Rounded Rectangle 42"/>
          <p:cNvSpPr/>
          <p:nvPr/>
        </p:nvSpPr>
        <p:spPr>
          <a:xfrm>
            <a:off x="8709670" y="2581839"/>
            <a:ext cx="1081282" cy="303259"/>
          </a:xfrm>
          <a:prstGeom prst="roundRect">
            <a:avLst/>
          </a:prstGeom>
          <a:solidFill>
            <a:schemeClr val="bg1"/>
          </a:solidFill>
          <a:ln w="190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Open Sans Bold"/>
                <a:cs typeface="Open Sans Bold"/>
              </a:rPr>
              <a:t>Next Best Product to sell</a:t>
            </a:r>
          </a:p>
        </p:txBody>
      </p:sp>
      <p:sp>
        <p:nvSpPr>
          <p:cNvPr id="44" name="Rounded Rectangle 43"/>
          <p:cNvSpPr/>
          <p:nvPr/>
        </p:nvSpPr>
        <p:spPr>
          <a:xfrm>
            <a:off x="8531535" y="4231674"/>
            <a:ext cx="1159354" cy="303259"/>
          </a:xfrm>
          <a:prstGeom prst="round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Open Sans Bold"/>
                <a:cs typeface="Open Sans Bold"/>
              </a:rPr>
              <a:t>Service platform</a:t>
            </a:r>
          </a:p>
        </p:txBody>
      </p:sp>
      <p:sp>
        <p:nvSpPr>
          <p:cNvPr id="47" name="Rounded Rectangle 46"/>
          <p:cNvSpPr/>
          <p:nvPr/>
        </p:nvSpPr>
        <p:spPr>
          <a:xfrm>
            <a:off x="3762942" y="5680239"/>
            <a:ext cx="1081282" cy="303259"/>
          </a:xfrm>
          <a:prstGeom prst="round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Open Sans Bold"/>
                <a:cs typeface="Open Sans Bold"/>
              </a:rPr>
              <a:t>Enterprise Sales reports]</a:t>
            </a:r>
          </a:p>
        </p:txBody>
      </p:sp>
      <p:sp>
        <p:nvSpPr>
          <p:cNvPr id="54" name="Rounded Rectangle 53"/>
          <p:cNvSpPr/>
          <p:nvPr/>
        </p:nvSpPr>
        <p:spPr>
          <a:xfrm>
            <a:off x="4954143" y="5680239"/>
            <a:ext cx="1081282" cy="303259"/>
          </a:xfrm>
          <a:prstGeom prst="round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Open Sans Bold"/>
                <a:cs typeface="Open Sans Bold"/>
              </a:rPr>
              <a:t>Producer performance</a:t>
            </a:r>
          </a:p>
        </p:txBody>
      </p:sp>
      <p:sp>
        <p:nvSpPr>
          <p:cNvPr id="55" name="Rounded Rectangle 54"/>
          <p:cNvSpPr/>
          <p:nvPr/>
        </p:nvSpPr>
        <p:spPr>
          <a:xfrm>
            <a:off x="8670853" y="5680239"/>
            <a:ext cx="1134485" cy="303259"/>
          </a:xfrm>
          <a:prstGeom prst="round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Open Sans Bold"/>
                <a:cs typeface="Open Sans Bold"/>
              </a:rPr>
              <a:t>NBA for products to sell</a:t>
            </a:r>
          </a:p>
        </p:txBody>
      </p:sp>
      <p:sp>
        <p:nvSpPr>
          <p:cNvPr id="56" name="Rounded Rectangle 55"/>
          <p:cNvSpPr/>
          <p:nvPr/>
        </p:nvSpPr>
        <p:spPr>
          <a:xfrm>
            <a:off x="9969206" y="5680239"/>
            <a:ext cx="1134485" cy="303259"/>
          </a:xfrm>
          <a:prstGeom prst="round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Open Sans Bold"/>
                <a:cs typeface="Open Sans Bold"/>
              </a:rPr>
              <a:t>NBA for producers to.</a:t>
            </a:r>
          </a:p>
        </p:txBody>
      </p:sp>
      <p:grpSp>
        <p:nvGrpSpPr>
          <p:cNvPr id="57" name="Group 56"/>
          <p:cNvGrpSpPr/>
          <p:nvPr/>
        </p:nvGrpSpPr>
        <p:grpSpPr>
          <a:xfrm>
            <a:off x="6767926" y="2348808"/>
            <a:ext cx="194105" cy="442496"/>
            <a:chOff x="3278188" y="3148013"/>
            <a:chExt cx="298450" cy="588963"/>
          </a:xfrm>
          <a:solidFill>
            <a:schemeClr val="accent2"/>
          </a:solidFill>
        </p:grpSpPr>
        <p:sp>
          <p:nvSpPr>
            <p:cNvPr id="66" name="Freeform 47"/>
            <p:cNvSpPr>
              <a:spLocks/>
            </p:cNvSpPr>
            <p:nvPr/>
          </p:nvSpPr>
          <p:spPr bwMode="auto">
            <a:xfrm>
              <a:off x="3443288" y="3455988"/>
              <a:ext cx="133350" cy="280988"/>
            </a:xfrm>
            <a:custGeom>
              <a:avLst/>
              <a:gdLst>
                <a:gd name="T0" fmla="*/ 0 w 24"/>
                <a:gd name="T1" fmla="*/ 51 h 51"/>
                <a:gd name="T2" fmla="*/ 24 w 24"/>
                <a:gd name="T3" fmla="*/ 51 h 51"/>
                <a:gd name="T4" fmla="*/ 24 w 24"/>
                <a:gd name="T5" fmla="*/ 22 h 51"/>
                <a:gd name="T6" fmla="*/ 13 w 24"/>
                <a:gd name="T7" fmla="*/ 0 h 51"/>
                <a:gd name="T8" fmla="*/ 0 w 24"/>
                <a:gd name="T9" fmla="*/ 13 h 51"/>
                <a:gd name="T10" fmla="*/ 0 w 24"/>
                <a:gd name="T11" fmla="*/ 51 h 51"/>
              </a:gdLst>
              <a:ahLst/>
              <a:cxnLst>
                <a:cxn ang="0">
                  <a:pos x="T0" y="T1"/>
                </a:cxn>
                <a:cxn ang="0">
                  <a:pos x="T2" y="T3"/>
                </a:cxn>
                <a:cxn ang="0">
                  <a:pos x="T4" y="T5"/>
                </a:cxn>
                <a:cxn ang="0">
                  <a:pos x="T6" y="T7"/>
                </a:cxn>
                <a:cxn ang="0">
                  <a:pos x="T8" y="T9"/>
                </a:cxn>
                <a:cxn ang="0">
                  <a:pos x="T10" y="T11"/>
                </a:cxn>
              </a:cxnLst>
              <a:rect l="0" t="0" r="r" b="b"/>
              <a:pathLst>
                <a:path w="24" h="51">
                  <a:moveTo>
                    <a:pt x="0" y="51"/>
                  </a:moveTo>
                  <a:cubicBezTo>
                    <a:pt x="24" y="51"/>
                    <a:pt x="24" y="51"/>
                    <a:pt x="24" y="51"/>
                  </a:cubicBezTo>
                  <a:cubicBezTo>
                    <a:pt x="24" y="22"/>
                    <a:pt x="24" y="22"/>
                    <a:pt x="24" y="22"/>
                  </a:cubicBezTo>
                  <a:cubicBezTo>
                    <a:pt x="24" y="13"/>
                    <a:pt x="19" y="5"/>
                    <a:pt x="13" y="0"/>
                  </a:cubicBezTo>
                  <a:cubicBezTo>
                    <a:pt x="0" y="13"/>
                    <a:pt x="0" y="13"/>
                    <a:pt x="0" y="13"/>
                  </a:cubicBezTo>
                  <a:lnTo>
                    <a:pt x="0" y="51"/>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67" name="Freeform 48"/>
            <p:cNvSpPr>
              <a:spLocks/>
            </p:cNvSpPr>
            <p:nvPr/>
          </p:nvSpPr>
          <p:spPr bwMode="auto">
            <a:xfrm>
              <a:off x="3278188" y="3455988"/>
              <a:ext cx="131763" cy="280988"/>
            </a:xfrm>
            <a:custGeom>
              <a:avLst/>
              <a:gdLst>
                <a:gd name="T0" fmla="*/ 24 w 24"/>
                <a:gd name="T1" fmla="*/ 13 h 51"/>
                <a:gd name="T2" fmla="*/ 11 w 24"/>
                <a:gd name="T3" fmla="*/ 0 h 51"/>
                <a:gd name="T4" fmla="*/ 0 w 24"/>
                <a:gd name="T5" fmla="*/ 22 h 51"/>
                <a:gd name="T6" fmla="*/ 0 w 24"/>
                <a:gd name="T7" fmla="*/ 51 h 51"/>
                <a:gd name="T8" fmla="*/ 24 w 24"/>
                <a:gd name="T9" fmla="*/ 51 h 51"/>
                <a:gd name="T10" fmla="*/ 24 w 24"/>
                <a:gd name="T11" fmla="*/ 13 h 51"/>
              </a:gdLst>
              <a:ahLst/>
              <a:cxnLst>
                <a:cxn ang="0">
                  <a:pos x="T0" y="T1"/>
                </a:cxn>
                <a:cxn ang="0">
                  <a:pos x="T2" y="T3"/>
                </a:cxn>
                <a:cxn ang="0">
                  <a:pos x="T4" y="T5"/>
                </a:cxn>
                <a:cxn ang="0">
                  <a:pos x="T6" y="T7"/>
                </a:cxn>
                <a:cxn ang="0">
                  <a:pos x="T8" y="T9"/>
                </a:cxn>
                <a:cxn ang="0">
                  <a:pos x="T10" y="T11"/>
                </a:cxn>
              </a:cxnLst>
              <a:rect l="0" t="0" r="r" b="b"/>
              <a:pathLst>
                <a:path w="24" h="51">
                  <a:moveTo>
                    <a:pt x="24" y="13"/>
                  </a:moveTo>
                  <a:cubicBezTo>
                    <a:pt x="11" y="0"/>
                    <a:pt x="11" y="0"/>
                    <a:pt x="11" y="0"/>
                  </a:cubicBezTo>
                  <a:cubicBezTo>
                    <a:pt x="5" y="5"/>
                    <a:pt x="0" y="13"/>
                    <a:pt x="0" y="22"/>
                  </a:cubicBezTo>
                  <a:cubicBezTo>
                    <a:pt x="0" y="51"/>
                    <a:pt x="0" y="51"/>
                    <a:pt x="0" y="51"/>
                  </a:cubicBezTo>
                  <a:cubicBezTo>
                    <a:pt x="24" y="51"/>
                    <a:pt x="24" y="51"/>
                    <a:pt x="24" y="51"/>
                  </a:cubicBezTo>
                  <a:lnTo>
                    <a:pt x="24" y="13"/>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68" name="Freeform 49"/>
            <p:cNvSpPr>
              <a:spLocks/>
            </p:cNvSpPr>
            <p:nvPr/>
          </p:nvSpPr>
          <p:spPr bwMode="auto">
            <a:xfrm>
              <a:off x="3295651" y="3148013"/>
              <a:ext cx="263525" cy="88900"/>
            </a:xfrm>
            <a:custGeom>
              <a:avLst/>
              <a:gdLst>
                <a:gd name="T0" fmla="*/ 16 w 48"/>
                <a:gd name="T1" fmla="*/ 16 h 16"/>
                <a:gd name="T2" fmla="*/ 24 w 48"/>
                <a:gd name="T3" fmla="*/ 10 h 16"/>
                <a:gd name="T4" fmla="*/ 32 w 48"/>
                <a:gd name="T5" fmla="*/ 16 h 16"/>
                <a:gd name="T6" fmla="*/ 48 w 48"/>
                <a:gd name="T7" fmla="*/ 16 h 16"/>
                <a:gd name="T8" fmla="*/ 24 w 48"/>
                <a:gd name="T9" fmla="*/ 0 h 16"/>
                <a:gd name="T10" fmla="*/ 0 w 48"/>
                <a:gd name="T11" fmla="*/ 16 h 16"/>
                <a:gd name="T12" fmla="*/ 16 w 4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8" h="16">
                  <a:moveTo>
                    <a:pt x="16" y="16"/>
                  </a:moveTo>
                  <a:cubicBezTo>
                    <a:pt x="18" y="13"/>
                    <a:pt x="21" y="10"/>
                    <a:pt x="24" y="10"/>
                  </a:cubicBezTo>
                  <a:cubicBezTo>
                    <a:pt x="28" y="10"/>
                    <a:pt x="30" y="13"/>
                    <a:pt x="32" y="16"/>
                  </a:cubicBezTo>
                  <a:cubicBezTo>
                    <a:pt x="48" y="16"/>
                    <a:pt x="48" y="16"/>
                    <a:pt x="48" y="16"/>
                  </a:cubicBezTo>
                  <a:cubicBezTo>
                    <a:pt x="44" y="6"/>
                    <a:pt x="35" y="0"/>
                    <a:pt x="24" y="0"/>
                  </a:cubicBezTo>
                  <a:cubicBezTo>
                    <a:pt x="13" y="0"/>
                    <a:pt x="4" y="6"/>
                    <a:pt x="0" y="16"/>
                  </a:cubicBezTo>
                  <a:lnTo>
                    <a:pt x="16" y="16"/>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69" name="Freeform 50"/>
            <p:cNvSpPr>
              <a:spLocks/>
            </p:cNvSpPr>
            <p:nvPr/>
          </p:nvSpPr>
          <p:spPr bwMode="auto">
            <a:xfrm>
              <a:off x="3278188" y="3263900"/>
              <a:ext cx="298450" cy="176213"/>
            </a:xfrm>
            <a:custGeom>
              <a:avLst/>
              <a:gdLst>
                <a:gd name="T0" fmla="*/ 35 w 54"/>
                <a:gd name="T1" fmla="*/ 0 h 32"/>
                <a:gd name="T2" fmla="*/ 27 w 54"/>
                <a:gd name="T3" fmla="*/ 5 h 32"/>
                <a:gd name="T4" fmla="*/ 19 w 54"/>
                <a:gd name="T5" fmla="*/ 0 h 32"/>
                <a:gd name="T6" fmla="*/ 1 w 54"/>
                <a:gd name="T7" fmla="*/ 0 h 32"/>
                <a:gd name="T8" fmla="*/ 0 w 54"/>
                <a:gd name="T9" fmla="*/ 6 h 32"/>
                <a:gd name="T10" fmla="*/ 27 w 54"/>
                <a:gd name="T11" fmla="*/ 32 h 32"/>
                <a:gd name="T12" fmla="*/ 54 w 54"/>
                <a:gd name="T13" fmla="*/ 6 h 32"/>
                <a:gd name="T14" fmla="*/ 53 w 54"/>
                <a:gd name="T15" fmla="*/ 0 h 32"/>
                <a:gd name="T16" fmla="*/ 35 w 54"/>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2">
                  <a:moveTo>
                    <a:pt x="35" y="0"/>
                  </a:moveTo>
                  <a:cubicBezTo>
                    <a:pt x="33" y="3"/>
                    <a:pt x="31" y="5"/>
                    <a:pt x="27" y="5"/>
                  </a:cubicBezTo>
                  <a:cubicBezTo>
                    <a:pt x="24" y="5"/>
                    <a:pt x="21" y="3"/>
                    <a:pt x="19" y="0"/>
                  </a:cubicBezTo>
                  <a:cubicBezTo>
                    <a:pt x="1" y="0"/>
                    <a:pt x="1" y="0"/>
                    <a:pt x="1" y="0"/>
                  </a:cubicBezTo>
                  <a:cubicBezTo>
                    <a:pt x="1" y="2"/>
                    <a:pt x="0" y="4"/>
                    <a:pt x="0" y="6"/>
                  </a:cubicBezTo>
                  <a:cubicBezTo>
                    <a:pt x="0" y="20"/>
                    <a:pt x="12" y="32"/>
                    <a:pt x="27" y="32"/>
                  </a:cubicBezTo>
                  <a:cubicBezTo>
                    <a:pt x="42" y="32"/>
                    <a:pt x="54" y="20"/>
                    <a:pt x="54" y="6"/>
                  </a:cubicBezTo>
                  <a:cubicBezTo>
                    <a:pt x="54" y="4"/>
                    <a:pt x="54" y="2"/>
                    <a:pt x="53" y="0"/>
                  </a:cubicBezTo>
                  <a:lnTo>
                    <a:pt x="35"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59" name="Group 58"/>
          <p:cNvGrpSpPr/>
          <p:nvPr/>
        </p:nvGrpSpPr>
        <p:grpSpPr>
          <a:xfrm>
            <a:off x="8062700" y="2357357"/>
            <a:ext cx="130608" cy="432630"/>
            <a:chOff x="2616199" y="1644650"/>
            <a:chExt cx="182563" cy="633413"/>
          </a:xfrm>
          <a:solidFill>
            <a:schemeClr val="accent2"/>
          </a:solidFill>
        </p:grpSpPr>
        <p:sp>
          <p:nvSpPr>
            <p:cNvPr id="61" name="Oval 7"/>
            <p:cNvSpPr>
              <a:spLocks noChangeArrowheads="1"/>
            </p:cNvSpPr>
            <p:nvPr/>
          </p:nvSpPr>
          <p:spPr bwMode="auto">
            <a:xfrm>
              <a:off x="2616199" y="1644650"/>
              <a:ext cx="182563" cy="1825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62" name="Freeform 8"/>
            <p:cNvSpPr>
              <a:spLocks/>
            </p:cNvSpPr>
            <p:nvPr/>
          </p:nvSpPr>
          <p:spPr bwMode="auto">
            <a:xfrm>
              <a:off x="2616199" y="1843088"/>
              <a:ext cx="182563" cy="434975"/>
            </a:xfrm>
            <a:custGeom>
              <a:avLst/>
              <a:gdLst>
                <a:gd name="T0" fmla="*/ 33 w 33"/>
                <a:gd name="T1" fmla="*/ 13 h 79"/>
                <a:gd name="T2" fmla="*/ 33 w 33"/>
                <a:gd name="T3" fmla="*/ 13 h 79"/>
                <a:gd name="T4" fmla="*/ 26 w 33"/>
                <a:gd name="T5" fmla="*/ 0 h 79"/>
                <a:gd name="T6" fmla="*/ 17 w 33"/>
                <a:gd name="T7" fmla="*/ 2 h 79"/>
                <a:gd name="T8" fmla="*/ 7 w 33"/>
                <a:gd name="T9" fmla="*/ 0 h 79"/>
                <a:gd name="T10" fmla="*/ 0 w 33"/>
                <a:gd name="T11" fmla="*/ 13 h 79"/>
                <a:gd name="T12" fmla="*/ 0 w 33"/>
                <a:gd name="T13" fmla="*/ 13 h 79"/>
                <a:gd name="T14" fmla="*/ 0 w 33"/>
                <a:gd name="T15" fmla="*/ 44 h 79"/>
                <a:gd name="T16" fmla="*/ 8 w 33"/>
                <a:gd name="T17" fmla="*/ 44 h 79"/>
                <a:gd name="T18" fmla="*/ 8 w 33"/>
                <a:gd name="T19" fmla="*/ 71 h 79"/>
                <a:gd name="T20" fmla="*/ 8 w 33"/>
                <a:gd name="T21" fmla="*/ 71 h 79"/>
                <a:gd name="T22" fmla="*/ 17 w 33"/>
                <a:gd name="T23" fmla="*/ 79 h 79"/>
                <a:gd name="T24" fmla="*/ 25 w 33"/>
                <a:gd name="T25" fmla="*/ 71 h 79"/>
                <a:gd name="T26" fmla="*/ 25 w 33"/>
                <a:gd name="T27" fmla="*/ 71 h 79"/>
                <a:gd name="T28" fmla="*/ 25 w 33"/>
                <a:gd name="T29" fmla="*/ 44 h 79"/>
                <a:gd name="T30" fmla="*/ 33 w 33"/>
                <a:gd name="T31" fmla="*/ 44 h 79"/>
                <a:gd name="T32" fmla="*/ 33 w 33"/>
                <a:gd name="T33"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79">
                  <a:moveTo>
                    <a:pt x="33" y="13"/>
                  </a:moveTo>
                  <a:cubicBezTo>
                    <a:pt x="33" y="13"/>
                    <a:pt x="33" y="13"/>
                    <a:pt x="33" y="13"/>
                  </a:cubicBezTo>
                  <a:cubicBezTo>
                    <a:pt x="33" y="8"/>
                    <a:pt x="30" y="3"/>
                    <a:pt x="26" y="0"/>
                  </a:cubicBezTo>
                  <a:cubicBezTo>
                    <a:pt x="23" y="2"/>
                    <a:pt x="20" y="2"/>
                    <a:pt x="17" y="2"/>
                  </a:cubicBezTo>
                  <a:cubicBezTo>
                    <a:pt x="13" y="2"/>
                    <a:pt x="10" y="2"/>
                    <a:pt x="7" y="0"/>
                  </a:cubicBezTo>
                  <a:cubicBezTo>
                    <a:pt x="3" y="3"/>
                    <a:pt x="0" y="8"/>
                    <a:pt x="0" y="13"/>
                  </a:cubicBezTo>
                  <a:cubicBezTo>
                    <a:pt x="0" y="13"/>
                    <a:pt x="0" y="13"/>
                    <a:pt x="0" y="13"/>
                  </a:cubicBezTo>
                  <a:cubicBezTo>
                    <a:pt x="0" y="44"/>
                    <a:pt x="0" y="44"/>
                    <a:pt x="0" y="44"/>
                  </a:cubicBezTo>
                  <a:cubicBezTo>
                    <a:pt x="8" y="44"/>
                    <a:pt x="8" y="44"/>
                    <a:pt x="8" y="44"/>
                  </a:cubicBezTo>
                  <a:cubicBezTo>
                    <a:pt x="8" y="71"/>
                    <a:pt x="8" y="71"/>
                    <a:pt x="8" y="71"/>
                  </a:cubicBezTo>
                  <a:cubicBezTo>
                    <a:pt x="8" y="71"/>
                    <a:pt x="8" y="71"/>
                    <a:pt x="8" y="71"/>
                  </a:cubicBezTo>
                  <a:cubicBezTo>
                    <a:pt x="8" y="75"/>
                    <a:pt x="12" y="79"/>
                    <a:pt x="17" y="79"/>
                  </a:cubicBezTo>
                  <a:cubicBezTo>
                    <a:pt x="21" y="79"/>
                    <a:pt x="25" y="75"/>
                    <a:pt x="25" y="71"/>
                  </a:cubicBezTo>
                  <a:cubicBezTo>
                    <a:pt x="25" y="71"/>
                    <a:pt x="25" y="71"/>
                    <a:pt x="25" y="71"/>
                  </a:cubicBezTo>
                  <a:cubicBezTo>
                    <a:pt x="25" y="44"/>
                    <a:pt x="25" y="44"/>
                    <a:pt x="25" y="44"/>
                  </a:cubicBezTo>
                  <a:cubicBezTo>
                    <a:pt x="33" y="44"/>
                    <a:pt x="33" y="44"/>
                    <a:pt x="33" y="44"/>
                  </a:cubicBezTo>
                  <a:lnTo>
                    <a:pt x="33" y="13"/>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19" name="Group 18"/>
          <p:cNvGrpSpPr/>
          <p:nvPr/>
        </p:nvGrpSpPr>
        <p:grpSpPr>
          <a:xfrm>
            <a:off x="10122816" y="2103418"/>
            <a:ext cx="1439122" cy="329583"/>
            <a:chOff x="3908472" y="196572"/>
            <a:chExt cx="5613976" cy="1217499"/>
          </a:xfrm>
        </p:grpSpPr>
        <p:sp>
          <p:nvSpPr>
            <p:cNvPr id="20" name="Rectangle 19"/>
            <p:cNvSpPr/>
            <p:nvPr/>
          </p:nvSpPr>
          <p:spPr>
            <a:xfrm>
              <a:off x="3908472" y="196572"/>
              <a:ext cx="5613976" cy="11541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Bold"/>
                  <a:cs typeface="Open Sans Bold"/>
                </a:rPr>
                <a:t>ILLUSTRATIVE</a:t>
              </a:r>
              <a:endParaRPr lang="en-US" dirty="0">
                <a:solidFill>
                  <a:schemeClr val="tx1"/>
                </a:solidFill>
                <a:latin typeface="+mj-lt"/>
                <a:ea typeface="Open Sans Bold" panose="020B0806030504020204" pitchFamily="34" charset="0"/>
                <a:cs typeface="Open Sans Bold" panose="020B0806030504020204" pitchFamily="34" charset="0"/>
              </a:endParaRPr>
            </a:p>
          </p:txBody>
        </p:sp>
        <p:sp>
          <p:nvSpPr>
            <p:cNvPr id="21" name="Rectangle 20"/>
            <p:cNvSpPr/>
            <p:nvPr/>
          </p:nvSpPr>
          <p:spPr>
            <a:xfrm>
              <a:off x="3908473" y="1326192"/>
              <a:ext cx="5613975" cy="878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mj-lt"/>
                <a:cs typeface="Open Sans Bold"/>
              </a:endParaRPr>
            </a:p>
          </p:txBody>
        </p:sp>
      </p:grpSp>
      <p:sp>
        <p:nvSpPr>
          <p:cNvPr id="93" name="Rectangle 92"/>
          <p:cNvSpPr/>
          <p:nvPr/>
        </p:nvSpPr>
        <p:spPr>
          <a:xfrm>
            <a:off x="261799" y="3190133"/>
            <a:ext cx="2206363" cy="303078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pPr marL="228600" marR="0" lvl="0" indent="-228600" algn="l" defTabSz="914400" rtl="0" eaLnBrk="1" fontAlgn="auto" latinLnBrk="0" hangingPunct="1">
              <a:lnSpc>
                <a:spcPts val="1900"/>
              </a:lnSpc>
              <a:spcBef>
                <a:spcPts val="0"/>
              </a:spcBef>
              <a:spcAft>
                <a:spcPts val="600"/>
              </a:spcAft>
              <a:buClrTx/>
              <a:buSzTx/>
              <a:buFont typeface="Arial" panose="020B0604020202020204" pitchFamily="34" charset="0"/>
              <a:buChar char="•"/>
              <a:tabLst/>
              <a:defRPr/>
            </a:pPr>
            <a:r>
              <a:rPr kumimoji="0" lang="en-US" sz="1300" b="1" i="1" u="none" strike="noStrike" kern="1200" cap="none" spc="0" normalizeH="0" baseline="0" noProof="0" dirty="0">
                <a:ln>
                  <a:noFill/>
                </a:ln>
                <a:solidFill>
                  <a:srgbClr val="000000"/>
                </a:solidFill>
                <a:effectLst/>
                <a:uLnTx/>
                <a:uFillTx/>
                <a:latin typeface="Open Sans"/>
                <a:cs typeface="Open Sans Bold"/>
              </a:rPr>
              <a:t>The current investment landscape is not aligned to support [north star topic]</a:t>
            </a:r>
          </a:p>
          <a:p>
            <a:pPr marL="228600" marR="0" lvl="0" indent="-228600" algn="l" defTabSz="914400" rtl="0" eaLnBrk="1" fontAlgn="auto" latinLnBrk="0" hangingPunct="1">
              <a:lnSpc>
                <a:spcPts val="1900"/>
              </a:lnSpc>
              <a:spcBef>
                <a:spcPts val="0"/>
              </a:spcBef>
              <a:spcAft>
                <a:spcPts val="600"/>
              </a:spcAft>
              <a:buClrTx/>
              <a:buSzTx/>
              <a:buFont typeface="Arial" panose="020B0604020202020204" pitchFamily="34" charset="0"/>
              <a:buChar char="•"/>
              <a:tabLst/>
              <a:defRPr/>
            </a:pPr>
            <a:r>
              <a:rPr lang="en-US" sz="1300" b="1" i="1" dirty="0">
                <a:solidFill>
                  <a:srgbClr val="000000"/>
                </a:solidFill>
                <a:latin typeface="Open Sans"/>
                <a:cs typeface="Open Sans Bold"/>
              </a:rPr>
              <a:t>T</a:t>
            </a:r>
            <a:r>
              <a:rPr kumimoji="0" lang="en-US" sz="1300" b="1" i="1" u="none" strike="noStrike" kern="1200" cap="none" spc="0" normalizeH="0" baseline="0" noProof="0" dirty="0">
                <a:ln>
                  <a:noFill/>
                </a:ln>
                <a:solidFill>
                  <a:srgbClr val="000000"/>
                </a:solidFill>
                <a:effectLst/>
                <a:uLnTx/>
                <a:uFillTx/>
                <a:latin typeface="Open Sans"/>
                <a:cs typeface="Open Sans Bold"/>
              </a:rPr>
              <a:t>o succeed, a change in investment</a:t>
            </a:r>
            <a:r>
              <a:rPr kumimoji="0" lang="en-US" sz="1300" b="1" i="1" u="none" strike="noStrike" kern="1200" cap="none" spc="0" normalizeH="0" noProof="0" dirty="0">
                <a:ln>
                  <a:noFill/>
                </a:ln>
                <a:solidFill>
                  <a:srgbClr val="000000"/>
                </a:solidFill>
                <a:effectLst/>
                <a:uLnTx/>
                <a:uFillTx/>
                <a:latin typeface="Open Sans"/>
                <a:cs typeface="Open Sans Bold"/>
              </a:rPr>
              <a:t> strategy is needed</a:t>
            </a:r>
            <a:endParaRPr kumimoji="0" lang="en-US" sz="1300" b="1" i="1" u="none" strike="noStrike" kern="1200" cap="none" spc="0" normalizeH="0" baseline="0" noProof="0" dirty="0">
              <a:ln>
                <a:noFill/>
              </a:ln>
              <a:solidFill>
                <a:srgbClr val="000000"/>
              </a:solidFill>
              <a:effectLst/>
              <a:uLnTx/>
              <a:uFillTx/>
              <a:latin typeface="Open Sans"/>
              <a:cs typeface="Open Sans Bold"/>
            </a:endParaRPr>
          </a:p>
        </p:txBody>
      </p:sp>
      <p:sp>
        <p:nvSpPr>
          <p:cNvPr id="84" name="Rounded Rectangle 42">
            <a:extLst>
              <a:ext uri="{FF2B5EF4-FFF2-40B4-BE49-F238E27FC236}">
                <a16:creationId xmlns:a16="http://schemas.microsoft.com/office/drawing/2014/main" id="{0C10B39F-BF3C-4561-A3FD-F991750B4775}"/>
              </a:ext>
            </a:extLst>
          </p:cNvPr>
          <p:cNvSpPr/>
          <p:nvPr/>
        </p:nvSpPr>
        <p:spPr>
          <a:xfrm>
            <a:off x="9914782" y="2587227"/>
            <a:ext cx="1081282" cy="303259"/>
          </a:xfrm>
          <a:prstGeom prst="roundRect">
            <a:avLst/>
          </a:prstGeom>
          <a:solidFill>
            <a:schemeClr val="bg1"/>
          </a:solidFill>
          <a:ln w="190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Open Sans Bold"/>
                <a:cs typeface="Open Sans Bold"/>
              </a:rPr>
              <a:t>Consolidated Sales org</a:t>
            </a:r>
          </a:p>
        </p:txBody>
      </p:sp>
    </p:spTree>
    <p:extLst>
      <p:ext uri="{BB962C8B-B14F-4D97-AF65-F5344CB8AC3E}">
        <p14:creationId xmlns:p14="http://schemas.microsoft.com/office/powerpoint/2010/main" val="2697130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23872809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5" imgW="498" imgH="499" progId="TCLayout.ActiveDocument.1">
                  <p:embed/>
                </p:oleObj>
              </mc:Choice>
              <mc:Fallback>
                <p:oleObj name="think-cell Slide" r:id="rId5" imgW="498" imgH="499" progId="TCLayout.ActiveDocument.1">
                  <p:embed/>
                  <p:pic>
                    <p:nvPicPr>
                      <p:cNvPr id="10" name="Object 9"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sz="quarter" idx="11"/>
          </p:nvPr>
        </p:nvSpPr>
        <p:spPr/>
        <p:txBody>
          <a:bodyPr/>
          <a:lstStyle/>
          <a:p>
            <a:r>
              <a:rPr lang="en-US" dirty="0"/>
              <a:t>In an ideal future state, Aetna would transform the sales experience driven by engagement, operations, and deep insights</a:t>
            </a:r>
          </a:p>
        </p:txBody>
      </p:sp>
      <p:sp>
        <p:nvSpPr>
          <p:cNvPr id="36" name="Right Arrow 35"/>
          <p:cNvSpPr/>
          <p:nvPr/>
        </p:nvSpPr>
        <p:spPr>
          <a:xfrm>
            <a:off x="3215217" y="2585301"/>
            <a:ext cx="256705" cy="53263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7" name="Oval 36"/>
          <p:cNvSpPr/>
          <p:nvPr/>
        </p:nvSpPr>
        <p:spPr>
          <a:xfrm>
            <a:off x="2318324" y="2387852"/>
            <a:ext cx="932777" cy="93597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tx1">
                    <a:lumMod val="85000"/>
                    <a:lumOff val="15000"/>
                  </a:schemeClr>
                </a:solidFill>
                <a:latin typeface="Open Sans Bold"/>
                <a:cs typeface="Open Sans Bold"/>
              </a:rPr>
              <a:t>Legacy Producer SOE</a:t>
            </a:r>
          </a:p>
        </p:txBody>
      </p:sp>
      <p:sp>
        <p:nvSpPr>
          <p:cNvPr id="38" name="Oval 37"/>
          <p:cNvSpPr/>
          <p:nvPr/>
        </p:nvSpPr>
        <p:spPr>
          <a:xfrm>
            <a:off x="3486569" y="2107203"/>
            <a:ext cx="1495308" cy="149727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300" b="1" dirty="0">
                <a:solidFill>
                  <a:schemeClr val="bg1"/>
                </a:solidFill>
                <a:latin typeface="Open Sans Bold"/>
                <a:cs typeface="Open Sans Bold"/>
              </a:rPr>
              <a:t>Delightful, Omni channel, Digital Experience</a:t>
            </a:r>
          </a:p>
        </p:txBody>
      </p:sp>
      <p:sp>
        <p:nvSpPr>
          <p:cNvPr id="42" name="Oval 41"/>
          <p:cNvSpPr/>
          <p:nvPr/>
        </p:nvSpPr>
        <p:spPr>
          <a:xfrm>
            <a:off x="8985674" y="2387851"/>
            <a:ext cx="932777" cy="93597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tx1">
                    <a:lumMod val="85000"/>
                    <a:lumOff val="15000"/>
                  </a:schemeClr>
                </a:solidFill>
                <a:latin typeface="Open Sans Bold"/>
                <a:cs typeface="Open Sans Bold"/>
              </a:rPr>
              <a:t>No deep insights</a:t>
            </a:r>
          </a:p>
        </p:txBody>
      </p:sp>
      <p:sp>
        <p:nvSpPr>
          <p:cNvPr id="43" name="Oval 42"/>
          <p:cNvSpPr/>
          <p:nvPr/>
        </p:nvSpPr>
        <p:spPr>
          <a:xfrm>
            <a:off x="10154760" y="2107203"/>
            <a:ext cx="1495308" cy="149727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300" b="1" dirty="0">
              <a:solidFill>
                <a:schemeClr val="bg1"/>
              </a:solidFill>
              <a:latin typeface="Open Sans Bold"/>
              <a:cs typeface="Open Sans Bold"/>
            </a:endParaRPr>
          </a:p>
        </p:txBody>
      </p:sp>
      <p:sp>
        <p:nvSpPr>
          <p:cNvPr id="47" name="Oval 46"/>
          <p:cNvSpPr/>
          <p:nvPr/>
        </p:nvSpPr>
        <p:spPr>
          <a:xfrm>
            <a:off x="5638937" y="2387851"/>
            <a:ext cx="932777" cy="93597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solidFill>
                <a:schemeClr val="tx1">
                  <a:lumMod val="85000"/>
                  <a:lumOff val="15000"/>
                </a:schemeClr>
              </a:solidFill>
              <a:latin typeface="Open Sans Bold"/>
              <a:cs typeface="Open Sans Bold"/>
            </a:endParaRPr>
          </a:p>
        </p:txBody>
      </p:sp>
      <p:sp>
        <p:nvSpPr>
          <p:cNvPr id="48" name="Oval 47"/>
          <p:cNvSpPr/>
          <p:nvPr/>
        </p:nvSpPr>
        <p:spPr>
          <a:xfrm>
            <a:off x="6806660" y="2107203"/>
            <a:ext cx="1495308" cy="149727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137160" rIns="0" rtlCol="0" anchor="ctr"/>
          <a:lstStyle/>
          <a:p>
            <a:pPr algn="ctr"/>
            <a:r>
              <a:rPr lang="en-US" sz="1300" b="1" dirty="0">
                <a:solidFill>
                  <a:schemeClr val="bg1"/>
                </a:solidFill>
                <a:latin typeface="Open Sans Bold"/>
                <a:cs typeface="Open Sans Bold"/>
              </a:rPr>
              <a:t>Centralized BOR ensuring data lineage and quality</a:t>
            </a:r>
          </a:p>
        </p:txBody>
      </p:sp>
      <p:sp>
        <p:nvSpPr>
          <p:cNvPr id="51" name="TextBox 50"/>
          <p:cNvSpPr txBox="1"/>
          <p:nvPr/>
        </p:nvSpPr>
        <p:spPr>
          <a:xfrm>
            <a:off x="423364" y="2647739"/>
            <a:ext cx="1432822" cy="360330"/>
          </a:xfrm>
          <a:prstGeom prst="rect">
            <a:avLst/>
          </a:prstGeom>
          <a:noFill/>
        </p:spPr>
        <p:txBody>
          <a:bodyPr wrap="none" lIns="0" tIns="0" rIns="0" bIns="0" rtlCol="0" anchor="ctr">
            <a:noAutofit/>
          </a:bodyPr>
          <a:lstStyle/>
          <a:p>
            <a:pPr algn="ctr" defTabSz="456758" fontAlgn="base">
              <a:spcBef>
                <a:spcPts val="1200"/>
              </a:spcBef>
            </a:pPr>
            <a:r>
              <a:rPr lang="en-US" b="1" dirty="0">
                <a:solidFill>
                  <a:schemeClr val="accent2"/>
                </a:solidFill>
                <a:cs typeface="Open Sans Light"/>
              </a:rPr>
              <a:t>Where we </a:t>
            </a:r>
            <a:br>
              <a:rPr lang="en-US" b="1" dirty="0">
                <a:solidFill>
                  <a:schemeClr val="accent2"/>
                </a:solidFill>
                <a:cs typeface="Open Sans Light"/>
              </a:rPr>
            </a:br>
            <a:r>
              <a:rPr lang="en-US" b="1" dirty="0">
                <a:solidFill>
                  <a:schemeClr val="accent2"/>
                </a:solidFill>
                <a:cs typeface="Open Sans Light"/>
              </a:rPr>
              <a:t>want to go</a:t>
            </a:r>
          </a:p>
        </p:txBody>
      </p:sp>
      <p:sp>
        <p:nvSpPr>
          <p:cNvPr id="6" name="Title 5"/>
          <p:cNvSpPr>
            <a:spLocks noGrp="1"/>
          </p:cNvSpPr>
          <p:nvPr>
            <p:ph type="title"/>
          </p:nvPr>
        </p:nvSpPr>
        <p:spPr>
          <a:xfrm>
            <a:off x="446876" y="308271"/>
            <a:ext cx="9686100" cy="476805"/>
          </a:xfrm>
        </p:spPr>
        <p:txBody>
          <a:bodyPr/>
          <a:lstStyle/>
          <a:p>
            <a:r>
              <a:rPr lang="en-US" dirty="0">
                <a:latin typeface="Domaine Display Bold" panose="020A0803080505060203" pitchFamily="18" charset="0"/>
              </a:rPr>
              <a:t>What does Success look </a:t>
            </a:r>
            <a:r>
              <a:rPr lang="en-US" dirty="0"/>
              <a:t>l</a:t>
            </a:r>
            <a:r>
              <a:rPr lang="en-US" dirty="0">
                <a:latin typeface="Domaine Display Bold" panose="020A0803080505060203" pitchFamily="18" charset="0"/>
              </a:rPr>
              <a:t>ike?</a:t>
            </a:r>
          </a:p>
        </p:txBody>
      </p:sp>
      <p:sp>
        <p:nvSpPr>
          <p:cNvPr id="30" name="Right Arrow 29"/>
          <p:cNvSpPr/>
          <p:nvPr/>
        </p:nvSpPr>
        <p:spPr>
          <a:xfrm>
            <a:off x="6542335" y="2561586"/>
            <a:ext cx="256705" cy="53263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1" name="Right Arrow 30"/>
          <p:cNvSpPr/>
          <p:nvPr/>
        </p:nvSpPr>
        <p:spPr>
          <a:xfrm>
            <a:off x="9889536" y="2584790"/>
            <a:ext cx="256705" cy="53263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2" name="Rectangle 31"/>
          <p:cNvSpPr/>
          <p:nvPr/>
        </p:nvSpPr>
        <p:spPr>
          <a:xfrm rot="20010059">
            <a:off x="2237499" y="2345707"/>
            <a:ext cx="1057006" cy="1013158"/>
          </a:xfrm>
          <a:prstGeom prst="rect">
            <a:avLst/>
          </a:prstGeom>
        </p:spPr>
        <p:txBody>
          <a:bodyPr wrap="none">
            <a:prstTxWarp prst="textArchUp">
              <a:avLst/>
            </a:prstTxWarp>
            <a:spAutoFit/>
          </a:bodyPr>
          <a:lstStyle/>
          <a:p>
            <a:pPr algn="ctr" defTabSz="798513" eaLnBrk="0" hangingPunct="0">
              <a:spcAft>
                <a:spcPts val="200"/>
              </a:spcAft>
              <a:defRPr/>
            </a:pPr>
            <a:r>
              <a:rPr lang="en-GB" sz="1100" kern="0" dirty="0">
                <a:solidFill>
                  <a:schemeClr val="tx1">
                    <a:lumMod val="75000"/>
                    <a:lumOff val="25000"/>
                  </a:schemeClr>
                </a:solidFill>
                <a:latin typeface="+mj-lt"/>
                <a:cs typeface="Arial" charset="0"/>
              </a:rPr>
              <a:t>From…</a:t>
            </a:r>
          </a:p>
        </p:txBody>
      </p:sp>
      <p:sp>
        <p:nvSpPr>
          <p:cNvPr id="33" name="Rectangle 32"/>
          <p:cNvSpPr/>
          <p:nvPr/>
        </p:nvSpPr>
        <p:spPr>
          <a:xfrm rot="19270328">
            <a:off x="3694913" y="2040691"/>
            <a:ext cx="960916" cy="1348513"/>
          </a:xfrm>
          <a:prstGeom prst="rect">
            <a:avLst/>
          </a:prstGeom>
        </p:spPr>
        <p:txBody>
          <a:bodyPr wrap="none">
            <a:prstTxWarp prst="textArchUp">
              <a:avLst/>
            </a:prstTxWarp>
            <a:spAutoFit/>
          </a:bodyPr>
          <a:lstStyle/>
          <a:p>
            <a:pPr algn="ctr" defTabSz="798513" eaLnBrk="0" hangingPunct="0">
              <a:spcAft>
                <a:spcPts val="200"/>
              </a:spcAft>
              <a:defRPr/>
            </a:pPr>
            <a:r>
              <a:rPr lang="en-GB" sz="1100" kern="0" dirty="0">
                <a:solidFill>
                  <a:schemeClr val="accent2"/>
                </a:solidFill>
                <a:latin typeface="+mj-lt"/>
                <a:cs typeface="Arial" charset="0"/>
              </a:rPr>
              <a:t>To…</a:t>
            </a:r>
          </a:p>
        </p:txBody>
      </p:sp>
      <p:sp>
        <p:nvSpPr>
          <p:cNvPr id="34" name="Rectangle 33"/>
          <p:cNvSpPr/>
          <p:nvPr/>
        </p:nvSpPr>
        <p:spPr>
          <a:xfrm rot="20010059">
            <a:off x="5567055" y="2345706"/>
            <a:ext cx="1057006" cy="1013158"/>
          </a:xfrm>
          <a:prstGeom prst="rect">
            <a:avLst/>
          </a:prstGeom>
        </p:spPr>
        <p:txBody>
          <a:bodyPr wrap="none">
            <a:prstTxWarp prst="textArchUp">
              <a:avLst/>
            </a:prstTxWarp>
            <a:spAutoFit/>
          </a:bodyPr>
          <a:lstStyle/>
          <a:p>
            <a:pPr algn="ctr" defTabSz="798513" eaLnBrk="0" hangingPunct="0">
              <a:spcAft>
                <a:spcPts val="200"/>
              </a:spcAft>
              <a:defRPr/>
            </a:pPr>
            <a:r>
              <a:rPr lang="en-GB" sz="1100" kern="0" dirty="0">
                <a:solidFill>
                  <a:schemeClr val="tx1">
                    <a:lumMod val="75000"/>
                    <a:lumOff val="25000"/>
                  </a:schemeClr>
                </a:solidFill>
                <a:latin typeface="+mj-lt"/>
                <a:cs typeface="Arial" charset="0"/>
              </a:rPr>
              <a:t>From…</a:t>
            </a:r>
          </a:p>
        </p:txBody>
      </p:sp>
      <p:sp>
        <p:nvSpPr>
          <p:cNvPr id="35" name="Rectangle 34"/>
          <p:cNvSpPr/>
          <p:nvPr/>
        </p:nvSpPr>
        <p:spPr>
          <a:xfrm rot="19270328">
            <a:off x="7024469" y="2040690"/>
            <a:ext cx="960916" cy="1348513"/>
          </a:xfrm>
          <a:prstGeom prst="rect">
            <a:avLst/>
          </a:prstGeom>
        </p:spPr>
        <p:txBody>
          <a:bodyPr wrap="none">
            <a:prstTxWarp prst="textArchUp">
              <a:avLst/>
            </a:prstTxWarp>
            <a:spAutoFit/>
          </a:bodyPr>
          <a:lstStyle/>
          <a:p>
            <a:pPr algn="ctr" defTabSz="798513" eaLnBrk="0" hangingPunct="0">
              <a:spcAft>
                <a:spcPts val="200"/>
              </a:spcAft>
              <a:defRPr/>
            </a:pPr>
            <a:r>
              <a:rPr lang="en-GB" sz="1100" kern="0" dirty="0">
                <a:solidFill>
                  <a:schemeClr val="accent2"/>
                </a:solidFill>
                <a:latin typeface="+mj-lt"/>
                <a:cs typeface="Arial" charset="0"/>
              </a:rPr>
              <a:t>To…</a:t>
            </a:r>
          </a:p>
        </p:txBody>
      </p:sp>
      <p:sp>
        <p:nvSpPr>
          <p:cNvPr id="39" name="Rectangle 38"/>
          <p:cNvSpPr/>
          <p:nvPr/>
        </p:nvSpPr>
        <p:spPr>
          <a:xfrm rot="20010059">
            <a:off x="8920318" y="2345706"/>
            <a:ext cx="1057006" cy="1013158"/>
          </a:xfrm>
          <a:prstGeom prst="rect">
            <a:avLst/>
          </a:prstGeom>
        </p:spPr>
        <p:txBody>
          <a:bodyPr wrap="none">
            <a:prstTxWarp prst="textArchUp">
              <a:avLst/>
            </a:prstTxWarp>
            <a:spAutoFit/>
          </a:bodyPr>
          <a:lstStyle/>
          <a:p>
            <a:pPr algn="ctr" defTabSz="798513" eaLnBrk="0" hangingPunct="0">
              <a:spcAft>
                <a:spcPts val="200"/>
              </a:spcAft>
              <a:defRPr/>
            </a:pPr>
            <a:r>
              <a:rPr lang="en-GB" sz="1100" kern="0" dirty="0">
                <a:solidFill>
                  <a:schemeClr val="tx1">
                    <a:lumMod val="75000"/>
                    <a:lumOff val="25000"/>
                  </a:schemeClr>
                </a:solidFill>
                <a:latin typeface="+mj-lt"/>
                <a:cs typeface="Arial" charset="0"/>
              </a:rPr>
              <a:t>From…</a:t>
            </a:r>
          </a:p>
        </p:txBody>
      </p:sp>
      <p:sp>
        <p:nvSpPr>
          <p:cNvPr id="40" name="Rectangle 39"/>
          <p:cNvSpPr/>
          <p:nvPr/>
        </p:nvSpPr>
        <p:spPr>
          <a:xfrm rot="19270328">
            <a:off x="10377732" y="2040690"/>
            <a:ext cx="960916" cy="1348513"/>
          </a:xfrm>
          <a:prstGeom prst="rect">
            <a:avLst/>
          </a:prstGeom>
        </p:spPr>
        <p:txBody>
          <a:bodyPr wrap="none">
            <a:prstTxWarp prst="textArchUp">
              <a:avLst/>
            </a:prstTxWarp>
            <a:spAutoFit/>
          </a:bodyPr>
          <a:lstStyle/>
          <a:p>
            <a:pPr algn="ctr" defTabSz="798513" eaLnBrk="0" hangingPunct="0">
              <a:spcAft>
                <a:spcPts val="200"/>
              </a:spcAft>
              <a:defRPr/>
            </a:pPr>
            <a:r>
              <a:rPr lang="en-GB" sz="1100" kern="0" dirty="0">
                <a:solidFill>
                  <a:schemeClr val="accent2"/>
                </a:solidFill>
                <a:latin typeface="+mj-lt"/>
                <a:cs typeface="Arial" charset="0"/>
              </a:rPr>
              <a:t>To…</a:t>
            </a:r>
          </a:p>
        </p:txBody>
      </p:sp>
      <p:sp>
        <p:nvSpPr>
          <p:cNvPr id="44" name="TextBox 43">
            <a:extLst>
              <a:ext uri="{FF2B5EF4-FFF2-40B4-BE49-F238E27FC236}">
                <a16:creationId xmlns:a16="http://schemas.microsoft.com/office/drawing/2014/main" id="{CB5D12FB-FF24-4F81-84A8-B6855780FA57}"/>
              </a:ext>
            </a:extLst>
          </p:cNvPr>
          <p:cNvSpPr txBox="1"/>
          <p:nvPr/>
        </p:nvSpPr>
        <p:spPr>
          <a:xfrm>
            <a:off x="2227987" y="3736546"/>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latin typeface="+mj-lt"/>
                <a:cs typeface="Open Sans Light"/>
              </a:rPr>
              <a:t>Digital Experience</a:t>
            </a:r>
            <a:endParaRPr lang="en-US" sz="1100" dirty="0">
              <a:solidFill>
                <a:schemeClr val="accent2"/>
              </a:solidFill>
              <a:latin typeface="+mj-lt"/>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cs typeface="Open Sans Light"/>
              </a:rPr>
              <a:t>An Omni channel enabled, mobile friendly, SOE letting producers and inside sales people to interact with Aetna in their chosen mode.</a:t>
            </a:r>
          </a:p>
        </p:txBody>
      </p:sp>
      <p:sp>
        <p:nvSpPr>
          <p:cNvPr id="45" name="TextBox 44">
            <a:extLst>
              <a:ext uri="{FF2B5EF4-FFF2-40B4-BE49-F238E27FC236}">
                <a16:creationId xmlns:a16="http://schemas.microsoft.com/office/drawing/2014/main" id="{05745967-7367-4DAD-B714-7E64C7F7BAA4}"/>
              </a:ext>
            </a:extLst>
          </p:cNvPr>
          <p:cNvSpPr txBox="1"/>
          <p:nvPr/>
        </p:nvSpPr>
        <p:spPr>
          <a:xfrm>
            <a:off x="2227987" y="4817881"/>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cs typeface="Open Sans Light"/>
              </a:rPr>
              <a:t>Personalized journeys</a:t>
            </a:r>
            <a:endParaRPr lang="en-US" sz="1100" dirty="0">
              <a:solidFill>
                <a:schemeClr val="accent2"/>
              </a:solidFill>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cs typeface="Open Sans Light"/>
              </a:rPr>
              <a:t>A curated personalized journeys for producers and prospects that engages them and removes any friction during their interaction with Aetna.</a:t>
            </a:r>
          </a:p>
        </p:txBody>
      </p:sp>
      <p:cxnSp>
        <p:nvCxnSpPr>
          <p:cNvPr id="66" name="Straight Connector 65"/>
          <p:cNvCxnSpPr/>
          <p:nvPr/>
        </p:nvCxnSpPr>
        <p:spPr>
          <a:xfrm>
            <a:off x="5315932" y="1941626"/>
            <a:ext cx="0" cy="4422318"/>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618388" y="1941626"/>
            <a:ext cx="0" cy="4422318"/>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69" name="Freeform 4969"/>
          <p:cNvSpPr>
            <a:spLocks noEditPoints="1"/>
          </p:cNvSpPr>
          <p:nvPr/>
        </p:nvSpPr>
        <p:spPr bwMode="auto">
          <a:xfrm>
            <a:off x="2685096" y="3726525"/>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00859B"/>
          </a:solidFill>
          <a:ln>
            <a:noFill/>
          </a:ln>
        </p:spPr>
        <p:txBody>
          <a:bodyPr vert="horz" wrap="square" lIns="91440" tIns="45720" rIns="91440" bIns="45720" numCol="1" anchor="t" anchorCtr="0" compatLnSpc="1">
            <a:prstTxWarp prst="textNoShape">
              <a:avLst/>
            </a:prstTxWarp>
          </a:bodyPr>
          <a:lstStyle/>
          <a:p>
            <a:endParaRPr lang="en-GB"/>
          </a:p>
        </p:txBody>
      </p:sp>
      <p:sp>
        <p:nvSpPr>
          <p:cNvPr id="70" name="Freeform 4969"/>
          <p:cNvSpPr>
            <a:spLocks noEditPoints="1"/>
          </p:cNvSpPr>
          <p:nvPr/>
        </p:nvSpPr>
        <p:spPr bwMode="auto">
          <a:xfrm>
            <a:off x="2685096" y="4783010"/>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00859B"/>
          </a:solidFill>
          <a:ln>
            <a:noFill/>
          </a:ln>
        </p:spPr>
        <p:txBody>
          <a:bodyPr vert="horz" wrap="square" lIns="91440" tIns="45720" rIns="91440" bIns="45720" numCol="1" anchor="t" anchorCtr="0" compatLnSpc="1">
            <a:prstTxWarp prst="textNoShape">
              <a:avLst/>
            </a:prstTxWarp>
          </a:bodyPr>
          <a:lstStyle/>
          <a:p>
            <a:endParaRPr lang="en-GB"/>
          </a:p>
        </p:txBody>
      </p:sp>
      <p:sp>
        <p:nvSpPr>
          <p:cNvPr id="46" name="Rectangle 45"/>
          <p:cNvSpPr/>
          <p:nvPr/>
        </p:nvSpPr>
        <p:spPr>
          <a:xfrm>
            <a:off x="3011705" y="1686975"/>
            <a:ext cx="1233030" cy="307777"/>
          </a:xfrm>
          <a:prstGeom prst="rect">
            <a:avLst/>
          </a:prstGeom>
        </p:spPr>
        <p:txBody>
          <a:bodyPr wrap="none">
            <a:spAutoFit/>
          </a:bodyPr>
          <a:lstStyle/>
          <a:p>
            <a:pPr lvl="0" algn="ctr" defTabSz="456758" fontAlgn="base">
              <a:spcBef>
                <a:spcPts val="1200"/>
              </a:spcBef>
              <a:defRPr/>
            </a:pPr>
            <a:r>
              <a:rPr lang="en-US" sz="1400" dirty="0">
                <a:solidFill>
                  <a:srgbClr val="414141"/>
                </a:solidFill>
                <a:cs typeface="Open Sans Light"/>
              </a:rPr>
              <a:t>Engagement</a:t>
            </a:r>
          </a:p>
        </p:txBody>
      </p:sp>
      <p:sp>
        <p:nvSpPr>
          <p:cNvPr id="50" name="Rectangle 49"/>
          <p:cNvSpPr/>
          <p:nvPr/>
        </p:nvSpPr>
        <p:spPr>
          <a:xfrm>
            <a:off x="9875685" y="1686975"/>
            <a:ext cx="832279" cy="307777"/>
          </a:xfrm>
          <a:prstGeom prst="rect">
            <a:avLst/>
          </a:prstGeom>
        </p:spPr>
        <p:txBody>
          <a:bodyPr wrap="none">
            <a:spAutoFit/>
          </a:bodyPr>
          <a:lstStyle/>
          <a:p>
            <a:pPr lvl="0" algn="ctr" defTabSz="456758" fontAlgn="base">
              <a:spcBef>
                <a:spcPts val="1200"/>
              </a:spcBef>
              <a:defRPr/>
            </a:pPr>
            <a:r>
              <a:rPr lang="en-US" sz="1400" dirty="0">
                <a:solidFill>
                  <a:srgbClr val="414141"/>
                </a:solidFill>
                <a:cs typeface="Open Sans Light"/>
              </a:rPr>
              <a:t>Insights</a:t>
            </a:r>
          </a:p>
        </p:txBody>
      </p:sp>
      <p:sp>
        <p:nvSpPr>
          <p:cNvPr id="52" name="Rectangle 51"/>
          <p:cNvSpPr/>
          <p:nvPr/>
        </p:nvSpPr>
        <p:spPr>
          <a:xfrm>
            <a:off x="6002743" y="1686975"/>
            <a:ext cx="1904304" cy="307777"/>
          </a:xfrm>
          <a:prstGeom prst="rect">
            <a:avLst/>
          </a:prstGeom>
        </p:spPr>
        <p:txBody>
          <a:bodyPr wrap="none">
            <a:spAutoFit/>
          </a:bodyPr>
          <a:lstStyle/>
          <a:p>
            <a:pPr lvl="0" algn="ctr" defTabSz="456758" fontAlgn="base">
              <a:spcBef>
                <a:spcPts val="1200"/>
              </a:spcBef>
              <a:defRPr/>
            </a:pPr>
            <a:r>
              <a:rPr lang="en-US" sz="1400" dirty="0">
                <a:solidFill>
                  <a:srgbClr val="414141"/>
                </a:solidFill>
                <a:cs typeface="Open Sans Light"/>
              </a:rPr>
              <a:t>Business Operations</a:t>
            </a:r>
          </a:p>
        </p:txBody>
      </p:sp>
      <p:sp>
        <p:nvSpPr>
          <p:cNvPr id="54" name="TextBox 53">
            <a:extLst>
              <a:ext uri="{FF2B5EF4-FFF2-40B4-BE49-F238E27FC236}">
                <a16:creationId xmlns:a16="http://schemas.microsoft.com/office/drawing/2014/main" id="{CB5D12FB-FF24-4F81-84A8-B6855780FA57}"/>
              </a:ext>
            </a:extLst>
          </p:cNvPr>
          <p:cNvSpPr txBox="1"/>
          <p:nvPr/>
        </p:nvSpPr>
        <p:spPr>
          <a:xfrm>
            <a:off x="5532602" y="3746567"/>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latin typeface="+mj-lt"/>
                <a:cs typeface="Open Sans Light"/>
              </a:rPr>
              <a:t>Centralized BOR</a:t>
            </a:r>
            <a:endParaRPr lang="en-US" sz="1100" dirty="0">
              <a:solidFill>
                <a:schemeClr val="accent2"/>
              </a:solidFill>
              <a:latin typeface="+mj-lt"/>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cs typeface="Open Sans Light"/>
              </a:rPr>
              <a:t>Consolidate multiple SFDC sales orgs across the enterprise and create one BOR for Sales prospects</a:t>
            </a:r>
          </a:p>
          <a:p>
            <a:pPr marL="171450" indent="-171450" defTabSz="456758" fontAlgn="base">
              <a:spcBef>
                <a:spcPts val="300"/>
              </a:spcBef>
              <a:buFont typeface="Arial" panose="020B0604020202020204" pitchFamily="34" charset="0"/>
              <a:buChar char="•"/>
            </a:pPr>
            <a:endParaRPr lang="en-US" sz="1100" b="1" dirty="0">
              <a:solidFill>
                <a:schemeClr val="tx1">
                  <a:lumMod val="75000"/>
                  <a:lumOff val="25000"/>
                </a:schemeClr>
              </a:solidFill>
              <a:cs typeface="Open Sans Light"/>
            </a:endParaRPr>
          </a:p>
        </p:txBody>
      </p:sp>
      <p:sp>
        <p:nvSpPr>
          <p:cNvPr id="55" name="TextBox 54">
            <a:extLst>
              <a:ext uri="{FF2B5EF4-FFF2-40B4-BE49-F238E27FC236}">
                <a16:creationId xmlns:a16="http://schemas.microsoft.com/office/drawing/2014/main" id="{05745967-7367-4DAD-B714-7E64C7F7BAA4}"/>
              </a:ext>
            </a:extLst>
          </p:cNvPr>
          <p:cNvSpPr txBox="1"/>
          <p:nvPr/>
        </p:nvSpPr>
        <p:spPr>
          <a:xfrm>
            <a:off x="5532602" y="4827902"/>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cs typeface="Open Sans Light"/>
              </a:rPr>
              <a:t>Reduce </a:t>
            </a:r>
            <a:r>
              <a:rPr lang="en-US" sz="1100" b="1" dirty="0" err="1">
                <a:solidFill>
                  <a:schemeClr val="accent2"/>
                </a:solidFill>
                <a:cs typeface="Open Sans Light"/>
              </a:rPr>
              <a:t>Opex</a:t>
            </a:r>
            <a:endParaRPr lang="en-US" sz="1100" dirty="0">
              <a:solidFill>
                <a:schemeClr val="accent2"/>
              </a:solidFill>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cs typeface="Open Sans Light"/>
              </a:rPr>
              <a:t>By consolidating book of records and streamlining the need for creation of microsites overall operational expenditure will be reduced.</a:t>
            </a:r>
          </a:p>
        </p:txBody>
      </p:sp>
      <p:sp>
        <p:nvSpPr>
          <p:cNvPr id="56" name="Freeform 4969"/>
          <p:cNvSpPr>
            <a:spLocks noEditPoints="1"/>
          </p:cNvSpPr>
          <p:nvPr/>
        </p:nvSpPr>
        <p:spPr bwMode="auto">
          <a:xfrm>
            <a:off x="6129136" y="3727021"/>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00859B"/>
          </a:solidFill>
          <a:ln>
            <a:noFill/>
          </a:ln>
        </p:spPr>
        <p:txBody>
          <a:bodyPr vert="horz" wrap="square" lIns="91440" tIns="45720" rIns="91440" bIns="45720" numCol="1" anchor="t" anchorCtr="0" compatLnSpc="1">
            <a:prstTxWarp prst="textNoShape">
              <a:avLst/>
            </a:prstTxWarp>
          </a:bodyPr>
          <a:lstStyle/>
          <a:p>
            <a:endParaRPr lang="en-GB"/>
          </a:p>
        </p:txBody>
      </p:sp>
      <p:sp>
        <p:nvSpPr>
          <p:cNvPr id="68" name="Freeform 4969"/>
          <p:cNvSpPr>
            <a:spLocks noEditPoints="1"/>
          </p:cNvSpPr>
          <p:nvPr/>
        </p:nvSpPr>
        <p:spPr bwMode="auto">
          <a:xfrm>
            <a:off x="6126027" y="4806472"/>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00859B"/>
          </a:solidFill>
          <a:ln>
            <a:noFill/>
          </a:ln>
        </p:spPr>
        <p:txBody>
          <a:bodyPr vert="horz" wrap="square" lIns="91440" tIns="45720" rIns="91440" bIns="45720" numCol="1" anchor="t" anchorCtr="0" compatLnSpc="1">
            <a:prstTxWarp prst="textNoShape">
              <a:avLst/>
            </a:prstTxWarp>
          </a:bodyPr>
          <a:lstStyle/>
          <a:p>
            <a:endParaRPr lang="en-GB"/>
          </a:p>
        </p:txBody>
      </p:sp>
      <p:sp>
        <p:nvSpPr>
          <p:cNvPr id="77" name="TextBox 76">
            <a:extLst>
              <a:ext uri="{FF2B5EF4-FFF2-40B4-BE49-F238E27FC236}">
                <a16:creationId xmlns:a16="http://schemas.microsoft.com/office/drawing/2014/main" id="{CB5D12FB-FF24-4F81-84A8-B6855780FA57}"/>
              </a:ext>
            </a:extLst>
          </p:cNvPr>
          <p:cNvSpPr txBox="1"/>
          <p:nvPr/>
        </p:nvSpPr>
        <p:spPr>
          <a:xfrm>
            <a:off x="8836814" y="3746071"/>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latin typeface="+mj-lt"/>
                <a:cs typeface="Open Sans Light"/>
              </a:rPr>
              <a:t>NBA</a:t>
            </a:r>
            <a:endParaRPr lang="en-US" sz="1100" dirty="0">
              <a:solidFill>
                <a:schemeClr val="accent2"/>
              </a:solidFill>
              <a:latin typeface="+mj-lt"/>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cs typeface="Open Sans Light"/>
              </a:rPr>
              <a:t>Provide next best product to sell based on prospect 360 to Producers.</a:t>
            </a: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cs typeface="Open Sans Light"/>
              </a:rPr>
              <a:t>Provide next best action for brokers with respect to regulations.</a:t>
            </a:r>
          </a:p>
        </p:txBody>
      </p:sp>
      <p:sp>
        <p:nvSpPr>
          <p:cNvPr id="78" name="TextBox 77">
            <a:extLst>
              <a:ext uri="{FF2B5EF4-FFF2-40B4-BE49-F238E27FC236}">
                <a16:creationId xmlns:a16="http://schemas.microsoft.com/office/drawing/2014/main" id="{05745967-7367-4DAD-B714-7E64C7F7BAA4}"/>
              </a:ext>
            </a:extLst>
          </p:cNvPr>
          <p:cNvSpPr txBox="1"/>
          <p:nvPr/>
        </p:nvSpPr>
        <p:spPr>
          <a:xfrm>
            <a:off x="8836814" y="4827406"/>
            <a:ext cx="2909455" cy="914400"/>
          </a:xfrm>
          <a:prstGeom prst="rect">
            <a:avLst/>
          </a:prstGeom>
          <a:noFill/>
        </p:spPr>
        <p:txBody>
          <a:bodyPr wrap="square" lIns="0" tIns="0" rIns="0" bIns="0" rtlCol="0" anchor="t">
            <a:noAutofit/>
          </a:bodyPr>
          <a:lstStyle/>
          <a:p>
            <a:pPr algn="ctr" defTabSz="456758" fontAlgn="base">
              <a:spcBef>
                <a:spcPts val="300"/>
              </a:spcBef>
            </a:pPr>
            <a:r>
              <a:rPr lang="en-US" sz="1100" b="1" dirty="0">
                <a:solidFill>
                  <a:schemeClr val="accent2"/>
                </a:solidFill>
                <a:cs typeface="Open Sans Light"/>
              </a:rPr>
              <a:t>Reporting</a:t>
            </a:r>
            <a:endParaRPr lang="en-US" sz="1100" dirty="0">
              <a:solidFill>
                <a:schemeClr val="accent2"/>
              </a:solidFill>
              <a:cs typeface="Open Sans Light"/>
            </a:endParaRPr>
          </a:p>
          <a:p>
            <a:pPr marL="171450" indent="-171450" defTabSz="456758" fontAlgn="base">
              <a:spcBef>
                <a:spcPts val="300"/>
              </a:spcBef>
              <a:buFont typeface="Arial" panose="020B0604020202020204" pitchFamily="34" charset="0"/>
              <a:buChar char="•"/>
            </a:pPr>
            <a:r>
              <a:rPr lang="en-US" sz="1100" b="1" dirty="0">
                <a:solidFill>
                  <a:schemeClr val="tx1">
                    <a:lumMod val="75000"/>
                    <a:lumOff val="25000"/>
                  </a:schemeClr>
                </a:solidFill>
                <a:cs typeface="Open Sans Light"/>
              </a:rPr>
              <a:t>Extract data from Sales BOR to UDF and utilize Aetna BI capabilities to build enterprise wide sales reports.</a:t>
            </a:r>
          </a:p>
        </p:txBody>
      </p:sp>
      <p:sp>
        <p:nvSpPr>
          <p:cNvPr id="79" name="Freeform 4969"/>
          <p:cNvSpPr>
            <a:spLocks noEditPoints="1"/>
          </p:cNvSpPr>
          <p:nvPr/>
        </p:nvSpPr>
        <p:spPr bwMode="auto">
          <a:xfrm>
            <a:off x="9433348" y="3726525"/>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00859B"/>
          </a:solidFill>
          <a:ln>
            <a:noFill/>
          </a:ln>
        </p:spPr>
        <p:txBody>
          <a:bodyPr vert="horz" wrap="square" lIns="91440" tIns="45720" rIns="91440" bIns="45720" numCol="1" anchor="t" anchorCtr="0" compatLnSpc="1">
            <a:prstTxWarp prst="textNoShape">
              <a:avLst/>
            </a:prstTxWarp>
          </a:bodyPr>
          <a:lstStyle/>
          <a:p>
            <a:endParaRPr lang="en-GB"/>
          </a:p>
        </p:txBody>
      </p:sp>
      <p:sp>
        <p:nvSpPr>
          <p:cNvPr id="80" name="Freeform 4969"/>
          <p:cNvSpPr>
            <a:spLocks noEditPoints="1"/>
          </p:cNvSpPr>
          <p:nvPr/>
        </p:nvSpPr>
        <p:spPr bwMode="auto">
          <a:xfrm>
            <a:off x="9430239" y="4805976"/>
            <a:ext cx="199232" cy="179818"/>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00859B"/>
          </a:solidFill>
          <a:ln>
            <a:noFill/>
          </a:ln>
        </p:spPr>
        <p:txBody>
          <a:bodyPr vert="horz" wrap="square" lIns="91440" tIns="45720" rIns="91440" bIns="45720" numCol="1" anchor="t" anchorCtr="0" compatLnSpc="1">
            <a:prstTxWarp prst="textNoShape">
              <a:avLst/>
            </a:prstTxWarp>
          </a:bodyPr>
          <a:lstStyle/>
          <a:p>
            <a:endParaRPr lang="en-GB"/>
          </a:p>
        </p:txBody>
      </p:sp>
      <p:sp>
        <p:nvSpPr>
          <p:cNvPr id="2" name="TextBox 1">
            <a:extLst>
              <a:ext uri="{FF2B5EF4-FFF2-40B4-BE49-F238E27FC236}">
                <a16:creationId xmlns:a16="http://schemas.microsoft.com/office/drawing/2014/main" id="{9E976019-50B2-4E42-B48F-306FA8AD09CF}"/>
              </a:ext>
            </a:extLst>
          </p:cNvPr>
          <p:cNvSpPr txBox="1"/>
          <p:nvPr/>
        </p:nvSpPr>
        <p:spPr>
          <a:xfrm>
            <a:off x="5591872" y="2552968"/>
            <a:ext cx="1031957" cy="704316"/>
          </a:xfrm>
          <a:prstGeom prst="rect">
            <a:avLst/>
          </a:prstGeom>
          <a:noFill/>
        </p:spPr>
        <p:txBody>
          <a:bodyPr wrap="square" lIns="0" tIns="0" rIns="0" bIns="0" rtlCol="0">
            <a:noAutofit/>
          </a:bodyPr>
          <a:lstStyle/>
          <a:p>
            <a:pPr algn="ctr"/>
            <a:r>
              <a:rPr lang="en-US" sz="1000" b="1" dirty="0">
                <a:solidFill>
                  <a:schemeClr val="tx1">
                    <a:lumMod val="85000"/>
                    <a:lumOff val="15000"/>
                  </a:schemeClr>
                </a:solidFill>
                <a:latin typeface="Open Sans Bold"/>
                <a:cs typeface="Open Sans Bold"/>
              </a:rPr>
              <a:t>Inconsistent, inaccurate siloes of sales data</a:t>
            </a:r>
          </a:p>
        </p:txBody>
      </p:sp>
      <p:sp>
        <p:nvSpPr>
          <p:cNvPr id="41" name="TextBox 40">
            <a:extLst>
              <a:ext uri="{FF2B5EF4-FFF2-40B4-BE49-F238E27FC236}">
                <a16:creationId xmlns:a16="http://schemas.microsoft.com/office/drawing/2014/main" id="{39A63B02-8775-443A-B775-621AB4BC6F98}"/>
              </a:ext>
            </a:extLst>
          </p:cNvPr>
          <p:cNvSpPr txBox="1"/>
          <p:nvPr/>
        </p:nvSpPr>
        <p:spPr>
          <a:xfrm>
            <a:off x="10153173" y="2441982"/>
            <a:ext cx="1559053" cy="1119018"/>
          </a:xfrm>
          <a:prstGeom prst="rect">
            <a:avLst/>
          </a:prstGeom>
          <a:noFill/>
        </p:spPr>
        <p:txBody>
          <a:bodyPr wrap="square" lIns="0" tIns="0" rIns="0" bIns="0" rtlCol="0">
            <a:noAutofit/>
          </a:bodyPr>
          <a:lstStyle/>
          <a:p>
            <a:pPr algn="ctr"/>
            <a:r>
              <a:rPr lang="en-US" sz="1200" b="1" dirty="0">
                <a:solidFill>
                  <a:schemeClr val="bg1"/>
                </a:solidFill>
                <a:latin typeface="Open Sans Bold"/>
                <a:cs typeface="Open Sans Bold"/>
              </a:rPr>
              <a:t>Personalized insights to both producers and prospects</a:t>
            </a:r>
          </a:p>
        </p:txBody>
      </p:sp>
    </p:spTree>
    <p:extLst>
      <p:ext uri="{BB962C8B-B14F-4D97-AF65-F5344CB8AC3E}">
        <p14:creationId xmlns:p14="http://schemas.microsoft.com/office/powerpoint/2010/main" val="5453946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76" y="299306"/>
            <a:ext cx="9686100" cy="476805"/>
          </a:xfrm>
        </p:spPr>
        <p:txBody>
          <a:bodyPr/>
          <a:lstStyle/>
          <a:p>
            <a:r>
              <a:rPr lang="en-US" dirty="0"/>
              <a:t>Necessary Actions </a:t>
            </a:r>
            <a:r>
              <a:rPr lang="en-US" dirty="0">
                <a:latin typeface="Domaine Display Bold" panose="020A0803080505060203" pitchFamily="18" charset="0"/>
              </a:rPr>
              <a:t>(1 of  2)</a:t>
            </a:r>
          </a:p>
        </p:txBody>
      </p:sp>
      <p:sp>
        <p:nvSpPr>
          <p:cNvPr id="3" name="Text Placeholder 2"/>
          <p:cNvSpPr>
            <a:spLocks noGrp="1"/>
          </p:cNvSpPr>
          <p:nvPr>
            <p:ph type="body" sz="quarter" idx="11"/>
          </p:nvPr>
        </p:nvSpPr>
        <p:spPr/>
        <p:txBody>
          <a:bodyPr/>
          <a:lstStyle/>
          <a:p>
            <a:r>
              <a:rPr lang="en-US" dirty="0"/>
              <a:t>Based on the results of this analysis we are recommending the following capabilities.</a:t>
            </a:r>
          </a:p>
        </p:txBody>
      </p:sp>
      <p:cxnSp>
        <p:nvCxnSpPr>
          <p:cNvPr id="28" name="Straight Connector 27"/>
          <p:cNvCxnSpPr/>
          <p:nvPr/>
        </p:nvCxnSpPr>
        <p:spPr>
          <a:xfrm>
            <a:off x="704976" y="4217991"/>
            <a:ext cx="10654709" cy="0"/>
          </a:xfrm>
          <a:prstGeom prst="line">
            <a:avLst/>
          </a:prstGeom>
          <a:ln w="12700" cmpd="sng">
            <a:solidFill>
              <a:schemeClr val="bg2">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85565" y="2423730"/>
            <a:ext cx="1913915" cy="1285866"/>
            <a:chOff x="220267" y="1812011"/>
            <a:chExt cx="1394605" cy="696064"/>
          </a:xfrm>
        </p:grpSpPr>
        <p:sp>
          <p:nvSpPr>
            <p:cNvPr id="30" name="Rectangle 29"/>
            <p:cNvSpPr/>
            <p:nvPr/>
          </p:nvSpPr>
          <p:spPr>
            <a:xfrm>
              <a:off x="220267" y="1812011"/>
              <a:ext cx="1252341" cy="620306"/>
            </a:xfrm>
            <a:prstGeom prst="rect">
              <a:avLst/>
            </a:prstGeom>
            <a:solidFill>
              <a:srgbClr val="00859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Georgia" charset="0"/>
                <a:ea typeface="Georgia" charset="0"/>
                <a:cs typeface="Georgia" charset="0"/>
              </a:endParaRPr>
            </a:p>
          </p:txBody>
        </p:sp>
        <p:sp>
          <p:nvSpPr>
            <p:cNvPr id="31" name="Rectangle 30"/>
            <p:cNvSpPr/>
            <p:nvPr/>
          </p:nvSpPr>
          <p:spPr>
            <a:xfrm>
              <a:off x="282415" y="1887769"/>
              <a:ext cx="1332457" cy="620306"/>
            </a:xfrm>
            <a:prstGeom prst="rect">
              <a:avLst/>
            </a:prstGeom>
            <a:solidFill>
              <a:srgbClr val="064E69"/>
            </a:solidFill>
            <a:ln w="25400" cap="flat" cmpd="sng" algn="ctr">
              <a:noFill/>
              <a:prstDash val="solid"/>
            </a:ln>
            <a:effectLst/>
          </p:spPr>
          <p:txBody>
            <a:bodyPr lIns="45720" r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mj-lt"/>
                  <a:ea typeface="Georgia" charset="0"/>
                  <a:cs typeface="Georgia" charset="0"/>
                </a:rPr>
                <a:t>Ecosystem Platform</a:t>
              </a:r>
            </a:p>
          </p:txBody>
        </p:sp>
      </p:grpSp>
      <p:sp>
        <p:nvSpPr>
          <p:cNvPr id="29" name="Rectangle 28"/>
          <p:cNvSpPr/>
          <p:nvPr/>
        </p:nvSpPr>
        <p:spPr>
          <a:xfrm>
            <a:off x="5128268" y="2203326"/>
            <a:ext cx="6904539" cy="1785104"/>
          </a:xfrm>
          <a:prstGeom prst="rect">
            <a:avLst/>
          </a:prstGeom>
        </p:spPr>
        <p:txBody>
          <a:bodyPr wrap="square">
            <a:spAutoFit/>
          </a:bodyPr>
          <a:lstStyle/>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Seamless transition from Prospect to Member through use of Global Identity</a:t>
            </a:r>
          </a:p>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Centralized Identity strategy for Producer SOEs</a:t>
            </a:r>
          </a:p>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Preferences and communication management for producers and prospects</a:t>
            </a:r>
          </a:p>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360 profile for Prospects and Producer constituents.</a:t>
            </a:r>
          </a:p>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NBA for prospects and producer constituents.</a:t>
            </a:r>
          </a:p>
        </p:txBody>
      </p:sp>
      <p:grpSp>
        <p:nvGrpSpPr>
          <p:cNvPr id="33" name="Group 32">
            <a:extLst>
              <a:ext uri="{FF2B5EF4-FFF2-40B4-BE49-F238E27FC236}">
                <a16:creationId xmlns:a16="http://schemas.microsoft.com/office/drawing/2014/main" id="{CD4008C0-B385-46CF-AC0A-8DA6EDDFE2BF}"/>
              </a:ext>
            </a:extLst>
          </p:cNvPr>
          <p:cNvGrpSpPr/>
          <p:nvPr/>
        </p:nvGrpSpPr>
        <p:grpSpPr>
          <a:xfrm>
            <a:off x="285565" y="4460842"/>
            <a:ext cx="1913915" cy="1285866"/>
            <a:chOff x="220267" y="1812011"/>
            <a:chExt cx="1394605" cy="696064"/>
          </a:xfrm>
        </p:grpSpPr>
        <p:sp>
          <p:nvSpPr>
            <p:cNvPr id="35" name="Rectangle 34">
              <a:extLst>
                <a:ext uri="{FF2B5EF4-FFF2-40B4-BE49-F238E27FC236}">
                  <a16:creationId xmlns:a16="http://schemas.microsoft.com/office/drawing/2014/main" id="{30907CA7-786A-4A76-8EC1-52F34A6C3175}"/>
                </a:ext>
              </a:extLst>
            </p:cNvPr>
            <p:cNvSpPr/>
            <p:nvPr/>
          </p:nvSpPr>
          <p:spPr>
            <a:xfrm>
              <a:off x="220267" y="1812011"/>
              <a:ext cx="1252341" cy="620306"/>
            </a:xfrm>
            <a:prstGeom prst="rect">
              <a:avLst/>
            </a:prstGeom>
            <a:solidFill>
              <a:srgbClr val="00859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Georgia" charset="0"/>
                <a:ea typeface="Georgia" charset="0"/>
                <a:cs typeface="Georgia" charset="0"/>
              </a:endParaRPr>
            </a:p>
          </p:txBody>
        </p:sp>
        <p:sp>
          <p:nvSpPr>
            <p:cNvPr id="36" name="Rectangle 35">
              <a:extLst>
                <a:ext uri="{FF2B5EF4-FFF2-40B4-BE49-F238E27FC236}">
                  <a16:creationId xmlns:a16="http://schemas.microsoft.com/office/drawing/2014/main" id="{D7E5BA69-9455-4100-BDD3-5326EB8CEAD7}"/>
                </a:ext>
              </a:extLst>
            </p:cNvPr>
            <p:cNvSpPr/>
            <p:nvPr/>
          </p:nvSpPr>
          <p:spPr>
            <a:xfrm>
              <a:off x="282415" y="1887769"/>
              <a:ext cx="1332457" cy="620306"/>
            </a:xfrm>
            <a:prstGeom prst="rect">
              <a:avLst/>
            </a:prstGeom>
            <a:solidFill>
              <a:srgbClr val="064E69"/>
            </a:solidFill>
            <a:ln w="25400" cap="flat" cmpd="sng" algn="ctr">
              <a:noFill/>
              <a:prstDash val="solid"/>
            </a:ln>
            <a:effectLst/>
          </p:spPr>
          <p:txBody>
            <a:bodyPr lIns="45720" r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mj-lt"/>
                  <a:ea typeface="Georgia" charset="0"/>
                  <a:cs typeface="Georgia" charset="0"/>
                </a:rPr>
                <a:t>Engagement</a:t>
              </a:r>
            </a:p>
          </p:txBody>
        </p:sp>
      </p:grpSp>
      <p:sp>
        <p:nvSpPr>
          <p:cNvPr id="37" name="TextBox 36"/>
          <p:cNvSpPr txBox="1"/>
          <p:nvPr/>
        </p:nvSpPr>
        <p:spPr>
          <a:xfrm>
            <a:off x="56098" y="1744726"/>
            <a:ext cx="2458137"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Ecosystem Area</a:t>
            </a:r>
          </a:p>
        </p:txBody>
      </p:sp>
      <p:sp>
        <p:nvSpPr>
          <p:cNvPr id="38" name="TextBox 37"/>
          <p:cNvSpPr txBox="1"/>
          <p:nvPr/>
        </p:nvSpPr>
        <p:spPr>
          <a:xfrm>
            <a:off x="2500647" y="1744726"/>
            <a:ext cx="2458137"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Related Capabilities</a:t>
            </a:r>
            <a:endParaRPr lang="en-US" sz="1600" b="1" baseline="30000" dirty="0">
              <a:solidFill>
                <a:schemeClr val="accent2"/>
              </a:solidFill>
              <a:cs typeface="Open Sans Light"/>
            </a:endParaRPr>
          </a:p>
        </p:txBody>
      </p:sp>
      <p:sp>
        <p:nvSpPr>
          <p:cNvPr id="39" name="TextBox 38"/>
          <p:cNvSpPr txBox="1"/>
          <p:nvPr/>
        </p:nvSpPr>
        <p:spPr>
          <a:xfrm>
            <a:off x="7103127" y="1744726"/>
            <a:ext cx="2458137"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Necessary Actions</a:t>
            </a:r>
          </a:p>
        </p:txBody>
      </p:sp>
      <p:sp>
        <p:nvSpPr>
          <p:cNvPr id="50" name="Rectangle: Rounded Corners 88">
            <a:extLst>
              <a:ext uri="{FF2B5EF4-FFF2-40B4-BE49-F238E27FC236}">
                <a16:creationId xmlns:a16="http://schemas.microsoft.com/office/drawing/2014/main" id="{4929B503-D3D0-49C4-8FD3-0ECC3FF850F9}"/>
              </a:ext>
            </a:extLst>
          </p:cNvPr>
          <p:cNvSpPr/>
          <p:nvPr/>
        </p:nvSpPr>
        <p:spPr>
          <a:xfrm>
            <a:off x="2565230" y="4726387"/>
            <a:ext cx="1000781" cy="554182"/>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cs typeface="Open Sans Bold"/>
              </a:rPr>
              <a:t>SOE for producers.</a:t>
            </a:r>
          </a:p>
        </p:txBody>
      </p:sp>
      <p:sp>
        <p:nvSpPr>
          <p:cNvPr id="4" name="Oval 3"/>
          <p:cNvSpPr/>
          <p:nvPr/>
        </p:nvSpPr>
        <p:spPr>
          <a:xfrm rot="5400000">
            <a:off x="6537865" y="6406065"/>
            <a:ext cx="182880" cy="1821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8" name="Oval 47"/>
          <p:cNvSpPr/>
          <p:nvPr/>
        </p:nvSpPr>
        <p:spPr>
          <a:xfrm rot="5400000">
            <a:off x="6537865" y="6130338"/>
            <a:ext cx="182880" cy="182160"/>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 name="Rectangle 5"/>
          <p:cNvSpPr/>
          <p:nvPr/>
        </p:nvSpPr>
        <p:spPr>
          <a:xfrm>
            <a:off x="6739536" y="6374034"/>
            <a:ext cx="5163722" cy="261610"/>
          </a:xfrm>
          <a:prstGeom prst="rect">
            <a:avLst/>
          </a:prstGeom>
        </p:spPr>
        <p:txBody>
          <a:bodyPr wrap="square">
            <a:spAutoFit/>
          </a:bodyPr>
          <a:lstStyle/>
          <a:p>
            <a:r>
              <a:rPr lang="en-US" sz="1100" dirty="0">
                <a:solidFill>
                  <a:schemeClr val="tx2"/>
                </a:solidFill>
                <a:ea typeface="Georgia" charset="0"/>
                <a:cs typeface="Georgia" charset="0"/>
              </a:rPr>
              <a:t>= Recommendation for brand new initiative / investment</a:t>
            </a:r>
            <a:endParaRPr lang="en-US" sz="1100" dirty="0"/>
          </a:p>
        </p:txBody>
      </p:sp>
      <p:sp>
        <p:nvSpPr>
          <p:cNvPr id="58" name="Rectangle 57"/>
          <p:cNvSpPr/>
          <p:nvPr/>
        </p:nvSpPr>
        <p:spPr>
          <a:xfrm>
            <a:off x="6739536" y="6098307"/>
            <a:ext cx="5059685" cy="261610"/>
          </a:xfrm>
          <a:prstGeom prst="rect">
            <a:avLst/>
          </a:prstGeom>
        </p:spPr>
        <p:txBody>
          <a:bodyPr wrap="square">
            <a:spAutoFit/>
          </a:bodyPr>
          <a:lstStyle/>
          <a:p>
            <a:r>
              <a:rPr lang="en-US" sz="1100" dirty="0">
                <a:solidFill>
                  <a:schemeClr val="tx2"/>
                </a:solidFill>
              </a:rPr>
              <a:t>= Guidance on previously determined investment decision</a:t>
            </a:r>
            <a:endParaRPr lang="en-US" sz="1100" dirty="0"/>
          </a:p>
        </p:txBody>
      </p:sp>
      <p:sp>
        <p:nvSpPr>
          <p:cNvPr id="59" name="Oval 58"/>
          <p:cNvSpPr/>
          <p:nvPr/>
        </p:nvSpPr>
        <p:spPr>
          <a:xfrm rot="5400000">
            <a:off x="5150633" y="2641764"/>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0" name="Oval 59"/>
          <p:cNvSpPr/>
          <p:nvPr/>
        </p:nvSpPr>
        <p:spPr>
          <a:xfrm rot="5400000">
            <a:off x="5153523" y="3024089"/>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1" name="Oval 60"/>
          <p:cNvSpPr/>
          <p:nvPr/>
        </p:nvSpPr>
        <p:spPr>
          <a:xfrm rot="5400000">
            <a:off x="5150633" y="3374401"/>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6" name="Rectangle: Rounded Corners 88">
            <a:extLst>
              <a:ext uri="{FF2B5EF4-FFF2-40B4-BE49-F238E27FC236}">
                <a16:creationId xmlns:a16="http://schemas.microsoft.com/office/drawing/2014/main" id="{4929B503-D3D0-49C4-8FD3-0ECC3FF850F9}"/>
              </a:ext>
            </a:extLst>
          </p:cNvPr>
          <p:cNvSpPr/>
          <p:nvPr/>
        </p:nvSpPr>
        <p:spPr>
          <a:xfrm>
            <a:off x="2536535" y="2524033"/>
            <a:ext cx="1000781" cy="554182"/>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cs typeface="Open Sans Bold"/>
              </a:rPr>
              <a:t>Global ID</a:t>
            </a:r>
          </a:p>
        </p:txBody>
      </p:sp>
      <p:sp>
        <p:nvSpPr>
          <p:cNvPr id="43" name="Rectangle 42"/>
          <p:cNvSpPr/>
          <p:nvPr/>
        </p:nvSpPr>
        <p:spPr>
          <a:xfrm>
            <a:off x="5128270" y="4318005"/>
            <a:ext cx="6904539" cy="1846659"/>
          </a:xfrm>
          <a:prstGeom prst="rect">
            <a:avLst/>
          </a:prstGeom>
        </p:spPr>
        <p:txBody>
          <a:bodyPr wrap="square">
            <a:spAutoFit/>
          </a:bodyPr>
          <a:lstStyle/>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 Sunset Sales Web and Producer World</a:t>
            </a:r>
          </a:p>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One consolidated SOE for Producer community to do with business with all lines of business</a:t>
            </a:r>
          </a:p>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A separate console in the Enterprise shared service platform to service producers.</a:t>
            </a:r>
          </a:p>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Expose Aetna APIs to the producer community to get actionable data.</a:t>
            </a:r>
          </a:p>
        </p:txBody>
      </p:sp>
      <p:sp>
        <p:nvSpPr>
          <p:cNvPr id="44" name="Oval 43"/>
          <p:cNvSpPr/>
          <p:nvPr/>
        </p:nvSpPr>
        <p:spPr>
          <a:xfrm rot="5400000">
            <a:off x="5127970" y="4782622"/>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5" name="Oval 44"/>
          <p:cNvSpPr/>
          <p:nvPr/>
        </p:nvSpPr>
        <p:spPr>
          <a:xfrm rot="5400000">
            <a:off x="5150633" y="5887017"/>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9" name="Oval 48"/>
          <p:cNvSpPr/>
          <p:nvPr/>
        </p:nvSpPr>
        <p:spPr>
          <a:xfrm rot="5400000">
            <a:off x="5130543" y="5372605"/>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grpSp>
        <p:nvGrpSpPr>
          <p:cNvPr id="51" name="Group 50"/>
          <p:cNvGrpSpPr/>
          <p:nvPr/>
        </p:nvGrpSpPr>
        <p:grpSpPr>
          <a:xfrm>
            <a:off x="285565" y="6011493"/>
            <a:ext cx="1741337" cy="362541"/>
            <a:chOff x="3908472" y="196572"/>
            <a:chExt cx="5613976" cy="1217499"/>
          </a:xfrm>
        </p:grpSpPr>
        <p:sp>
          <p:nvSpPr>
            <p:cNvPr id="52" name="Rectangle 51"/>
            <p:cNvSpPr/>
            <p:nvPr/>
          </p:nvSpPr>
          <p:spPr>
            <a:xfrm>
              <a:off x="3908472" y="196572"/>
              <a:ext cx="5613976" cy="11541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Open Sans Bold"/>
                  <a:cs typeface="Open Sans Bold"/>
                </a:rPr>
                <a:t>ILLUSTRATIVE</a:t>
              </a:r>
              <a:endParaRPr lang="en-US" sz="2000" dirty="0">
                <a:solidFill>
                  <a:schemeClr val="tx1"/>
                </a:solidFill>
                <a:latin typeface="+mj-lt"/>
                <a:ea typeface="Open Sans Bold" panose="020B0806030504020204" pitchFamily="34" charset="0"/>
                <a:cs typeface="Open Sans Bold" panose="020B0806030504020204" pitchFamily="34" charset="0"/>
              </a:endParaRPr>
            </a:p>
          </p:txBody>
        </p:sp>
        <p:sp>
          <p:nvSpPr>
            <p:cNvPr id="53" name="Rectangle 52"/>
            <p:cNvSpPr/>
            <p:nvPr/>
          </p:nvSpPr>
          <p:spPr>
            <a:xfrm>
              <a:off x="3908473" y="1326192"/>
              <a:ext cx="5613975" cy="878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mj-lt"/>
                <a:cs typeface="Open Sans Bold"/>
              </a:endParaRPr>
            </a:p>
          </p:txBody>
        </p:sp>
      </p:grpSp>
      <p:sp>
        <p:nvSpPr>
          <p:cNvPr id="41" name="Oval 40">
            <a:extLst>
              <a:ext uri="{FF2B5EF4-FFF2-40B4-BE49-F238E27FC236}">
                <a16:creationId xmlns:a16="http://schemas.microsoft.com/office/drawing/2014/main" id="{AB8E26D2-F274-451A-8129-766624998AA0}"/>
              </a:ext>
            </a:extLst>
          </p:cNvPr>
          <p:cNvSpPr/>
          <p:nvPr/>
        </p:nvSpPr>
        <p:spPr>
          <a:xfrm rot="5400000">
            <a:off x="5150633" y="3744012"/>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2" name="Rectangle: Rounded Corners 88">
            <a:extLst>
              <a:ext uri="{FF2B5EF4-FFF2-40B4-BE49-F238E27FC236}">
                <a16:creationId xmlns:a16="http://schemas.microsoft.com/office/drawing/2014/main" id="{24A15098-7AB9-4219-984E-73BE96B933AD}"/>
              </a:ext>
            </a:extLst>
          </p:cNvPr>
          <p:cNvSpPr/>
          <p:nvPr/>
        </p:nvSpPr>
        <p:spPr>
          <a:xfrm>
            <a:off x="3793846" y="3184915"/>
            <a:ext cx="1000781" cy="609203"/>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cs typeface="Open Sans Bold"/>
              </a:rPr>
              <a:t>NBA</a:t>
            </a:r>
          </a:p>
        </p:txBody>
      </p:sp>
      <p:sp>
        <p:nvSpPr>
          <p:cNvPr id="46" name="Rectangle: Rounded Corners 88">
            <a:extLst>
              <a:ext uri="{FF2B5EF4-FFF2-40B4-BE49-F238E27FC236}">
                <a16:creationId xmlns:a16="http://schemas.microsoft.com/office/drawing/2014/main" id="{E61598CA-3162-4008-A819-FC3213545C62}"/>
              </a:ext>
            </a:extLst>
          </p:cNvPr>
          <p:cNvSpPr/>
          <p:nvPr/>
        </p:nvSpPr>
        <p:spPr>
          <a:xfrm>
            <a:off x="2565231" y="3184916"/>
            <a:ext cx="1000781" cy="609203"/>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cs typeface="Open Sans Bold"/>
              </a:rPr>
              <a:t>Omni Channel Interaction</a:t>
            </a:r>
          </a:p>
        </p:txBody>
      </p:sp>
      <p:sp>
        <p:nvSpPr>
          <p:cNvPr id="47" name="Rectangle: Rounded Corners 88">
            <a:extLst>
              <a:ext uri="{FF2B5EF4-FFF2-40B4-BE49-F238E27FC236}">
                <a16:creationId xmlns:a16="http://schemas.microsoft.com/office/drawing/2014/main" id="{186D5839-65D0-403D-AEC8-2DDA0663A752}"/>
              </a:ext>
            </a:extLst>
          </p:cNvPr>
          <p:cNvSpPr/>
          <p:nvPr/>
        </p:nvSpPr>
        <p:spPr>
          <a:xfrm>
            <a:off x="3793847" y="2520065"/>
            <a:ext cx="1000781" cy="609203"/>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cs typeface="Open Sans Bold"/>
              </a:rPr>
              <a:t>Preferences</a:t>
            </a:r>
          </a:p>
        </p:txBody>
      </p:sp>
      <p:sp>
        <p:nvSpPr>
          <p:cNvPr id="54" name="Rectangle: Rounded Corners 88">
            <a:extLst>
              <a:ext uri="{FF2B5EF4-FFF2-40B4-BE49-F238E27FC236}">
                <a16:creationId xmlns:a16="http://schemas.microsoft.com/office/drawing/2014/main" id="{0A68B653-EE1F-40EF-9FC3-89298E5093EF}"/>
              </a:ext>
            </a:extLst>
          </p:cNvPr>
          <p:cNvSpPr/>
          <p:nvPr/>
        </p:nvSpPr>
        <p:spPr>
          <a:xfrm>
            <a:off x="3729715" y="4767587"/>
            <a:ext cx="1000781" cy="554182"/>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cs typeface="Open Sans Bold"/>
              </a:rPr>
              <a:t>Service console</a:t>
            </a:r>
          </a:p>
        </p:txBody>
      </p:sp>
      <p:sp>
        <p:nvSpPr>
          <p:cNvPr id="55" name="Rectangle: Rounded Corners 88">
            <a:extLst>
              <a:ext uri="{FF2B5EF4-FFF2-40B4-BE49-F238E27FC236}">
                <a16:creationId xmlns:a16="http://schemas.microsoft.com/office/drawing/2014/main" id="{67E5D913-94A0-4CFD-807C-A3230462AC34}"/>
              </a:ext>
            </a:extLst>
          </p:cNvPr>
          <p:cNvSpPr/>
          <p:nvPr/>
        </p:nvSpPr>
        <p:spPr>
          <a:xfrm>
            <a:off x="2565230" y="5427048"/>
            <a:ext cx="1000781" cy="554182"/>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cs typeface="Open Sans Bold"/>
              </a:rPr>
              <a:t>API Gateway</a:t>
            </a:r>
          </a:p>
        </p:txBody>
      </p:sp>
      <p:sp>
        <p:nvSpPr>
          <p:cNvPr id="56" name="Oval 55">
            <a:extLst>
              <a:ext uri="{FF2B5EF4-FFF2-40B4-BE49-F238E27FC236}">
                <a16:creationId xmlns:a16="http://schemas.microsoft.com/office/drawing/2014/main" id="{E4635377-CBF2-4F3E-B767-DAF74DE386B9}"/>
              </a:ext>
            </a:extLst>
          </p:cNvPr>
          <p:cNvSpPr/>
          <p:nvPr/>
        </p:nvSpPr>
        <p:spPr>
          <a:xfrm rot="5400000">
            <a:off x="5127971" y="4356739"/>
            <a:ext cx="151141" cy="150545"/>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0" name="Oval 39">
            <a:extLst>
              <a:ext uri="{FF2B5EF4-FFF2-40B4-BE49-F238E27FC236}">
                <a16:creationId xmlns:a16="http://schemas.microsoft.com/office/drawing/2014/main" id="{563F0672-F04D-4D61-B152-AE00322B1B5C}"/>
              </a:ext>
            </a:extLst>
          </p:cNvPr>
          <p:cNvSpPr/>
          <p:nvPr/>
        </p:nvSpPr>
        <p:spPr>
          <a:xfrm rot="5400000">
            <a:off x="5150633" y="2288108"/>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Tree>
    <p:extLst>
      <p:ext uri="{BB962C8B-B14F-4D97-AF65-F5344CB8AC3E}">
        <p14:creationId xmlns:p14="http://schemas.microsoft.com/office/powerpoint/2010/main" val="25078869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76" y="298223"/>
            <a:ext cx="9686100" cy="476805"/>
          </a:xfrm>
        </p:spPr>
        <p:txBody>
          <a:bodyPr/>
          <a:lstStyle/>
          <a:p>
            <a:r>
              <a:rPr lang="en-US" dirty="0"/>
              <a:t>Necessary Actions </a:t>
            </a:r>
            <a:r>
              <a:rPr lang="en-US" dirty="0">
                <a:latin typeface="Domaine Display Bold" panose="020A0803080505060203" pitchFamily="18" charset="0"/>
              </a:rPr>
              <a:t>(2 of  2)</a:t>
            </a:r>
          </a:p>
        </p:txBody>
      </p:sp>
      <p:sp>
        <p:nvSpPr>
          <p:cNvPr id="3" name="Text Placeholder 2"/>
          <p:cNvSpPr>
            <a:spLocks noGrp="1"/>
          </p:cNvSpPr>
          <p:nvPr>
            <p:ph type="body" sz="quarter" idx="11"/>
          </p:nvPr>
        </p:nvSpPr>
        <p:spPr/>
        <p:txBody>
          <a:bodyPr/>
          <a:lstStyle/>
          <a:p>
            <a:r>
              <a:rPr lang="en-US" dirty="0"/>
              <a:t>Based on the results of this analysis we are recommending the following capabilities</a:t>
            </a:r>
          </a:p>
        </p:txBody>
      </p:sp>
      <p:cxnSp>
        <p:nvCxnSpPr>
          <p:cNvPr id="28" name="Straight Connector 27"/>
          <p:cNvCxnSpPr/>
          <p:nvPr/>
        </p:nvCxnSpPr>
        <p:spPr>
          <a:xfrm>
            <a:off x="704976" y="4200573"/>
            <a:ext cx="10654709" cy="0"/>
          </a:xfrm>
          <a:prstGeom prst="line">
            <a:avLst/>
          </a:prstGeom>
          <a:ln w="12700" cmpd="sng">
            <a:solidFill>
              <a:schemeClr val="bg2">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CD4008C0-B385-46CF-AC0A-8DA6EDDFE2BF}"/>
              </a:ext>
            </a:extLst>
          </p:cNvPr>
          <p:cNvGrpSpPr/>
          <p:nvPr/>
        </p:nvGrpSpPr>
        <p:grpSpPr>
          <a:xfrm>
            <a:off x="285565" y="4460842"/>
            <a:ext cx="1913915" cy="1285866"/>
            <a:chOff x="220267" y="1812011"/>
            <a:chExt cx="1394605" cy="696064"/>
          </a:xfrm>
        </p:grpSpPr>
        <p:sp>
          <p:nvSpPr>
            <p:cNvPr id="35" name="Rectangle 34">
              <a:extLst>
                <a:ext uri="{FF2B5EF4-FFF2-40B4-BE49-F238E27FC236}">
                  <a16:creationId xmlns:a16="http://schemas.microsoft.com/office/drawing/2014/main" id="{30907CA7-786A-4A76-8EC1-52F34A6C3175}"/>
                </a:ext>
              </a:extLst>
            </p:cNvPr>
            <p:cNvSpPr/>
            <p:nvPr/>
          </p:nvSpPr>
          <p:spPr>
            <a:xfrm>
              <a:off x="220267" y="1812011"/>
              <a:ext cx="1252341" cy="620306"/>
            </a:xfrm>
            <a:prstGeom prst="rect">
              <a:avLst/>
            </a:prstGeom>
            <a:solidFill>
              <a:srgbClr val="00859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Georgia" charset="0"/>
                <a:ea typeface="Georgia" charset="0"/>
                <a:cs typeface="Georgia" charset="0"/>
              </a:endParaRPr>
            </a:p>
          </p:txBody>
        </p:sp>
        <p:sp>
          <p:nvSpPr>
            <p:cNvPr id="36" name="Rectangle 35">
              <a:extLst>
                <a:ext uri="{FF2B5EF4-FFF2-40B4-BE49-F238E27FC236}">
                  <a16:creationId xmlns:a16="http://schemas.microsoft.com/office/drawing/2014/main" id="{D7E5BA69-9455-4100-BDD3-5326EB8CEAD7}"/>
                </a:ext>
              </a:extLst>
            </p:cNvPr>
            <p:cNvSpPr/>
            <p:nvPr/>
          </p:nvSpPr>
          <p:spPr>
            <a:xfrm>
              <a:off x="282415" y="1887769"/>
              <a:ext cx="1332457" cy="620306"/>
            </a:xfrm>
            <a:prstGeom prst="rect">
              <a:avLst/>
            </a:prstGeom>
            <a:solidFill>
              <a:srgbClr val="064E69"/>
            </a:solidFill>
            <a:ln w="25400" cap="flat" cmpd="sng" algn="ctr">
              <a:noFill/>
              <a:prstDash val="solid"/>
            </a:ln>
            <a:effectLst/>
          </p:spPr>
          <p:txBody>
            <a:bodyPr lIns="45720" r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mj-lt"/>
                  <a:ea typeface="Georgia" charset="0"/>
                  <a:cs typeface="Georgia" charset="0"/>
                </a:rPr>
                <a:t>Insights</a:t>
              </a:r>
            </a:p>
          </p:txBody>
        </p:sp>
      </p:grpSp>
      <p:grpSp>
        <p:nvGrpSpPr>
          <p:cNvPr id="16" name="Group 15"/>
          <p:cNvGrpSpPr/>
          <p:nvPr/>
        </p:nvGrpSpPr>
        <p:grpSpPr>
          <a:xfrm>
            <a:off x="285565" y="2423730"/>
            <a:ext cx="1913915" cy="1285866"/>
            <a:chOff x="220267" y="1812011"/>
            <a:chExt cx="1394605" cy="696064"/>
          </a:xfrm>
        </p:grpSpPr>
        <p:sp>
          <p:nvSpPr>
            <p:cNvPr id="17" name="Rectangle 16"/>
            <p:cNvSpPr/>
            <p:nvPr/>
          </p:nvSpPr>
          <p:spPr>
            <a:xfrm>
              <a:off x="220267" y="1812011"/>
              <a:ext cx="1252341" cy="620306"/>
            </a:xfrm>
            <a:prstGeom prst="rect">
              <a:avLst/>
            </a:prstGeom>
            <a:solidFill>
              <a:srgbClr val="00859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Georgia" charset="0"/>
                <a:ea typeface="Georgia" charset="0"/>
                <a:cs typeface="Georgia" charset="0"/>
              </a:endParaRPr>
            </a:p>
          </p:txBody>
        </p:sp>
        <p:sp>
          <p:nvSpPr>
            <p:cNvPr id="18" name="Rectangle 17"/>
            <p:cNvSpPr/>
            <p:nvPr/>
          </p:nvSpPr>
          <p:spPr>
            <a:xfrm>
              <a:off x="282415" y="1887769"/>
              <a:ext cx="1332457" cy="620306"/>
            </a:xfrm>
            <a:prstGeom prst="rect">
              <a:avLst/>
            </a:prstGeom>
            <a:solidFill>
              <a:srgbClr val="064E69"/>
            </a:solidFill>
            <a:ln w="25400" cap="flat" cmpd="sng" algn="ctr">
              <a:noFill/>
              <a:prstDash val="solid"/>
            </a:ln>
            <a:effectLst/>
          </p:spPr>
          <p:txBody>
            <a:bodyPr lIns="45720" r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prstClr val="white"/>
                  </a:solidFill>
                  <a:latin typeface="+mj-lt"/>
                  <a:ea typeface="Georgia" charset="0"/>
                  <a:cs typeface="Georgia" charset="0"/>
                </a:rPr>
                <a:t>Business Operations</a:t>
              </a:r>
              <a:endParaRPr kumimoji="0" lang="en-US" sz="1400" b="1" i="0" u="none" strike="noStrike" kern="0" cap="none" spc="0" normalizeH="0" baseline="0" noProof="0" dirty="0">
                <a:ln>
                  <a:noFill/>
                </a:ln>
                <a:solidFill>
                  <a:prstClr val="white"/>
                </a:solidFill>
                <a:effectLst/>
                <a:uLnTx/>
                <a:uFillTx/>
                <a:latin typeface="+mj-lt"/>
                <a:ea typeface="Georgia" charset="0"/>
                <a:cs typeface="Georgia" charset="0"/>
              </a:endParaRPr>
            </a:p>
          </p:txBody>
        </p:sp>
      </p:grpSp>
      <p:sp>
        <p:nvSpPr>
          <p:cNvPr id="19" name="TextBox 18"/>
          <p:cNvSpPr txBox="1"/>
          <p:nvPr/>
        </p:nvSpPr>
        <p:spPr>
          <a:xfrm>
            <a:off x="56098" y="1744726"/>
            <a:ext cx="2458137"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Ecosystem Area</a:t>
            </a:r>
          </a:p>
        </p:txBody>
      </p:sp>
      <p:sp>
        <p:nvSpPr>
          <p:cNvPr id="20" name="TextBox 19"/>
          <p:cNvSpPr txBox="1"/>
          <p:nvPr/>
        </p:nvSpPr>
        <p:spPr>
          <a:xfrm>
            <a:off x="2500647" y="1744726"/>
            <a:ext cx="2458137"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Related Capabilities</a:t>
            </a:r>
          </a:p>
        </p:txBody>
      </p:sp>
      <p:sp>
        <p:nvSpPr>
          <p:cNvPr id="21" name="TextBox 20"/>
          <p:cNvSpPr txBox="1"/>
          <p:nvPr/>
        </p:nvSpPr>
        <p:spPr>
          <a:xfrm>
            <a:off x="7225047" y="1744726"/>
            <a:ext cx="2458137"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Necessary Actions</a:t>
            </a:r>
          </a:p>
        </p:txBody>
      </p:sp>
      <p:sp>
        <p:nvSpPr>
          <p:cNvPr id="23" name="Rectangle: Rounded Corners 88">
            <a:extLst>
              <a:ext uri="{FF2B5EF4-FFF2-40B4-BE49-F238E27FC236}">
                <a16:creationId xmlns:a16="http://schemas.microsoft.com/office/drawing/2014/main" id="{4929B503-D3D0-49C4-8FD3-0ECC3FF850F9}"/>
              </a:ext>
            </a:extLst>
          </p:cNvPr>
          <p:cNvSpPr/>
          <p:nvPr/>
        </p:nvSpPr>
        <p:spPr>
          <a:xfrm>
            <a:off x="3138701" y="2719596"/>
            <a:ext cx="1000781" cy="554182"/>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cs typeface="Open Sans Bold"/>
              </a:rPr>
              <a:t>Sales BOR</a:t>
            </a:r>
          </a:p>
        </p:txBody>
      </p:sp>
      <p:sp>
        <p:nvSpPr>
          <p:cNvPr id="42" name="Rectangle: Rounded Corners 88">
            <a:extLst>
              <a:ext uri="{FF2B5EF4-FFF2-40B4-BE49-F238E27FC236}">
                <a16:creationId xmlns:a16="http://schemas.microsoft.com/office/drawing/2014/main" id="{4929B503-D3D0-49C4-8FD3-0ECC3FF850F9}"/>
              </a:ext>
            </a:extLst>
          </p:cNvPr>
          <p:cNvSpPr/>
          <p:nvPr/>
        </p:nvSpPr>
        <p:spPr>
          <a:xfrm>
            <a:off x="2564549" y="4852383"/>
            <a:ext cx="1000781" cy="554182"/>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Open Sans Bold"/>
              </a:rPr>
              <a:t>Integrate Sales Data to UDF</a:t>
            </a:r>
            <a:endParaRPr lang="en-US" sz="1000" b="1" dirty="0">
              <a:solidFill>
                <a:schemeClr val="tx1"/>
              </a:solidFill>
              <a:latin typeface="+mj-lt"/>
              <a:cs typeface="Open Sans Bold"/>
            </a:endParaRPr>
          </a:p>
        </p:txBody>
      </p:sp>
      <p:sp>
        <p:nvSpPr>
          <p:cNvPr id="43" name="Rectangle: Rounded Corners 86">
            <a:extLst>
              <a:ext uri="{FF2B5EF4-FFF2-40B4-BE49-F238E27FC236}">
                <a16:creationId xmlns:a16="http://schemas.microsoft.com/office/drawing/2014/main" id="{F491920A-0562-420D-981D-E0F8B99A1CEB}"/>
              </a:ext>
            </a:extLst>
          </p:cNvPr>
          <p:cNvSpPr/>
          <p:nvPr/>
        </p:nvSpPr>
        <p:spPr>
          <a:xfrm>
            <a:off x="3775843" y="4852119"/>
            <a:ext cx="1000781" cy="554182"/>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Open Sans Bold"/>
              </a:rPr>
              <a:t>NBA</a:t>
            </a:r>
            <a:endParaRPr lang="en-US" sz="1000" b="1" dirty="0">
              <a:solidFill>
                <a:schemeClr val="tx1"/>
              </a:solidFill>
              <a:latin typeface="+mj-lt"/>
              <a:cs typeface="Open Sans Bold"/>
            </a:endParaRPr>
          </a:p>
        </p:txBody>
      </p:sp>
      <p:sp>
        <p:nvSpPr>
          <p:cNvPr id="49" name="Oval 48"/>
          <p:cNvSpPr/>
          <p:nvPr/>
        </p:nvSpPr>
        <p:spPr>
          <a:xfrm rot="5400000">
            <a:off x="6537865" y="6406065"/>
            <a:ext cx="182880" cy="1821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0" name="Oval 49"/>
          <p:cNvSpPr/>
          <p:nvPr/>
        </p:nvSpPr>
        <p:spPr>
          <a:xfrm rot="5400000">
            <a:off x="6537865" y="6130338"/>
            <a:ext cx="182880" cy="182160"/>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2" name="Rectangle 51"/>
          <p:cNvSpPr/>
          <p:nvPr/>
        </p:nvSpPr>
        <p:spPr>
          <a:xfrm>
            <a:off x="6739536" y="6374034"/>
            <a:ext cx="5163722" cy="261610"/>
          </a:xfrm>
          <a:prstGeom prst="rect">
            <a:avLst/>
          </a:prstGeom>
        </p:spPr>
        <p:txBody>
          <a:bodyPr wrap="square">
            <a:spAutoFit/>
          </a:bodyPr>
          <a:lstStyle/>
          <a:p>
            <a:r>
              <a:rPr lang="en-US" sz="1100" dirty="0">
                <a:solidFill>
                  <a:schemeClr val="tx2"/>
                </a:solidFill>
                <a:ea typeface="Georgia" charset="0"/>
                <a:cs typeface="Georgia" charset="0"/>
              </a:rPr>
              <a:t>= Recommendation for brand new initiative / investment</a:t>
            </a:r>
            <a:endParaRPr lang="en-US" sz="1100" dirty="0"/>
          </a:p>
        </p:txBody>
      </p:sp>
      <p:sp>
        <p:nvSpPr>
          <p:cNvPr id="53" name="Rectangle 52"/>
          <p:cNvSpPr/>
          <p:nvPr/>
        </p:nvSpPr>
        <p:spPr>
          <a:xfrm>
            <a:off x="6739536" y="6098307"/>
            <a:ext cx="5059685" cy="261610"/>
          </a:xfrm>
          <a:prstGeom prst="rect">
            <a:avLst/>
          </a:prstGeom>
        </p:spPr>
        <p:txBody>
          <a:bodyPr wrap="square">
            <a:spAutoFit/>
          </a:bodyPr>
          <a:lstStyle/>
          <a:p>
            <a:r>
              <a:rPr lang="en-US" sz="1100" dirty="0">
                <a:solidFill>
                  <a:schemeClr val="tx2"/>
                </a:solidFill>
              </a:rPr>
              <a:t>= Guidance on previously determined investment decision</a:t>
            </a:r>
            <a:endParaRPr lang="en-US" sz="1100" dirty="0"/>
          </a:p>
        </p:txBody>
      </p:sp>
      <p:sp>
        <p:nvSpPr>
          <p:cNvPr id="38" name="Rectangle 37"/>
          <p:cNvSpPr/>
          <p:nvPr/>
        </p:nvSpPr>
        <p:spPr>
          <a:xfrm>
            <a:off x="5070392" y="2563681"/>
            <a:ext cx="6904539" cy="677108"/>
          </a:xfrm>
          <a:prstGeom prst="rect">
            <a:avLst/>
          </a:prstGeom>
        </p:spPr>
        <p:txBody>
          <a:bodyPr wrap="square">
            <a:spAutoFit/>
          </a:bodyPr>
          <a:lstStyle/>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Consolidate the multiple SFDC Sales orgs into one to get the complete picture</a:t>
            </a:r>
          </a:p>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Connect the Enterprise Sales org to Aetna Ecosystem components</a:t>
            </a:r>
          </a:p>
        </p:txBody>
      </p:sp>
      <p:sp>
        <p:nvSpPr>
          <p:cNvPr id="41" name="Oval 40"/>
          <p:cNvSpPr/>
          <p:nvPr/>
        </p:nvSpPr>
        <p:spPr>
          <a:xfrm rot="5400000">
            <a:off x="5132241" y="2635996"/>
            <a:ext cx="151141" cy="150545"/>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4" name="Oval 43"/>
          <p:cNvSpPr/>
          <p:nvPr/>
        </p:nvSpPr>
        <p:spPr>
          <a:xfrm rot="5400000">
            <a:off x="5132241" y="3002943"/>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6" name="Rectangle 45"/>
          <p:cNvSpPr/>
          <p:nvPr/>
        </p:nvSpPr>
        <p:spPr>
          <a:xfrm>
            <a:off x="5060867" y="4617847"/>
            <a:ext cx="6904539" cy="1477328"/>
          </a:xfrm>
          <a:prstGeom prst="rect">
            <a:avLst/>
          </a:prstGeom>
        </p:spPr>
        <p:txBody>
          <a:bodyPr wrap="square">
            <a:spAutoFit/>
          </a:bodyPr>
          <a:lstStyle/>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Sales data needs to go into the UDF and Aetna BI tools an be used to build sales reports</a:t>
            </a:r>
          </a:p>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Build Producer and Prospect 360 capabilities</a:t>
            </a:r>
          </a:p>
          <a:p>
            <a:pPr marL="171450" indent="-171450">
              <a:spcBef>
                <a:spcPts val="1200"/>
              </a:spcBef>
              <a:buFont typeface="Arial" panose="020B0604020202020204" pitchFamily="34" charset="0"/>
              <a:buChar char="•"/>
              <a:defRPr/>
            </a:pPr>
            <a:r>
              <a:rPr lang="en-US" sz="1400" dirty="0">
                <a:solidFill>
                  <a:schemeClr val="tx2"/>
                </a:solidFill>
                <a:ea typeface="Georgia" charset="0"/>
                <a:cs typeface="Georgia" charset="0"/>
              </a:rPr>
              <a:t>Build NBA geared towards cross selling/up selling to Prospects. Build NBA geared towards producers.</a:t>
            </a:r>
          </a:p>
        </p:txBody>
      </p:sp>
      <p:sp>
        <p:nvSpPr>
          <p:cNvPr id="47" name="Oval 46"/>
          <p:cNvSpPr/>
          <p:nvPr/>
        </p:nvSpPr>
        <p:spPr>
          <a:xfrm rot="5400000">
            <a:off x="5122716" y="4690162"/>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8" name="Oval 47"/>
          <p:cNvSpPr/>
          <p:nvPr/>
        </p:nvSpPr>
        <p:spPr>
          <a:xfrm rot="5400000">
            <a:off x="5122714" y="5269347"/>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1" name="Oval 50"/>
          <p:cNvSpPr/>
          <p:nvPr/>
        </p:nvSpPr>
        <p:spPr>
          <a:xfrm rot="5400000">
            <a:off x="5122715" y="5641991"/>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grpSp>
        <p:nvGrpSpPr>
          <p:cNvPr id="62" name="Group 61"/>
          <p:cNvGrpSpPr/>
          <p:nvPr/>
        </p:nvGrpSpPr>
        <p:grpSpPr>
          <a:xfrm>
            <a:off x="285565" y="6011493"/>
            <a:ext cx="1741337" cy="362541"/>
            <a:chOff x="3908472" y="196572"/>
            <a:chExt cx="5613976" cy="1217499"/>
          </a:xfrm>
        </p:grpSpPr>
        <p:sp>
          <p:nvSpPr>
            <p:cNvPr id="63" name="Rectangle 62"/>
            <p:cNvSpPr/>
            <p:nvPr/>
          </p:nvSpPr>
          <p:spPr>
            <a:xfrm>
              <a:off x="3908472" y="196572"/>
              <a:ext cx="5613976" cy="11541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Open Sans Bold"/>
                  <a:cs typeface="Open Sans Bold"/>
                </a:rPr>
                <a:t>ILLUSTRATIVE</a:t>
              </a:r>
              <a:endParaRPr lang="en-US" sz="2000" dirty="0">
                <a:solidFill>
                  <a:schemeClr val="tx1"/>
                </a:solidFill>
                <a:latin typeface="+mj-lt"/>
                <a:ea typeface="Open Sans Bold" panose="020B0806030504020204" pitchFamily="34" charset="0"/>
                <a:cs typeface="Open Sans Bold" panose="020B0806030504020204" pitchFamily="34" charset="0"/>
              </a:endParaRPr>
            </a:p>
          </p:txBody>
        </p:sp>
        <p:sp>
          <p:nvSpPr>
            <p:cNvPr id="64" name="Rectangle 63"/>
            <p:cNvSpPr/>
            <p:nvPr/>
          </p:nvSpPr>
          <p:spPr>
            <a:xfrm>
              <a:off x="3908473" y="1326192"/>
              <a:ext cx="5613975" cy="878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mj-lt"/>
                <a:cs typeface="Open Sans Bold"/>
              </a:endParaRPr>
            </a:p>
          </p:txBody>
        </p:sp>
      </p:grpSp>
      <p:sp>
        <p:nvSpPr>
          <p:cNvPr id="40" name="Rectangle: Rounded Corners 86">
            <a:extLst>
              <a:ext uri="{FF2B5EF4-FFF2-40B4-BE49-F238E27FC236}">
                <a16:creationId xmlns:a16="http://schemas.microsoft.com/office/drawing/2014/main" id="{BB27D47F-2DE2-4C7A-A9B4-3CDC74589E64}"/>
              </a:ext>
            </a:extLst>
          </p:cNvPr>
          <p:cNvSpPr/>
          <p:nvPr/>
        </p:nvSpPr>
        <p:spPr>
          <a:xfrm>
            <a:off x="3211960" y="5625972"/>
            <a:ext cx="1000781" cy="554182"/>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Open Sans Bold"/>
              </a:rPr>
              <a:t>360 </a:t>
            </a:r>
            <a:endParaRPr lang="en-US" sz="1000" b="1" dirty="0">
              <a:solidFill>
                <a:schemeClr val="tx1"/>
              </a:solidFill>
              <a:latin typeface="+mj-lt"/>
              <a:cs typeface="Open Sans Bold"/>
            </a:endParaRPr>
          </a:p>
        </p:txBody>
      </p:sp>
    </p:spTree>
    <p:extLst>
      <p:ext uri="{BB962C8B-B14F-4D97-AF65-F5344CB8AC3E}">
        <p14:creationId xmlns:p14="http://schemas.microsoft.com/office/powerpoint/2010/main" val="2263506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d9XVgqvjRXem4Nb8W.QvE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BTIdI7b8QXaFXmL.DGRX6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etna_OfficeCTO_071818_2">
  <a:themeElements>
    <a:clrScheme name="Aetna - CTO v3">
      <a:dk1>
        <a:srgbClr val="000000"/>
      </a:dk1>
      <a:lt1>
        <a:srgbClr val="FFFFFF"/>
      </a:lt1>
      <a:dk2>
        <a:srgbClr val="414141"/>
      </a:dk2>
      <a:lt2>
        <a:srgbClr val="C2C0C0"/>
      </a:lt2>
      <a:accent1>
        <a:srgbClr val="00859B"/>
      </a:accent1>
      <a:accent2>
        <a:srgbClr val="054D69"/>
      </a:accent2>
      <a:accent3>
        <a:srgbClr val="66CABB"/>
      </a:accent3>
      <a:accent4>
        <a:srgbClr val="B2DAE1"/>
      </a:accent4>
      <a:accent5>
        <a:srgbClr val="00A78E"/>
      </a:accent5>
      <a:accent6>
        <a:srgbClr val="7C3E98"/>
      </a:accent6>
      <a:hlink>
        <a:srgbClr val="563D82"/>
      </a:hlink>
      <a:folHlink>
        <a:srgbClr val="C1C0C0"/>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b="1" dirty="0" smtClean="0">
            <a:latin typeface="Open Sans Bold"/>
            <a:cs typeface="Open Sans Bold"/>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defTabSz="456758" fontAlgn="base">
          <a:spcBef>
            <a:spcPts val="1200"/>
          </a:spcBef>
          <a:defRPr dirty="0" err="1" smtClean="0">
            <a:solidFill>
              <a:schemeClr val="tx2"/>
            </a:solidFill>
            <a:cs typeface="Open Sans Light"/>
          </a:defRPr>
        </a:defPPr>
      </a:lstStyle>
    </a:txDef>
  </a:objectDefaults>
  <a:extraClrSchemeLst/>
  <a:extLst>
    <a:ext uri="{05A4C25C-085E-4340-85A3-A5531E510DB2}">
      <thm15:themeFamily xmlns:thm15="http://schemas.microsoft.com/office/thememl/2012/main" name="Aetna_OfficeCTO_071818_2" id="{C46F64A1-5890-AE40-8FDD-BAF3FF129991}" vid="{80C111F3-AC81-CB4A-9F96-F154826B7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SharedWithUsers xmlns="f8f3ac21-d33a-4f17-9d4e-9f9f14b93e81">
      <UserInfo>
        <DisplayName>Millicker, Paul</DisplayName>
        <AccountId>987</AccountId>
        <AccountType/>
      </UserInfo>
      <UserInfo>
        <DisplayName>Mccutcheon, Daniel</DisplayName>
        <AccountId>40</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E44BEB-8AF0-4594-BC35-55FCDF161130}">
  <ds:schemaRefs>
    <ds:schemaRef ds:uri="http://schemas.microsoft.com/sharepoint/v3/contenttype/forms"/>
  </ds:schemaRefs>
</ds:datastoreItem>
</file>

<file path=customXml/itemProps2.xml><?xml version="1.0" encoding="utf-8"?>
<ds:datastoreItem xmlns:ds="http://schemas.openxmlformats.org/officeDocument/2006/customXml" ds:itemID="{9FAEFC45-A24C-4A5D-A915-715D4694D729}">
  <ds:schemaRefs>
    <ds:schemaRef ds:uri="f8f3ac21-d33a-4f17-9d4e-9f9f14b93e8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1cf5257-8992-498b-aff9-2ccb2706890d"/>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2C0E6B83-3F04-41E9-99C3-C4F742A6B18B}"/>
</file>

<file path=docProps/app.xml><?xml version="1.0" encoding="utf-8"?>
<Properties xmlns="http://schemas.openxmlformats.org/officeDocument/2006/extended-properties" xmlns:vt="http://schemas.openxmlformats.org/officeDocument/2006/docPropsVTypes">
  <Template>Aetna Teal PPT template-widescreen</Template>
  <TotalTime>21182</TotalTime>
  <Words>2615</Words>
  <Application>Microsoft Office PowerPoint</Application>
  <PresentationFormat>Custom</PresentationFormat>
  <Paragraphs>392</Paragraphs>
  <Slides>19</Slides>
  <Notes>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1" baseType="lpstr">
      <vt:lpstr>Arial</vt:lpstr>
      <vt:lpstr>Calibri</vt:lpstr>
      <vt:lpstr>Domaine Display</vt:lpstr>
      <vt:lpstr>Domaine Display Bold</vt:lpstr>
      <vt:lpstr>Georgia</vt:lpstr>
      <vt:lpstr>Lucida Grande</vt:lpstr>
      <vt:lpstr>Open Sans</vt:lpstr>
      <vt:lpstr>Open Sans Bold</vt:lpstr>
      <vt:lpstr>Open Sans Light</vt:lpstr>
      <vt:lpstr>Wingdings 2</vt:lpstr>
      <vt:lpstr>Aetna_OfficeCTO_071818_2</vt:lpstr>
      <vt:lpstr>think-cell Slide</vt:lpstr>
      <vt:lpstr>Sales POV</vt:lpstr>
      <vt:lpstr>Executive Summary</vt:lpstr>
      <vt:lpstr>Business Opportunity</vt:lpstr>
      <vt:lpstr>Why is it Important to Aetna?</vt:lpstr>
      <vt:lpstr>Where are we today?</vt:lpstr>
      <vt:lpstr>In Flight Investments</vt:lpstr>
      <vt:lpstr>What does Success look like?</vt:lpstr>
      <vt:lpstr>Necessary Actions (1 of  2)</vt:lpstr>
      <vt:lpstr>Necessary Actions (2 of  2)</vt:lpstr>
      <vt:lpstr>Recommendations</vt:lpstr>
      <vt:lpstr>Next Steps</vt:lpstr>
      <vt:lpstr>PowerPoint Presentation</vt:lpstr>
      <vt:lpstr>Sales Web</vt:lpstr>
      <vt:lpstr>Iterating and reimagining the broker experience can ignite growth</vt:lpstr>
      <vt:lpstr>Brokers are integral to Aetna’s Commercial revenue</vt:lpstr>
      <vt:lpstr>Aetna’s share-of-wallet is low for the majority of brokers</vt:lpstr>
      <vt:lpstr>The future broker experience will be enabled by key tools that serve both brokers and sales reps</vt:lpstr>
      <vt:lpstr>Value of enhancing Aetna.com is driven by an increase in qualified broker leads and number of licensed and appointed brokers</vt:lpstr>
      <vt:lpstr>PowerPoint Presentation</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Oddo</dc:creator>
  <cp:lastModifiedBy>Millicker, Paul</cp:lastModifiedBy>
  <cp:revision>965</cp:revision>
  <cp:lastPrinted>2018-07-20T14:34:16Z</cp:lastPrinted>
  <dcterms:created xsi:type="dcterms:W3CDTF">2017-11-30T21:15:50Z</dcterms:created>
  <dcterms:modified xsi:type="dcterms:W3CDTF">2021-05-06T01:11:54Z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MSIP_Label_67599526-06ca-49cc-9fa9-5307800a949a_Enabled">
    <vt:lpwstr>True</vt:lpwstr>
  </property>
  <property fmtid="{D5CDD505-2E9C-101B-9397-08002B2CF9AE}" pid="4" name="MSIP_Label_67599526-06ca-49cc-9fa9-5307800a949a_SiteId">
    <vt:lpwstr>fabb61b8-3afe-4e75-b934-a47f782b8cd7</vt:lpwstr>
  </property>
  <property fmtid="{D5CDD505-2E9C-101B-9397-08002B2CF9AE}" pid="5" name="MSIP_Label_67599526-06ca-49cc-9fa9-5307800a949a_Owner">
    <vt:lpwstr>A754434@aeth.aetna.com</vt:lpwstr>
  </property>
  <property fmtid="{D5CDD505-2E9C-101B-9397-08002B2CF9AE}" pid="6" name="MSIP_Label_67599526-06ca-49cc-9fa9-5307800a949a_SetDate">
    <vt:lpwstr>2018-07-15T22:03:29.9738523Z</vt:lpwstr>
  </property>
  <property fmtid="{D5CDD505-2E9C-101B-9397-08002B2CF9AE}" pid="7" name="MSIP_Label_67599526-06ca-49cc-9fa9-5307800a949a_Name">
    <vt:lpwstr>Proprietary</vt:lpwstr>
  </property>
  <property fmtid="{D5CDD505-2E9C-101B-9397-08002B2CF9AE}" pid="8" name="MSIP_Label_67599526-06ca-49cc-9fa9-5307800a949a_Application">
    <vt:lpwstr>Microsoft Azure Information Protection</vt:lpwstr>
  </property>
  <property fmtid="{D5CDD505-2E9C-101B-9397-08002B2CF9AE}" pid="9" name="MSIP_Label_67599526-06ca-49cc-9fa9-5307800a949a_Extended_MSFT_Method">
    <vt:lpwstr>Automatic</vt:lpwstr>
  </property>
  <property fmtid="{D5CDD505-2E9C-101B-9397-08002B2CF9AE}" pid="10" name="Sensitivity">
    <vt:lpwstr>Proprietary</vt:lpwstr>
  </property>
  <property fmtid="{D5CDD505-2E9C-101B-9397-08002B2CF9AE}" pid="11" name="Order">
    <vt:r8>1160600</vt:r8>
  </property>
  <property fmtid="{D5CDD505-2E9C-101B-9397-08002B2CF9AE}" pid="12" name="ItemStatus">
    <vt:lpwstr/>
  </property>
</Properties>
</file>