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4"/>
  </p:sldMasterIdLst>
  <p:notesMasterIdLst>
    <p:notesMasterId r:id="rId16"/>
  </p:notesMasterIdLst>
  <p:handoutMasterIdLst>
    <p:handoutMasterId r:id="rId17"/>
  </p:handoutMasterIdLst>
  <p:sldIdLst>
    <p:sldId id="736" r:id="rId5"/>
    <p:sldId id="257" r:id="rId6"/>
    <p:sldId id="261" r:id="rId7"/>
    <p:sldId id="268" r:id="rId8"/>
    <p:sldId id="269" r:id="rId9"/>
    <p:sldId id="12637" r:id="rId10"/>
    <p:sldId id="12636" r:id="rId11"/>
    <p:sldId id="263" r:id="rId12"/>
    <p:sldId id="286" r:id="rId13"/>
    <p:sldId id="722" r:id="rId14"/>
    <p:sldId id="12633" r:id="rId15"/>
  </p:sldIdLst>
  <p:sldSz cx="12192000" cy="6858000"/>
  <p:notesSz cx="9296400" cy="70104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1512" userDrawn="1">
          <p15:clr>
            <a:srgbClr val="A4A3A4"/>
          </p15:clr>
        </p15:guide>
        <p15:guide id="10" pos="6144" userDrawn="1">
          <p15:clr>
            <a:srgbClr val="A4A3A4"/>
          </p15:clr>
        </p15:guide>
        <p15:guide id="11" pos="3841" userDrawn="1">
          <p15:clr>
            <a:srgbClr val="A4A3A4"/>
          </p15:clr>
        </p15:guide>
        <p15:guide id="12" pos="2664" userDrawn="1">
          <p15:clr>
            <a:srgbClr val="A4A3A4"/>
          </p15:clr>
        </p15:guide>
        <p15:guide id="13" pos="4992" userDrawn="1">
          <p15:clr>
            <a:srgbClr val="A4A3A4"/>
          </p15:clr>
        </p15:guide>
        <p15:guide id="15" orient="horz" pos="600" userDrawn="1">
          <p15:clr>
            <a:srgbClr val="A4A3A4"/>
          </p15:clr>
        </p15:guide>
        <p15:guide id="17" orient="horz" pos="912" userDrawn="1">
          <p15:clr>
            <a:srgbClr val="A4A3A4"/>
          </p15:clr>
        </p15:guide>
        <p15:guide id="18" orient="horz" pos="1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D997E9"/>
    <a:srgbClr val="CC0000"/>
    <a:srgbClr val="F7F7F7"/>
    <a:srgbClr val="646464"/>
    <a:srgbClr val="C0C0C0"/>
    <a:srgbClr val="F7978D"/>
    <a:srgbClr val="E94D4D"/>
    <a:srgbClr val="F2F2F2"/>
    <a:srgbClr val="FAC1B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0" autoAdjust="0"/>
    <p:restoredTop sz="96619" autoAdjust="0"/>
  </p:normalViewPr>
  <p:slideViewPr>
    <p:cSldViewPr snapToGrid="0">
      <p:cViewPr varScale="1">
        <p:scale>
          <a:sx n="129" d="100"/>
          <a:sy n="129" d="100"/>
        </p:scale>
        <p:origin x="297" y="72"/>
      </p:cViewPr>
      <p:guideLst>
        <p:guide pos="1512"/>
        <p:guide pos="6144"/>
        <p:guide pos="3841"/>
        <p:guide pos="2664"/>
        <p:guide pos="4992"/>
        <p:guide orient="horz" pos="600"/>
        <p:guide orient="horz" pos="912"/>
        <p:guide orient="horz" pos="12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0056"/>
    </p:cViewPr>
  </p:sorterViewPr>
  <p:notesViewPr>
    <p:cSldViewPr snapToGrid="0" snapToObjects="1">
      <p:cViewPr varScale="1">
        <p:scale>
          <a:sx n="108" d="100"/>
          <a:sy n="108" d="100"/>
        </p:scale>
        <p:origin x="2568" y="11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347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>
                <a:latin typeface="Open Sans Light"/>
                <a:cs typeface="Open Sans Light"/>
              </a:rPr>
              <a:t>5/24/2021</a:t>
            </a:fld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347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>
                <a:latin typeface="Open Sans Light"/>
                <a:cs typeface="Open Sans Light"/>
              </a:rPr>
              <a:t>‹#›</a:t>
            </a:fld>
            <a:endParaRPr lang="en-US" sz="10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6347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6347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6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chemeClr val="tx2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AD15A5-6128-B84F-818D-8AA5BDD9AF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529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AD15A5-6128-B84F-818D-8AA5BDD9AF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16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AD15A5-6128-B84F-818D-8AA5BDD9AF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11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AD15A5-6128-B84F-818D-8AA5BDD9AF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445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AD15A5-6128-B84F-818D-8AA5BDD9AF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72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C92E4F-80A9-45BD-A8EE-DF61790669E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8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69" y="1016179"/>
            <a:ext cx="5222470" cy="4340047"/>
          </a:xfrm>
          <a:prstGeom prst="rect">
            <a:avLst/>
          </a:prstGeom>
        </p:spPr>
      </p:pic>
      <p:sp>
        <p:nvSpPr>
          <p:cNvPr id="2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79958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13654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/>
        </p:nvSpPr>
        <p:spPr>
          <a:xfrm>
            <a:off x="1" y="6257926"/>
            <a:ext cx="12192000" cy="60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254965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7856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buClr>
                <a:schemeClr val="tx1"/>
              </a:buClr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4pPr>
            <a:lvl5pPr marL="515938" indent="-173038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5pPr>
            <a:lvl6pPr marL="687388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394452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two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29" y="1767532"/>
            <a:ext cx="5238478" cy="397351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6384175" y="1767532"/>
            <a:ext cx="5238478" cy="397351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227855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three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30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371971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8186012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825303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four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29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411600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6256125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9100650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534836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Content Jour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five column journey layout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064941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153647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5242353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7331059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 bwMode="gray">
          <a:xfrm>
            <a:off x="9419765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</p:spTree>
    <p:extLst>
      <p:ext uri="{BB962C8B-B14F-4D97-AF65-F5344CB8AC3E}">
        <p14:creationId xmlns:p14="http://schemas.microsoft.com/office/powerpoint/2010/main" val="4192298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layout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70035" y="1752601"/>
            <a:ext cx="9051932" cy="29757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65204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with text layout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7653" y="1764793"/>
            <a:ext cx="7174286" cy="2975735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8" y="1767531"/>
            <a:ext cx="3439040" cy="297180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None/>
              <a:defRPr baseline="0">
                <a:solidFill>
                  <a:schemeClr val="tx2"/>
                </a:solidFill>
              </a:defRPr>
            </a:lvl2pPr>
            <a:lvl3pPr marL="177800" indent="-1778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6510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4pPr>
            <a:lvl5pPr marL="515938" indent="-173038">
              <a:buClrTx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6pPr>
            <a:lvl7pPr marL="860425" indent="-173038">
              <a:buClrTx/>
              <a:buFont typeface="Arial" panose="020B0604020202020204" pitchFamily="34" charset="0"/>
              <a:buChar char="•"/>
              <a:defRPr/>
            </a:lvl7pPr>
            <a:lvl8pPr marL="1031875" indent="-171450">
              <a:buClrTx/>
              <a:buFont typeface="Arial" panose="020B0604020202020204" pitchFamily="34" charset="0"/>
              <a:buChar char="–"/>
              <a:defRPr/>
            </a:lvl8pPr>
            <a:lvl9pPr marL="1203325" indent="-171450">
              <a:buClrTx/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87360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83914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comparison slide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3474" y="3718012"/>
            <a:ext cx="3493918" cy="2023033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tx2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tx2"/>
                </a:solidFill>
              </a:defRPr>
            </a:lvl2pPr>
            <a:lvl3pPr marL="404813" indent="-173038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  <a:lvl6pPr marL="977900" indent="-177800">
              <a:buClrTx/>
              <a:defRPr sz="1600"/>
            </a:lvl6pPr>
            <a:lvl7pPr marL="1143000" indent="-165100">
              <a:buClrTx/>
              <a:defRPr sz="1600"/>
            </a:lvl7pPr>
            <a:lvl8pPr marL="1320800" indent="-177800"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380297" y="3718012"/>
            <a:ext cx="3493918" cy="2023033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bg1"/>
                </a:solidFill>
              </a:defRPr>
            </a:lvl2pPr>
            <a:lvl3pPr marL="231775" indent="0">
              <a:spcBef>
                <a:spcPts val="600"/>
              </a:spcBef>
              <a:buClr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6pPr>
            <a:lvl7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7pPr>
            <a:lvl8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3979142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FACB8A6-3813-48D2-B8CE-038DD1E42B32}"/>
              </a:ext>
            </a:extLst>
          </p:cNvPr>
          <p:cNvSpPr/>
          <p:nvPr/>
        </p:nvSpPr>
        <p:spPr>
          <a:xfrm>
            <a:off x="218718" y="6241774"/>
            <a:ext cx="5587246" cy="616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FE79D5-35B2-49F2-B15D-DA1A165F3786}"/>
              </a:ext>
            </a:extLst>
          </p:cNvPr>
          <p:cNvSpPr/>
          <p:nvPr/>
        </p:nvSpPr>
        <p:spPr>
          <a:xfrm>
            <a:off x="4062895" y="0"/>
            <a:ext cx="405815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8E372-A3D9-43BC-A3BE-4011C8DA5B98}"/>
              </a:ext>
            </a:extLst>
          </p:cNvPr>
          <p:cNvSpPr/>
          <p:nvPr/>
        </p:nvSpPr>
        <p:spPr>
          <a:xfrm>
            <a:off x="8121046" y="0"/>
            <a:ext cx="40709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80785A3E-DA24-410F-9CAE-7070C42B58B4}"/>
              </a:ext>
            </a:extLst>
          </p:cNvPr>
          <p:cNvSpPr txBox="1">
            <a:spLocks/>
          </p:cNvSpPr>
          <p:nvPr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62BE1DE7-64C2-4B16-AD38-1C91E86AECEB}"/>
              </a:ext>
            </a:extLst>
          </p:cNvPr>
          <p:cNvSpPr txBox="1">
            <a:spLocks/>
          </p:cNvSpPr>
          <p:nvPr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846991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dirty="0">
                <a:solidFill>
                  <a:schemeClr val="tx2"/>
                </a:solidFill>
              </a:defRPr>
            </a:lvl5pPr>
            <a:lvl6pPr>
              <a:buClrTx/>
              <a:defRPr sz="1600"/>
            </a:lvl6pPr>
            <a:lvl7pPr>
              <a:buClrTx/>
              <a:defRPr sz="1600"/>
            </a:lvl7pPr>
            <a:lvl8pPr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4907514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baseline="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baseline="0" dirty="0">
                <a:solidFill>
                  <a:schemeClr val="tx2"/>
                </a:solidFill>
              </a:defRPr>
            </a:lvl5pPr>
            <a:lvl6pPr>
              <a:buClrTx/>
              <a:defRPr sz="1600" baseline="0">
                <a:solidFill>
                  <a:schemeClr val="tx2"/>
                </a:solidFill>
              </a:defRPr>
            </a:lvl6pPr>
            <a:lvl7pPr>
              <a:buClrTx/>
              <a:defRPr sz="1600" baseline="0">
                <a:solidFill>
                  <a:schemeClr val="tx2"/>
                </a:solidFill>
              </a:defRPr>
            </a:lvl7pPr>
            <a:lvl8pPr>
              <a:buClrTx/>
              <a:defRPr sz="1600" baseline="0">
                <a:solidFill>
                  <a:schemeClr val="tx2"/>
                </a:solidFill>
              </a:defRPr>
            </a:lvl8pPr>
            <a:lvl9pPr>
              <a:buClrTx/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8" hasCustomPrompt="1"/>
          </p:nvPr>
        </p:nvSpPr>
        <p:spPr bwMode="gray">
          <a:xfrm>
            <a:off x="8972065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bg1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bg1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bg1"/>
                </a:solidFill>
              </a:defRPr>
            </a:lvl4pPr>
            <a:lvl5pPr>
              <a:buClrTx/>
              <a:defRPr lang="en-US" sz="1600" baseline="0" dirty="0">
                <a:solidFill>
                  <a:schemeClr val="bg1"/>
                </a:solidFill>
              </a:defRPr>
            </a:lvl5pPr>
            <a:lvl6pPr>
              <a:buClrTx/>
              <a:defRPr sz="1600" baseline="0">
                <a:solidFill>
                  <a:schemeClr val="bg1"/>
                </a:solidFill>
              </a:defRPr>
            </a:lvl6pPr>
            <a:lvl7pPr>
              <a:buClrTx/>
              <a:defRPr sz="1600">
                <a:solidFill>
                  <a:schemeClr val="bg1"/>
                </a:solidFill>
              </a:defRPr>
            </a:lvl7pPr>
            <a:lvl8pPr>
              <a:buClrTx/>
              <a:defRPr sz="1600" baseline="0">
                <a:solidFill>
                  <a:schemeClr val="bg1"/>
                </a:solidFill>
              </a:defRPr>
            </a:lvl8pPr>
            <a:lvl9pPr>
              <a:buClrTx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31824291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5300"/>
            <a:ext cx="4884168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876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358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40693" y="1765300"/>
            <a:ext cx="4884168" cy="3977640"/>
          </a:xfrm>
        </p:spPr>
        <p:txBody>
          <a:bodyPr/>
          <a:lstStyle>
            <a:lvl1pPr>
              <a:buClrTx/>
              <a:defRPr cap="none" baseline="0">
                <a:solidFill>
                  <a:schemeClr val="tx2"/>
                </a:solidFill>
              </a:defRPr>
            </a:lvl1pPr>
            <a:lvl2pPr>
              <a:buClrTx/>
              <a:defRPr>
                <a:solidFill>
                  <a:schemeClr val="tx2"/>
                </a:solidFill>
              </a:defRPr>
            </a:lvl2pPr>
            <a:lvl3pPr>
              <a:buClrTx/>
              <a:defRPr>
                <a:solidFill>
                  <a:schemeClr val="tx2"/>
                </a:solidFill>
              </a:defRPr>
            </a:lvl3pPr>
            <a:lvl4pPr>
              <a:buClrTx/>
              <a:defRPr>
                <a:solidFill>
                  <a:schemeClr val="tx2"/>
                </a:solidFill>
              </a:defRPr>
            </a:lvl4pPr>
            <a:lvl5pPr>
              <a:buClrTx/>
              <a:defRPr>
                <a:solidFill>
                  <a:schemeClr val="tx2"/>
                </a:solidFill>
              </a:defRPr>
            </a:lvl5pPr>
            <a:lvl6pPr>
              <a:buClrTx/>
              <a:defRPr/>
            </a:lvl6pPr>
            <a:lvl7pPr>
              <a:buClrTx/>
              <a:defRPr/>
            </a:lvl7pPr>
            <a:lvl8pPr>
              <a:buClrTx/>
              <a:defRPr/>
            </a:lvl8pPr>
            <a:lvl9pPr>
              <a:buClrTx/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3225077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nfograph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BCE3BF-19DE-4243-9ED2-5FA21553C1FA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4FAD22A7-02FD-47B7-B56B-F83C1B41E5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5501FD2-6558-4D19-84E8-1DAF689AB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6C71C9D-3B12-4743-ABB3-3300A6D7C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C9731B0-F7F6-409F-971D-705E83BF3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982D7F3-8E67-4A4F-91EE-C8AA3BB44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7B8E154-46D5-4920-86B2-1F96A57FED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4884168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3362363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high impac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1764792"/>
            <a:ext cx="4435995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 with image. Image should reflect the content of the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7929" y="3590383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40017083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hig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868" y="2180108"/>
            <a:ext cx="7170763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867" y="4020922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27720267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high impact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868" y="2180108"/>
            <a:ext cx="7170763" cy="1463040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867" y="4020922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7035212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33034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970635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820143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2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7664668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3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</p:spTree>
    <p:extLst>
      <p:ext uri="{BB962C8B-B14F-4D97-AF65-F5344CB8AC3E}">
        <p14:creationId xmlns:p14="http://schemas.microsoft.com/office/powerpoint/2010/main" val="29991377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34939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In closing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FontTx/>
              <a:buNone/>
              <a:defRPr baseline="0">
                <a:solidFill>
                  <a:schemeClr val="tx2"/>
                </a:solidFill>
              </a:defRPr>
            </a:lvl2pPr>
            <a:lvl3pPr marL="173038" indent="-173038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3pPr>
            <a:lvl4pPr marL="347663" indent="-174625">
              <a:buClrTx/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4pPr>
            <a:lvl5pPr marL="509588" indent="-161925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682625" indent="-173038">
              <a:buClrTx/>
              <a:buFont typeface="Arial" panose="020B0604020202020204" pitchFamily="34" charset="0"/>
              <a:buChar char="–"/>
              <a:defRPr/>
            </a:lvl6pPr>
            <a:lvl7pPr marL="857250" indent="-174625">
              <a:buClrTx/>
              <a:buFont typeface="Arial" panose="020B0604020202020204" pitchFamily="34" charset="0"/>
              <a:buChar char="•"/>
              <a:defRPr/>
            </a:lvl7pPr>
            <a:lvl8pPr marL="1030288" indent="-173038">
              <a:buClrTx/>
              <a:buFont typeface="Arial" panose="020B0604020202020204" pitchFamily="34" charset="0"/>
              <a:buChar char="–"/>
              <a:defRPr/>
            </a:lvl8pPr>
            <a:lvl9pPr marL="1203325" indent="-173038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43531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C07AEF2-95F8-4407-BBD7-8F517ACF16FE}"/>
              </a:ext>
            </a:extLst>
          </p:cNvPr>
          <p:cNvSpPr txBox="1">
            <a:spLocks/>
          </p:cNvSpPr>
          <p:nvPr/>
        </p:nvSpPr>
        <p:spPr>
          <a:xfrm>
            <a:off x="557929" y="6427484"/>
            <a:ext cx="6859786" cy="228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©2019 CVS Health and/or one of its affiliates. Confidential and proprietary.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8C4FD8-0AA8-4037-BC71-BA96D0AF218E}"/>
              </a:ext>
            </a:extLst>
          </p:cNvPr>
          <p:cNvGrpSpPr>
            <a:grpSpLocks noChangeAspect="1"/>
          </p:cNvGrpSpPr>
          <p:nvPr/>
        </p:nvGrpSpPr>
        <p:grpSpPr>
          <a:xfrm>
            <a:off x="557929" y="429542"/>
            <a:ext cx="2872536" cy="352779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3EB7105-6A46-491C-B241-A8F9129575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D958FC95-7F0F-491F-8DC3-06F8BACB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0CEC3B9-4063-48FC-90DC-4CDE63069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ACB778AF-4452-4D00-A46E-1FA80ABA8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2616A00-1107-4114-9319-20AF55350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7C96DD26-9A69-4431-91BB-3F67E41B5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728935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734343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5766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4081097-5A32-492D-A4B4-0E77BD503364}"/>
              </a:ext>
            </a:extLst>
          </p:cNvPr>
          <p:cNvSpPr txBox="1">
            <a:spLocks/>
          </p:cNvSpPr>
          <p:nvPr userDrawn="1"/>
        </p:nvSpPr>
        <p:spPr>
          <a:xfrm>
            <a:off x="575681" y="2875986"/>
            <a:ext cx="4882896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Turning Vision…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E82583-215F-49B9-8CD3-A028423EE5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33424" y="2875986"/>
            <a:ext cx="4882896" cy="713232"/>
          </a:xfrm>
        </p:spPr>
        <p:txBody>
          <a:bodyPr/>
          <a:lstStyle/>
          <a:p>
            <a:r>
              <a:rPr lang="en-US" sz="4000"/>
              <a:t>Click to edit Master title style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660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309210"/>
            <a:ext cx="9667726" cy="3702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73374-FE24-48E2-B523-179FF929552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7929" y="679475"/>
            <a:ext cx="9687861" cy="422275"/>
          </a:xfrm>
        </p:spPr>
        <p:txBody>
          <a:bodyPr/>
          <a:lstStyle/>
          <a:p>
            <a:pPr lvl="0"/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147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57" y="4634747"/>
            <a:ext cx="10564071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357" y="5578043"/>
            <a:ext cx="10564071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0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531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/>
        </p:nvSpPr>
        <p:spPr>
          <a:xfrm>
            <a:off x="1" y="4350554"/>
            <a:ext cx="12192000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57" y="4634747"/>
            <a:ext cx="10564071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357" y="5578043"/>
            <a:ext cx="10564071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0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39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70655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66887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7929" y="1755739"/>
            <a:ext cx="8588453" cy="3985305"/>
          </a:xfrm>
        </p:spPr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defRPr sz="18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1778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 baseline="0"/>
            </a:lvl3pPr>
            <a:lvl4pPr marL="342900" indent="-165100">
              <a:spcBef>
                <a:spcPts val="600"/>
              </a:spcBef>
              <a:buFont typeface="Arial" panose="020B0604020202020204" pitchFamily="34" charset="0"/>
              <a:buChar char="–"/>
              <a:defRPr sz="1400" baseline="0"/>
            </a:lvl4pPr>
            <a:lvl5pPr marL="5207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5pPr>
            <a:lvl6pPr marL="685800" indent="-165100">
              <a:spcBef>
                <a:spcPts val="600"/>
              </a:spcBef>
              <a:buFont typeface="Arial" panose="020B0604020202020204" pitchFamily="34" charset="0"/>
              <a:buChar char="–"/>
              <a:defRPr baseline="0"/>
            </a:lvl6pPr>
            <a:lvl7pPr marL="863600" indent="-177800">
              <a:spcBef>
                <a:spcPts val="600"/>
              </a:spcBef>
              <a:buFont typeface="Arial" panose="020B0604020202020204" pitchFamily="34" charset="0"/>
              <a:buChar char="•"/>
              <a:defRPr/>
            </a:lvl7pPr>
            <a:lvl8pPr marL="1028700" indent="-165100">
              <a:spcBef>
                <a:spcPts val="600"/>
              </a:spcBef>
              <a:buFont typeface="Arial" panose="020B0604020202020204" pitchFamily="34" charset="0"/>
              <a:buChar char="–"/>
              <a:defRPr/>
            </a:lvl8pPr>
            <a:lvl9pPr marL="1206500" indent="-177800">
              <a:spcBef>
                <a:spcPts val="600"/>
              </a:spcBef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94379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66887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CD3DA619-C657-4377-909C-6D3A110F5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13652" y="1756549"/>
            <a:ext cx="3914652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99D62640-4C2F-4EEE-8702-E19D55A971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3091" y="1756549"/>
            <a:ext cx="3912531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11148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203945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929" y="530351"/>
            <a:ext cx="9667726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57929" y="1767532"/>
            <a:ext cx="11048829" cy="3977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557930" y="6367487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3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6118871-4A8C-4517-9A46-8863C34DC7FC}"/>
              </a:ext>
            </a:extLst>
          </p:cNvPr>
          <p:cNvSpPr txBox="1"/>
          <p:nvPr/>
        </p:nvSpPr>
        <p:spPr>
          <a:xfrm>
            <a:off x="859758" y="6425582"/>
            <a:ext cx="8048816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©2020 CVS Health and/or one of its affiliates. Confidential and proprietary.</a:t>
            </a:r>
          </a:p>
        </p:txBody>
      </p:sp>
      <p:pic>
        <p:nvPicPr>
          <p:cNvPr id="6" name="Picture 5" descr="A picture containing knife&#10;&#10;Description automatically generated">
            <a:extLst>
              <a:ext uri="{FF2B5EF4-FFF2-40B4-BE49-F238E27FC236}">
                <a16:creationId xmlns:a16="http://schemas.microsoft.com/office/drawing/2014/main" id="{DC13747A-EAA2-45E3-A8A0-1A494B86D158}"/>
              </a:ext>
            </a:extLst>
          </p:cNvPr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10285354" y="446389"/>
            <a:ext cx="1810965" cy="79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7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  <p:sldLayoutId id="2147483845" r:id="rId18"/>
    <p:sldLayoutId id="2147483846" r:id="rId19"/>
    <p:sldLayoutId id="2147483847" r:id="rId20"/>
    <p:sldLayoutId id="2147483848" r:id="rId21"/>
    <p:sldLayoutId id="2147483849" r:id="rId22"/>
    <p:sldLayoutId id="2147483850" r:id="rId23"/>
    <p:sldLayoutId id="2147483851" r:id="rId24"/>
    <p:sldLayoutId id="2147483853" r:id="rId25"/>
    <p:sldLayoutId id="2147483854" r:id="rId26"/>
    <p:sldLayoutId id="2147483855" r:id="rId27"/>
    <p:sldLayoutId id="2147483856" r:id="rId28"/>
    <p:sldLayoutId id="2147483857" r:id="rId29"/>
    <p:sldLayoutId id="2147483859" r:id="rId30"/>
    <p:sldLayoutId id="2147483860" r:id="rId31"/>
    <p:sldLayoutId id="2147483852" r:id="rId32"/>
    <p:sldLayoutId id="2147483861" r:id="rId3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800"/>
        </a:spcBef>
        <a:buClrTx/>
        <a:buFont typeface="Arial"/>
        <a:buNone/>
        <a:defRPr sz="14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71450" indent="-171450" algn="l" defTabSz="457200" rtl="0" eaLnBrk="1" latinLnBrk="0" hangingPunct="1">
        <a:spcBef>
          <a:spcPts val="12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342900" indent="-171450" algn="l" defTabSz="457200" rtl="0" eaLnBrk="1" latinLnBrk="0" hangingPunct="1">
        <a:spcBef>
          <a:spcPts val="600"/>
        </a:spcBef>
        <a:buClrTx/>
        <a:buFont typeface="Lucida Grande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514350" indent="-17145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85725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0287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206500" indent="-17780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3716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04">
          <p15:clr>
            <a:srgbClr val="F26B43"/>
          </p15:clr>
        </p15:guide>
        <p15:guide id="2" pos="362">
          <p15:clr>
            <a:srgbClr val="F26B43"/>
          </p15:clr>
        </p15:guide>
        <p15:guide id="3" pos="7319">
          <p15:clr>
            <a:srgbClr val="F26B43"/>
          </p15:clr>
        </p15:guide>
        <p15:guide id="4" orient="horz" pos="360">
          <p15:clr>
            <a:srgbClr val="F26B43"/>
          </p15:clr>
        </p15:guide>
        <p15:guide id="5" orient="horz" pos="3622">
          <p15:clr>
            <a:srgbClr val="F26B43"/>
          </p15:clr>
        </p15:guide>
        <p15:guide id="6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3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5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6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08AD-B065-42AE-BC44-9C064C831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647" y="2130386"/>
            <a:ext cx="5362352" cy="2011680"/>
          </a:xfrm>
        </p:spPr>
        <p:txBody>
          <a:bodyPr/>
          <a:lstStyle/>
          <a:p>
            <a:r>
              <a:rPr lang="en-US" dirty="0"/>
              <a:t>Transformation</a:t>
            </a:r>
            <a:br>
              <a:rPr lang="en-US" dirty="0"/>
            </a:br>
            <a:r>
              <a:rPr lang="en-US" dirty="0"/>
              <a:t>Product Billing </a:t>
            </a:r>
            <a:br>
              <a:rPr lang="en-US" dirty="0"/>
            </a:br>
            <a:r>
              <a:rPr lang="en-US" dirty="0"/>
              <a:t>North Star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DA26D-3B67-40C8-9676-A9B16F9FFE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3646" y="4577306"/>
            <a:ext cx="3407233" cy="1262324"/>
          </a:xfrm>
        </p:spPr>
        <p:txBody>
          <a:bodyPr/>
          <a:lstStyle/>
          <a:p>
            <a:r>
              <a:rPr lang="en-US" dirty="0"/>
              <a:t>TAI Systems Planning</a:t>
            </a:r>
          </a:p>
          <a:p>
            <a:r>
              <a:rPr lang="en-US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3197154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7678-D315-D44D-B14D-46F0DCB8A9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33424" y="2875986"/>
            <a:ext cx="4882896" cy="713232"/>
          </a:xfrm>
        </p:spPr>
        <p:txBody>
          <a:bodyPr/>
          <a:lstStyle/>
          <a:p>
            <a:r>
              <a:rPr lang="en-US" sz="4000" dirty="0"/>
              <a:t>Into Action.</a:t>
            </a:r>
          </a:p>
        </p:txBody>
      </p:sp>
    </p:spTree>
    <p:extLst>
      <p:ext uri="{BB962C8B-B14F-4D97-AF65-F5344CB8AC3E}">
        <p14:creationId xmlns:p14="http://schemas.microsoft.com/office/powerpoint/2010/main" val="1158267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41B21433-7806-41CF-96F2-C1C8B30415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41B21433-7806-41CF-96F2-C1C8B30415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AC28D643-C618-423E-ABBC-FCEBA3ADA0B1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rgbClr val="CC0000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5005E-39D1-45F6-9ECC-829C8698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Participating Contacts</a:t>
            </a:r>
            <a:endParaRPr lang="en-US" b="0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54D7A9D-E58A-4D77-811F-E722390BC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572834"/>
              </p:ext>
            </p:extLst>
          </p:nvPr>
        </p:nvGraphicFramePr>
        <p:xfrm>
          <a:off x="557929" y="1361175"/>
          <a:ext cx="10408543" cy="44782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8303">
                  <a:extLst>
                    <a:ext uri="{9D8B030D-6E8A-4147-A177-3AD203B41FA5}">
                      <a16:colId xmlns:a16="http://schemas.microsoft.com/office/drawing/2014/main" val="3304557866"/>
                    </a:ext>
                  </a:extLst>
                </a:gridCol>
                <a:gridCol w="3058395">
                  <a:extLst>
                    <a:ext uri="{9D8B030D-6E8A-4147-A177-3AD203B41FA5}">
                      <a16:colId xmlns:a16="http://schemas.microsoft.com/office/drawing/2014/main" val="2544899990"/>
                    </a:ext>
                  </a:extLst>
                </a:gridCol>
                <a:gridCol w="5421845">
                  <a:extLst>
                    <a:ext uri="{9D8B030D-6E8A-4147-A177-3AD203B41FA5}">
                      <a16:colId xmlns:a16="http://schemas.microsoft.com/office/drawing/2014/main" val="1442437795"/>
                    </a:ext>
                  </a:extLst>
                </a:gridCol>
              </a:tblGrid>
              <a:tr h="356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Role</a:t>
                      </a:r>
                    </a:p>
                  </a:txBody>
                  <a:tcPr marL="3099" marR="3099" marT="309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Organization</a:t>
                      </a:r>
                    </a:p>
                  </a:txBody>
                  <a:tcPr marL="3099" marR="3099" marT="309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Yasin Turkcan</a:t>
                      </a:r>
                    </a:p>
                  </a:txBody>
                  <a:tcPr marL="3099" marR="3099" marT="3099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084671"/>
                  </a:ext>
                </a:extLst>
              </a:tr>
              <a:tr h="210312"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j-lt"/>
                        </a:rPr>
                        <a:t>Business contact</a:t>
                      </a:r>
                    </a:p>
                  </a:txBody>
                  <a:tcPr marR="27432" marT="27432" marB="27432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Transformation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27432" marT="27432" marB="27432" anchor="ctr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Yasin Turkcan, Sandie Xu, Scott Moule,</a:t>
                      </a:r>
                    </a:p>
                  </a:txBody>
                  <a:tcPr marR="27432" marT="27432" marB="27432" anchor="ctr"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027769"/>
                  </a:ext>
                </a:extLst>
              </a:tr>
              <a:tr h="2585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Retail / CVS Pharmacy LLC, </a:t>
                      </a:r>
                      <a:r>
                        <a:rPr lang="en-US" sz="1000" b="1" dirty="0" err="1"/>
                        <a:t>HealthHub+MC</a:t>
                      </a:r>
                      <a:r>
                        <a:rPr lang="en-US" sz="1000" b="1" dirty="0"/>
                        <a:t>?</a:t>
                      </a:r>
                    </a:p>
                  </a:txBody>
                  <a:tcPr marR="27432" marT="27432" marB="2743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Lindsey Aubin, Patricia Fahey</a:t>
                      </a:r>
                    </a:p>
                  </a:txBody>
                  <a:tcPr marR="27432" marT="27432" marB="2743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98144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27432" marT="27432" marB="27432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PBM /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Novologix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Accordant?</a:t>
                      </a:r>
                    </a:p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HCB</a:t>
                      </a:r>
                    </a:p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AHM</a:t>
                      </a:r>
                    </a:p>
                  </a:txBody>
                  <a:tcPr marR="27432" marT="27432" marB="2743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John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Shamshoian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Faye 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Ufei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 Chan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Allison Holdaway, John Pascavage, Ryan Davis, Amy Janos</a:t>
                      </a:r>
                    </a:p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Miriam Ferreira, 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Kim Bilas,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R="27432" marT="27432" marB="2743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048401"/>
                  </a:ext>
                </a:extLst>
              </a:tr>
              <a:tr h="420624">
                <a:tc rowSpan="4">
                  <a:txBody>
                    <a:bodyPr/>
                    <a:lstStyle/>
                    <a:p>
                      <a:r>
                        <a:rPr lang="en-US" sz="1000" b="1" dirty="0"/>
                        <a:t>IT / Finance</a:t>
                      </a:r>
                    </a:p>
                  </a:txBody>
                  <a:tcPr marR="27432" marT="27432" marB="27432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dirty="0"/>
                        <a:t>IT/Transformation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R="27432" marT="27432" marB="27432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Carolyn Scholvinck, </a:t>
                      </a:r>
                    </a:p>
                  </a:txBody>
                  <a:tcPr marR="27432" marT="27432" marB="27432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736404"/>
                  </a:ext>
                </a:extLst>
              </a:tr>
              <a:tr h="420624">
                <a:tc vMerge="1"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27432" marT="27432" marB="27432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Finance</a:t>
                      </a:r>
                    </a:p>
                  </a:txBody>
                  <a:tcPr marR="27432" marT="27432" marB="27432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R="27432" marT="27432" marB="27432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786832"/>
                  </a:ext>
                </a:extLst>
              </a:tr>
              <a:tr h="420624">
                <a:tc vMerge="1"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27432" marT="27432" marB="27432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dirty="0"/>
                        <a:t>Enterprise SAP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R="27432" marT="27432" marB="27432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Gopinath Pariyaram, Kray Arnold, Diane Bourque</a:t>
                      </a:r>
                    </a:p>
                  </a:txBody>
                  <a:tcPr marR="27432" marT="27432" marB="27432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877059"/>
                  </a:ext>
                </a:extLst>
              </a:tr>
              <a:tr h="304038">
                <a:tc vMerge="1"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R="27432" marT="27432" marB="27432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/>
                    </a:p>
                  </a:txBody>
                  <a:tcPr marR="27432" marT="27432" marB="27432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R="27432" marT="27432" marB="27432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239625"/>
                  </a:ext>
                </a:extLst>
              </a:tr>
              <a:tr h="630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Architecture Lead</a:t>
                      </a:r>
                    </a:p>
                  </a:txBody>
                  <a:tcPr marR="27432" marT="27432" marB="27432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Technology Architecture &amp; Innovation</a:t>
                      </a:r>
                    </a:p>
                  </a:txBody>
                  <a:tcPr marR="27432" marT="27432" marB="27432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Ravi Vangala, Kiran Paladugu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John Pierce, Lala Liu </a:t>
                      </a:r>
                    </a:p>
                  </a:txBody>
                  <a:tcPr marR="27432" marT="27432" marB="27432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531823"/>
                  </a:ext>
                </a:extLst>
              </a:tr>
              <a:tr h="37357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Architecture SME’s </a:t>
                      </a:r>
                      <a:endParaRPr lang="en-US" sz="1000" b="1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R="27432" marT="27432" marB="27432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R="27432" marT="27432" marB="2743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 Le Clair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R="27432" marT="27432" marB="27432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1982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IT Support</a:t>
                      </a:r>
                    </a:p>
                  </a:txBody>
                  <a:tcPr marR="27432" marT="27432" marB="27432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R="27432" marT="27432" marB="27432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R="27432" marT="27432" marB="27432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569942"/>
                  </a:ext>
                </a:extLst>
              </a:tr>
              <a:tr h="1335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Other</a:t>
                      </a:r>
                    </a:p>
                  </a:txBody>
                  <a:tcPr marR="27432" marT="27432" marB="27432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? Products</a:t>
                      </a:r>
                    </a:p>
                  </a:txBody>
                  <a:tcPr marR="27432" marT="27432" marB="27432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Lauren Freeman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R="27432" marT="27432" marB="27432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59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83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176" y="248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6" y="248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</a:pPr>
            <a:r>
              <a:rPr lang="en-US" dirty="0">
                <a:cs typeface="Arial" panose="020B0604020202020204" pitchFamily="34" charset="0"/>
                <a:sym typeface="Arial" panose="020B0604020202020204" pitchFamily="34" charset="0"/>
              </a:rPr>
              <a:t>Executive Summary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56A0AF9-A3C7-4D4B-95CB-CC8E535579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7929" y="734896"/>
            <a:ext cx="9883639" cy="422275"/>
          </a:xfrm>
        </p:spPr>
        <p:txBody>
          <a:bodyPr/>
          <a:lstStyle/>
          <a:p>
            <a:r>
              <a:rPr lang="en-US" dirty="0">
                <a:solidFill>
                  <a:srgbClr val="3F3F3F"/>
                </a:solidFill>
                <a:cs typeface="Arial" panose="020B0604020202020204" pitchFamily="34" charset="0"/>
                <a:sym typeface="Arial" panose="020B0604020202020204" pitchFamily="34" charset="0"/>
              </a:rPr>
              <a:t>The position of Transformation products billing direction, with consideration of a tactical approach to align a strategically federated billing platform model for cross LOBs </a:t>
            </a:r>
            <a:endParaRPr lang="en-US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96486" y="1886476"/>
            <a:ext cx="3007506" cy="332270"/>
          </a:xfrm>
          <a:prstGeom prst="rect">
            <a:avLst/>
          </a:prstGeom>
          <a:noFill/>
        </p:spPr>
        <p:txBody>
          <a:bodyPr wrap="none" lIns="91416" tIns="0" rIns="91416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dirty="0">
                <a:solidFill>
                  <a:schemeClr val="tx2"/>
                </a:solidFill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rPr>
              <a:t>Recommendations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73716" y="1886476"/>
            <a:ext cx="1844577" cy="3323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dirty="0">
                <a:solidFill>
                  <a:schemeClr val="tx2"/>
                </a:solidFill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rPr>
              <a:t>Conclusions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8148" y="1886476"/>
            <a:ext cx="2007232" cy="332270"/>
          </a:xfrm>
          <a:prstGeom prst="rect">
            <a:avLst/>
          </a:prstGeom>
          <a:noFill/>
        </p:spPr>
        <p:txBody>
          <a:bodyPr wrap="none" lIns="91416" tIns="0" rIns="91416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dirty="0">
                <a:solidFill>
                  <a:schemeClr val="tx2"/>
                </a:solidFill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rPr>
              <a:t>Opportunity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415984" y="1157171"/>
            <a:ext cx="695339" cy="729304"/>
            <a:chOff x="9453373" y="2636377"/>
            <a:chExt cx="698547" cy="697143"/>
          </a:xfrm>
        </p:grpSpPr>
        <p:sp>
          <p:nvSpPr>
            <p:cNvPr id="9" name="Oval 8"/>
            <p:cNvSpPr/>
            <p:nvPr/>
          </p:nvSpPr>
          <p:spPr>
            <a:xfrm>
              <a:off x="9453373" y="2636377"/>
              <a:ext cx="698547" cy="697143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3479" y="2735781"/>
              <a:ext cx="498334" cy="498334"/>
            </a:xfrm>
            <a:prstGeom prst="rect">
              <a:avLst/>
            </a:prstGeom>
          </p:spPr>
        </p:pic>
      </p:grpSp>
      <p:sp>
        <p:nvSpPr>
          <p:cNvPr id="11" name="Oval 10"/>
          <p:cNvSpPr/>
          <p:nvPr/>
        </p:nvSpPr>
        <p:spPr>
          <a:xfrm>
            <a:off x="2004477" y="1157171"/>
            <a:ext cx="695336" cy="710219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785224" y="1157171"/>
            <a:ext cx="695340" cy="710220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157901" y="2376338"/>
            <a:ext cx="0" cy="3565231"/>
          </a:xfrm>
          <a:prstGeom prst="line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7929" y="2376338"/>
            <a:ext cx="3433613" cy="1333440"/>
          </a:xfrm>
          <a:prstGeom prst="rect">
            <a:avLst/>
          </a:prstGeom>
          <a:noFill/>
        </p:spPr>
        <p:txBody>
          <a:bodyPr wrap="square" lIns="91416" tIns="0" rIns="91416" bIns="91416" rtlCol="0">
            <a:noAutofit/>
          </a:bodyPr>
          <a:lstStyle/>
          <a:p>
            <a:pPr marL="146260" indent="-14626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Client expect a single bill from CVS, but may receive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multiple bills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due to more products purchased</a:t>
            </a:r>
          </a:p>
          <a:p>
            <a:pPr marL="146260" indent="-14626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Manual work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of product business and billing teams to facilitate billing details before billing system to produce correct invoices</a:t>
            </a:r>
          </a:p>
          <a:p>
            <a:pPr marL="146260" indent="-14626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Discovery assessment identified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variabilities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 of billing specificities, unique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business rules,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how product sold by dependency or independency that are difficult to harmonize billing </a:t>
            </a:r>
          </a:p>
          <a:p>
            <a:pPr marL="146260" indent="-14626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Multiple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disjoint billing systems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cross LOBs and enterprise depend on market, products, etc.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24263" y="2376338"/>
            <a:ext cx="3543469" cy="1333439"/>
          </a:xfrm>
          <a:prstGeom prst="rect">
            <a:avLst/>
          </a:prstGeom>
          <a:noFill/>
        </p:spPr>
        <p:txBody>
          <a:bodyPr wrap="square" lIns="91416" tIns="0" rIns="91416" bIns="91416" rtlCol="0">
            <a:noAutofit/>
          </a:bodyPr>
          <a:lstStyle/>
          <a:p>
            <a:pPr marL="146260" indent="-14626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Variations in each product billing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dates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 (begin vs. middle of month), billing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terms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 (PEMPM, PMPM, etc.) and calculate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cycle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 (pre or after program start) are challenge factors to consolidate</a:t>
            </a:r>
          </a:p>
          <a:p>
            <a:pPr marL="146260" indent="-14626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Caremark billing mostly focus on SAP </a:t>
            </a:r>
          </a:p>
          <a:p>
            <a:pPr marL="146260" indent="-14626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HCB billing is EBS (Commercial group), and Medicare NG Market Prominence</a:t>
            </a:r>
          </a:p>
          <a:p>
            <a:pPr marL="146260" indent="-14626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Transformation billing has added complexity due to multiple different types of billing scenarios and how they are sold in combination with other lines of business products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00455" y="2376338"/>
            <a:ext cx="3265321" cy="1333439"/>
          </a:xfrm>
          <a:prstGeom prst="rect">
            <a:avLst/>
          </a:prstGeom>
          <a:noFill/>
        </p:spPr>
        <p:txBody>
          <a:bodyPr wrap="square" lIns="91416" tIns="0" rIns="91416" bIns="91416" rtlCol="0">
            <a:noAutofit/>
          </a:bodyPr>
          <a:lstStyle/>
          <a:p>
            <a:pPr marL="146260" indent="-14626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Leverage SAP to consolidate all new non-Native Transformation product billing</a:t>
            </a:r>
          </a:p>
          <a:p>
            <a:pPr marL="146260" indent="-14626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Leverage existing billing systems for Caremark, HCB and AHM customers</a:t>
            </a:r>
          </a:p>
          <a:p>
            <a:pPr marL="146260" indent="-14626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Consolidate results into a single reporting solution for all Transformation billing</a:t>
            </a:r>
          </a:p>
          <a:p>
            <a:pPr marL="146260" indent="-14626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Identify opportunities across manual billing processes to provide greater automation where possible </a:t>
            </a:r>
          </a:p>
          <a:p>
            <a:pPr marL="146260" indent="-14626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Establishing a single enterprise billing solution is not cost justified at this time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005959" y="2376338"/>
            <a:ext cx="0" cy="3565231"/>
          </a:xfrm>
          <a:prstGeom prst="line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4899"/>
          <p:cNvSpPr>
            <a:spLocks noEditPoints="1"/>
          </p:cNvSpPr>
          <p:nvPr/>
        </p:nvSpPr>
        <p:spPr bwMode="auto">
          <a:xfrm>
            <a:off x="5946985" y="1312179"/>
            <a:ext cx="434051" cy="400201"/>
          </a:xfrm>
          <a:custGeom>
            <a:avLst/>
            <a:gdLst>
              <a:gd name="T0" fmla="*/ 190 w 324"/>
              <a:gd name="T1" fmla="*/ 0 h 324"/>
              <a:gd name="T2" fmla="*/ 134 w 324"/>
              <a:gd name="T3" fmla="*/ 20 h 324"/>
              <a:gd name="T4" fmla="*/ 90 w 324"/>
              <a:gd name="T5" fmla="*/ 74 h 324"/>
              <a:gd name="T6" fmla="*/ 82 w 324"/>
              <a:gd name="T7" fmla="*/ 120 h 324"/>
              <a:gd name="T8" fmla="*/ 84 w 324"/>
              <a:gd name="T9" fmla="*/ 146 h 324"/>
              <a:gd name="T10" fmla="*/ 118 w 324"/>
              <a:gd name="T11" fmla="*/ 206 h 324"/>
              <a:gd name="T12" fmla="*/ 178 w 324"/>
              <a:gd name="T13" fmla="*/ 240 h 324"/>
              <a:gd name="T14" fmla="*/ 202 w 324"/>
              <a:gd name="T15" fmla="*/ 242 h 324"/>
              <a:gd name="T16" fmla="*/ 250 w 324"/>
              <a:gd name="T17" fmla="*/ 232 h 324"/>
              <a:gd name="T18" fmla="*/ 304 w 324"/>
              <a:gd name="T19" fmla="*/ 188 h 324"/>
              <a:gd name="T20" fmla="*/ 324 w 324"/>
              <a:gd name="T21" fmla="*/ 132 h 324"/>
              <a:gd name="T22" fmla="*/ 324 w 324"/>
              <a:gd name="T23" fmla="*/ 108 h 324"/>
              <a:gd name="T24" fmla="*/ 304 w 324"/>
              <a:gd name="T25" fmla="*/ 52 h 324"/>
              <a:gd name="T26" fmla="*/ 250 w 324"/>
              <a:gd name="T27" fmla="*/ 8 h 324"/>
              <a:gd name="T28" fmla="*/ 202 w 324"/>
              <a:gd name="T29" fmla="*/ 0 h 324"/>
              <a:gd name="T30" fmla="*/ 202 w 324"/>
              <a:gd name="T31" fmla="*/ 212 h 324"/>
              <a:gd name="T32" fmla="*/ 152 w 324"/>
              <a:gd name="T33" fmla="*/ 196 h 324"/>
              <a:gd name="T34" fmla="*/ 118 w 324"/>
              <a:gd name="T35" fmla="*/ 156 h 324"/>
              <a:gd name="T36" fmla="*/ 112 w 324"/>
              <a:gd name="T37" fmla="*/ 120 h 324"/>
              <a:gd name="T38" fmla="*/ 128 w 324"/>
              <a:gd name="T39" fmla="*/ 70 h 324"/>
              <a:gd name="T40" fmla="*/ 168 w 324"/>
              <a:gd name="T41" fmla="*/ 36 h 324"/>
              <a:gd name="T42" fmla="*/ 202 w 324"/>
              <a:gd name="T43" fmla="*/ 30 h 324"/>
              <a:gd name="T44" fmla="*/ 254 w 324"/>
              <a:gd name="T45" fmla="*/ 46 h 324"/>
              <a:gd name="T46" fmla="*/ 286 w 324"/>
              <a:gd name="T47" fmla="*/ 86 h 324"/>
              <a:gd name="T48" fmla="*/ 294 w 324"/>
              <a:gd name="T49" fmla="*/ 120 h 324"/>
              <a:gd name="T50" fmla="*/ 278 w 324"/>
              <a:gd name="T51" fmla="*/ 172 h 324"/>
              <a:gd name="T52" fmla="*/ 238 w 324"/>
              <a:gd name="T53" fmla="*/ 204 h 324"/>
              <a:gd name="T54" fmla="*/ 202 w 324"/>
              <a:gd name="T55" fmla="*/ 212 h 324"/>
              <a:gd name="T56" fmla="*/ 138 w 324"/>
              <a:gd name="T57" fmla="*/ 130 h 324"/>
              <a:gd name="T58" fmla="*/ 132 w 324"/>
              <a:gd name="T59" fmla="*/ 120 h 324"/>
              <a:gd name="T60" fmla="*/ 138 w 324"/>
              <a:gd name="T61" fmla="*/ 94 h 324"/>
              <a:gd name="T62" fmla="*/ 164 w 324"/>
              <a:gd name="T63" fmla="*/ 62 h 324"/>
              <a:gd name="T64" fmla="*/ 202 w 324"/>
              <a:gd name="T65" fmla="*/ 50 h 324"/>
              <a:gd name="T66" fmla="*/ 210 w 324"/>
              <a:gd name="T67" fmla="*/ 54 h 324"/>
              <a:gd name="T68" fmla="*/ 212 w 324"/>
              <a:gd name="T69" fmla="*/ 60 h 324"/>
              <a:gd name="T70" fmla="*/ 206 w 324"/>
              <a:gd name="T71" fmla="*/ 70 h 324"/>
              <a:gd name="T72" fmla="*/ 192 w 324"/>
              <a:gd name="T73" fmla="*/ 72 h 324"/>
              <a:gd name="T74" fmla="*/ 168 w 324"/>
              <a:gd name="T75" fmla="*/ 86 h 324"/>
              <a:gd name="T76" fmla="*/ 154 w 324"/>
              <a:gd name="T77" fmla="*/ 110 h 324"/>
              <a:gd name="T78" fmla="*/ 152 w 324"/>
              <a:gd name="T79" fmla="*/ 124 h 324"/>
              <a:gd name="T80" fmla="*/ 142 w 324"/>
              <a:gd name="T81" fmla="*/ 130 h 324"/>
              <a:gd name="T82" fmla="*/ 48 w 324"/>
              <a:gd name="T83" fmla="*/ 316 h 324"/>
              <a:gd name="T84" fmla="*/ 28 w 324"/>
              <a:gd name="T85" fmla="*/ 324 h 324"/>
              <a:gd name="T86" fmla="*/ 8 w 324"/>
              <a:gd name="T87" fmla="*/ 316 h 324"/>
              <a:gd name="T88" fmla="*/ 0 w 324"/>
              <a:gd name="T89" fmla="*/ 296 h 324"/>
              <a:gd name="T90" fmla="*/ 86 w 324"/>
              <a:gd name="T91" fmla="*/ 198 h 324"/>
              <a:gd name="T92" fmla="*/ 102 w 324"/>
              <a:gd name="T93" fmla="*/ 220 h 324"/>
              <a:gd name="T94" fmla="*/ 124 w 324"/>
              <a:gd name="T95" fmla="*/ 238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4" h="324">
                <a:moveTo>
                  <a:pt x="202" y="0"/>
                </a:moveTo>
                <a:lnTo>
                  <a:pt x="202" y="0"/>
                </a:lnTo>
                <a:lnTo>
                  <a:pt x="190" y="0"/>
                </a:lnTo>
                <a:lnTo>
                  <a:pt x="178" y="2"/>
                </a:lnTo>
                <a:lnTo>
                  <a:pt x="156" y="8"/>
                </a:lnTo>
                <a:lnTo>
                  <a:pt x="134" y="20"/>
                </a:lnTo>
                <a:lnTo>
                  <a:pt x="118" y="34"/>
                </a:lnTo>
                <a:lnTo>
                  <a:pt x="102" y="52"/>
                </a:lnTo>
                <a:lnTo>
                  <a:pt x="90" y="74"/>
                </a:lnTo>
                <a:lnTo>
                  <a:pt x="84" y="96"/>
                </a:lnTo>
                <a:lnTo>
                  <a:pt x="82" y="108"/>
                </a:lnTo>
                <a:lnTo>
                  <a:pt x="82" y="120"/>
                </a:lnTo>
                <a:lnTo>
                  <a:pt x="82" y="120"/>
                </a:lnTo>
                <a:lnTo>
                  <a:pt x="82" y="132"/>
                </a:lnTo>
                <a:lnTo>
                  <a:pt x="84" y="146"/>
                </a:lnTo>
                <a:lnTo>
                  <a:pt x="90" y="168"/>
                </a:lnTo>
                <a:lnTo>
                  <a:pt x="102" y="188"/>
                </a:lnTo>
                <a:lnTo>
                  <a:pt x="118" y="206"/>
                </a:lnTo>
                <a:lnTo>
                  <a:pt x="134" y="222"/>
                </a:lnTo>
                <a:lnTo>
                  <a:pt x="156" y="232"/>
                </a:lnTo>
                <a:lnTo>
                  <a:pt x="178" y="240"/>
                </a:lnTo>
                <a:lnTo>
                  <a:pt x="190" y="242"/>
                </a:lnTo>
                <a:lnTo>
                  <a:pt x="202" y="242"/>
                </a:lnTo>
                <a:lnTo>
                  <a:pt x="202" y="242"/>
                </a:lnTo>
                <a:lnTo>
                  <a:pt x="216" y="242"/>
                </a:lnTo>
                <a:lnTo>
                  <a:pt x="228" y="240"/>
                </a:lnTo>
                <a:lnTo>
                  <a:pt x="250" y="232"/>
                </a:lnTo>
                <a:lnTo>
                  <a:pt x="270" y="222"/>
                </a:lnTo>
                <a:lnTo>
                  <a:pt x="288" y="206"/>
                </a:lnTo>
                <a:lnTo>
                  <a:pt x="304" y="188"/>
                </a:lnTo>
                <a:lnTo>
                  <a:pt x="314" y="168"/>
                </a:lnTo>
                <a:lnTo>
                  <a:pt x="322" y="146"/>
                </a:lnTo>
                <a:lnTo>
                  <a:pt x="324" y="132"/>
                </a:lnTo>
                <a:lnTo>
                  <a:pt x="324" y="120"/>
                </a:lnTo>
                <a:lnTo>
                  <a:pt x="324" y="120"/>
                </a:lnTo>
                <a:lnTo>
                  <a:pt x="324" y="108"/>
                </a:lnTo>
                <a:lnTo>
                  <a:pt x="322" y="96"/>
                </a:lnTo>
                <a:lnTo>
                  <a:pt x="314" y="74"/>
                </a:lnTo>
                <a:lnTo>
                  <a:pt x="304" y="52"/>
                </a:lnTo>
                <a:lnTo>
                  <a:pt x="288" y="34"/>
                </a:lnTo>
                <a:lnTo>
                  <a:pt x="270" y="20"/>
                </a:lnTo>
                <a:lnTo>
                  <a:pt x="250" y="8"/>
                </a:lnTo>
                <a:lnTo>
                  <a:pt x="228" y="2"/>
                </a:lnTo>
                <a:lnTo>
                  <a:pt x="216" y="0"/>
                </a:lnTo>
                <a:lnTo>
                  <a:pt x="202" y="0"/>
                </a:lnTo>
                <a:lnTo>
                  <a:pt x="202" y="0"/>
                </a:lnTo>
                <a:close/>
                <a:moveTo>
                  <a:pt x="202" y="212"/>
                </a:moveTo>
                <a:lnTo>
                  <a:pt x="202" y="212"/>
                </a:lnTo>
                <a:lnTo>
                  <a:pt x="184" y="210"/>
                </a:lnTo>
                <a:lnTo>
                  <a:pt x="168" y="204"/>
                </a:lnTo>
                <a:lnTo>
                  <a:pt x="152" y="196"/>
                </a:lnTo>
                <a:lnTo>
                  <a:pt x="138" y="184"/>
                </a:lnTo>
                <a:lnTo>
                  <a:pt x="128" y="172"/>
                </a:lnTo>
                <a:lnTo>
                  <a:pt x="118" y="156"/>
                </a:lnTo>
                <a:lnTo>
                  <a:pt x="114" y="138"/>
                </a:lnTo>
                <a:lnTo>
                  <a:pt x="112" y="120"/>
                </a:lnTo>
                <a:lnTo>
                  <a:pt x="112" y="120"/>
                </a:lnTo>
                <a:lnTo>
                  <a:pt x="114" y="102"/>
                </a:lnTo>
                <a:lnTo>
                  <a:pt x="118" y="86"/>
                </a:lnTo>
                <a:lnTo>
                  <a:pt x="128" y="70"/>
                </a:lnTo>
                <a:lnTo>
                  <a:pt x="138" y="56"/>
                </a:lnTo>
                <a:lnTo>
                  <a:pt x="152" y="46"/>
                </a:lnTo>
                <a:lnTo>
                  <a:pt x="168" y="36"/>
                </a:lnTo>
                <a:lnTo>
                  <a:pt x="184" y="32"/>
                </a:lnTo>
                <a:lnTo>
                  <a:pt x="202" y="30"/>
                </a:lnTo>
                <a:lnTo>
                  <a:pt x="202" y="30"/>
                </a:lnTo>
                <a:lnTo>
                  <a:pt x="222" y="32"/>
                </a:lnTo>
                <a:lnTo>
                  <a:pt x="238" y="36"/>
                </a:lnTo>
                <a:lnTo>
                  <a:pt x="254" y="46"/>
                </a:lnTo>
                <a:lnTo>
                  <a:pt x="268" y="56"/>
                </a:lnTo>
                <a:lnTo>
                  <a:pt x="278" y="70"/>
                </a:lnTo>
                <a:lnTo>
                  <a:pt x="286" y="86"/>
                </a:lnTo>
                <a:lnTo>
                  <a:pt x="292" y="102"/>
                </a:lnTo>
                <a:lnTo>
                  <a:pt x="294" y="120"/>
                </a:lnTo>
                <a:lnTo>
                  <a:pt x="294" y="120"/>
                </a:lnTo>
                <a:lnTo>
                  <a:pt x="292" y="138"/>
                </a:lnTo>
                <a:lnTo>
                  <a:pt x="286" y="156"/>
                </a:lnTo>
                <a:lnTo>
                  <a:pt x="278" y="172"/>
                </a:lnTo>
                <a:lnTo>
                  <a:pt x="268" y="184"/>
                </a:lnTo>
                <a:lnTo>
                  <a:pt x="254" y="196"/>
                </a:lnTo>
                <a:lnTo>
                  <a:pt x="238" y="204"/>
                </a:lnTo>
                <a:lnTo>
                  <a:pt x="222" y="210"/>
                </a:lnTo>
                <a:lnTo>
                  <a:pt x="202" y="212"/>
                </a:lnTo>
                <a:lnTo>
                  <a:pt x="202" y="212"/>
                </a:lnTo>
                <a:close/>
                <a:moveTo>
                  <a:pt x="142" y="130"/>
                </a:moveTo>
                <a:lnTo>
                  <a:pt x="142" y="130"/>
                </a:lnTo>
                <a:lnTo>
                  <a:pt x="138" y="130"/>
                </a:lnTo>
                <a:lnTo>
                  <a:pt x="136" y="128"/>
                </a:lnTo>
                <a:lnTo>
                  <a:pt x="134" y="124"/>
                </a:lnTo>
                <a:lnTo>
                  <a:pt x="132" y="120"/>
                </a:lnTo>
                <a:lnTo>
                  <a:pt x="132" y="120"/>
                </a:lnTo>
                <a:lnTo>
                  <a:pt x="134" y="106"/>
                </a:lnTo>
                <a:lnTo>
                  <a:pt x="138" y="94"/>
                </a:lnTo>
                <a:lnTo>
                  <a:pt x="144" y="82"/>
                </a:lnTo>
                <a:lnTo>
                  <a:pt x="154" y="72"/>
                </a:lnTo>
                <a:lnTo>
                  <a:pt x="164" y="62"/>
                </a:lnTo>
                <a:lnTo>
                  <a:pt x="176" y="56"/>
                </a:lnTo>
                <a:lnTo>
                  <a:pt x="188" y="52"/>
                </a:lnTo>
                <a:lnTo>
                  <a:pt x="202" y="50"/>
                </a:lnTo>
                <a:lnTo>
                  <a:pt x="202" y="50"/>
                </a:lnTo>
                <a:lnTo>
                  <a:pt x="206" y="52"/>
                </a:lnTo>
                <a:lnTo>
                  <a:pt x="210" y="54"/>
                </a:lnTo>
                <a:lnTo>
                  <a:pt x="212" y="56"/>
                </a:lnTo>
                <a:lnTo>
                  <a:pt x="212" y="60"/>
                </a:lnTo>
                <a:lnTo>
                  <a:pt x="212" y="60"/>
                </a:lnTo>
                <a:lnTo>
                  <a:pt x="212" y="64"/>
                </a:lnTo>
                <a:lnTo>
                  <a:pt x="210" y="68"/>
                </a:lnTo>
                <a:lnTo>
                  <a:pt x="206" y="70"/>
                </a:lnTo>
                <a:lnTo>
                  <a:pt x="202" y="70"/>
                </a:lnTo>
                <a:lnTo>
                  <a:pt x="202" y="70"/>
                </a:lnTo>
                <a:lnTo>
                  <a:pt x="192" y="72"/>
                </a:lnTo>
                <a:lnTo>
                  <a:pt x="184" y="74"/>
                </a:lnTo>
                <a:lnTo>
                  <a:pt x="174" y="80"/>
                </a:lnTo>
                <a:lnTo>
                  <a:pt x="168" y="86"/>
                </a:lnTo>
                <a:lnTo>
                  <a:pt x="162" y="92"/>
                </a:lnTo>
                <a:lnTo>
                  <a:pt x="156" y="102"/>
                </a:lnTo>
                <a:lnTo>
                  <a:pt x="154" y="110"/>
                </a:lnTo>
                <a:lnTo>
                  <a:pt x="152" y="120"/>
                </a:lnTo>
                <a:lnTo>
                  <a:pt x="152" y="120"/>
                </a:lnTo>
                <a:lnTo>
                  <a:pt x="152" y="124"/>
                </a:lnTo>
                <a:lnTo>
                  <a:pt x="150" y="128"/>
                </a:lnTo>
                <a:lnTo>
                  <a:pt x="146" y="130"/>
                </a:lnTo>
                <a:lnTo>
                  <a:pt x="142" y="130"/>
                </a:lnTo>
                <a:lnTo>
                  <a:pt x="142" y="130"/>
                </a:lnTo>
                <a:close/>
                <a:moveTo>
                  <a:pt x="124" y="238"/>
                </a:moveTo>
                <a:lnTo>
                  <a:pt x="48" y="316"/>
                </a:lnTo>
                <a:lnTo>
                  <a:pt x="48" y="316"/>
                </a:lnTo>
                <a:lnTo>
                  <a:pt x="38" y="322"/>
                </a:lnTo>
                <a:lnTo>
                  <a:pt x="28" y="324"/>
                </a:lnTo>
                <a:lnTo>
                  <a:pt x="28" y="324"/>
                </a:lnTo>
                <a:lnTo>
                  <a:pt x="18" y="322"/>
                </a:lnTo>
                <a:lnTo>
                  <a:pt x="8" y="316"/>
                </a:lnTo>
                <a:lnTo>
                  <a:pt x="8" y="316"/>
                </a:lnTo>
                <a:lnTo>
                  <a:pt x="2" y="306"/>
                </a:lnTo>
                <a:lnTo>
                  <a:pt x="0" y="296"/>
                </a:lnTo>
                <a:lnTo>
                  <a:pt x="2" y="286"/>
                </a:lnTo>
                <a:lnTo>
                  <a:pt x="8" y="276"/>
                </a:lnTo>
                <a:lnTo>
                  <a:pt x="86" y="198"/>
                </a:lnTo>
                <a:lnTo>
                  <a:pt x="86" y="198"/>
                </a:lnTo>
                <a:lnTo>
                  <a:pt x="94" y="210"/>
                </a:lnTo>
                <a:lnTo>
                  <a:pt x="102" y="220"/>
                </a:lnTo>
                <a:lnTo>
                  <a:pt x="114" y="230"/>
                </a:lnTo>
                <a:lnTo>
                  <a:pt x="124" y="238"/>
                </a:lnTo>
                <a:lnTo>
                  <a:pt x="124" y="2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GB" sz="1799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6489" y="1234998"/>
            <a:ext cx="451312" cy="45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1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176" y="248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6" y="248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  <a:sym typeface="Arial" panose="020B0604020202020204" pitchFamily="34" charset="0"/>
              </a:rPr>
              <a:t>Business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  <a:sym typeface="Arial" panose="020B0604020202020204" pitchFamily="34" charset="0"/>
              </a:rPr>
              <a:t>Opportunity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59372" y="679475"/>
            <a:ext cx="9940730" cy="422275"/>
          </a:xfrm>
        </p:spPr>
        <p:txBody>
          <a:bodyPr/>
          <a:lstStyle/>
          <a:p>
            <a:r>
              <a:rPr lang="en-US" dirty="0">
                <a:cs typeface="Arial" panose="020B0604020202020204" pitchFamily="34" charset="0"/>
                <a:sym typeface="Arial" panose="020B0604020202020204" pitchFamily="34" charset="0"/>
              </a:rPr>
              <a:t>The New Payor Agnostic products created in Transformation require streamlined billing process that is consistent cross LOB in order to deliver the consolidated Payor (plan sponsor) invoice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61017" y="2053094"/>
            <a:ext cx="11104165" cy="0"/>
          </a:xfrm>
          <a:prstGeom prst="line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58711" y="1877324"/>
            <a:ext cx="3302606" cy="27984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456621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99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VS Health Sans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Business Opportunity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103550"/>
              </p:ext>
            </p:extLst>
          </p:nvPr>
        </p:nvGraphicFramePr>
        <p:xfrm>
          <a:off x="909732" y="2467525"/>
          <a:ext cx="10755449" cy="34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391">
                  <a:extLst>
                    <a:ext uri="{9D8B030D-6E8A-4147-A177-3AD203B41FA5}">
                      <a16:colId xmlns:a16="http://schemas.microsoft.com/office/drawing/2014/main" val="1007492224"/>
                    </a:ext>
                  </a:extLst>
                </a:gridCol>
                <a:gridCol w="8397058">
                  <a:extLst>
                    <a:ext uri="{9D8B030D-6E8A-4147-A177-3AD203B41FA5}">
                      <a16:colId xmlns:a16="http://schemas.microsoft.com/office/drawing/2014/main" val="1418328279"/>
                    </a:ext>
                  </a:extLst>
                </a:gridCol>
              </a:tblGrid>
              <a:tr h="1158400">
                <a:tc>
                  <a:txBody>
                    <a:bodyPr/>
                    <a:lstStyle/>
                    <a:p>
                      <a:pPr lvl="1"/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Plan Sponsor and Payor experience</a:t>
                      </a: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Receive timely and accurate invoices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Have a clear and consolidated view of all purchased CVS products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Access to simple and flexible payment mechanisms</a:t>
                      </a: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05801"/>
                  </a:ext>
                </a:extLst>
              </a:tr>
              <a:tr h="1158400">
                <a:tc>
                  <a:txBody>
                    <a:bodyPr/>
                    <a:lstStyle/>
                    <a:p>
                      <a:pPr lvl="1"/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Operational  billing process</a:t>
                      </a:r>
                    </a:p>
                  </a:txBody>
                  <a:tcPr marL="91416" marR="91416" marT="45708" marB="45708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+mn-lt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Automate manual processes and cross team workflows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+mn-lt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Reduce turn around time and complexity of billing processes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+mn-lt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Improve accuracy and eliminate errors</a:t>
                      </a:r>
                    </a:p>
                  </a:txBody>
                  <a:tcPr marL="91416" marR="91416" marT="45708" marB="45708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929556"/>
                  </a:ext>
                </a:extLst>
              </a:tr>
              <a:tr h="1158400">
                <a:tc>
                  <a:txBody>
                    <a:bodyPr/>
                    <a:lstStyle/>
                    <a:p>
                      <a:pPr lvl="1"/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Reporting and insights</a:t>
                      </a:r>
                    </a:p>
                  </a:txBody>
                  <a:tcPr marL="91416" marR="91416" marT="45708" marB="45708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i="0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+mn-lt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Enable centralize billing dashboard across all customer billing systems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i="0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+mn-lt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Improving understanding of billing activity, backlog and opportunity areas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i="0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+mn-lt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Able to respond quickly with actionable insights</a:t>
                      </a:r>
                    </a:p>
                  </a:txBody>
                  <a:tcPr marL="91416" marR="91416" marT="45708" marB="45708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764778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574818" y="2729988"/>
            <a:ext cx="636395" cy="6624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63500" sx="105000" sy="105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80508" y="5036588"/>
            <a:ext cx="636395" cy="6624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63500" sx="105000" sy="105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Freeform 4958"/>
          <p:cNvSpPr>
            <a:spLocks noEditPoints="1"/>
          </p:cNvSpPr>
          <p:nvPr/>
        </p:nvSpPr>
        <p:spPr bwMode="auto">
          <a:xfrm>
            <a:off x="682782" y="5113636"/>
            <a:ext cx="464038" cy="471402"/>
          </a:xfrm>
          <a:custGeom>
            <a:avLst/>
            <a:gdLst>
              <a:gd name="T0" fmla="*/ 294 w 414"/>
              <a:gd name="T1" fmla="*/ 176 h 404"/>
              <a:gd name="T2" fmla="*/ 272 w 414"/>
              <a:gd name="T3" fmla="*/ 200 h 404"/>
              <a:gd name="T4" fmla="*/ 272 w 414"/>
              <a:gd name="T5" fmla="*/ 220 h 404"/>
              <a:gd name="T6" fmla="*/ 294 w 414"/>
              <a:gd name="T7" fmla="*/ 244 h 404"/>
              <a:gd name="T8" fmla="*/ 286 w 414"/>
              <a:gd name="T9" fmla="*/ 316 h 404"/>
              <a:gd name="T10" fmla="*/ 244 w 414"/>
              <a:gd name="T11" fmla="*/ 338 h 404"/>
              <a:gd name="T12" fmla="*/ 212 w 414"/>
              <a:gd name="T13" fmla="*/ 316 h 404"/>
              <a:gd name="T14" fmla="*/ 170 w 414"/>
              <a:gd name="T15" fmla="*/ 332 h 404"/>
              <a:gd name="T16" fmla="*/ 112 w 414"/>
              <a:gd name="T17" fmla="*/ 378 h 404"/>
              <a:gd name="T18" fmla="*/ 128 w 414"/>
              <a:gd name="T19" fmla="*/ 390 h 404"/>
              <a:gd name="T20" fmla="*/ 174 w 414"/>
              <a:gd name="T21" fmla="*/ 372 h 404"/>
              <a:gd name="T22" fmla="*/ 212 w 414"/>
              <a:gd name="T23" fmla="*/ 382 h 404"/>
              <a:gd name="T24" fmla="*/ 244 w 414"/>
              <a:gd name="T25" fmla="*/ 358 h 404"/>
              <a:gd name="T26" fmla="*/ 302 w 414"/>
              <a:gd name="T27" fmla="*/ 328 h 404"/>
              <a:gd name="T28" fmla="*/ 314 w 414"/>
              <a:gd name="T29" fmla="*/ 288 h 404"/>
              <a:gd name="T30" fmla="*/ 336 w 414"/>
              <a:gd name="T31" fmla="*/ 228 h 404"/>
              <a:gd name="T32" fmla="*/ 414 w 414"/>
              <a:gd name="T33" fmla="*/ 210 h 404"/>
              <a:gd name="T34" fmla="*/ 330 w 414"/>
              <a:gd name="T35" fmla="*/ 184 h 404"/>
              <a:gd name="T36" fmla="*/ 200 w 414"/>
              <a:gd name="T37" fmla="*/ 364 h 404"/>
              <a:gd name="T38" fmla="*/ 186 w 414"/>
              <a:gd name="T39" fmla="*/ 348 h 404"/>
              <a:gd name="T40" fmla="*/ 200 w 414"/>
              <a:gd name="T41" fmla="*/ 334 h 404"/>
              <a:gd name="T42" fmla="*/ 216 w 414"/>
              <a:gd name="T43" fmla="*/ 348 h 404"/>
              <a:gd name="T44" fmla="*/ 200 w 414"/>
              <a:gd name="T45" fmla="*/ 364 h 404"/>
              <a:gd name="T46" fmla="*/ 334 w 414"/>
              <a:gd name="T47" fmla="*/ 138 h 404"/>
              <a:gd name="T48" fmla="*/ 16 w 414"/>
              <a:gd name="T49" fmla="*/ 292 h 404"/>
              <a:gd name="T50" fmla="*/ 46 w 414"/>
              <a:gd name="T51" fmla="*/ 240 h 404"/>
              <a:gd name="T52" fmla="*/ 80 w 414"/>
              <a:gd name="T53" fmla="*/ 240 h 404"/>
              <a:gd name="T54" fmla="*/ 120 w 414"/>
              <a:gd name="T55" fmla="*/ 238 h 404"/>
              <a:gd name="T56" fmla="*/ 168 w 414"/>
              <a:gd name="T57" fmla="*/ 220 h 404"/>
              <a:gd name="T58" fmla="*/ 136 w 414"/>
              <a:gd name="T59" fmla="*/ 200 h 404"/>
              <a:gd name="T60" fmla="*/ 120 w 414"/>
              <a:gd name="T61" fmla="*/ 182 h 404"/>
              <a:gd name="T62" fmla="*/ 86 w 414"/>
              <a:gd name="T63" fmla="*/ 176 h 404"/>
              <a:gd name="T64" fmla="*/ 62 w 414"/>
              <a:gd name="T65" fmla="*/ 206 h 404"/>
              <a:gd name="T66" fmla="*/ 16 w 414"/>
              <a:gd name="T67" fmla="*/ 242 h 404"/>
              <a:gd name="T68" fmla="*/ 6 w 414"/>
              <a:gd name="T69" fmla="*/ 292 h 404"/>
              <a:gd name="T70" fmla="*/ 104 w 414"/>
              <a:gd name="T71" fmla="*/ 196 h 404"/>
              <a:gd name="T72" fmla="*/ 112 w 414"/>
              <a:gd name="T73" fmla="*/ 216 h 404"/>
              <a:gd name="T74" fmla="*/ 92 w 414"/>
              <a:gd name="T75" fmla="*/ 224 h 404"/>
              <a:gd name="T76" fmla="*/ 84 w 414"/>
              <a:gd name="T77" fmla="*/ 204 h 404"/>
              <a:gd name="T78" fmla="*/ 108 w 414"/>
              <a:gd name="T79" fmla="*/ 306 h 404"/>
              <a:gd name="T80" fmla="*/ 124 w 414"/>
              <a:gd name="T81" fmla="*/ 284 h 404"/>
              <a:gd name="T82" fmla="*/ 184 w 414"/>
              <a:gd name="T83" fmla="*/ 234 h 404"/>
              <a:gd name="T84" fmla="*/ 212 w 414"/>
              <a:gd name="T85" fmla="*/ 202 h 404"/>
              <a:gd name="T86" fmla="*/ 180 w 414"/>
              <a:gd name="T87" fmla="*/ 276 h 404"/>
              <a:gd name="T88" fmla="*/ 108 w 414"/>
              <a:gd name="T89" fmla="*/ 306 h 404"/>
              <a:gd name="T90" fmla="*/ 212 w 414"/>
              <a:gd name="T91" fmla="*/ 68 h 404"/>
              <a:gd name="T92" fmla="*/ 236 w 414"/>
              <a:gd name="T93" fmla="*/ 34 h 404"/>
              <a:gd name="T94" fmla="*/ 222 w 414"/>
              <a:gd name="T95" fmla="*/ 6 h 404"/>
              <a:gd name="T96" fmla="*/ 194 w 414"/>
              <a:gd name="T97" fmla="*/ 0 h 404"/>
              <a:gd name="T98" fmla="*/ 168 w 414"/>
              <a:gd name="T99" fmla="*/ 22 h 404"/>
              <a:gd name="T100" fmla="*/ 174 w 414"/>
              <a:gd name="T101" fmla="*/ 56 h 404"/>
              <a:gd name="T102" fmla="*/ 202 w 414"/>
              <a:gd name="T103" fmla="*/ 20 h 404"/>
              <a:gd name="T104" fmla="*/ 216 w 414"/>
              <a:gd name="T105" fmla="*/ 34 h 404"/>
              <a:gd name="T106" fmla="*/ 202 w 414"/>
              <a:gd name="T107" fmla="*/ 50 h 404"/>
              <a:gd name="T108" fmla="*/ 186 w 414"/>
              <a:gd name="T109" fmla="*/ 34 h 404"/>
              <a:gd name="T110" fmla="*/ 202 w 414"/>
              <a:gd name="T111" fmla="*/ 20 h 404"/>
              <a:gd name="T112" fmla="*/ 2 w 414"/>
              <a:gd name="T113" fmla="*/ 138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14" h="404">
                <a:moveTo>
                  <a:pt x="314" y="176"/>
                </a:moveTo>
                <a:lnTo>
                  <a:pt x="314" y="30"/>
                </a:lnTo>
                <a:lnTo>
                  <a:pt x="314" y="30"/>
                </a:lnTo>
                <a:lnTo>
                  <a:pt x="294" y="20"/>
                </a:lnTo>
                <a:lnTo>
                  <a:pt x="294" y="176"/>
                </a:lnTo>
                <a:lnTo>
                  <a:pt x="294" y="176"/>
                </a:lnTo>
                <a:lnTo>
                  <a:pt x="286" y="180"/>
                </a:lnTo>
                <a:lnTo>
                  <a:pt x="280" y="184"/>
                </a:lnTo>
                <a:lnTo>
                  <a:pt x="274" y="192"/>
                </a:lnTo>
                <a:lnTo>
                  <a:pt x="272" y="200"/>
                </a:lnTo>
                <a:lnTo>
                  <a:pt x="232" y="200"/>
                </a:lnTo>
                <a:lnTo>
                  <a:pt x="232" y="202"/>
                </a:lnTo>
                <a:lnTo>
                  <a:pt x="232" y="202"/>
                </a:lnTo>
                <a:lnTo>
                  <a:pt x="230" y="220"/>
                </a:lnTo>
                <a:lnTo>
                  <a:pt x="272" y="220"/>
                </a:lnTo>
                <a:lnTo>
                  <a:pt x="272" y="220"/>
                </a:lnTo>
                <a:lnTo>
                  <a:pt x="274" y="228"/>
                </a:lnTo>
                <a:lnTo>
                  <a:pt x="280" y="234"/>
                </a:lnTo>
                <a:lnTo>
                  <a:pt x="286" y="240"/>
                </a:lnTo>
                <a:lnTo>
                  <a:pt x="294" y="244"/>
                </a:lnTo>
                <a:lnTo>
                  <a:pt x="294" y="288"/>
                </a:lnTo>
                <a:lnTo>
                  <a:pt x="294" y="288"/>
                </a:lnTo>
                <a:lnTo>
                  <a:pt x="294" y="298"/>
                </a:lnTo>
                <a:lnTo>
                  <a:pt x="290" y="308"/>
                </a:lnTo>
                <a:lnTo>
                  <a:pt x="286" y="316"/>
                </a:lnTo>
                <a:lnTo>
                  <a:pt x="280" y="324"/>
                </a:lnTo>
                <a:lnTo>
                  <a:pt x="272" y="330"/>
                </a:lnTo>
                <a:lnTo>
                  <a:pt x="264" y="334"/>
                </a:lnTo>
                <a:lnTo>
                  <a:pt x="254" y="338"/>
                </a:lnTo>
                <a:lnTo>
                  <a:pt x="244" y="338"/>
                </a:lnTo>
                <a:lnTo>
                  <a:pt x="234" y="338"/>
                </a:lnTo>
                <a:lnTo>
                  <a:pt x="234" y="338"/>
                </a:lnTo>
                <a:lnTo>
                  <a:pt x="230" y="328"/>
                </a:lnTo>
                <a:lnTo>
                  <a:pt x="222" y="320"/>
                </a:lnTo>
                <a:lnTo>
                  <a:pt x="212" y="316"/>
                </a:lnTo>
                <a:lnTo>
                  <a:pt x="200" y="314"/>
                </a:lnTo>
                <a:lnTo>
                  <a:pt x="200" y="314"/>
                </a:lnTo>
                <a:lnTo>
                  <a:pt x="188" y="316"/>
                </a:lnTo>
                <a:lnTo>
                  <a:pt x="178" y="322"/>
                </a:lnTo>
                <a:lnTo>
                  <a:pt x="170" y="332"/>
                </a:lnTo>
                <a:lnTo>
                  <a:pt x="166" y="342"/>
                </a:lnTo>
                <a:lnTo>
                  <a:pt x="166" y="342"/>
                </a:lnTo>
                <a:lnTo>
                  <a:pt x="146" y="350"/>
                </a:lnTo>
                <a:lnTo>
                  <a:pt x="128" y="362"/>
                </a:lnTo>
                <a:lnTo>
                  <a:pt x="112" y="378"/>
                </a:lnTo>
                <a:lnTo>
                  <a:pt x="100" y="396"/>
                </a:lnTo>
                <a:lnTo>
                  <a:pt x="100" y="396"/>
                </a:lnTo>
                <a:lnTo>
                  <a:pt x="118" y="404"/>
                </a:lnTo>
                <a:lnTo>
                  <a:pt x="118" y="404"/>
                </a:lnTo>
                <a:lnTo>
                  <a:pt x="128" y="390"/>
                </a:lnTo>
                <a:lnTo>
                  <a:pt x="140" y="378"/>
                </a:lnTo>
                <a:lnTo>
                  <a:pt x="152" y="370"/>
                </a:lnTo>
                <a:lnTo>
                  <a:pt x="168" y="362"/>
                </a:lnTo>
                <a:lnTo>
                  <a:pt x="168" y="362"/>
                </a:lnTo>
                <a:lnTo>
                  <a:pt x="174" y="372"/>
                </a:lnTo>
                <a:lnTo>
                  <a:pt x="182" y="378"/>
                </a:lnTo>
                <a:lnTo>
                  <a:pt x="190" y="382"/>
                </a:lnTo>
                <a:lnTo>
                  <a:pt x="200" y="384"/>
                </a:lnTo>
                <a:lnTo>
                  <a:pt x="200" y="384"/>
                </a:lnTo>
                <a:lnTo>
                  <a:pt x="212" y="382"/>
                </a:lnTo>
                <a:lnTo>
                  <a:pt x="222" y="378"/>
                </a:lnTo>
                <a:lnTo>
                  <a:pt x="230" y="370"/>
                </a:lnTo>
                <a:lnTo>
                  <a:pt x="234" y="358"/>
                </a:lnTo>
                <a:lnTo>
                  <a:pt x="244" y="358"/>
                </a:lnTo>
                <a:lnTo>
                  <a:pt x="244" y="358"/>
                </a:lnTo>
                <a:lnTo>
                  <a:pt x="258" y="358"/>
                </a:lnTo>
                <a:lnTo>
                  <a:pt x="272" y="354"/>
                </a:lnTo>
                <a:lnTo>
                  <a:pt x="284" y="346"/>
                </a:lnTo>
                <a:lnTo>
                  <a:pt x="294" y="338"/>
                </a:lnTo>
                <a:lnTo>
                  <a:pt x="302" y="328"/>
                </a:lnTo>
                <a:lnTo>
                  <a:pt x="310" y="316"/>
                </a:lnTo>
                <a:lnTo>
                  <a:pt x="314" y="302"/>
                </a:lnTo>
                <a:lnTo>
                  <a:pt x="314" y="288"/>
                </a:lnTo>
                <a:lnTo>
                  <a:pt x="314" y="288"/>
                </a:lnTo>
                <a:lnTo>
                  <a:pt x="314" y="288"/>
                </a:lnTo>
                <a:lnTo>
                  <a:pt x="314" y="244"/>
                </a:lnTo>
                <a:lnTo>
                  <a:pt x="314" y="244"/>
                </a:lnTo>
                <a:lnTo>
                  <a:pt x="324" y="240"/>
                </a:lnTo>
                <a:lnTo>
                  <a:pt x="330" y="234"/>
                </a:lnTo>
                <a:lnTo>
                  <a:pt x="336" y="228"/>
                </a:lnTo>
                <a:lnTo>
                  <a:pt x="338" y="220"/>
                </a:lnTo>
                <a:lnTo>
                  <a:pt x="414" y="220"/>
                </a:lnTo>
                <a:lnTo>
                  <a:pt x="414" y="220"/>
                </a:lnTo>
                <a:lnTo>
                  <a:pt x="414" y="210"/>
                </a:lnTo>
                <a:lnTo>
                  <a:pt x="414" y="210"/>
                </a:lnTo>
                <a:lnTo>
                  <a:pt x="414" y="200"/>
                </a:lnTo>
                <a:lnTo>
                  <a:pt x="338" y="200"/>
                </a:lnTo>
                <a:lnTo>
                  <a:pt x="338" y="200"/>
                </a:lnTo>
                <a:lnTo>
                  <a:pt x="336" y="192"/>
                </a:lnTo>
                <a:lnTo>
                  <a:pt x="330" y="184"/>
                </a:lnTo>
                <a:lnTo>
                  <a:pt x="324" y="180"/>
                </a:lnTo>
                <a:lnTo>
                  <a:pt x="314" y="176"/>
                </a:lnTo>
                <a:lnTo>
                  <a:pt x="314" y="176"/>
                </a:lnTo>
                <a:close/>
                <a:moveTo>
                  <a:pt x="200" y="364"/>
                </a:moveTo>
                <a:lnTo>
                  <a:pt x="200" y="364"/>
                </a:lnTo>
                <a:lnTo>
                  <a:pt x="194" y="364"/>
                </a:lnTo>
                <a:lnTo>
                  <a:pt x="190" y="360"/>
                </a:lnTo>
                <a:lnTo>
                  <a:pt x="186" y="354"/>
                </a:lnTo>
                <a:lnTo>
                  <a:pt x="186" y="348"/>
                </a:lnTo>
                <a:lnTo>
                  <a:pt x="186" y="348"/>
                </a:lnTo>
                <a:lnTo>
                  <a:pt x="186" y="342"/>
                </a:lnTo>
                <a:lnTo>
                  <a:pt x="190" y="338"/>
                </a:lnTo>
                <a:lnTo>
                  <a:pt x="194" y="334"/>
                </a:lnTo>
                <a:lnTo>
                  <a:pt x="200" y="334"/>
                </a:lnTo>
                <a:lnTo>
                  <a:pt x="200" y="334"/>
                </a:lnTo>
                <a:lnTo>
                  <a:pt x="206" y="334"/>
                </a:lnTo>
                <a:lnTo>
                  <a:pt x="212" y="338"/>
                </a:lnTo>
                <a:lnTo>
                  <a:pt x="216" y="342"/>
                </a:lnTo>
                <a:lnTo>
                  <a:pt x="216" y="348"/>
                </a:lnTo>
                <a:lnTo>
                  <a:pt x="216" y="348"/>
                </a:lnTo>
                <a:lnTo>
                  <a:pt x="216" y="354"/>
                </a:lnTo>
                <a:lnTo>
                  <a:pt x="212" y="360"/>
                </a:lnTo>
                <a:lnTo>
                  <a:pt x="206" y="364"/>
                </a:lnTo>
                <a:lnTo>
                  <a:pt x="200" y="364"/>
                </a:lnTo>
                <a:lnTo>
                  <a:pt x="200" y="364"/>
                </a:lnTo>
                <a:close/>
                <a:moveTo>
                  <a:pt x="334" y="118"/>
                </a:moveTo>
                <a:lnTo>
                  <a:pt x="394" y="118"/>
                </a:lnTo>
                <a:lnTo>
                  <a:pt x="394" y="118"/>
                </a:lnTo>
                <a:lnTo>
                  <a:pt x="402" y="138"/>
                </a:lnTo>
                <a:lnTo>
                  <a:pt x="334" y="138"/>
                </a:lnTo>
                <a:lnTo>
                  <a:pt x="334" y="118"/>
                </a:lnTo>
                <a:close/>
                <a:moveTo>
                  <a:pt x="16" y="310"/>
                </a:moveTo>
                <a:lnTo>
                  <a:pt x="16" y="304"/>
                </a:lnTo>
                <a:lnTo>
                  <a:pt x="16" y="304"/>
                </a:lnTo>
                <a:lnTo>
                  <a:pt x="16" y="292"/>
                </a:lnTo>
                <a:lnTo>
                  <a:pt x="20" y="278"/>
                </a:lnTo>
                <a:lnTo>
                  <a:pt x="24" y="268"/>
                </a:lnTo>
                <a:lnTo>
                  <a:pt x="30" y="256"/>
                </a:lnTo>
                <a:lnTo>
                  <a:pt x="38" y="248"/>
                </a:lnTo>
                <a:lnTo>
                  <a:pt x="46" y="240"/>
                </a:lnTo>
                <a:lnTo>
                  <a:pt x="56" y="232"/>
                </a:lnTo>
                <a:lnTo>
                  <a:pt x="66" y="226"/>
                </a:lnTo>
                <a:lnTo>
                  <a:pt x="66" y="226"/>
                </a:lnTo>
                <a:lnTo>
                  <a:pt x="72" y="234"/>
                </a:lnTo>
                <a:lnTo>
                  <a:pt x="80" y="240"/>
                </a:lnTo>
                <a:lnTo>
                  <a:pt x="88" y="244"/>
                </a:lnTo>
                <a:lnTo>
                  <a:pt x="98" y="246"/>
                </a:lnTo>
                <a:lnTo>
                  <a:pt x="98" y="246"/>
                </a:lnTo>
                <a:lnTo>
                  <a:pt x="110" y="244"/>
                </a:lnTo>
                <a:lnTo>
                  <a:pt x="120" y="238"/>
                </a:lnTo>
                <a:lnTo>
                  <a:pt x="128" y="230"/>
                </a:lnTo>
                <a:lnTo>
                  <a:pt x="132" y="220"/>
                </a:lnTo>
                <a:lnTo>
                  <a:pt x="132" y="220"/>
                </a:lnTo>
                <a:lnTo>
                  <a:pt x="136" y="220"/>
                </a:lnTo>
                <a:lnTo>
                  <a:pt x="168" y="220"/>
                </a:lnTo>
                <a:lnTo>
                  <a:pt x="168" y="220"/>
                </a:lnTo>
                <a:lnTo>
                  <a:pt x="170" y="212"/>
                </a:lnTo>
                <a:lnTo>
                  <a:pt x="172" y="202"/>
                </a:lnTo>
                <a:lnTo>
                  <a:pt x="172" y="200"/>
                </a:lnTo>
                <a:lnTo>
                  <a:pt x="136" y="200"/>
                </a:lnTo>
                <a:lnTo>
                  <a:pt x="136" y="200"/>
                </a:lnTo>
                <a:lnTo>
                  <a:pt x="132" y="200"/>
                </a:lnTo>
                <a:lnTo>
                  <a:pt x="132" y="200"/>
                </a:lnTo>
                <a:lnTo>
                  <a:pt x="128" y="190"/>
                </a:lnTo>
                <a:lnTo>
                  <a:pt x="120" y="182"/>
                </a:lnTo>
                <a:lnTo>
                  <a:pt x="110" y="176"/>
                </a:lnTo>
                <a:lnTo>
                  <a:pt x="98" y="174"/>
                </a:lnTo>
                <a:lnTo>
                  <a:pt x="98" y="174"/>
                </a:lnTo>
                <a:lnTo>
                  <a:pt x="92" y="176"/>
                </a:lnTo>
                <a:lnTo>
                  <a:pt x="86" y="176"/>
                </a:lnTo>
                <a:lnTo>
                  <a:pt x="74" y="184"/>
                </a:lnTo>
                <a:lnTo>
                  <a:pt x="66" y="194"/>
                </a:lnTo>
                <a:lnTo>
                  <a:pt x="64" y="200"/>
                </a:lnTo>
                <a:lnTo>
                  <a:pt x="62" y="206"/>
                </a:lnTo>
                <a:lnTo>
                  <a:pt x="62" y="206"/>
                </a:lnTo>
                <a:lnTo>
                  <a:pt x="52" y="212"/>
                </a:lnTo>
                <a:lnTo>
                  <a:pt x="42" y="218"/>
                </a:lnTo>
                <a:lnTo>
                  <a:pt x="32" y="224"/>
                </a:lnTo>
                <a:lnTo>
                  <a:pt x="24" y="232"/>
                </a:lnTo>
                <a:lnTo>
                  <a:pt x="16" y="242"/>
                </a:lnTo>
                <a:lnTo>
                  <a:pt x="10" y="252"/>
                </a:lnTo>
                <a:lnTo>
                  <a:pt x="4" y="262"/>
                </a:lnTo>
                <a:lnTo>
                  <a:pt x="0" y="274"/>
                </a:lnTo>
                <a:lnTo>
                  <a:pt x="0" y="274"/>
                </a:lnTo>
                <a:lnTo>
                  <a:pt x="6" y="292"/>
                </a:lnTo>
                <a:lnTo>
                  <a:pt x="16" y="310"/>
                </a:lnTo>
                <a:lnTo>
                  <a:pt x="16" y="310"/>
                </a:lnTo>
                <a:close/>
                <a:moveTo>
                  <a:pt x="98" y="194"/>
                </a:moveTo>
                <a:lnTo>
                  <a:pt x="98" y="194"/>
                </a:lnTo>
                <a:lnTo>
                  <a:pt x="104" y="196"/>
                </a:lnTo>
                <a:lnTo>
                  <a:pt x="110" y="198"/>
                </a:lnTo>
                <a:lnTo>
                  <a:pt x="112" y="204"/>
                </a:lnTo>
                <a:lnTo>
                  <a:pt x="114" y="210"/>
                </a:lnTo>
                <a:lnTo>
                  <a:pt x="114" y="210"/>
                </a:lnTo>
                <a:lnTo>
                  <a:pt x="112" y="216"/>
                </a:lnTo>
                <a:lnTo>
                  <a:pt x="110" y="220"/>
                </a:lnTo>
                <a:lnTo>
                  <a:pt x="104" y="224"/>
                </a:lnTo>
                <a:lnTo>
                  <a:pt x="98" y="226"/>
                </a:lnTo>
                <a:lnTo>
                  <a:pt x="98" y="226"/>
                </a:lnTo>
                <a:lnTo>
                  <a:pt x="92" y="224"/>
                </a:lnTo>
                <a:lnTo>
                  <a:pt x="88" y="220"/>
                </a:lnTo>
                <a:lnTo>
                  <a:pt x="84" y="216"/>
                </a:lnTo>
                <a:lnTo>
                  <a:pt x="82" y="210"/>
                </a:lnTo>
                <a:lnTo>
                  <a:pt x="82" y="210"/>
                </a:lnTo>
                <a:lnTo>
                  <a:pt x="84" y="204"/>
                </a:lnTo>
                <a:lnTo>
                  <a:pt x="88" y="198"/>
                </a:lnTo>
                <a:lnTo>
                  <a:pt x="92" y="196"/>
                </a:lnTo>
                <a:lnTo>
                  <a:pt x="98" y="194"/>
                </a:lnTo>
                <a:lnTo>
                  <a:pt x="98" y="194"/>
                </a:lnTo>
                <a:close/>
                <a:moveTo>
                  <a:pt x="108" y="306"/>
                </a:moveTo>
                <a:lnTo>
                  <a:pt x="36" y="306"/>
                </a:lnTo>
                <a:lnTo>
                  <a:pt x="36" y="286"/>
                </a:lnTo>
                <a:lnTo>
                  <a:pt x="108" y="286"/>
                </a:lnTo>
                <a:lnTo>
                  <a:pt x="108" y="286"/>
                </a:lnTo>
                <a:lnTo>
                  <a:pt x="124" y="284"/>
                </a:lnTo>
                <a:lnTo>
                  <a:pt x="140" y="280"/>
                </a:lnTo>
                <a:lnTo>
                  <a:pt x="154" y="272"/>
                </a:lnTo>
                <a:lnTo>
                  <a:pt x="166" y="262"/>
                </a:lnTo>
                <a:lnTo>
                  <a:pt x="178" y="250"/>
                </a:lnTo>
                <a:lnTo>
                  <a:pt x="184" y="234"/>
                </a:lnTo>
                <a:lnTo>
                  <a:pt x="190" y="220"/>
                </a:lnTo>
                <a:lnTo>
                  <a:pt x="192" y="202"/>
                </a:lnTo>
                <a:lnTo>
                  <a:pt x="192" y="158"/>
                </a:lnTo>
                <a:lnTo>
                  <a:pt x="212" y="158"/>
                </a:lnTo>
                <a:lnTo>
                  <a:pt x="212" y="202"/>
                </a:lnTo>
                <a:lnTo>
                  <a:pt x="212" y="202"/>
                </a:lnTo>
                <a:lnTo>
                  <a:pt x="210" y="224"/>
                </a:lnTo>
                <a:lnTo>
                  <a:pt x="204" y="242"/>
                </a:lnTo>
                <a:lnTo>
                  <a:pt x="194" y="260"/>
                </a:lnTo>
                <a:lnTo>
                  <a:pt x="180" y="276"/>
                </a:lnTo>
                <a:lnTo>
                  <a:pt x="166" y="288"/>
                </a:lnTo>
                <a:lnTo>
                  <a:pt x="148" y="298"/>
                </a:lnTo>
                <a:lnTo>
                  <a:pt x="128" y="304"/>
                </a:lnTo>
                <a:lnTo>
                  <a:pt x="108" y="306"/>
                </a:lnTo>
                <a:lnTo>
                  <a:pt x="108" y="306"/>
                </a:lnTo>
                <a:close/>
                <a:moveTo>
                  <a:pt x="192" y="68"/>
                </a:moveTo>
                <a:lnTo>
                  <a:pt x="192" y="98"/>
                </a:lnTo>
                <a:lnTo>
                  <a:pt x="212" y="98"/>
                </a:lnTo>
                <a:lnTo>
                  <a:pt x="212" y="68"/>
                </a:lnTo>
                <a:lnTo>
                  <a:pt x="212" y="68"/>
                </a:lnTo>
                <a:lnTo>
                  <a:pt x="222" y="64"/>
                </a:lnTo>
                <a:lnTo>
                  <a:pt x="230" y="56"/>
                </a:lnTo>
                <a:lnTo>
                  <a:pt x="236" y="46"/>
                </a:lnTo>
                <a:lnTo>
                  <a:pt x="236" y="34"/>
                </a:lnTo>
                <a:lnTo>
                  <a:pt x="236" y="34"/>
                </a:lnTo>
                <a:lnTo>
                  <a:pt x="236" y="28"/>
                </a:lnTo>
                <a:lnTo>
                  <a:pt x="234" y="22"/>
                </a:lnTo>
                <a:lnTo>
                  <a:pt x="230" y="16"/>
                </a:lnTo>
                <a:lnTo>
                  <a:pt x="226" y="10"/>
                </a:lnTo>
                <a:lnTo>
                  <a:pt x="222" y="6"/>
                </a:lnTo>
                <a:lnTo>
                  <a:pt x="216" y="2"/>
                </a:lnTo>
                <a:lnTo>
                  <a:pt x="208" y="0"/>
                </a:lnTo>
                <a:lnTo>
                  <a:pt x="202" y="0"/>
                </a:lnTo>
                <a:lnTo>
                  <a:pt x="202" y="0"/>
                </a:lnTo>
                <a:lnTo>
                  <a:pt x="194" y="0"/>
                </a:lnTo>
                <a:lnTo>
                  <a:pt x="188" y="2"/>
                </a:lnTo>
                <a:lnTo>
                  <a:pt x="182" y="6"/>
                </a:lnTo>
                <a:lnTo>
                  <a:pt x="176" y="10"/>
                </a:lnTo>
                <a:lnTo>
                  <a:pt x="172" y="16"/>
                </a:lnTo>
                <a:lnTo>
                  <a:pt x="168" y="22"/>
                </a:lnTo>
                <a:lnTo>
                  <a:pt x="166" y="28"/>
                </a:lnTo>
                <a:lnTo>
                  <a:pt x="166" y="34"/>
                </a:lnTo>
                <a:lnTo>
                  <a:pt x="166" y="34"/>
                </a:lnTo>
                <a:lnTo>
                  <a:pt x="168" y="46"/>
                </a:lnTo>
                <a:lnTo>
                  <a:pt x="174" y="56"/>
                </a:lnTo>
                <a:lnTo>
                  <a:pt x="182" y="64"/>
                </a:lnTo>
                <a:lnTo>
                  <a:pt x="192" y="68"/>
                </a:lnTo>
                <a:lnTo>
                  <a:pt x="192" y="68"/>
                </a:lnTo>
                <a:close/>
                <a:moveTo>
                  <a:pt x="202" y="20"/>
                </a:moveTo>
                <a:lnTo>
                  <a:pt x="202" y="20"/>
                </a:lnTo>
                <a:lnTo>
                  <a:pt x="208" y="20"/>
                </a:lnTo>
                <a:lnTo>
                  <a:pt x="212" y="24"/>
                </a:lnTo>
                <a:lnTo>
                  <a:pt x="216" y="28"/>
                </a:lnTo>
                <a:lnTo>
                  <a:pt x="216" y="34"/>
                </a:lnTo>
                <a:lnTo>
                  <a:pt x="216" y="34"/>
                </a:lnTo>
                <a:lnTo>
                  <a:pt x="216" y="40"/>
                </a:lnTo>
                <a:lnTo>
                  <a:pt x="212" y="46"/>
                </a:lnTo>
                <a:lnTo>
                  <a:pt x="208" y="50"/>
                </a:lnTo>
                <a:lnTo>
                  <a:pt x="202" y="50"/>
                </a:lnTo>
                <a:lnTo>
                  <a:pt x="202" y="50"/>
                </a:lnTo>
                <a:lnTo>
                  <a:pt x="196" y="50"/>
                </a:lnTo>
                <a:lnTo>
                  <a:pt x="190" y="46"/>
                </a:lnTo>
                <a:lnTo>
                  <a:pt x="188" y="40"/>
                </a:lnTo>
                <a:lnTo>
                  <a:pt x="186" y="34"/>
                </a:lnTo>
                <a:lnTo>
                  <a:pt x="186" y="34"/>
                </a:lnTo>
                <a:lnTo>
                  <a:pt x="188" y="28"/>
                </a:lnTo>
                <a:lnTo>
                  <a:pt x="190" y="24"/>
                </a:lnTo>
                <a:lnTo>
                  <a:pt x="196" y="20"/>
                </a:lnTo>
                <a:lnTo>
                  <a:pt x="202" y="20"/>
                </a:lnTo>
                <a:lnTo>
                  <a:pt x="202" y="20"/>
                </a:lnTo>
                <a:close/>
                <a:moveTo>
                  <a:pt x="10" y="118"/>
                </a:moveTo>
                <a:lnTo>
                  <a:pt x="274" y="118"/>
                </a:lnTo>
                <a:lnTo>
                  <a:pt x="274" y="138"/>
                </a:lnTo>
                <a:lnTo>
                  <a:pt x="2" y="138"/>
                </a:lnTo>
                <a:lnTo>
                  <a:pt x="2" y="138"/>
                </a:lnTo>
                <a:lnTo>
                  <a:pt x="10" y="118"/>
                </a:lnTo>
                <a:lnTo>
                  <a:pt x="10" y="11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7929" y="3863046"/>
            <a:ext cx="653285" cy="6624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63500" sx="105000" sy="105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Freeform 4957"/>
          <p:cNvSpPr>
            <a:spLocks noEditPoints="1"/>
          </p:cNvSpPr>
          <p:nvPr/>
        </p:nvSpPr>
        <p:spPr bwMode="auto">
          <a:xfrm>
            <a:off x="707883" y="3994524"/>
            <a:ext cx="381095" cy="329048"/>
          </a:xfrm>
          <a:custGeom>
            <a:avLst/>
            <a:gdLst>
              <a:gd name="T0" fmla="*/ 46 w 340"/>
              <a:gd name="T1" fmla="*/ 232 h 282"/>
              <a:gd name="T2" fmla="*/ 52 w 340"/>
              <a:gd name="T3" fmla="*/ 210 h 282"/>
              <a:gd name="T4" fmla="*/ 122 w 340"/>
              <a:gd name="T5" fmla="*/ 190 h 282"/>
              <a:gd name="T6" fmla="*/ 140 w 340"/>
              <a:gd name="T7" fmla="*/ 184 h 282"/>
              <a:gd name="T8" fmla="*/ 194 w 340"/>
              <a:gd name="T9" fmla="*/ 198 h 282"/>
              <a:gd name="T10" fmla="*/ 218 w 340"/>
              <a:gd name="T11" fmla="*/ 212 h 282"/>
              <a:gd name="T12" fmla="*/ 244 w 340"/>
              <a:gd name="T13" fmla="*/ 188 h 282"/>
              <a:gd name="T14" fmla="*/ 302 w 340"/>
              <a:gd name="T15" fmla="*/ 186 h 282"/>
              <a:gd name="T16" fmla="*/ 324 w 340"/>
              <a:gd name="T17" fmla="*/ 188 h 282"/>
              <a:gd name="T18" fmla="*/ 340 w 340"/>
              <a:gd name="T19" fmla="*/ 164 h 282"/>
              <a:gd name="T20" fmla="*/ 314 w 340"/>
              <a:gd name="T21" fmla="*/ 136 h 282"/>
              <a:gd name="T22" fmla="*/ 290 w 340"/>
              <a:gd name="T23" fmla="*/ 150 h 282"/>
              <a:gd name="T24" fmla="*/ 236 w 340"/>
              <a:gd name="T25" fmla="*/ 164 h 282"/>
              <a:gd name="T26" fmla="*/ 218 w 340"/>
              <a:gd name="T27" fmla="*/ 158 h 282"/>
              <a:gd name="T28" fmla="*/ 196 w 340"/>
              <a:gd name="T29" fmla="*/ 170 h 282"/>
              <a:gd name="T30" fmla="*/ 140 w 340"/>
              <a:gd name="T31" fmla="*/ 144 h 282"/>
              <a:gd name="T32" fmla="*/ 112 w 340"/>
              <a:gd name="T33" fmla="*/ 138 h 282"/>
              <a:gd name="T34" fmla="*/ 96 w 340"/>
              <a:gd name="T35" fmla="*/ 164 h 282"/>
              <a:gd name="T36" fmla="*/ 216 w 340"/>
              <a:gd name="T37" fmla="*/ 104 h 282"/>
              <a:gd name="T38" fmla="*/ 306 w 340"/>
              <a:gd name="T39" fmla="*/ 42 h 282"/>
              <a:gd name="T40" fmla="*/ 292 w 340"/>
              <a:gd name="T41" fmla="*/ 28 h 282"/>
              <a:gd name="T42" fmla="*/ 118 w 340"/>
              <a:gd name="T43" fmla="*/ 58 h 282"/>
              <a:gd name="T44" fmla="*/ 26 w 340"/>
              <a:gd name="T45" fmla="*/ 186 h 282"/>
              <a:gd name="T46" fmla="*/ 2 w 340"/>
              <a:gd name="T47" fmla="*/ 202 h 282"/>
              <a:gd name="T48" fmla="*/ 8 w 340"/>
              <a:gd name="T49" fmla="*/ 232 h 282"/>
              <a:gd name="T50" fmla="*/ 314 w 340"/>
              <a:gd name="T51" fmla="*/ 152 h 282"/>
              <a:gd name="T52" fmla="*/ 324 w 340"/>
              <a:gd name="T53" fmla="*/ 160 h 282"/>
              <a:gd name="T54" fmla="*/ 322 w 340"/>
              <a:gd name="T55" fmla="*/ 172 h 282"/>
              <a:gd name="T56" fmla="*/ 310 w 340"/>
              <a:gd name="T57" fmla="*/ 174 h 282"/>
              <a:gd name="T58" fmla="*/ 304 w 340"/>
              <a:gd name="T59" fmla="*/ 164 h 282"/>
              <a:gd name="T60" fmla="*/ 314 w 340"/>
              <a:gd name="T61" fmla="*/ 152 h 282"/>
              <a:gd name="T62" fmla="*/ 222 w 340"/>
              <a:gd name="T63" fmla="*/ 174 h 282"/>
              <a:gd name="T64" fmla="*/ 228 w 340"/>
              <a:gd name="T65" fmla="*/ 184 h 282"/>
              <a:gd name="T66" fmla="*/ 218 w 340"/>
              <a:gd name="T67" fmla="*/ 196 h 282"/>
              <a:gd name="T68" fmla="*/ 208 w 340"/>
              <a:gd name="T69" fmla="*/ 188 h 282"/>
              <a:gd name="T70" fmla="*/ 210 w 340"/>
              <a:gd name="T71" fmla="*/ 176 h 282"/>
              <a:gd name="T72" fmla="*/ 122 w 340"/>
              <a:gd name="T73" fmla="*/ 152 h 282"/>
              <a:gd name="T74" fmla="*/ 132 w 340"/>
              <a:gd name="T75" fmla="*/ 160 h 282"/>
              <a:gd name="T76" fmla="*/ 130 w 340"/>
              <a:gd name="T77" fmla="*/ 172 h 282"/>
              <a:gd name="T78" fmla="*/ 118 w 340"/>
              <a:gd name="T79" fmla="*/ 174 h 282"/>
              <a:gd name="T80" fmla="*/ 112 w 340"/>
              <a:gd name="T81" fmla="*/ 164 h 282"/>
              <a:gd name="T82" fmla="*/ 122 w 340"/>
              <a:gd name="T83" fmla="*/ 152 h 282"/>
              <a:gd name="T84" fmla="*/ 334 w 340"/>
              <a:gd name="T85" fmla="*/ 276 h 282"/>
              <a:gd name="T86" fmla="*/ 16 w 340"/>
              <a:gd name="T87" fmla="*/ 282 h 282"/>
              <a:gd name="T88" fmla="*/ 6 w 340"/>
              <a:gd name="T89" fmla="*/ 276 h 282"/>
              <a:gd name="T90" fmla="*/ 8 w 340"/>
              <a:gd name="T91" fmla="*/ 264 h 282"/>
              <a:gd name="T92" fmla="*/ 324 w 340"/>
              <a:gd name="T93" fmla="*/ 262 h 282"/>
              <a:gd name="T94" fmla="*/ 334 w 340"/>
              <a:gd name="T95" fmla="*/ 272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40" h="282">
                <a:moveTo>
                  <a:pt x="26" y="240"/>
                </a:moveTo>
                <a:lnTo>
                  <a:pt x="26" y="240"/>
                </a:lnTo>
                <a:lnTo>
                  <a:pt x="36" y="238"/>
                </a:lnTo>
                <a:lnTo>
                  <a:pt x="46" y="232"/>
                </a:lnTo>
                <a:lnTo>
                  <a:pt x="50" y="222"/>
                </a:lnTo>
                <a:lnTo>
                  <a:pt x="52" y="212"/>
                </a:lnTo>
                <a:lnTo>
                  <a:pt x="52" y="212"/>
                </a:lnTo>
                <a:lnTo>
                  <a:pt x="52" y="210"/>
                </a:lnTo>
                <a:lnTo>
                  <a:pt x="104" y="184"/>
                </a:lnTo>
                <a:lnTo>
                  <a:pt x="104" y="184"/>
                </a:lnTo>
                <a:lnTo>
                  <a:pt x="112" y="188"/>
                </a:lnTo>
                <a:lnTo>
                  <a:pt x="122" y="190"/>
                </a:lnTo>
                <a:lnTo>
                  <a:pt x="122" y="190"/>
                </a:lnTo>
                <a:lnTo>
                  <a:pt x="128" y="190"/>
                </a:lnTo>
                <a:lnTo>
                  <a:pt x="134" y="186"/>
                </a:lnTo>
                <a:lnTo>
                  <a:pt x="140" y="184"/>
                </a:lnTo>
                <a:lnTo>
                  <a:pt x="144" y="178"/>
                </a:lnTo>
                <a:lnTo>
                  <a:pt x="192" y="188"/>
                </a:lnTo>
                <a:lnTo>
                  <a:pt x="192" y="188"/>
                </a:lnTo>
                <a:lnTo>
                  <a:pt x="194" y="198"/>
                </a:lnTo>
                <a:lnTo>
                  <a:pt x="200" y="204"/>
                </a:lnTo>
                <a:lnTo>
                  <a:pt x="208" y="210"/>
                </a:lnTo>
                <a:lnTo>
                  <a:pt x="218" y="212"/>
                </a:lnTo>
                <a:lnTo>
                  <a:pt x="218" y="212"/>
                </a:lnTo>
                <a:lnTo>
                  <a:pt x="228" y="210"/>
                </a:lnTo>
                <a:lnTo>
                  <a:pt x="236" y="204"/>
                </a:lnTo>
                <a:lnTo>
                  <a:pt x="242" y="198"/>
                </a:lnTo>
                <a:lnTo>
                  <a:pt x="244" y="188"/>
                </a:lnTo>
                <a:lnTo>
                  <a:pt x="292" y="178"/>
                </a:lnTo>
                <a:lnTo>
                  <a:pt x="292" y="178"/>
                </a:lnTo>
                <a:lnTo>
                  <a:pt x="296" y="184"/>
                </a:lnTo>
                <a:lnTo>
                  <a:pt x="302" y="186"/>
                </a:lnTo>
                <a:lnTo>
                  <a:pt x="308" y="190"/>
                </a:lnTo>
                <a:lnTo>
                  <a:pt x="314" y="190"/>
                </a:lnTo>
                <a:lnTo>
                  <a:pt x="314" y="190"/>
                </a:lnTo>
                <a:lnTo>
                  <a:pt x="324" y="188"/>
                </a:lnTo>
                <a:lnTo>
                  <a:pt x="332" y="182"/>
                </a:lnTo>
                <a:lnTo>
                  <a:pt x="338" y="174"/>
                </a:lnTo>
                <a:lnTo>
                  <a:pt x="340" y="164"/>
                </a:lnTo>
                <a:lnTo>
                  <a:pt x="340" y="164"/>
                </a:lnTo>
                <a:lnTo>
                  <a:pt x="338" y="152"/>
                </a:lnTo>
                <a:lnTo>
                  <a:pt x="332" y="144"/>
                </a:lnTo>
                <a:lnTo>
                  <a:pt x="324" y="138"/>
                </a:lnTo>
                <a:lnTo>
                  <a:pt x="314" y="136"/>
                </a:lnTo>
                <a:lnTo>
                  <a:pt x="314" y="136"/>
                </a:lnTo>
                <a:lnTo>
                  <a:pt x="304" y="138"/>
                </a:lnTo>
                <a:lnTo>
                  <a:pt x="296" y="144"/>
                </a:lnTo>
                <a:lnTo>
                  <a:pt x="290" y="150"/>
                </a:lnTo>
                <a:lnTo>
                  <a:pt x="288" y="158"/>
                </a:lnTo>
                <a:lnTo>
                  <a:pt x="240" y="170"/>
                </a:lnTo>
                <a:lnTo>
                  <a:pt x="240" y="170"/>
                </a:lnTo>
                <a:lnTo>
                  <a:pt x="236" y="164"/>
                </a:lnTo>
                <a:lnTo>
                  <a:pt x="230" y="160"/>
                </a:lnTo>
                <a:lnTo>
                  <a:pt x="224" y="158"/>
                </a:lnTo>
                <a:lnTo>
                  <a:pt x="218" y="158"/>
                </a:lnTo>
                <a:lnTo>
                  <a:pt x="218" y="158"/>
                </a:lnTo>
                <a:lnTo>
                  <a:pt x="212" y="158"/>
                </a:lnTo>
                <a:lnTo>
                  <a:pt x="206" y="160"/>
                </a:lnTo>
                <a:lnTo>
                  <a:pt x="200" y="164"/>
                </a:lnTo>
                <a:lnTo>
                  <a:pt x="196" y="170"/>
                </a:lnTo>
                <a:lnTo>
                  <a:pt x="148" y="158"/>
                </a:lnTo>
                <a:lnTo>
                  <a:pt x="148" y="158"/>
                </a:lnTo>
                <a:lnTo>
                  <a:pt x="146" y="150"/>
                </a:lnTo>
                <a:lnTo>
                  <a:pt x="140" y="144"/>
                </a:lnTo>
                <a:lnTo>
                  <a:pt x="132" y="138"/>
                </a:lnTo>
                <a:lnTo>
                  <a:pt x="122" y="136"/>
                </a:lnTo>
                <a:lnTo>
                  <a:pt x="122" y="136"/>
                </a:lnTo>
                <a:lnTo>
                  <a:pt x="112" y="138"/>
                </a:lnTo>
                <a:lnTo>
                  <a:pt x="104" y="144"/>
                </a:lnTo>
                <a:lnTo>
                  <a:pt x="98" y="152"/>
                </a:lnTo>
                <a:lnTo>
                  <a:pt x="96" y="164"/>
                </a:lnTo>
                <a:lnTo>
                  <a:pt x="96" y="164"/>
                </a:lnTo>
                <a:lnTo>
                  <a:pt x="96" y="166"/>
                </a:lnTo>
                <a:lnTo>
                  <a:pt x="56" y="186"/>
                </a:lnTo>
                <a:lnTo>
                  <a:pt x="126" y="80"/>
                </a:lnTo>
                <a:lnTo>
                  <a:pt x="216" y="104"/>
                </a:lnTo>
                <a:lnTo>
                  <a:pt x="216" y="104"/>
                </a:lnTo>
                <a:lnTo>
                  <a:pt x="220" y="104"/>
                </a:lnTo>
                <a:lnTo>
                  <a:pt x="224" y="102"/>
                </a:lnTo>
                <a:lnTo>
                  <a:pt x="306" y="42"/>
                </a:lnTo>
                <a:lnTo>
                  <a:pt x="336" y="72"/>
                </a:lnTo>
                <a:lnTo>
                  <a:pt x="336" y="0"/>
                </a:lnTo>
                <a:lnTo>
                  <a:pt x="264" y="0"/>
                </a:lnTo>
                <a:lnTo>
                  <a:pt x="292" y="28"/>
                </a:lnTo>
                <a:lnTo>
                  <a:pt x="216" y="84"/>
                </a:lnTo>
                <a:lnTo>
                  <a:pt x="124" y="58"/>
                </a:lnTo>
                <a:lnTo>
                  <a:pt x="124" y="58"/>
                </a:lnTo>
                <a:lnTo>
                  <a:pt x="118" y="58"/>
                </a:lnTo>
                <a:lnTo>
                  <a:pt x="114" y="62"/>
                </a:lnTo>
                <a:lnTo>
                  <a:pt x="32" y="186"/>
                </a:lnTo>
                <a:lnTo>
                  <a:pt x="32" y="186"/>
                </a:lnTo>
                <a:lnTo>
                  <a:pt x="26" y="186"/>
                </a:lnTo>
                <a:lnTo>
                  <a:pt x="26" y="186"/>
                </a:lnTo>
                <a:lnTo>
                  <a:pt x="16" y="188"/>
                </a:lnTo>
                <a:lnTo>
                  <a:pt x="8" y="194"/>
                </a:lnTo>
                <a:lnTo>
                  <a:pt x="2" y="202"/>
                </a:lnTo>
                <a:lnTo>
                  <a:pt x="0" y="212"/>
                </a:lnTo>
                <a:lnTo>
                  <a:pt x="0" y="212"/>
                </a:lnTo>
                <a:lnTo>
                  <a:pt x="2" y="222"/>
                </a:lnTo>
                <a:lnTo>
                  <a:pt x="8" y="232"/>
                </a:lnTo>
                <a:lnTo>
                  <a:pt x="16" y="238"/>
                </a:lnTo>
                <a:lnTo>
                  <a:pt x="26" y="240"/>
                </a:lnTo>
                <a:lnTo>
                  <a:pt x="26" y="240"/>
                </a:lnTo>
                <a:close/>
                <a:moveTo>
                  <a:pt x="314" y="152"/>
                </a:moveTo>
                <a:lnTo>
                  <a:pt x="314" y="152"/>
                </a:lnTo>
                <a:lnTo>
                  <a:pt x="318" y="154"/>
                </a:lnTo>
                <a:lnTo>
                  <a:pt x="322" y="156"/>
                </a:lnTo>
                <a:lnTo>
                  <a:pt x="324" y="160"/>
                </a:lnTo>
                <a:lnTo>
                  <a:pt x="324" y="164"/>
                </a:lnTo>
                <a:lnTo>
                  <a:pt x="324" y="164"/>
                </a:lnTo>
                <a:lnTo>
                  <a:pt x="324" y="168"/>
                </a:lnTo>
                <a:lnTo>
                  <a:pt x="322" y="172"/>
                </a:lnTo>
                <a:lnTo>
                  <a:pt x="318" y="174"/>
                </a:lnTo>
                <a:lnTo>
                  <a:pt x="314" y="174"/>
                </a:lnTo>
                <a:lnTo>
                  <a:pt x="314" y="174"/>
                </a:lnTo>
                <a:lnTo>
                  <a:pt x="310" y="174"/>
                </a:lnTo>
                <a:lnTo>
                  <a:pt x="306" y="172"/>
                </a:lnTo>
                <a:lnTo>
                  <a:pt x="304" y="168"/>
                </a:lnTo>
                <a:lnTo>
                  <a:pt x="304" y="164"/>
                </a:lnTo>
                <a:lnTo>
                  <a:pt x="304" y="164"/>
                </a:lnTo>
                <a:lnTo>
                  <a:pt x="304" y="160"/>
                </a:lnTo>
                <a:lnTo>
                  <a:pt x="306" y="156"/>
                </a:lnTo>
                <a:lnTo>
                  <a:pt x="310" y="154"/>
                </a:lnTo>
                <a:lnTo>
                  <a:pt x="314" y="152"/>
                </a:lnTo>
                <a:lnTo>
                  <a:pt x="314" y="152"/>
                </a:lnTo>
                <a:close/>
                <a:moveTo>
                  <a:pt x="218" y="174"/>
                </a:moveTo>
                <a:lnTo>
                  <a:pt x="218" y="174"/>
                </a:lnTo>
                <a:lnTo>
                  <a:pt x="222" y="174"/>
                </a:lnTo>
                <a:lnTo>
                  <a:pt x="226" y="176"/>
                </a:lnTo>
                <a:lnTo>
                  <a:pt x="228" y="180"/>
                </a:lnTo>
                <a:lnTo>
                  <a:pt x="228" y="184"/>
                </a:lnTo>
                <a:lnTo>
                  <a:pt x="228" y="184"/>
                </a:lnTo>
                <a:lnTo>
                  <a:pt x="228" y="188"/>
                </a:lnTo>
                <a:lnTo>
                  <a:pt x="226" y="192"/>
                </a:lnTo>
                <a:lnTo>
                  <a:pt x="222" y="194"/>
                </a:lnTo>
                <a:lnTo>
                  <a:pt x="218" y="196"/>
                </a:lnTo>
                <a:lnTo>
                  <a:pt x="218" y="196"/>
                </a:lnTo>
                <a:lnTo>
                  <a:pt x="214" y="194"/>
                </a:lnTo>
                <a:lnTo>
                  <a:pt x="210" y="192"/>
                </a:lnTo>
                <a:lnTo>
                  <a:pt x="208" y="188"/>
                </a:lnTo>
                <a:lnTo>
                  <a:pt x="208" y="184"/>
                </a:lnTo>
                <a:lnTo>
                  <a:pt x="208" y="184"/>
                </a:lnTo>
                <a:lnTo>
                  <a:pt x="208" y="180"/>
                </a:lnTo>
                <a:lnTo>
                  <a:pt x="210" y="176"/>
                </a:lnTo>
                <a:lnTo>
                  <a:pt x="214" y="174"/>
                </a:lnTo>
                <a:lnTo>
                  <a:pt x="218" y="174"/>
                </a:lnTo>
                <a:lnTo>
                  <a:pt x="218" y="174"/>
                </a:lnTo>
                <a:close/>
                <a:moveTo>
                  <a:pt x="122" y="152"/>
                </a:moveTo>
                <a:lnTo>
                  <a:pt x="122" y="152"/>
                </a:lnTo>
                <a:lnTo>
                  <a:pt x="126" y="154"/>
                </a:lnTo>
                <a:lnTo>
                  <a:pt x="130" y="156"/>
                </a:lnTo>
                <a:lnTo>
                  <a:pt x="132" y="160"/>
                </a:lnTo>
                <a:lnTo>
                  <a:pt x="132" y="164"/>
                </a:lnTo>
                <a:lnTo>
                  <a:pt x="132" y="164"/>
                </a:lnTo>
                <a:lnTo>
                  <a:pt x="132" y="168"/>
                </a:lnTo>
                <a:lnTo>
                  <a:pt x="130" y="172"/>
                </a:lnTo>
                <a:lnTo>
                  <a:pt x="126" y="174"/>
                </a:lnTo>
                <a:lnTo>
                  <a:pt x="122" y="174"/>
                </a:lnTo>
                <a:lnTo>
                  <a:pt x="122" y="174"/>
                </a:lnTo>
                <a:lnTo>
                  <a:pt x="118" y="174"/>
                </a:lnTo>
                <a:lnTo>
                  <a:pt x="114" y="172"/>
                </a:lnTo>
                <a:lnTo>
                  <a:pt x="112" y="168"/>
                </a:lnTo>
                <a:lnTo>
                  <a:pt x="112" y="164"/>
                </a:lnTo>
                <a:lnTo>
                  <a:pt x="112" y="164"/>
                </a:lnTo>
                <a:lnTo>
                  <a:pt x="112" y="160"/>
                </a:lnTo>
                <a:lnTo>
                  <a:pt x="114" y="156"/>
                </a:lnTo>
                <a:lnTo>
                  <a:pt x="118" y="154"/>
                </a:lnTo>
                <a:lnTo>
                  <a:pt x="122" y="152"/>
                </a:lnTo>
                <a:lnTo>
                  <a:pt x="122" y="152"/>
                </a:lnTo>
                <a:close/>
                <a:moveTo>
                  <a:pt x="334" y="272"/>
                </a:moveTo>
                <a:lnTo>
                  <a:pt x="334" y="272"/>
                </a:lnTo>
                <a:lnTo>
                  <a:pt x="334" y="276"/>
                </a:lnTo>
                <a:lnTo>
                  <a:pt x="332" y="278"/>
                </a:lnTo>
                <a:lnTo>
                  <a:pt x="328" y="280"/>
                </a:lnTo>
                <a:lnTo>
                  <a:pt x="324" y="282"/>
                </a:lnTo>
                <a:lnTo>
                  <a:pt x="16" y="282"/>
                </a:lnTo>
                <a:lnTo>
                  <a:pt x="16" y="282"/>
                </a:lnTo>
                <a:lnTo>
                  <a:pt x="12" y="280"/>
                </a:lnTo>
                <a:lnTo>
                  <a:pt x="8" y="278"/>
                </a:lnTo>
                <a:lnTo>
                  <a:pt x="6" y="276"/>
                </a:lnTo>
                <a:lnTo>
                  <a:pt x="6" y="272"/>
                </a:lnTo>
                <a:lnTo>
                  <a:pt x="6" y="272"/>
                </a:lnTo>
                <a:lnTo>
                  <a:pt x="6" y="268"/>
                </a:lnTo>
                <a:lnTo>
                  <a:pt x="8" y="264"/>
                </a:lnTo>
                <a:lnTo>
                  <a:pt x="12" y="262"/>
                </a:lnTo>
                <a:lnTo>
                  <a:pt x="16" y="262"/>
                </a:lnTo>
                <a:lnTo>
                  <a:pt x="324" y="262"/>
                </a:lnTo>
                <a:lnTo>
                  <a:pt x="324" y="262"/>
                </a:lnTo>
                <a:lnTo>
                  <a:pt x="328" y="262"/>
                </a:lnTo>
                <a:lnTo>
                  <a:pt x="332" y="264"/>
                </a:lnTo>
                <a:lnTo>
                  <a:pt x="334" y="268"/>
                </a:lnTo>
                <a:lnTo>
                  <a:pt x="334" y="272"/>
                </a:lnTo>
                <a:lnTo>
                  <a:pt x="334" y="2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Freeform 4934"/>
          <p:cNvSpPr>
            <a:spLocks noEditPoints="1"/>
          </p:cNvSpPr>
          <p:nvPr/>
        </p:nvSpPr>
        <p:spPr bwMode="auto">
          <a:xfrm>
            <a:off x="722348" y="2807282"/>
            <a:ext cx="342004" cy="472063"/>
          </a:xfrm>
          <a:custGeom>
            <a:avLst/>
            <a:gdLst>
              <a:gd name="T0" fmla="*/ 278 w 284"/>
              <a:gd name="T1" fmla="*/ 252 h 392"/>
              <a:gd name="T2" fmla="*/ 282 w 284"/>
              <a:gd name="T3" fmla="*/ 234 h 392"/>
              <a:gd name="T4" fmla="*/ 278 w 284"/>
              <a:gd name="T5" fmla="*/ 220 h 392"/>
              <a:gd name="T6" fmla="*/ 220 w 284"/>
              <a:gd name="T7" fmla="*/ 236 h 392"/>
              <a:gd name="T8" fmla="*/ 120 w 284"/>
              <a:gd name="T9" fmla="*/ 244 h 392"/>
              <a:gd name="T10" fmla="*/ 122 w 284"/>
              <a:gd name="T11" fmla="*/ 198 h 392"/>
              <a:gd name="T12" fmla="*/ 6 w 284"/>
              <a:gd name="T13" fmla="*/ 216 h 392"/>
              <a:gd name="T14" fmla="*/ 0 w 284"/>
              <a:gd name="T15" fmla="*/ 222 h 392"/>
              <a:gd name="T16" fmla="*/ 6 w 284"/>
              <a:gd name="T17" fmla="*/ 246 h 392"/>
              <a:gd name="T18" fmla="*/ 0 w 284"/>
              <a:gd name="T19" fmla="*/ 254 h 392"/>
              <a:gd name="T20" fmla="*/ 6 w 284"/>
              <a:gd name="T21" fmla="*/ 276 h 392"/>
              <a:gd name="T22" fmla="*/ 0 w 284"/>
              <a:gd name="T23" fmla="*/ 284 h 392"/>
              <a:gd name="T24" fmla="*/ 6 w 284"/>
              <a:gd name="T25" fmla="*/ 306 h 392"/>
              <a:gd name="T26" fmla="*/ 0 w 284"/>
              <a:gd name="T27" fmla="*/ 314 h 392"/>
              <a:gd name="T28" fmla="*/ 6 w 284"/>
              <a:gd name="T29" fmla="*/ 336 h 392"/>
              <a:gd name="T30" fmla="*/ 0 w 284"/>
              <a:gd name="T31" fmla="*/ 344 h 392"/>
              <a:gd name="T32" fmla="*/ 158 w 284"/>
              <a:gd name="T33" fmla="*/ 392 h 392"/>
              <a:gd name="T34" fmla="*/ 278 w 284"/>
              <a:gd name="T35" fmla="*/ 358 h 392"/>
              <a:gd name="T36" fmla="*/ 284 w 284"/>
              <a:gd name="T37" fmla="*/ 350 h 392"/>
              <a:gd name="T38" fmla="*/ 278 w 284"/>
              <a:gd name="T39" fmla="*/ 328 h 392"/>
              <a:gd name="T40" fmla="*/ 284 w 284"/>
              <a:gd name="T41" fmla="*/ 320 h 392"/>
              <a:gd name="T42" fmla="*/ 278 w 284"/>
              <a:gd name="T43" fmla="*/ 298 h 392"/>
              <a:gd name="T44" fmla="*/ 284 w 284"/>
              <a:gd name="T45" fmla="*/ 290 h 392"/>
              <a:gd name="T46" fmla="*/ 278 w 284"/>
              <a:gd name="T47" fmla="*/ 266 h 392"/>
              <a:gd name="T48" fmla="*/ 284 w 284"/>
              <a:gd name="T49" fmla="*/ 260 h 392"/>
              <a:gd name="T50" fmla="*/ 64 w 284"/>
              <a:gd name="T51" fmla="*/ 336 h 392"/>
              <a:gd name="T52" fmla="*/ 160 w 284"/>
              <a:gd name="T53" fmla="*/ 362 h 392"/>
              <a:gd name="T54" fmla="*/ 246 w 284"/>
              <a:gd name="T55" fmla="*/ 320 h 392"/>
              <a:gd name="T56" fmla="*/ 94 w 284"/>
              <a:gd name="T57" fmla="*/ 328 h 392"/>
              <a:gd name="T58" fmla="*/ 90 w 284"/>
              <a:gd name="T59" fmla="*/ 312 h 392"/>
              <a:gd name="T60" fmla="*/ 160 w 284"/>
              <a:gd name="T61" fmla="*/ 330 h 392"/>
              <a:gd name="T62" fmla="*/ 194 w 284"/>
              <a:gd name="T63" fmla="*/ 322 h 392"/>
              <a:gd name="T64" fmla="*/ 220 w 284"/>
              <a:gd name="T65" fmla="*/ 298 h 392"/>
              <a:gd name="T66" fmla="*/ 120 w 284"/>
              <a:gd name="T67" fmla="*/ 304 h 392"/>
              <a:gd name="T68" fmla="*/ 64 w 284"/>
              <a:gd name="T69" fmla="*/ 276 h 392"/>
              <a:gd name="T70" fmla="*/ 158 w 284"/>
              <a:gd name="T71" fmla="*/ 300 h 392"/>
              <a:gd name="T72" fmla="*/ 164 w 284"/>
              <a:gd name="T73" fmla="*/ 300 h 392"/>
              <a:gd name="T74" fmla="*/ 190 w 284"/>
              <a:gd name="T75" fmla="*/ 276 h 392"/>
              <a:gd name="T76" fmla="*/ 94 w 284"/>
              <a:gd name="T77" fmla="*/ 268 h 392"/>
              <a:gd name="T78" fmla="*/ 90 w 284"/>
              <a:gd name="T79" fmla="*/ 252 h 392"/>
              <a:gd name="T80" fmla="*/ 160 w 284"/>
              <a:gd name="T81" fmla="*/ 270 h 392"/>
              <a:gd name="T82" fmla="*/ 194 w 284"/>
              <a:gd name="T83" fmla="*/ 260 h 392"/>
              <a:gd name="T84" fmla="*/ 190 w 284"/>
              <a:gd name="T85" fmla="*/ 276 h 392"/>
              <a:gd name="T86" fmla="*/ 130 w 284"/>
              <a:gd name="T87" fmla="*/ 46 h 392"/>
              <a:gd name="T88" fmla="*/ 154 w 284"/>
              <a:gd name="T89" fmla="*/ 46 h 392"/>
              <a:gd name="T90" fmla="*/ 150 w 284"/>
              <a:gd name="T91" fmla="*/ 170 h 392"/>
              <a:gd name="T92" fmla="*/ 148 w 284"/>
              <a:gd name="T93" fmla="*/ 232 h 392"/>
              <a:gd name="T94" fmla="*/ 140 w 284"/>
              <a:gd name="T95" fmla="*/ 234 h 392"/>
              <a:gd name="T96" fmla="*/ 134 w 284"/>
              <a:gd name="T97" fmla="*/ 17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84" h="392">
                <a:moveTo>
                  <a:pt x="284" y="260"/>
                </a:moveTo>
                <a:lnTo>
                  <a:pt x="284" y="260"/>
                </a:lnTo>
                <a:lnTo>
                  <a:pt x="282" y="254"/>
                </a:lnTo>
                <a:lnTo>
                  <a:pt x="278" y="252"/>
                </a:lnTo>
                <a:lnTo>
                  <a:pt x="250" y="244"/>
                </a:lnTo>
                <a:lnTo>
                  <a:pt x="278" y="236"/>
                </a:lnTo>
                <a:lnTo>
                  <a:pt x="278" y="236"/>
                </a:lnTo>
                <a:lnTo>
                  <a:pt x="282" y="234"/>
                </a:lnTo>
                <a:lnTo>
                  <a:pt x="284" y="228"/>
                </a:lnTo>
                <a:lnTo>
                  <a:pt x="284" y="228"/>
                </a:lnTo>
                <a:lnTo>
                  <a:pt x="282" y="224"/>
                </a:lnTo>
                <a:lnTo>
                  <a:pt x="278" y="220"/>
                </a:lnTo>
                <a:lnTo>
                  <a:pt x="162" y="192"/>
                </a:lnTo>
                <a:lnTo>
                  <a:pt x="162" y="208"/>
                </a:lnTo>
                <a:lnTo>
                  <a:pt x="246" y="230"/>
                </a:lnTo>
                <a:lnTo>
                  <a:pt x="220" y="236"/>
                </a:lnTo>
                <a:lnTo>
                  <a:pt x="190" y="246"/>
                </a:lnTo>
                <a:lnTo>
                  <a:pt x="164" y="252"/>
                </a:lnTo>
                <a:lnTo>
                  <a:pt x="160" y="254"/>
                </a:lnTo>
                <a:lnTo>
                  <a:pt x="120" y="244"/>
                </a:lnTo>
                <a:lnTo>
                  <a:pt x="94" y="236"/>
                </a:lnTo>
                <a:lnTo>
                  <a:pt x="64" y="228"/>
                </a:lnTo>
                <a:lnTo>
                  <a:pt x="38" y="222"/>
                </a:lnTo>
                <a:lnTo>
                  <a:pt x="122" y="198"/>
                </a:lnTo>
                <a:lnTo>
                  <a:pt x="122" y="182"/>
                </a:lnTo>
                <a:lnTo>
                  <a:pt x="122" y="182"/>
                </a:lnTo>
                <a:lnTo>
                  <a:pt x="122" y="182"/>
                </a:lnTo>
                <a:lnTo>
                  <a:pt x="6" y="216"/>
                </a:lnTo>
                <a:lnTo>
                  <a:pt x="6" y="216"/>
                </a:lnTo>
                <a:lnTo>
                  <a:pt x="2" y="218"/>
                </a:lnTo>
                <a:lnTo>
                  <a:pt x="0" y="222"/>
                </a:lnTo>
                <a:lnTo>
                  <a:pt x="0" y="222"/>
                </a:lnTo>
                <a:lnTo>
                  <a:pt x="2" y="228"/>
                </a:lnTo>
                <a:lnTo>
                  <a:pt x="6" y="230"/>
                </a:lnTo>
                <a:lnTo>
                  <a:pt x="34" y="238"/>
                </a:lnTo>
                <a:lnTo>
                  <a:pt x="6" y="246"/>
                </a:lnTo>
                <a:lnTo>
                  <a:pt x="6" y="246"/>
                </a:lnTo>
                <a:lnTo>
                  <a:pt x="2" y="248"/>
                </a:lnTo>
                <a:lnTo>
                  <a:pt x="0" y="254"/>
                </a:lnTo>
                <a:lnTo>
                  <a:pt x="0" y="254"/>
                </a:lnTo>
                <a:lnTo>
                  <a:pt x="2" y="258"/>
                </a:lnTo>
                <a:lnTo>
                  <a:pt x="6" y="260"/>
                </a:lnTo>
                <a:lnTo>
                  <a:pt x="34" y="268"/>
                </a:lnTo>
                <a:lnTo>
                  <a:pt x="6" y="276"/>
                </a:lnTo>
                <a:lnTo>
                  <a:pt x="6" y="276"/>
                </a:lnTo>
                <a:lnTo>
                  <a:pt x="2" y="278"/>
                </a:lnTo>
                <a:lnTo>
                  <a:pt x="0" y="284"/>
                </a:lnTo>
                <a:lnTo>
                  <a:pt x="0" y="284"/>
                </a:lnTo>
                <a:lnTo>
                  <a:pt x="2" y="288"/>
                </a:lnTo>
                <a:lnTo>
                  <a:pt x="6" y="292"/>
                </a:lnTo>
                <a:lnTo>
                  <a:pt x="34" y="298"/>
                </a:lnTo>
                <a:lnTo>
                  <a:pt x="6" y="306"/>
                </a:lnTo>
                <a:lnTo>
                  <a:pt x="6" y="306"/>
                </a:lnTo>
                <a:lnTo>
                  <a:pt x="2" y="310"/>
                </a:lnTo>
                <a:lnTo>
                  <a:pt x="0" y="314"/>
                </a:lnTo>
                <a:lnTo>
                  <a:pt x="0" y="314"/>
                </a:lnTo>
                <a:lnTo>
                  <a:pt x="2" y="318"/>
                </a:lnTo>
                <a:lnTo>
                  <a:pt x="6" y="322"/>
                </a:lnTo>
                <a:lnTo>
                  <a:pt x="34" y="328"/>
                </a:lnTo>
                <a:lnTo>
                  <a:pt x="6" y="336"/>
                </a:lnTo>
                <a:lnTo>
                  <a:pt x="6" y="336"/>
                </a:lnTo>
                <a:lnTo>
                  <a:pt x="2" y="340"/>
                </a:lnTo>
                <a:lnTo>
                  <a:pt x="0" y="344"/>
                </a:lnTo>
                <a:lnTo>
                  <a:pt x="0" y="344"/>
                </a:lnTo>
                <a:lnTo>
                  <a:pt x="2" y="350"/>
                </a:lnTo>
                <a:lnTo>
                  <a:pt x="6" y="352"/>
                </a:lnTo>
                <a:lnTo>
                  <a:pt x="158" y="392"/>
                </a:lnTo>
                <a:lnTo>
                  <a:pt x="158" y="392"/>
                </a:lnTo>
                <a:lnTo>
                  <a:pt x="160" y="392"/>
                </a:lnTo>
                <a:lnTo>
                  <a:pt x="160" y="392"/>
                </a:lnTo>
                <a:lnTo>
                  <a:pt x="162" y="392"/>
                </a:lnTo>
                <a:lnTo>
                  <a:pt x="278" y="358"/>
                </a:lnTo>
                <a:lnTo>
                  <a:pt x="278" y="358"/>
                </a:lnTo>
                <a:lnTo>
                  <a:pt x="282" y="356"/>
                </a:lnTo>
                <a:lnTo>
                  <a:pt x="284" y="350"/>
                </a:lnTo>
                <a:lnTo>
                  <a:pt x="284" y="350"/>
                </a:lnTo>
                <a:lnTo>
                  <a:pt x="282" y="346"/>
                </a:lnTo>
                <a:lnTo>
                  <a:pt x="278" y="342"/>
                </a:lnTo>
                <a:lnTo>
                  <a:pt x="250" y="336"/>
                </a:lnTo>
                <a:lnTo>
                  <a:pt x="278" y="328"/>
                </a:lnTo>
                <a:lnTo>
                  <a:pt x="278" y="328"/>
                </a:lnTo>
                <a:lnTo>
                  <a:pt x="282" y="324"/>
                </a:lnTo>
                <a:lnTo>
                  <a:pt x="284" y="320"/>
                </a:lnTo>
                <a:lnTo>
                  <a:pt x="284" y="320"/>
                </a:lnTo>
                <a:lnTo>
                  <a:pt x="282" y="316"/>
                </a:lnTo>
                <a:lnTo>
                  <a:pt x="278" y="312"/>
                </a:lnTo>
                <a:lnTo>
                  <a:pt x="250" y="306"/>
                </a:lnTo>
                <a:lnTo>
                  <a:pt x="278" y="298"/>
                </a:lnTo>
                <a:lnTo>
                  <a:pt x="278" y="298"/>
                </a:lnTo>
                <a:lnTo>
                  <a:pt x="282" y="294"/>
                </a:lnTo>
                <a:lnTo>
                  <a:pt x="284" y="290"/>
                </a:lnTo>
                <a:lnTo>
                  <a:pt x="284" y="290"/>
                </a:lnTo>
                <a:lnTo>
                  <a:pt x="282" y="284"/>
                </a:lnTo>
                <a:lnTo>
                  <a:pt x="278" y="282"/>
                </a:lnTo>
                <a:lnTo>
                  <a:pt x="250" y="274"/>
                </a:lnTo>
                <a:lnTo>
                  <a:pt x="278" y="266"/>
                </a:lnTo>
                <a:lnTo>
                  <a:pt x="278" y="266"/>
                </a:lnTo>
                <a:lnTo>
                  <a:pt x="282" y="264"/>
                </a:lnTo>
                <a:lnTo>
                  <a:pt x="284" y="260"/>
                </a:lnTo>
                <a:lnTo>
                  <a:pt x="284" y="260"/>
                </a:lnTo>
                <a:close/>
                <a:moveTo>
                  <a:pt x="246" y="350"/>
                </a:moveTo>
                <a:lnTo>
                  <a:pt x="160" y="376"/>
                </a:lnTo>
                <a:lnTo>
                  <a:pt x="38" y="344"/>
                </a:lnTo>
                <a:lnTo>
                  <a:pt x="64" y="336"/>
                </a:lnTo>
                <a:lnTo>
                  <a:pt x="158" y="360"/>
                </a:lnTo>
                <a:lnTo>
                  <a:pt x="158" y="360"/>
                </a:lnTo>
                <a:lnTo>
                  <a:pt x="160" y="362"/>
                </a:lnTo>
                <a:lnTo>
                  <a:pt x="160" y="362"/>
                </a:lnTo>
                <a:lnTo>
                  <a:pt x="162" y="360"/>
                </a:lnTo>
                <a:lnTo>
                  <a:pt x="220" y="344"/>
                </a:lnTo>
                <a:lnTo>
                  <a:pt x="246" y="350"/>
                </a:lnTo>
                <a:close/>
                <a:moveTo>
                  <a:pt x="246" y="320"/>
                </a:moveTo>
                <a:lnTo>
                  <a:pt x="220" y="328"/>
                </a:lnTo>
                <a:lnTo>
                  <a:pt x="190" y="336"/>
                </a:lnTo>
                <a:lnTo>
                  <a:pt x="160" y="344"/>
                </a:lnTo>
                <a:lnTo>
                  <a:pt x="94" y="328"/>
                </a:lnTo>
                <a:lnTo>
                  <a:pt x="64" y="320"/>
                </a:lnTo>
                <a:lnTo>
                  <a:pt x="38" y="314"/>
                </a:lnTo>
                <a:lnTo>
                  <a:pt x="64" y="306"/>
                </a:lnTo>
                <a:lnTo>
                  <a:pt x="90" y="312"/>
                </a:lnTo>
                <a:lnTo>
                  <a:pt x="120" y="320"/>
                </a:lnTo>
                <a:lnTo>
                  <a:pt x="158" y="330"/>
                </a:lnTo>
                <a:lnTo>
                  <a:pt x="158" y="330"/>
                </a:lnTo>
                <a:lnTo>
                  <a:pt x="160" y="330"/>
                </a:lnTo>
                <a:lnTo>
                  <a:pt x="160" y="330"/>
                </a:lnTo>
                <a:lnTo>
                  <a:pt x="162" y="330"/>
                </a:lnTo>
                <a:lnTo>
                  <a:pt x="164" y="330"/>
                </a:lnTo>
                <a:lnTo>
                  <a:pt x="194" y="322"/>
                </a:lnTo>
                <a:lnTo>
                  <a:pt x="220" y="314"/>
                </a:lnTo>
                <a:lnTo>
                  <a:pt x="246" y="320"/>
                </a:lnTo>
                <a:close/>
                <a:moveTo>
                  <a:pt x="246" y="290"/>
                </a:moveTo>
                <a:lnTo>
                  <a:pt x="220" y="298"/>
                </a:lnTo>
                <a:lnTo>
                  <a:pt x="190" y="306"/>
                </a:lnTo>
                <a:lnTo>
                  <a:pt x="164" y="314"/>
                </a:lnTo>
                <a:lnTo>
                  <a:pt x="160" y="314"/>
                </a:lnTo>
                <a:lnTo>
                  <a:pt x="120" y="304"/>
                </a:lnTo>
                <a:lnTo>
                  <a:pt x="94" y="298"/>
                </a:lnTo>
                <a:lnTo>
                  <a:pt x="64" y="290"/>
                </a:lnTo>
                <a:lnTo>
                  <a:pt x="38" y="284"/>
                </a:lnTo>
                <a:lnTo>
                  <a:pt x="64" y="276"/>
                </a:lnTo>
                <a:lnTo>
                  <a:pt x="90" y="282"/>
                </a:lnTo>
                <a:lnTo>
                  <a:pt x="120" y="290"/>
                </a:lnTo>
                <a:lnTo>
                  <a:pt x="158" y="300"/>
                </a:lnTo>
                <a:lnTo>
                  <a:pt x="158" y="300"/>
                </a:lnTo>
                <a:lnTo>
                  <a:pt x="160" y="300"/>
                </a:lnTo>
                <a:lnTo>
                  <a:pt x="160" y="300"/>
                </a:lnTo>
                <a:lnTo>
                  <a:pt x="162" y="300"/>
                </a:lnTo>
                <a:lnTo>
                  <a:pt x="164" y="300"/>
                </a:lnTo>
                <a:lnTo>
                  <a:pt x="194" y="290"/>
                </a:lnTo>
                <a:lnTo>
                  <a:pt x="220" y="284"/>
                </a:lnTo>
                <a:lnTo>
                  <a:pt x="246" y="290"/>
                </a:lnTo>
                <a:close/>
                <a:moveTo>
                  <a:pt x="190" y="276"/>
                </a:moveTo>
                <a:lnTo>
                  <a:pt x="164" y="282"/>
                </a:lnTo>
                <a:lnTo>
                  <a:pt x="160" y="284"/>
                </a:lnTo>
                <a:lnTo>
                  <a:pt x="120" y="274"/>
                </a:lnTo>
                <a:lnTo>
                  <a:pt x="94" y="268"/>
                </a:lnTo>
                <a:lnTo>
                  <a:pt x="64" y="260"/>
                </a:lnTo>
                <a:lnTo>
                  <a:pt x="38" y="252"/>
                </a:lnTo>
                <a:lnTo>
                  <a:pt x="64" y="246"/>
                </a:lnTo>
                <a:lnTo>
                  <a:pt x="90" y="252"/>
                </a:lnTo>
                <a:lnTo>
                  <a:pt x="120" y="260"/>
                </a:lnTo>
                <a:lnTo>
                  <a:pt x="158" y="270"/>
                </a:lnTo>
                <a:lnTo>
                  <a:pt x="158" y="270"/>
                </a:lnTo>
                <a:lnTo>
                  <a:pt x="160" y="270"/>
                </a:lnTo>
                <a:lnTo>
                  <a:pt x="160" y="270"/>
                </a:lnTo>
                <a:lnTo>
                  <a:pt x="162" y="270"/>
                </a:lnTo>
                <a:lnTo>
                  <a:pt x="164" y="270"/>
                </a:lnTo>
                <a:lnTo>
                  <a:pt x="194" y="260"/>
                </a:lnTo>
                <a:lnTo>
                  <a:pt x="220" y="254"/>
                </a:lnTo>
                <a:lnTo>
                  <a:pt x="246" y="260"/>
                </a:lnTo>
                <a:lnTo>
                  <a:pt x="220" y="266"/>
                </a:lnTo>
                <a:lnTo>
                  <a:pt x="190" y="276"/>
                </a:lnTo>
                <a:close/>
                <a:moveTo>
                  <a:pt x="52" y="170"/>
                </a:moveTo>
                <a:lnTo>
                  <a:pt x="120" y="102"/>
                </a:lnTo>
                <a:lnTo>
                  <a:pt x="74" y="102"/>
                </a:lnTo>
                <a:lnTo>
                  <a:pt x="130" y="46"/>
                </a:lnTo>
                <a:lnTo>
                  <a:pt x="96" y="46"/>
                </a:lnTo>
                <a:lnTo>
                  <a:pt x="142" y="0"/>
                </a:lnTo>
                <a:lnTo>
                  <a:pt x="188" y="46"/>
                </a:lnTo>
                <a:lnTo>
                  <a:pt x="154" y="46"/>
                </a:lnTo>
                <a:lnTo>
                  <a:pt x="210" y="102"/>
                </a:lnTo>
                <a:lnTo>
                  <a:pt x="164" y="102"/>
                </a:lnTo>
                <a:lnTo>
                  <a:pt x="232" y="170"/>
                </a:lnTo>
                <a:lnTo>
                  <a:pt x="150" y="170"/>
                </a:lnTo>
                <a:lnTo>
                  <a:pt x="150" y="226"/>
                </a:lnTo>
                <a:lnTo>
                  <a:pt x="150" y="226"/>
                </a:lnTo>
                <a:lnTo>
                  <a:pt x="150" y="228"/>
                </a:lnTo>
                <a:lnTo>
                  <a:pt x="148" y="232"/>
                </a:lnTo>
                <a:lnTo>
                  <a:pt x="146" y="234"/>
                </a:lnTo>
                <a:lnTo>
                  <a:pt x="142" y="234"/>
                </a:lnTo>
                <a:lnTo>
                  <a:pt x="142" y="234"/>
                </a:lnTo>
                <a:lnTo>
                  <a:pt x="140" y="234"/>
                </a:lnTo>
                <a:lnTo>
                  <a:pt x="136" y="232"/>
                </a:lnTo>
                <a:lnTo>
                  <a:pt x="134" y="228"/>
                </a:lnTo>
                <a:lnTo>
                  <a:pt x="134" y="226"/>
                </a:lnTo>
                <a:lnTo>
                  <a:pt x="134" y="170"/>
                </a:lnTo>
                <a:lnTo>
                  <a:pt x="52" y="1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7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84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176" y="248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6" y="248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  <a:sym typeface="Arial" panose="020B0604020202020204" pitchFamily="34" charset="0"/>
              </a:rPr>
              <a:t>Where are we today?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59372" y="679475"/>
            <a:ext cx="9685338" cy="4222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VS Health Sans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Multiple fabricated processes of billing for the same product across different LOBs, multiple billing technologies across the Enterprise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VS Health Sans"/>
                <a:cs typeface="Arial" panose="020B0604020202020204" pitchFamily="34" charset="0"/>
                <a:sym typeface="Arial" panose="020B0604020202020204" pitchFamily="34" charset="0"/>
              </a:rPr>
              <a:t> present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VS Health Sans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 many challenges to accomplish a consolidated billing 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57929" y="1313106"/>
            <a:ext cx="10812481" cy="0"/>
          </a:xfrm>
          <a:prstGeom prst="line">
            <a:avLst/>
          </a:prstGeom>
          <a:ln w="19050" cmpd="sng">
            <a:solidFill>
              <a:srgbClr val="00808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43631" y="1137585"/>
            <a:ext cx="176389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91416" tIns="0" rIns="91416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CVS Health Sans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rPr>
              <a:t>Current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2DCD00-7D69-4D13-8470-83A81605B0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407" y="1357763"/>
            <a:ext cx="10076834" cy="502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6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176" y="248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6" y="248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  <a:sym typeface="Arial" panose="020B0604020202020204" pitchFamily="34" charset="0"/>
              </a:rPr>
              <a:t>What are the current state challenges?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59372" y="679475"/>
            <a:ext cx="9685338" cy="42227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latin typeface="Arial"/>
                <a:cs typeface="Arial"/>
                <a:sym typeface="Arial" panose="020B0604020202020204" pitchFamily="34" charset="0"/>
              </a:rPr>
              <a:t>Multiple legal entities sell Transformation product; each team collect data and process billing using different workflow and hand off to different systems. Processes have no consistent reporting and lack cross product visibility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2831" y="2394329"/>
            <a:ext cx="10809398" cy="3831647"/>
            <a:chOff x="345527" y="2215328"/>
            <a:chExt cx="11363744" cy="4191707"/>
          </a:xfrm>
        </p:grpSpPr>
        <p:sp>
          <p:nvSpPr>
            <p:cNvPr id="7" name="TextBox 6"/>
            <p:cNvSpPr txBox="1"/>
            <p:nvPr/>
          </p:nvSpPr>
          <p:spPr>
            <a:xfrm>
              <a:off x="869659" y="5504715"/>
              <a:ext cx="1248863" cy="5050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9E0000"/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System implications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69659" y="2628646"/>
              <a:ext cx="1248863" cy="5050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9E0000"/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What’s happening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9659" y="4045801"/>
              <a:ext cx="1248863" cy="5050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r" defTabSz="1218987">
                <a:defRPr sz="1000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defRPr>
              </a:lvl1pPr>
            </a:lstStyle>
            <a:p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9E0000"/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What are the challenges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45527" y="2572205"/>
              <a:ext cx="567771" cy="3410555"/>
              <a:chOff x="345527" y="2572205"/>
              <a:chExt cx="567771" cy="3410555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45527" y="2572205"/>
                <a:ext cx="567771" cy="56777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45527" y="3923927"/>
                <a:ext cx="567771" cy="56777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45527" y="5414989"/>
                <a:ext cx="567771" cy="56777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22"/>
              <p:cNvSpPr>
                <a:spLocks noEditPoints="1"/>
              </p:cNvSpPr>
              <p:nvPr/>
            </p:nvSpPr>
            <p:spPr bwMode="auto">
              <a:xfrm>
                <a:off x="434157" y="2652269"/>
                <a:ext cx="414232" cy="432642"/>
              </a:xfrm>
              <a:custGeom>
                <a:avLst/>
                <a:gdLst/>
                <a:ahLst/>
                <a:cxnLst>
                  <a:cxn ang="0">
                    <a:pos x="148" y="244"/>
                  </a:cxn>
                  <a:cxn ang="0">
                    <a:pos x="119" y="225"/>
                  </a:cxn>
                  <a:cxn ang="0">
                    <a:pos x="129" y="243"/>
                  </a:cxn>
                  <a:cxn ang="0">
                    <a:pos x="18" y="118"/>
                  </a:cxn>
                  <a:cxn ang="0">
                    <a:pos x="4" y="117"/>
                  </a:cxn>
                  <a:cxn ang="0">
                    <a:pos x="128" y="257"/>
                  </a:cxn>
                  <a:cxn ang="0">
                    <a:pos x="120" y="266"/>
                  </a:cxn>
                  <a:cxn ang="0">
                    <a:pos x="125" y="277"/>
                  </a:cxn>
                  <a:cxn ang="0">
                    <a:pos x="149" y="254"/>
                  </a:cxn>
                  <a:cxn ang="0">
                    <a:pos x="149" y="245"/>
                  </a:cxn>
                  <a:cxn ang="0">
                    <a:pos x="221" y="55"/>
                  </a:cxn>
                  <a:cxn ang="0">
                    <a:pos x="219" y="55"/>
                  </a:cxn>
                  <a:cxn ang="0">
                    <a:pos x="217" y="55"/>
                  </a:cxn>
                  <a:cxn ang="0">
                    <a:pos x="216" y="56"/>
                  </a:cxn>
                  <a:cxn ang="0">
                    <a:pos x="215" y="57"/>
                  </a:cxn>
                  <a:cxn ang="0">
                    <a:pos x="213" y="59"/>
                  </a:cxn>
                  <a:cxn ang="0">
                    <a:pos x="206" y="87"/>
                  </a:cxn>
                  <a:cxn ang="0">
                    <a:pos x="213" y="95"/>
                  </a:cxn>
                  <a:cxn ang="0">
                    <a:pos x="222" y="76"/>
                  </a:cxn>
                  <a:cxn ang="0">
                    <a:pos x="169" y="235"/>
                  </a:cxn>
                  <a:cxn ang="0">
                    <a:pos x="172" y="247"/>
                  </a:cxn>
                  <a:cxn ang="0">
                    <a:pos x="203" y="230"/>
                  </a:cxn>
                  <a:cxn ang="0">
                    <a:pos x="247" y="74"/>
                  </a:cxn>
                  <a:cxn ang="0">
                    <a:pos x="249" y="61"/>
                  </a:cxn>
                  <a:cxn ang="0">
                    <a:pos x="208" y="167"/>
                  </a:cxn>
                  <a:cxn ang="0">
                    <a:pos x="205" y="146"/>
                  </a:cxn>
                  <a:cxn ang="0">
                    <a:pos x="151" y="126"/>
                  </a:cxn>
                  <a:cxn ang="0">
                    <a:pos x="104" y="126"/>
                  </a:cxn>
                  <a:cxn ang="0">
                    <a:pos x="50" y="146"/>
                  </a:cxn>
                  <a:cxn ang="0">
                    <a:pos x="46" y="167"/>
                  </a:cxn>
                  <a:cxn ang="0">
                    <a:pos x="77" y="177"/>
                  </a:cxn>
                  <a:cxn ang="0">
                    <a:pos x="85" y="210"/>
                  </a:cxn>
                  <a:cxn ang="0">
                    <a:pos x="110" y="216"/>
                  </a:cxn>
                  <a:cxn ang="0">
                    <a:pos x="141" y="220"/>
                  </a:cxn>
                  <a:cxn ang="0">
                    <a:pos x="168" y="177"/>
                  </a:cxn>
                  <a:cxn ang="0">
                    <a:pos x="182" y="202"/>
                  </a:cxn>
                  <a:cxn ang="0">
                    <a:pos x="127" y="45"/>
                  </a:cxn>
                  <a:cxn ang="0">
                    <a:pos x="127" y="115"/>
                  </a:cxn>
                  <a:cxn ang="0">
                    <a:pos x="4" y="64"/>
                  </a:cxn>
                  <a:cxn ang="0">
                    <a:pos x="17" y="60"/>
                  </a:cxn>
                  <a:cxn ang="0">
                    <a:pos x="51" y="36"/>
                  </a:cxn>
                  <a:cxn ang="0">
                    <a:pos x="204" y="44"/>
                  </a:cxn>
                  <a:cxn ang="0">
                    <a:pos x="59" y="46"/>
                  </a:cxn>
                  <a:cxn ang="0">
                    <a:pos x="44" y="75"/>
                  </a:cxn>
                  <a:cxn ang="0">
                    <a:pos x="48" y="88"/>
                  </a:cxn>
                  <a:cxn ang="0">
                    <a:pos x="19" y="96"/>
                  </a:cxn>
                  <a:cxn ang="0">
                    <a:pos x="17" y="96"/>
                  </a:cxn>
                  <a:cxn ang="0">
                    <a:pos x="15" y="95"/>
                  </a:cxn>
                  <a:cxn ang="0">
                    <a:pos x="14" y="95"/>
                  </a:cxn>
                  <a:cxn ang="0">
                    <a:pos x="13" y="93"/>
                  </a:cxn>
                  <a:cxn ang="0">
                    <a:pos x="12" y="91"/>
                  </a:cxn>
                </a:cxnLst>
                <a:rect l="0" t="0" r="r" b="b"/>
                <a:pathLst>
                  <a:path w="265" h="277">
                    <a:moveTo>
                      <a:pt x="149" y="245"/>
                    </a:moveTo>
                    <a:cubicBezTo>
                      <a:pt x="149" y="245"/>
                      <a:pt x="149" y="244"/>
                      <a:pt x="148" y="244"/>
                    </a:cubicBezTo>
                    <a:cubicBezTo>
                      <a:pt x="128" y="224"/>
                      <a:pt x="128" y="224"/>
                      <a:pt x="128" y="224"/>
                    </a:cubicBezTo>
                    <a:cubicBezTo>
                      <a:pt x="125" y="222"/>
                      <a:pt x="121" y="222"/>
                      <a:pt x="119" y="225"/>
                    </a:cubicBezTo>
                    <a:cubicBezTo>
                      <a:pt x="116" y="227"/>
                      <a:pt x="116" y="231"/>
                      <a:pt x="119" y="234"/>
                    </a:cubicBezTo>
                    <a:cubicBezTo>
                      <a:pt x="129" y="243"/>
                      <a:pt x="129" y="243"/>
                      <a:pt x="129" y="243"/>
                    </a:cubicBezTo>
                    <a:cubicBezTo>
                      <a:pt x="95" y="244"/>
                      <a:pt x="62" y="228"/>
                      <a:pt x="41" y="201"/>
                    </a:cubicBezTo>
                    <a:cubicBezTo>
                      <a:pt x="22" y="178"/>
                      <a:pt x="13" y="148"/>
                      <a:pt x="18" y="118"/>
                    </a:cubicBezTo>
                    <a:cubicBezTo>
                      <a:pt x="19" y="115"/>
                      <a:pt x="15" y="112"/>
                      <a:pt x="12" y="111"/>
                    </a:cubicBezTo>
                    <a:cubicBezTo>
                      <a:pt x="8" y="111"/>
                      <a:pt x="5" y="113"/>
                      <a:pt x="4" y="117"/>
                    </a:cubicBezTo>
                    <a:cubicBezTo>
                      <a:pt x="0" y="150"/>
                      <a:pt x="9" y="183"/>
                      <a:pt x="31" y="209"/>
                    </a:cubicBezTo>
                    <a:cubicBezTo>
                      <a:pt x="54" y="239"/>
                      <a:pt x="90" y="257"/>
                      <a:pt x="128" y="257"/>
                    </a:cubicBezTo>
                    <a:cubicBezTo>
                      <a:pt x="128" y="257"/>
                      <a:pt x="128" y="257"/>
                      <a:pt x="128" y="257"/>
                    </a:cubicBezTo>
                    <a:cubicBezTo>
                      <a:pt x="120" y="266"/>
                      <a:pt x="120" y="266"/>
                      <a:pt x="120" y="266"/>
                    </a:cubicBezTo>
                    <a:cubicBezTo>
                      <a:pt x="117" y="269"/>
                      <a:pt x="118" y="273"/>
                      <a:pt x="120" y="275"/>
                    </a:cubicBezTo>
                    <a:cubicBezTo>
                      <a:pt x="121" y="276"/>
                      <a:pt x="123" y="277"/>
                      <a:pt x="125" y="277"/>
                    </a:cubicBezTo>
                    <a:cubicBezTo>
                      <a:pt x="126" y="277"/>
                      <a:pt x="128" y="276"/>
                      <a:pt x="129" y="275"/>
                    </a:cubicBezTo>
                    <a:cubicBezTo>
                      <a:pt x="149" y="254"/>
                      <a:pt x="149" y="254"/>
                      <a:pt x="149" y="254"/>
                    </a:cubicBezTo>
                    <a:cubicBezTo>
                      <a:pt x="150" y="253"/>
                      <a:pt x="151" y="251"/>
                      <a:pt x="150" y="248"/>
                    </a:cubicBezTo>
                    <a:cubicBezTo>
                      <a:pt x="150" y="247"/>
                      <a:pt x="150" y="246"/>
                      <a:pt x="149" y="245"/>
                    </a:cubicBezTo>
                    <a:close/>
                    <a:moveTo>
                      <a:pt x="249" y="61"/>
                    </a:moveTo>
                    <a:cubicBezTo>
                      <a:pt x="221" y="55"/>
                      <a:pt x="221" y="55"/>
                      <a:pt x="221" y="55"/>
                    </a:cubicBezTo>
                    <a:cubicBezTo>
                      <a:pt x="221" y="55"/>
                      <a:pt x="221" y="55"/>
                      <a:pt x="220" y="55"/>
                    </a:cubicBezTo>
                    <a:cubicBezTo>
                      <a:pt x="220" y="55"/>
                      <a:pt x="220" y="55"/>
                      <a:pt x="219" y="55"/>
                    </a:cubicBezTo>
                    <a:cubicBezTo>
                      <a:pt x="218" y="55"/>
                      <a:pt x="218" y="55"/>
                      <a:pt x="218" y="55"/>
                    </a:cubicBezTo>
                    <a:cubicBezTo>
                      <a:pt x="217" y="55"/>
                      <a:pt x="217" y="55"/>
                      <a:pt x="217" y="55"/>
                    </a:cubicBezTo>
                    <a:cubicBezTo>
                      <a:pt x="216" y="55"/>
                      <a:pt x="216" y="55"/>
                      <a:pt x="216" y="55"/>
                    </a:cubicBezTo>
                    <a:cubicBezTo>
                      <a:pt x="216" y="56"/>
                      <a:pt x="216" y="56"/>
                      <a:pt x="216" y="56"/>
                    </a:cubicBezTo>
                    <a:cubicBezTo>
                      <a:pt x="215" y="56"/>
                      <a:pt x="215" y="56"/>
                      <a:pt x="215" y="56"/>
                    </a:cubicBezTo>
                    <a:cubicBezTo>
                      <a:pt x="215" y="56"/>
                      <a:pt x="215" y="56"/>
                      <a:pt x="215" y="57"/>
                    </a:cubicBezTo>
                    <a:cubicBezTo>
                      <a:pt x="215" y="57"/>
                      <a:pt x="214" y="57"/>
                      <a:pt x="214" y="58"/>
                    </a:cubicBezTo>
                    <a:cubicBezTo>
                      <a:pt x="214" y="58"/>
                      <a:pt x="214" y="58"/>
                      <a:pt x="213" y="59"/>
                    </a:cubicBezTo>
                    <a:cubicBezTo>
                      <a:pt x="213" y="59"/>
                      <a:pt x="213" y="59"/>
                      <a:pt x="213" y="59"/>
                    </a:cubicBezTo>
                    <a:cubicBezTo>
                      <a:pt x="206" y="87"/>
                      <a:pt x="206" y="87"/>
                      <a:pt x="206" y="87"/>
                    </a:cubicBezTo>
                    <a:cubicBezTo>
                      <a:pt x="206" y="91"/>
                      <a:pt x="208" y="94"/>
                      <a:pt x="211" y="95"/>
                    </a:cubicBezTo>
                    <a:cubicBezTo>
                      <a:pt x="212" y="95"/>
                      <a:pt x="212" y="95"/>
                      <a:pt x="213" y="95"/>
                    </a:cubicBezTo>
                    <a:cubicBezTo>
                      <a:pt x="216" y="95"/>
                      <a:pt x="218" y="93"/>
                      <a:pt x="219" y="90"/>
                    </a:cubicBezTo>
                    <a:cubicBezTo>
                      <a:pt x="222" y="76"/>
                      <a:pt x="222" y="76"/>
                      <a:pt x="222" y="76"/>
                    </a:cubicBezTo>
                    <a:cubicBezTo>
                      <a:pt x="251" y="123"/>
                      <a:pt x="241" y="185"/>
                      <a:pt x="196" y="220"/>
                    </a:cubicBezTo>
                    <a:cubicBezTo>
                      <a:pt x="188" y="226"/>
                      <a:pt x="179" y="231"/>
                      <a:pt x="169" y="235"/>
                    </a:cubicBezTo>
                    <a:cubicBezTo>
                      <a:pt x="166" y="236"/>
                      <a:pt x="165" y="240"/>
                      <a:pt x="166" y="243"/>
                    </a:cubicBezTo>
                    <a:cubicBezTo>
                      <a:pt x="167" y="246"/>
                      <a:pt x="169" y="247"/>
                      <a:pt x="172" y="247"/>
                    </a:cubicBezTo>
                    <a:cubicBezTo>
                      <a:pt x="173" y="247"/>
                      <a:pt x="173" y="247"/>
                      <a:pt x="174" y="247"/>
                    </a:cubicBezTo>
                    <a:cubicBezTo>
                      <a:pt x="185" y="243"/>
                      <a:pt x="195" y="237"/>
                      <a:pt x="203" y="230"/>
                    </a:cubicBezTo>
                    <a:cubicBezTo>
                      <a:pt x="253" y="191"/>
                      <a:pt x="265" y="123"/>
                      <a:pt x="235" y="71"/>
                    </a:cubicBezTo>
                    <a:cubicBezTo>
                      <a:pt x="247" y="74"/>
                      <a:pt x="247" y="74"/>
                      <a:pt x="247" y="74"/>
                    </a:cubicBezTo>
                    <a:cubicBezTo>
                      <a:pt x="250" y="75"/>
                      <a:pt x="253" y="72"/>
                      <a:pt x="254" y="69"/>
                    </a:cubicBezTo>
                    <a:cubicBezTo>
                      <a:pt x="255" y="66"/>
                      <a:pt x="253" y="62"/>
                      <a:pt x="249" y="61"/>
                    </a:cubicBezTo>
                    <a:close/>
                    <a:moveTo>
                      <a:pt x="182" y="202"/>
                    </a:moveTo>
                    <a:cubicBezTo>
                      <a:pt x="193" y="193"/>
                      <a:pt x="203" y="181"/>
                      <a:pt x="208" y="167"/>
                    </a:cubicBezTo>
                    <a:cubicBezTo>
                      <a:pt x="205" y="148"/>
                      <a:pt x="205" y="148"/>
                      <a:pt x="205" y="148"/>
                    </a:cubicBezTo>
                    <a:cubicBezTo>
                      <a:pt x="205" y="148"/>
                      <a:pt x="205" y="147"/>
                      <a:pt x="205" y="146"/>
                    </a:cubicBezTo>
                    <a:cubicBezTo>
                      <a:pt x="201" y="134"/>
                      <a:pt x="189" y="126"/>
                      <a:pt x="175" y="126"/>
                    </a:cubicBezTo>
                    <a:cubicBezTo>
                      <a:pt x="151" y="126"/>
                      <a:pt x="151" y="126"/>
                      <a:pt x="151" y="126"/>
                    </a:cubicBezTo>
                    <a:cubicBezTo>
                      <a:pt x="128" y="156"/>
                      <a:pt x="128" y="156"/>
                      <a:pt x="128" y="156"/>
                    </a:cubicBezTo>
                    <a:cubicBezTo>
                      <a:pt x="104" y="126"/>
                      <a:pt x="104" y="126"/>
                      <a:pt x="104" y="126"/>
                    </a:cubicBezTo>
                    <a:cubicBezTo>
                      <a:pt x="80" y="126"/>
                      <a:pt x="80" y="126"/>
                      <a:pt x="80" y="126"/>
                    </a:cubicBezTo>
                    <a:cubicBezTo>
                      <a:pt x="66" y="126"/>
                      <a:pt x="54" y="134"/>
                      <a:pt x="50" y="146"/>
                    </a:cubicBezTo>
                    <a:cubicBezTo>
                      <a:pt x="50" y="147"/>
                      <a:pt x="50" y="148"/>
                      <a:pt x="50" y="148"/>
                    </a:cubicBezTo>
                    <a:cubicBezTo>
                      <a:pt x="46" y="167"/>
                      <a:pt x="46" y="167"/>
                      <a:pt x="46" y="167"/>
                    </a:cubicBezTo>
                    <a:cubicBezTo>
                      <a:pt x="52" y="181"/>
                      <a:pt x="61" y="193"/>
                      <a:pt x="73" y="202"/>
                    </a:cubicBezTo>
                    <a:cubicBezTo>
                      <a:pt x="77" y="177"/>
                      <a:pt x="77" y="177"/>
                      <a:pt x="77" y="177"/>
                    </a:cubicBezTo>
                    <a:cubicBezTo>
                      <a:pt x="86" y="177"/>
                      <a:pt x="86" y="177"/>
                      <a:pt x="86" y="177"/>
                    </a:cubicBezTo>
                    <a:cubicBezTo>
                      <a:pt x="85" y="210"/>
                      <a:pt x="85" y="210"/>
                      <a:pt x="85" y="210"/>
                    </a:cubicBezTo>
                    <a:cubicBezTo>
                      <a:pt x="92" y="214"/>
                      <a:pt x="99" y="217"/>
                      <a:pt x="107" y="219"/>
                    </a:cubicBezTo>
                    <a:cubicBezTo>
                      <a:pt x="108" y="218"/>
                      <a:pt x="109" y="217"/>
                      <a:pt x="110" y="216"/>
                    </a:cubicBezTo>
                    <a:cubicBezTo>
                      <a:pt x="117" y="208"/>
                      <a:pt x="129" y="208"/>
                      <a:pt x="137" y="215"/>
                    </a:cubicBezTo>
                    <a:cubicBezTo>
                      <a:pt x="141" y="220"/>
                      <a:pt x="141" y="220"/>
                      <a:pt x="141" y="220"/>
                    </a:cubicBezTo>
                    <a:cubicBezTo>
                      <a:pt x="152" y="218"/>
                      <a:pt x="161" y="215"/>
                      <a:pt x="170" y="210"/>
                    </a:cubicBezTo>
                    <a:cubicBezTo>
                      <a:pt x="168" y="177"/>
                      <a:pt x="168" y="177"/>
                      <a:pt x="168" y="177"/>
                    </a:cubicBezTo>
                    <a:cubicBezTo>
                      <a:pt x="178" y="177"/>
                      <a:pt x="178" y="177"/>
                      <a:pt x="178" y="177"/>
                    </a:cubicBezTo>
                    <a:lnTo>
                      <a:pt x="182" y="202"/>
                    </a:lnTo>
                    <a:close/>
                    <a:moveTo>
                      <a:pt x="163" y="80"/>
                    </a:moveTo>
                    <a:cubicBezTo>
                      <a:pt x="163" y="61"/>
                      <a:pt x="147" y="45"/>
                      <a:pt x="127" y="45"/>
                    </a:cubicBezTo>
                    <a:cubicBezTo>
                      <a:pt x="108" y="45"/>
                      <a:pt x="92" y="61"/>
                      <a:pt x="92" y="80"/>
                    </a:cubicBezTo>
                    <a:cubicBezTo>
                      <a:pt x="92" y="100"/>
                      <a:pt x="108" y="115"/>
                      <a:pt x="127" y="115"/>
                    </a:cubicBezTo>
                    <a:cubicBezTo>
                      <a:pt x="147" y="115"/>
                      <a:pt x="163" y="100"/>
                      <a:pt x="163" y="80"/>
                    </a:cubicBezTo>
                    <a:close/>
                    <a:moveTo>
                      <a:pt x="4" y="64"/>
                    </a:moveTo>
                    <a:cubicBezTo>
                      <a:pt x="3" y="61"/>
                      <a:pt x="5" y="57"/>
                      <a:pt x="8" y="56"/>
                    </a:cubicBezTo>
                    <a:cubicBezTo>
                      <a:pt x="11" y="55"/>
                      <a:pt x="15" y="57"/>
                      <a:pt x="17" y="60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8" y="58"/>
                      <a:pt x="39" y="46"/>
                      <a:pt x="51" y="36"/>
                    </a:cubicBezTo>
                    <a:cubicBezTo>
                      <a:pt x="96" y="0"/>
                      <a:pt x="158" y="0"/>
                      <a:pt x="203" y="35"/>
                    </a:cubicBezTo>
                    <a:cubicBezTo>
                      <a:pt x="205" y="38"/>
                      <a:pt x="206" y="42"/>
                      <a:pt x="204" y="44"/>
                    </a:cubicBezTo>
                    <a:cubicBezTo>
                      <a:pt x="202" y="47"/>
                      <a:pt x="198" y="48"/>
                      <a:pt x="195" y="46"/>
                    </a:cubicBezTo>
                    <a:cubicBezTo>
                      <a:pt x="155" y="15"/>
                      <a:pt x="99" y="15"/>
                      <a:pt x="59" y="46"/>
                    </a:cubicBezTo>
                    <a:cubicBezTo>
                      <a:pt x="48" y="55"/>
                      <a:pt x="38" y="67"/>
                      <a:pt x="31" y="79"/>
                    </a:cubicBezTo>
                    <a:cubicBezTo>
                      <a:pt x="44" y="75"/>
                      <a:pt x="44" y="75"/>
                      <a:pt x="44" y="75"/>
                    </a:cubicBezTo>
                    <a:cubicBezTo>
                      <a:pt x="48" y="74"/>
                      <a:pt x="51" y="76"/>
                      <a:pt x="52" y="80"/>
                    </a:cubicBezTo>
                    <a:cubicBezTo>
                      <a:pt x="53" y="83"/>
                      <a:pt x="51" y="87"/>
                      <a:pt x="48" y="88"/>
                    </a:cubicBezTo>
                    <a:cubicBezTo>
                      <a:pt x="21" y="96"/>
                      <a:pt x="21" y="96"/>
                      <a:pt x="21" y="96"/>
                    </a:cubicBezTo>
                    <a:cubicBezTo>
                      <a:pt x="21" y="96"/>
                      <a:pt x="20" y="96"/>
                      <a:pt x="19" y="96"/>
                    </a:cubicBezTo>
                    <a:cubicBezTo>
                      <a:pt x="19" y="96"/>
                      <a:pt x="19" y="96"/>
                      <a:pt x="18" y="96"/>
                    </a:cubicBezTo>
                    <a:cubicBezTo>
                      <a:pt x="18" y="96"/>
                      <a:pt x="18" y="96"/>
                      <a:pt x="17" y="96"/>
                    </a:cubicBezTo>
                    <a:cubicBezTo>
                      <a:pt x="17" y="96"/>
                      <a:pt x="17" y="96"/>
                      <a:pt x="17" y="96"/>
                    </a:cubicBezTo>
                    <a:cubicBezTo>
                      <a:pt x="17" y="95"/>
                      <a:pt x="15" y="95"/>
                      <a:pt x="15" y="95"/>
                    </a:cubicBezTo>
                    <a:cubicBezTo>
                      <a:pt x="15" y="95"/>
                      <a:pt x="15" y="95"/>
                      <a:pt x="15" y="95"/>
                    </a:cubicBezTo>
                    <a:cubicBezTo>
                      <a:pt x="15" y="95"/>
                      <a:pt x="15" y="95"/>
                      <a:pt x="14" y="95"/>
                    </a:cubicBezTo>
                    <a:cubicBezTo>
                      <a:pt x="14" y="94"/>
                      <a:pt x="14" y="94"/>
                      <a:pt x="13" y="94"/>
                    </a:cubicBezTo>
                    <a:cubicBezTo>
                      <a:pt x="13" y="93"/>
                      <a:pt x="13" y="93"/>
                      <a:pt x="13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2" y="92"/>
                      <a:pt x="12" y="92"/>
                      <a:pt x="12" y="91"/>
                    </a:cubicBezTo>
                    <a:lnTo>
                      <a:pt x="4" y="6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00791" tIns="50395" rIns="100791" bIns="5039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8" name="Freeform 29"/>
              <p:cNvSpPr>
                <a:spLocks noEditPoints="1"/>
              </p:cNvSpPr>
              <p:nvPr/>
            </p:nvSpPr>
            <p:spPr bwMode="auto">
              <a:xfrm>
                <a:off x="445560" y="4016687"/>
                <a:ext cx="377411" cy="393192"/>
              </a:xfrm>
              <a:custGeom>
                <a:avLst/>
                <a:gdLst/>
                <a:ahLst/>
                <a:cxnLst>
                  <a:cxn ang="0">
                    <a:pos x="232" y="144"/>
                  </a:cxn>
                  <a:cxn ang="0">
                    <a:pos x="204" y="79"/>
                  </a:cxn>
                  <a:cxn ang="0">
                    <a:pos x="196" y="76"/>
                  </a:cxn>
                  <a:cxn ang="0">
                    <a:pos x="218" y="163"/>
                  </a:cxn>
                  <a:cxn ang="0">
                    <a:pos x="210" y="171"/>
                  </a:cxn>
                  <a:cxn ang="0">
                    <a:pos x="208" y="168"/>
                  </a:cxn>
                  <a:cxn ang="0">
                    <a:pos x="157" y="140"/>
                  </a:cxn>
                  <a:cxn ang="0">
                    <a:pos x="141" y="74"/>
                  </a:cxn>
                  <a:cxn ang="0">
                    <a:pos x="144" y="65"/>
                  </a:cxn>
                  <a:cxn ang="0">
                    <a:pos x="201" y="51"/>
                  </a:cxn>
                  <a:cxn ang="0">
                    <a:pos x="219" y="65"/>
                  </a:cxn>
                  <a:cxn ang="0">
                    <a:pos x="235" y="144"/>
                  </a:cxn>
                  <a:cxn ang="0">
                    <a:pos x="36" y="172"/>
                  </a:cxn>
                  <a:cxn ang="0">
                    <a:pos x="37" y="83"/>
                  </a:cxn>
                  <a:cxn ang="0">
                    <a:pos x="22" y="134"/>
                  </a:cxn>
                  <a:cxn ang="0">
                    <a:pos x="9" y="143"/>
                  </a:cxn>
                  <a:cxn ang="0">
                    <a:pos x="13" y="64"/>
                  </a:cxn>
                  <a:cxn ang="0">
                    <a:pos x="33" y="50"/>
                  </a:cxn>
                  <a:cxn ang="0">
                    <a:pos x="61" y="57"/>
                  </a:cxn>
                  <a:cxn ang="0">
                    <a:pos x="63" y="122"/>
                  </a:cxn>
                  <a:cxn ang="0">
                    <a:pos x="65" y="57"/>
                  </a:cxn>
                  <a:cxn ang="0">
                    <a:pos x="94" y="50"/>
                  </a:cxn>
                  <a:cxn ang="0">
                    <a:pos x="113" y="64"/>
                  </a:cxn>
                  <a:cxn ang="0">
                    <a:pos x="91" y="83"/>
                  </a:cxn>
                  <a:cxn ang="0">
                    <a:pos x="90" y="84"/>
                  </a:cxn>
                  <a:cxn ang="0">
                    <a:pos x="87" y="140"/>
                  </a:cxn>
                  <a:cxn ang="0">
                    <a:pos x="37" y="168"/>
                  </a:cxn>
                  <a:cxn ang="0">
                    <a:pos x="204" y="222"/>
                  </a:cxn>
                  <a:cxn ang="0">
                    <a:pos x="170" y="201"/>
                  </a:cxn>
                  <a:cxn ang="0">
                    <a:pos x="164" y="245"/>
                  </a:cxn>
                  <a:cxn ang="0">
                    <a:pos x="81" y="245"/>
                  </a:cxn>
                  <a:cxn ang="0">
                    <a:pos x="75" y="201"/>
                  </a:cxn>
                  <a:cxn ang="0">
                    <a:pos x="41" y="222"/>
                  </a:cxn>
                  <a:cxn ang="0">
                    <a:pos x="49" y="172"/>
                  </a:cxn>
                  <a:cxn ang="0">
                    <a:pos x="104" y="152"/>
                  </a:cxn>
                  <a:cxn ang="0">
                    <a:pos x="141" y="152"/>
                  </a:cxn>
                  <a:cxn ang="0">
                    <a:pos x="196" y="172"/>
                  </a:cxn>
                  <a:cxn ang="0">
                    <a:pos x="43" y="23"/>
                  </a:cxn>
                  <a:cxn ang="0">
                    <a:pos x="83" y="23"/>
                  </a:cxn>
                  <a:cxn ang="0">
                    <a:pos x="43" y="23"/>
                  </a:cxn>
                  <a:cxn ang="0">
                    <a:pos x="165" y="15"/>
                  </a:cxn>
                  <a:cxn ang="0">
                    <a:pos x="198" y="15"/>
                  </a:cxn>
                  <a:cxn ang="0">
                    <a:pos x="182" y="43"/>
                  </a:cxn>
                  <a:cxn ang="0">
                    <a:pos x="122" y="82"/>
                  </a:cxn>
                  <a:cxn ang="0">
                    <a:pos x="122" y="144"/>
                  </a:cxn>
                  <a:cxn ang="0">
                    <a:pos x="122" y="82"/>
                  </a:cxn>
                </a:cxnLst>
                <a:rect l="0" t="0" r="r" b="b"/>
                <a:pathLst>
                  <a:path w="242" h="251">
                    <a:moveTo>
                      <a:pt x="235" y="144"/>
                    </a:moveTo>
                    <a:cubicBezTo>
                      <a:pt x="234" y="144"/>
                      <a:pt x="233" y="144"/>
                      <a:pt x="232" y="144"/>
                    </a:cubicBezTo>
                    <a:cubicBezTo>
                      <a:pt x="228" y="144"/>
                      <a:pt x="223" y="142"/>
                      <a:pt x="222" y="137"/>
                    </a:cubicBezTo>
                    <a:cubicBezTo>
                      <a:pt x="204" y="79"/>
                      <a:pt x="204" y="79"/>
                      <a:pt x="204" y="79"/>
                    </a:cubicBezTo>
                    <a:cubicBezTo>
                      <a:pt x="203" y="78"/>
                      <a:pt x="203" y="77"/>
                      <a:pt x="202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217" y="159"/>
                      <a:pt x="217" y="159"/>
                      <a:pt x="217" y="159"/>
                    </a:cubicBezTo>
                    <a:cubicBezTo>
                      <a:pt x="218" y="160"/>
                      <a:pt x="218" y="161"/>
                      <a:pt x="218" y="163"/>
                    </a:cubicBezTo>
                    <a:cubicBezTo>
                      <a:pt x="218" y="167"/>
                      <a:pt x="214" y="171"/>
                      <a:pt x="210" y="171"/>
                    </a:cubicBezTo>
                    <a:cubicBezTo>
                      <a:pt x="210" y="171"/>
                      <a:pt x="210" y="171"/>
                      <a:pt x="210" y="171"/>
                    </a:cubicBezTo>
                    <a:cubicBezTo>
                      <a:pt x="209" y="171"/>
                      <a:pt x="209" y="171"/>
                      <a:pt x="209" y="171"/>
                    </a:cubicBezTo>
                    <a:cubicBezTo>
                      <a:pt x="208" y="170"/>
                      <a:pt x="208" y="169"/>
                      <a:pt x="208" y="168"/>
                    </a:cubicBezTo>
                    <a:cubicBezTo>
                      <a:pt x="203" y="151"/>
                      <a:pt x="186" y="140"/>
                      <a:pt x="168" y="140"/>
                    </a:cubicBezTo>
                    <a:cubicBezTo>
                      <a:pt x="157" y="140"/>
                      <a:pt x="157" y="140"/>
                      <a:pt x="157" y="140"/>
                    </a:cubicBezTo>
                    <a:cubicBezTo>
                      <a:pt x="163" y="132"/>
                      <a:pt x="166" y="123"/>
                      <a:pt x="166" y="113"/>
                    </a:cubicBezTo>
                    <a:cubicBezTo>
                      <a:pt x="166" y="96"/>
                      <a:pt x="156" y="81"/>
                      <a:pt x="141" y="74"/>
                    </a:cubicBezTo>
                    <a:cubicBezTo>
                      <a:pt x="144" y="65"/>
                      <a:pt x="144" y="65"/>
                      <a:pt x="144" y="65"/>
                    </a:cubicBezTo>
                    <a:cubicBezTo>
                      <a:pt x="144" y="65"/>
                      <a:pt x="144" y="65"/>
                      <a:pt x="144" y="65"/>
                    </a:cubicBezTo>
                    <a:cubicBezTo>
                      <a:pt x="147" y="56"/>
                      <a:pt x="154" y="51"/>
                      <a:pt x="163" y="51"/>
                    </a:cubicBezTo>
                    <a:cubicBezTo>
                      <a:pt x="201" y="51"/>
                      <a:pt x="201" y="51"/>
                      <a:pt x="201" y="51"/>
                    </a:cubicBezTo>
                    <a:cubicBezTo>
                      <a:pt x="209" y="51"/>
                      <a:pt x="216" y="56"/>
                      <a:pt x="219" y="65"/>
                    </a:cubicBezTo>
                    <a:cubicBezTo>
                      <a:pt x="219" y="65"/>
                      <a:pt x="219" y="65"/>
                      <a:pt x="219" y="65"/>
                    </a:cubicBezTo>
                    <a:cubicBezTo>
                      <a:pt x="241" y="132"/>
                      <a:pt x="241" y="132"/>
                      <a:pt x="241" y="132"/>
                    </a:cubicBezTo>
                    <a:cubicBezTo>
                      <a:pt x="242" y="137"/>
                      <a:pt x="240" y="142"/>
                      <a:pt x="235" y="144"/>
                    </a:cubicBezTo>
                    <a:close/>
                    <a:moveTo>
                      <a:pt x="37" y="168"/>
                    </a:moveTo>
                    <a:cubicBezTo>
                      <a:pt x="37" y="169"/>
                      <a:pt x="36" y="170"/>
                      <a:pt x="36" y="172"/>
                    </a:cubicBezTo>
                    <a:cubicBezTo>
                      <a:pt x="35" y="177"/>
                      <a:pt x="35" y="177"/>
                      <a:pt x="35" y="177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22" y="134"/>
                      <a:pt x="22" y="134"/>
                      <a:pt x="22" y="134"/>
                    </a:cubicBezTo>
                    <a:cubicBezTo>
                      <a:pt x="21" y="139"/>
                      <a:pt x="17" y="143"/>
                      <a:pt x="11" y="143"/>
                    </a:cubicBezTo>
                    <a:cubicBezTo>
                      <a:pt x="11" y="143"/>
                      <a:pt x="10" y="143"/>
                      <a:pt x="9" y="143"/>
                    </a:cubicBezTo>
                    <a:cubicBezTo>
                      <a:pt x="4" y="142"/>
                      <a:pt x="0" y="136"/>
                      <a:pt x="1" y="131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3" y="64"/>
                      <a:pt x="13" y="63"/>
                      <a:pt x="14" y="63"/>
                    </a:cubicBezTo>
                    <a:cubicBezTo>
                      <a:pt x="16" y="55"/>
                      <a:pt x="24" y="50"/>
                      <a:pt x="33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55" y="114"/>
                      <a:pt x="55" y="114"/>
                      <a:pt x="55" y="114"/>
                    </a:cubicBezTo>
                    <a:cubicBezTo>
                      <a:pt x="63" y="122"/>
                      <a:pt x="63" y="122"/>
                      <a:pt x="63" y="122"/>
                    </a:cubicBezTo>
                    <a:cubicBezTo>
                      <a:pt x="71" y="114"/>
                      <a:pt x="71" y="114"/>
                      <a:pt x="71" y="114"/>
                    </a:cubicBezTo>
                    <a:cubicBezTo>
                      <a:pt x="65" y="57"/>
                      <a:pt x="65" y="57"/>
                      <a:pt x="65" y="57"/>
                    </a:cubicBezTo>
                    <a:cubicBezTo>
                      <a:pt x="72" y="50"/>
                      <a:pt x="72" y="50"/>
                      <a:pt x="72" y="50"/>
                    </a:cubicBezTo>
                    <a:cubicBezTo>
                      <a:pt x="94" y="50"/>
                      <a:pt x="94" y="50"/>
                      <a:pt x="94" y="50"/>
                    </a:cubicBezTo>
                    <a:cubicBezTo>
                      <a:pt x="103" y="50"/>
                      <a:pt x="110" y="55"/>
                      <a:pt x="113" y="63"/>
                    </a:cubicBezTo>
                    <a:cubicBezTo>
                      <a:pt x="113" y="64"/>
                      <a:pt x="113" y="64"/>
                      <a:pt x="113" y="64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05" y="72"/>
                      <a:pt x="97" y="76"/>
                      <a:pt x="91" y="83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83" y="91"/>
                      <a:pt x="79" y="102"/>
                      <a:pt x="79" y="113"/>
                    </a:cubicBezTo>
                    <a:cubicBezTo>
                      <a:pt x="79" y="123"/>
                      <a:pt x="82" y="132"/>
                      <a:pt x="87" y="140"/>
                    </a:cubicBezTo>
                    <a:cubicBezTo>
                      <a:pt x="77" y="140"/>
                      <a:pt x="77" y="140"/>
                      <a:pt x="77" y="140"/>
                    </a:cubicBezTo>
                    <a:cubicBezTo>
                      <a:pt x="59" y="140"/>
                      <a:pt x="42" y="151"/>
                      <a:pt x="37" y="168"/>
                    </a:cubicBezTo>
                    <a:close/>
                    <a:moveTo>
                      <a:pt x="196" y="174"/>
                    </a:moveTo>
                    <a:cubicBezTo>
                      <a:pt x="204" y="222"/>
                      <a:pt x="204" y="222"/>
                      <a:pt x="204" y="222"/>
                    </a:cubicBezTo>
                    <a:cubicBezTo>
                      <a:pt x="196" y="229"/>
                      <a:pt x="186" y="235"/>
                      <a:pt x="176" y="240"/>
                    </a:cubicBezTo>
                    <a:cubicBezTo>
                      <a:pt x="170" y="201"/>
                      <a:pt x="170" y="201"/>
                      <a:pt x="170" y="201"/>
                    </a:cubicBezTo>
                    <a:cubicBezTo>
                      <a:pt x="162" y="201"/>
                      <a:pt x="162" y="201"/>
                      <a:pt x="162" y="201"/>
                    </a:cubicBezTo>
                    <a:cubicBezTo>
                      <a:pt x="164" y="245"/>
                      <a:pt x="164" y="245"/>
                      <a:pt x="164" y="245"/>
                    </a:cubicBezTo>
                    <a:cubicBezTo>
                      <a:pt x="151" y="249"/>
                      <a:pt x="137" y="251"/>
                      <a:pt x="122" y="251"/>
                    </a:cubicBezTo>
                    <a:cubicBezTo>
                      <a:pt x="108" y="251"/>
                      <a:pt x="94" y="249"/>
                      <a:pt x="81" y="245"/>
                    </a:cubicBezTo>
                    <a:cubicBezTo>
                      <a:pt x="83" y="201"/>
                      <a:pt x="83" y="201"/>
                      <a:pt x="83" y="201"/>
                    </a:cubicBezTo>
                    <a:cubicBezTo>
                      <a:pt x="75" y="201"/>
                      <a:pt x="75" y="201"/>
                      <a:pt x="75" y="201"/>
                    </a:cubicBezTo>
                    <a:cubicBezTo>
                      <a:pt x="68" y="240"/>
                      <a:pt x="68" y="240"/>
                      <a:pt x="68" y="240"/>
                    </a:cubicBezTo>
                    <a:cubicBezTo>
                      <a:pt x="58" y="235"/>
                      <a:pt x="49" y="229"/>
                      <a:pt x="41" y="222"/>
                    </a:cubicBezTo>
                    <a:cubicBezTo>
                      <a:pt x="49" y="174"/>
                      <a:pt x="49" y="174"/>
                      <a:pt x="49" y="174"/>
                    </a:cubicBezTo>
                    <a:cubicBezTo>
                      <a:pt x="49" y="173"/>
                      <a:pt x="49" y="172"/>
                      <a:pt x="49" y="172"/>
                    </a:cubicBezTo>
                    <a:cubicBezTo>
                      <a:pt x="53" y="160"/>
                      <a:pt x="64" y="152"/>
                      <a:pt x="77" y="152"/>
                    </a:cubicBezTo>
                    <a:cubicBezTo>
                      <a:pt x="104" y="152"/>
                      <a:pt x="104" y="152"/>
                      <a:pt x="104" y="152"/>
                    </a:cubicBezTo>
                    <a:cubicBezTo>
                      <a:pt x="123" y="174"/>
                      <a:pt x="123" y="174"/>
                      <a:pt x="123" y="174"/>
                    </a:cubicBezTo>
                    <a:cubicBezTo>
                      <a:pt x="141" y="152"/>
                      <a:pt x="141" y="152"/>
                      <a:pt x="141" y="152"/>
                    </a:cubicBezTo>
                    <a:cubicBezTo>
                      <a:pt x="168" y="152"/>
                      <a:pt x="168" y="152"/>
                      <a:pt x="168" y="152"/>
                    </a:cubicBezTo>
                    <a:cubicBezTo>
                      <a:pt x="181" y="152"/>
                      <a:pt x="192" y="160"/>
                      <a:pt x="196" y="172"/>
                    </a:cubicBezTo>
                    <a:cubicBezTo>
                      <a:pt x="196" y="172"/>
                      <a:pt x="196" y="173"/>
                      <a:pt x="196" y="174"/>
                    </a:cubicBezTo>
                    <a:close/>
                    <a:moveTo>
                      <a:pt x="43" y="23"/>
                    </a:moveTo>
                    <a:cubicBezTo>
                      <a:pt x="43" y="12"/>
                      <a:pt x="52" y="3"/>
                      <a:pt x="63" y="3"/>
                    </a:cubicBezTo>
                    <a:cubicBezTo>
                      <a:pt x="74" y="3"/>
                      <a:pt x="83" y="12"/>
                      <a:pt x="83" y="23"/>
                    </a:cubicBezTo>
                    <a:cubicBezTo>
                      <a:pt x="83" y="34"/>
                      <a:pt x="74" y="43"/>
                      <a:pt x="63" y="43"/>
                    </a:cubicBezTo>
                    <a:cubicBezTo>
                      <a:pt x="52" y="43"/>
                      <a:pt x="43" y="34"/>
                      <a:pt x="43" y="23"/>
                    </a:cubicBezTo>
                    <a:close/>
                    <a:moveTo>
                      <a:pt x="154" y="34"/>
                    </a:moveTo>
                    <a:cubicBezTo>
                      <a:pt x="153" y="29"/>
                      <a:pt x="162" y="32"/>
                      <a:pt x="165" y="15"/>
                    </a:cubicBezTo>
                    <a:cubicBezTo>
                      <a:pt x="167" y="3"/>
                      <a:pt x="177" y="0"/>
                      <a:pt x="182" y="0"/>
                    </a:cubicBezTo>
                    <a:cubicBezTo>
                      <a:pt x="186" y="0"/>
                      <a:pt x="196" y="3"/>
                      <a:pt x="198" y="15"/>
                    </a:cubicBezTo>
                    <a:cubicBezTo>
                      <a:pt x="201" y="32"/>
                      <a:pt x="210" y="29"/>
                      <a:pt x="209" y="34"/>
                    </a:cubicBezTo>
                    <a:cubicBezTo>
                      <a:pt x="208" y="38"/>
                      <a:pt x="199" y="43"/>
                      <a:pt x="182" y="43"/>
                    </a:cubicBezTo>
                    <a:cubicBezTo>
                      <a:pt x="164" y="43"/>
                      <a:pt x="156" y="38"/>
                      <a:pt x="154" y="34"/>
                    </a:cubicBezTo>
                    <a:close/>
                    <a:moveTo>
                      <a:pt x="122" y="82"/>
                    </a:moveTo>
                    <a:cubicBezTo>
                      <a:pt x="140" y="82"/>
                      <a:pt x="154" y="96"/>
                      <a:pt x="154" y="113"/>
                    </a:cubicBezTo>
                    <a:cubicBezTo>
                      <a:pt x="154" y="130"/>
                      <a:pt x="140" y="144"/>
                      <a:pt x="122" y="144"/>
                    </a:cubicBezTo>
                    <a:cubicBezTo>
                      <a:pt x="105" y="144"/>
                      <a:pt x="91" y="130"/>
                      <a:pt x="91" y="113"/>
                    </a:cubicBezTo>
                    <a:cubicBezTo>
                      <a:pt x="91" y="96"/>
                      <a:pt x="105" y="82"/>
                      <a:pt x="122" y="8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00791" tIns="50395" rIns="100791" bIns="5039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9" name="Freeform 10"/>
              <p:cNvSpPr>
                <a:spLocks/>
              </p:cNvSpPr>
              <p:nvPr/>
            </p:nvSpPr>
            <p:spPr bwMode="auto">
              <a:xfrm>
                <a:off x="435040" y="5505074"/>
                <a:ext cx="398451" cy="378725"/>
              </a:xfrm>
              <a:custGeom>
                <a:avLst/>
                <a:gdLst/>
                <a:ahLst/>
                <a:cxnLst>
                  <a:cxn ang="0">
                    <a:pos x="227" y="144"/>
                  </a:cxn>
                  <a:cxn ang="0">
                    <a:pos x="195" y="197"/>
                  </a:cxn>
                  <a:cxn ang="0">
                    <a:pos x="187" y="242"/>
                  </a:cxn>
                  <a:cxn ang="0">
                    <a:pos x="179" y="192"/>
                  </a:cxn>
                  <a:cxn ang="0">
                    <a:pos x="179" y="191"/>
                  </a:cxn>
                  <a:cxn ang="0">
                    <a:pos x="211" y="159"/>
                  </a:cxn>
                  <a:cxn ang="0">
                    <a:pos x="195" y="154"/>
                  </a:cxn>
                  <a:cxn ang="0">
                    <a:pos x="204" y="127"/>
                  </a:cxn>
                  <a:cxn ang="0">
                    <a:pos x="236" y="95"/>
                  </a:cxn>
                  <a:cxn ang="0">
                    <a:pos x="224" y="95"/>
                  </a:cxn>
                  <a:cxn ang="0">
                    <a:pos x="195" y="114"/>
                  </a:cxn>
                  <a:cxn ang="0">
                    <a:pos x="230" y="73"/>
                  </a:cxn>
                  <a:cxn ang="0">
                    <a:pos x="230" y="60"/>
                  </a:cxn>
                  <a:cxn ang="0">
                    <a:pos x="191" y="42"/>
                  </a:cxn>
                  <a:cxn ang="0">
                    <a:pos x="191" y="56"/>
                  </a:cxn>
                  <a:cxn ang="0">
                    <a:pos x="190" y="82"/>
                  </a:cxn>
                  <a:cxn ang="0">
                    <a:pos x="124" y="43"/>
                  </a:cxn>
                  <a:cxn ang="0">
                    <a:pos x="136" y="27"/>
                  </a:cxn>
                  <a:cxn ang="0">
                    <a:pos x="136" y="14"/>
                  </a:cxn>
                  <a:cxn ang="0">
                    <a:pos x="111" y="43"/>
                  </a:cxn>
                  <a:cxn ang="0">
                    <a:pos x="96" y="43"/>
                  </a:cxn>
                  <a:cxn ang="0">
                    <a:pos x="46" y="51"/>
                  </a:cxn>
                  <a:cxn ang="0">
                    <a:pos x="34" y="51"/>
                  </a:cxn>
                  <a:cxn ang="0">
                    <a:pos x="50" y="89"/>
                  </a:cxn>
                  <a:cxn ang="0">
                    <a:pos x="63" y="89"/>
                  </a:cxn>
                  <a:cxn ang="0">
                    <a:pos x="101" y="87"/>
                  </a:cxn>
                  <a:cxn ang="0">
                    <a:pos x="101" y="74"/>
                  </a:cxn>
                  <a:cxn ang="0">
                    <a:pos x="96" y="56"/>
                  </a:cxn>
                  <a:cxn ang="0">
                    <a:pos x="158" y="65"/>
                  </a:cxn>
                  <a:cxn ang="0">
                    <a:pos x="77" y="109"/>
                  </a:cxn>
                  <a:cxn ang="0">
                    <a:pos x="76" y="109"/>
                  </a:cxn>
                  <a:cxn ang="0">
                    <a:pos x="50" y="109"/>
                  </a:cxn>
                  <a:cxn ang="0">
                    <a:pos x="20" y="79"/>
                  </a:cxn>
                  <a:cxn ang="0">
                    <a:pos x="50" y="122"/>
                  </a:cxn>
                  <a:cxn ang="0">
                    <a:pos x="46" y="140"/>
                  </a:cxn>
                  <a:cxn ang="0">
                    <a:pos x="59" y="140"/>
                  </a:cxn>
                  <a:cxn ang="0">
                    <a:pos x="77" y="122"/>
                  </a:cxn>
                  <a:cxn ang="0">
                    <a:pos x="93" y="143"/>
                  </a:cxn>
                  <a:cxn ang="0">
                    <a:pos x="106" y="143"/>
                  </a:cxn>
                  <a:cxn ang="0">
                    <a:pos x="153" y="126"/>
                  </a:cxn>
                  <a:cxn ang="0">
                    <a:pos x="166" y="126"/>
                  </a:cxn>
                  <a:cxn ang="0">
                    <a:pos x="171" y="76"/>
                  </a:cxn>
                  <a:cxn ang="0">
                    <a:pos x="182" y="160"/>
                  </a:cxn>
                  <a:cxn ang="0">
                    <a:pos x="142" y="134"/>
                  </a:cxn>
                  <a:cxn ang="0">
                    <a:pos x="129" y="134"/>
                  </a:cxn>
                  <a:cxn ang="0">
                    <a:pos x="165" y="191"/>
                  </a:cxn>
                  <a:cxn ang="0">
                    <a:pos x="165" y="192"/>
                  </a:cxn>
                  <a:cxn ang="0">
                    <a:pos x="156" y="242"/>
                  </a:cxn>
                  <a:cxn ang="0">
                    <a:pos x="148" y="196"/>
                  </a:cxn>
                  <a:cxn ang="0">
                    <a:pos x="112" y="172"/>
                  </a:cxn>
                  <a:cxn ang="0">
                    <a:pos x="69" y="162"/>
                  </a:cxn>
                  <a:cxn ang="0">
                    <a:pos x="69" y="24"/>
                  </a:cxn>
                  <a:cxn ang="0">
                    <a:pos x="128" y="0"/>
                  </a:cxn>
                  <a:cxn ang="0">
                    <a:pos x="190" y="26"/>
                  </a:cxn>
                </a:cxnLst>
                <a:rect l="0" t="0" r="r" b="b"/>
                <a:pathLst>
                  <a:path w="255" h="242">
                    <a:moveTo>
                      <a:pt x="255" y="91"/>
                    </a:moveTo>
                    <a:cubicBezTo>
                      <a:pt x="255" y="113"/>
                      <a:pt x="244" y="133"/>
                      <a:pt x="227" y="144"/>
                    </a:cubicBezTo>
                    <a:cubicBezTo>
                      <a:pt x="227" y="146"/>
                      <a:pt x="227" y="147"/>
                      <a:pt x="227" y="148"/>
                    </a:cubicBezTo>
                    <a:cubicBezTo>
                      <a:pt x="227" y="170"/>
                      <a:pt x="214" y="189"/>
                      <a:pt x="195" y="197"/>
                    </a:cubicBezTo>
                    <a:cubicBezTo>
                      <a:pt x="195" y="235"/>
                      <a:pt x="195" y="235"/>
                      <a:pt x="195" y="235"/>
                    </a:cubicBezTo>
                    <a:cubicBezTo>
                      <a:pt x="195" y="239"/>
                      <a:pt x="191" y="242"/>
                      <a:pt x="187" y="242"/>
                    </a:cubicBezTo>
                    <a:cubicBezTo>
                      <a:pt x="179" y="242"/>
                      <a:pt x="179" y="242"/>
                      <a:pt x="179" y="242"/>
                    </a:cubicBezTo>
                    <a:cubicBezTo>
                      <a:pt x="179" y="192"/>
                      <a:pt x="179" y="192"/>
                      <a:pt x="179" y="192"/>
                    </a:cubicBezTo>
                    <a:cubicBezTo>
                      <a:pt x="179" y="192"/>
                      <a:pt x="178" y="192"/>
                      <a:pt x="178" y="191"/>
                    </a:cubicBezTo>
                    <a:cubicBezTo>
                      <a:pt x="179" y="191"/>
                      <a:pt x="179" y="191"/>
                      <a:pt x="179" y="191"/>
                    </a:cubicBezTo>
                    <a:cubicBezTo>
                      <a:pt x="179" y="177"/>
                      <a:pt x="190" y="165"/>
                      <a:pt x="204" y="165"/>
                    </a:cubicBezTo>
                    <a:cubicBezTo>
                      <a:pt x="208" y="165"/>
                      <a:pt x="211" y="162"/>
                      <a:pt x="211" y="159"/>
                    </a:cubicBezTo>
                    <a:cubicBezTo>
                      <a:pt x="211" y="155"/>
                      <a:pt x="208" y="152"/>
                      <a:pt x="204" y="152"/>
                    </a:cubicBezTo>
                    <a:cubicBezTo>
                      <a:pt x="201" y="152"/>
                      <a:pt x="198" y="153"/>
                      <a:pt x="195" y="154"/>
                    </a:cubicBezTo>
                    <a:cubicBezTo>
                      <a:pt x="195" y="127"/>
                      <a:pt x="195" y="127"/>
                      <a:pt x="195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22" y="127"/>
                      <a:pt x="236" y="113"/>
                      <a:pt x="236" y="95"/>
                    </a:cubicBezTo>
                    <a:cubicBezTo>
                      <a:pt x="236" y="91"/>
                      <a:pt x="234" y="88"/>
                      <a:pt x="230" y="88"/>
                    </a:cubicBezTo>
                    <a:cubicBezTo>
                      <a:pt x="227" y="88"/>
                      <a:pt x="224" y="91"/>
                      <a:pt x="224" y="95"/>
                    </a:cubicBezTo>
                    <a:cubicBezTo>
                      <a:pt x="224" y="105"/>
                      <a:pt x="215" y="114"/>
                      <a:pt x="204" y="114"/>
                    </a:cubicBezTo>
                    <a:cubicBezTo>
                      <a:pt x="195" y="114"/>
                      <a:pt x="195" y="114"/>
                      <a:pt x="195" y="114"/>
                    </a:cubicBezTo>
                    <a:cubicBezTo>
                      <a:pt x="195" y="108"/>
                      <a:pt x="195" y="108"/>
                      <a:pt x="195" y="108"/>
                    </a:cubicBezTo>
                    <a:cubicBezTo>
                      <a:pt x="195" y="89"/>
                      <a:pt x="211" y="73"/>
                      <a:pt x="230" y="73"/>
                    </a:cubicBezTo>
                    <a:cubicBezTo>
                      <a:pt x="234" y="73"/>
                      <a:pt x="236" y="70"/>
                      <a:pt x="236" y="66"/>
                    </a:cubicBezTo>
                    <a:cubicBezTo>
                      <a:pt x="236" y="63"/>
                      <a:pt x="234" y="60"/>
                      <a:pt x="230" y="60"/>
                    </a:cubicBezTo>
                    <a:cubicBezTo>
                      <a:pt x="225" y="60"/>
                      <a:pt x="221" y="61"/>
                      <a:pt x="216" y="62"/>
                    </a:cubicBezTo>
                    <a:cubicBezTo>
                      <a:pt x="213" y="51"/>
                      <a:pt x="203" y="42"/>
                      <a:pt x="191" y="42"/>
                    </a:cubicBezTo>
                    <a:cubicBezTo>
                      <a:pt x="187" y="42"/>
                      <a:pt x="184" y="45"/>
                      <a:pt x="184" y="49"/>
                    </a:cubicBezTo>
                    <a:cubicBezTo>
                      <a:pt x="184" y="53"/>
                      <a:pt x="187" y="56"/>
                      <a:pt x="191" y="56"/>
                    </a:cubicBezTo>
                    <a:cubicBezTo>
                      <a:pt x="198" y="56"/>
                      <a:pt x="203" y="61"/>
                      <a:pt x="204" y="68"/>
                    </a:cubicBezTo>
                    <a:cubicBezTo>
                      <a:pt x="198" y="72"/>
                      <a:pt x="193" y="77"/>
                      <a:pt x="190" y="82"/>
                    </a:cubicBezTo>
                    <a:cubicBezTo>
                      <a:pt x="180" y="59"/>
                      <a:pt x="156" y="43"/>
                      <a:pt x="130" y="43"/>
                    </a:cubicBezTo>
                    <a:cubicBezTo>
                      <a:pt x="124" y="43"/>
                      <a:pt x="124" y="43"/>
                      <a:pt x="124" y="43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3"/>
                      <a:pt x="129" y="27"/>
                      <a:pt x="136" y="27"/>
                    </a:cubicBezTo>
                    <a:cubicBezTo>
                      <a:pt x="139" y="27"/>
                      <a:pt x="142" y="25"/>
                      <a:pt x="142" y="21"/>
                    </a:cubicBezTo>
                    <a:cubicBezTo>
                      <a:pt x="142" y="16"/>
                      <a:pt x="139" y="14"/>
                      <a:pt x="136" y="14"/>
                    </a:cubicBezTo>
                    <a:cubicBezTo>
                      <a:pt x="122" y="14"/>
                      <a:pt x="111" y="26"/>
                      <a:pt x="111" y="39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96" y="43"/>
                      <a:pt x="96" y="43"/>
                      <a:pt x="96" y="43"/>
                    </a:cubicBezTo>
                    <a:cubicBezTo>
                      <a:pt x="96" y="43"/>
                      <a:pt x="96" y="43"/>
                      <a:pt x="96" y="43"/>
                    </a:cubicBezTo>
                    <a:cubicBezTo>
                      <a:pt x="80" y="43"/>
                      <a:pt x="66" y="51"/>
                      <a:pt x="58" y="64"/>
                    </a:cubicBezTo>
                    <a:cubicBezTo>
                      <a:pt x="51" y="63"/>
                      <a:pt x="46" y="57"/>
                      <a:pt x="46" y="51"/>
                    </a:cubicBezTo>
                    <a:cubicBezTo>
                      <a:pt x="46" y="47"/>
                      <a:pt x="44" y="44"/>
                      <a:pt x="40" y="44"/>
                    </a:cubicBezTo>
                    <a:cubicBezTo>
                      <a:pt x="36" y="44"/>
                      <a:pt x="34" y="47"/>
                      <a:pt x="34" y="51"/>
                    </a:cubicBezTo>
                    <a:cubicBezTo>
                      <a:pt x="34" y="62"/>
                      <a:pt x="41" y="72"/>
                      <a:pt x="52" y="76"/>
                    </a:cubicBezTo>
                    <a:cubicBezTo>
                      <a:pt x="51" y="80"/>
                      <a:pt x="50" y="85"/>
                      <a:pt x="50" y="89"/>
                    </a:cubicBezTo>
                    <a:cubicBezTo>
                      <a:pt x="50" y="93"/>
                      <a:pt x="53" y="96"/>
                      <a:pt x="56" y="96"/>
                    </a:cubicBezTo>
                    <a:cubicBezTo>
                      <a:pt x="60" y="96"/>
                      <a:pt x="63" y="93"/>
                      <a:pt x="63" y="89"/>
                    </a:cubicBezTo>
                    <a:cubicBezTo>
                      <a:pt x="63" y="80"/>
                      <a:pt x="67" y="72"/>
                      <a:pt x="73" y="66"/>
                    </a:cubicBezTo>
                    <a:cubicBezTo>
                      <a:pt x="77" y="78"/>
                      <a:pt x="88" y="87"/>
                      <a:pt x="101" y="87"/>
                    </a:cubicBezTo>
                    <a:cubicBezTo>
                      <a:pt x="105" y="87"/>
                      <a:pt x="108" y="84"/>
                      <a:pt x="108" y="80"/>
                    </a:cubicBezTo>
                    <a:cubicBezTo>
                      <a:pt x="108" y="77"/>
                      <a:pt x="105" y="74"/>
                      <a:pt x="101" y="74"/>
                    </a:cubicBezTo>
                    <a:cubicBezTo>
                      <a:pt x="92" y="74"/>
                      <a:pt x="85" y="67"/>
                      <a:pt x="84" y="58"/>
                    </a:cubicBezTo>
                    <a:cubicBezTo>
                      <a:pt x="88" y="57"/>
                      <a:pt x="92" y="56"/>
                      <a:pt x="96" y="56"/>
                    </a:cubicBezTo>
                    <a:cubicBezTo>
                      <a:pt x="130" y="56"/>
                      <a:pt x="130" y="56"/>
                      <a:pt x="130" y="56"/>
                    </a:cubicBezTo>
                    <a:cubicBezTo>
                      <a:pt x="140" y="56"/>
                      <a:pt x="150" y="59"/>
                      <a:pt x="158" y="65"/>
                    </a:cubicBezTo>
                    <a:cubicBezTo>
                      <a:pt x="132" y="69"/>
                      <a:pt x="111" y="86"/>
                      <a:pt x="100" y="109"/>
                    </a:cubicBezTo>
                    <a:cubicBezTo>
                      <a:pt x="77" y="109"/>
                      <a:pt x="77" y="109"/>
                      <a:pt x="77" y="109"/>
                    </a:cubicBezTo>
                    <a:cubicBezTo>
                      <a:pt x="77" y="109"/>
                      <a:pt x="77" y="109"/>
                      <a:pt x="77" y="109"/>
                    </a:cubicBezTo>
                    <a:cubicBezTo>
                      <a:pt x="76" y="109"/>
                      <a:pt x="76" y="109"/>
                      <a:pt x="76" y="109"/>
                    </a:cubicBezTo>
                    <a:cubicBezTo>
                      <a:pt x="76" y="109"/>
                      <a:pt x="76" y="109"/>
                      <a:pt x="76" y="109"/>
                    </a:cubicBezTo>
                    <a:cubicBezTo>
                      <a:pt x="50" y="109"/>
                      <a:pt x="50" y="109"/>
                      <a:pt x="50" y="109"/>
                    </a:cubicBezTo>
                    <a:cubicBezTo>
                      <a:pt x="37" y="109"/>
                      <a:pt x="26" y="99"/>
                      <a:pt x="26" y="85"/>
                    </a:cubicBezTo>
                    <a:cubicBezTo>
                      <a:pt x="26" y="82"/>
                      <a:pt x="23" y="79"/>
                      <a:pt x="20" y="79"/>
                    </a:cubicBezTo>
                    <a:cubicBezTo>
                      <a:pt x="16" y="79"/>
                      <a:pt x="13" y="82"/>
                      <a:pt x="13" y="85"/>
                    </a:cubicBezTo>
                    <a:cubicBezTo>
                      <a:pt x="13" y="106"/>
                      <a:pt x="30" y="122"/>
                      <a:pt x="50" y="122"/>
                    </a:cubicBezTo>
                    <a:cubicBezTo>
                      <a:pt x="52" y="122"/>
                      <a:pt x="52" y="122"/>
                      <a:pt x="52" y="122"/>
                    </a:cubicBezTo>
                    <a:cubicBezTo>
                      <a:pt x="48" y="127"/>
                      <a:pt x="46" y="133"/>
                      <a:pt x="46" y="140"/>
                    </a:cubicBezTo>
                    <a:cubicBezTo>
                      <a:pt x="46" y="143"/>
                      <a:pt x="49" y="146"/>
                      <a:pt x="53" y="146"/>
                    </a:cubicBezTo>
                    <a:cubicBezTo>
                      <a:pt x="56" y="146"/>
                      <a:pt x="59" y="143"/>
                      <a:pt x="59" y="140"/>
                    </a:cubicBezTo>
                    <a:cubicBezTo>
                      <a:pt x="59" y="130"/>
                      <a:pt x="67" y="122"/>
                      <a:pt x="77" y="122"/>
                    </a:cubicBezTo>
                    <a:cubicBezTo>
                      <a:pt x="77" y="122"/>
                      <a:pt x="77" y="122"/>
                      <a:pt x="77" y="122"/>
                    </a:cubicBezTo>
                    <a:cubicBezTo>
                      <a:pt x="96" y="122"/>
                      <a:pt x="96" y="122"/>
                      <a:pt x="96" y="122"/>
                    </a:cubicBezTo>
                    <a:cubicBezTo>
                      <a:pt x="94" y="129"/>
                      <a:pt x="93" y="136"/>
                      <a:pt x="93" y="143"/>
                    </a:cubicBezTo>
                    <a:cubicBezTo>
                      <a:pt x="93" y="147"/>
                      <a:pt x="96" y="149"/>
                      <a:pt x="99" y="149"/>
                    </a:cubicBezTo>
                    <a:cubicBezTo>
                      <a:pt x="103" y="149"/>
                      <a:pt x="106" y="147"/>
                      <a:pt x="106" y="143"/>
                    </a:cubicBezTo>
                    <a:cubicBezTo>
                      <a:pt x="106" y="125"/>
                      <a:pt x="113" y="108"/>
                      <a:pt x="125" y="96"/>
                    </a:cubicBezTo>
                    <a:cubicBezTo>
                      <a:pt x="141" y="97"/>
                      <a:pt x="153" y="110"/>
                      <a:pt x="153" y="126"/>
                    </a:cubicBezTo>
                    <a:cubicBezTo>
                      <a:pt x="153" y="130"/>
                      <a:pt x="156" y="133"/>
                      <a:pt x="160" y="133"/>
                    </a:cubicBezTo>
                    <a:cubicBezTo>
                      <a:pt x="163" y="133"/>
                      <a:pt x="166" y="130"/>
                      <a:pt x="166" y="126"/>
                    </a:cubicBezTo>
                    <a:cubicBezTo>
                      <a:pt x="166" y="108"/>
                      <a:pt x="154" y="92"/>
                      <a:pt x="138" y="86"/>
                    </a:cubicBezTo>
                    <a:cubicBezTo>
                      <a:pt x="147" y="80"/>
                      <a:pt x="158" y="76"/>
                      <a:pt x="171" y="76"/>
                    </a:cubicBezTo>
                    <a:cubicBezTo>
                      <a:pt x="178" y="85"/>
                      <a:pt x="182" y="95"/>
                      <a:pt x="182" y="107"/>
                    </a:cubicBezTo>
                    <a:cubicBezTo>
                      <a:pt x="182" y="160"/>
                      <a:pt x="182" y="160"/>
                      <a:pt x="182" y="160"/>
                    </a:cubicBezTo>
                    <a:cubicBezTo>
                      <a:pt x="179" y="162"/>
                      <a:pt x="176" y="165"/>
                      <a:pt x="174" y="168"/>
                    </a:cubicBezTo>
                    <a:cubicBezTo>
                      <a:pt x="155" y="166"/>
                      <a:pt x="142" y="151"/>
                      <a:pt x="142" y="134"/>
                    </a:cubicBezTo>
                    <a:cubicBezTo>
                      <a:pt x="142" y="130"/>
                      <a:pt x="139" y="127"/>
                      <a:pt x="135" y="127"/>
                    </a:cubicBezTo>
                    <a:cubicBezTo>
                      <a:pt x="132" y="127"/>
                      <a:pt x="129" y="130"/>
                      <a:pt x="129" y="134"/>
                    </a:cubicBezTo>
                    <a:cubicBezTo>
                      <a:pt x="129" y="156"/>
                      <a:pt x="145" y="175"/>
                      <a:pt x="166" y="180"/>
                    </a:cubicBezTo>
                    <a:cubicBezTo>
                      <a:pt x="165" y="183"/>
                      <a:pt x="165" y="187"/>
                      <a:pt x="165" y="191"/>
                    </a:cubicBezTo>
                    <a:cubicBezTo>
                      <a:pt x="165" y="191"/>
                      <a:pt x="165" y="191"/>
                      <a:pt x="165" y="191"/>
                    </a:cubicBezTo>
                    <a:cubicBezTo>
                      <a:pt x="165" y="192"/>
                      <a:pt x="165" y="192"/>
                      <a:pt x="165" y="192"/>
                    </a:cubicBezTo>
                    <a:cubicBezTo>
                      <a:pt x="165" y="242"/>
                      <a:pt x="165" y="242"/>
                      <a:pt x="165" y="242"/>
                    </a:cubicBezTo>
                    <a:cubicBezTo>
                      <a:pt x="156" y="242"/>
                      <a:pt x="156" y="242"/>
                      <a:pt x="156" y="242"/>
                    </a:cubicBezTo>
                    <a:cubicBezTo>
                      <a:pt x="151" y="242"/>
                      <a:pt x="148" y="239"/>
                      <a:pt x="148" y="235"/>
                    </a:cubicBezTo>
                    <a:cubicBezTo>
                      <a:pt x="148" y="196"/>
                      <a:pt x="148" y="196"/>
                      <a:pt x="148" y="196"/>
                    </a:cubicBezTo>
                    <a:cubicBezTo>
                      <a:pt x="137" y="190"/>
                      <a:pt x="129" y="181"/>
                      <a:pt x="124" y="170"/>
                    </a:cubicBezTo>
                    <a:cubicBezTo>
                      <a:pt x="120" y="171"/>
                      <a:pt x="116" y="172"/>
                      <a:pt x="112" y="172"/>
                    </a:cubicBezTo>
                    <a:cubicBezTo>
                      <a:pt x="101" y="172"/>
                      <a:pt x="91" y="167"/>
                      <a:pt x="85" y="160"/>
                    </a:cubicBezTo>
                    <a:cubicBezTo>
                      <a:pt x="80" y="161"/>
                      <a:pt x="74" y="162"/>
                      <a:pt x="69" y="162"/>
                    </a:cubicBezTo>
                    <a:cubicBezTo>
                      <a:pt x="31" y="162"/>
                      <a:pt x="0" y="131"/>
                      <a:pt x="0" y="93"/>
                    </a:cubicBezTo>
                    <a:cubicBezTo>
                      <a:pt x="0" y="55"/>
                      <a:pt x="31" y="24"/>
                      <a:pt x="69" y="24"/>
                    </a:cubicBezTo>
                    <a:cubicBezTo>
                      <a:pt x="75" y="24"/>
                      <a:pt x="81" y="25"/>
                      <a:pt x="87" y="27"/>
                    </a:cubicBezTo>
                    <a:cubicBezTo>
                      <a:pt x="95" y="11"/>
                      <a:pt x="110" y="0"/>
                      <a:pt x="128" y="0"/>
                    </a:cubicBezTo>
                    <a:cubicBezTo>
                      <a:pt x="147" y="0"/>
                      <a:pt x="163" y="11"/>
                      <a:pt x="171" y="29"/>
                    </a:cubicBezTo>
                    <a:cubicBezTo>
                      <a:pt x="177" y="27"/>
                      <a:pt x="183" y="26"/>
                      <a:pt x="190" y="26"/>
                    </a:cubicBezTo>
                    <a:cubicBezTo>
                      <a:pt x="226" y="26"/>
                      <a:pt x="255" y="55"/>
                      <a:pt x="255" y="9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00791" tIns="50395" rIns="100791" bIns="5039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123757" y="2215328"/>
              <a:ext cx="1847135" cy="302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VS Health Sans"/>
                  <a:cs typeface="Arial" panose="020B0604020202020204" pitchFamily="34" charset="0"/>
                  <a:sym typeface="Arial" panose="020B0604020202020204" pitchFamily="34" charset="0"/>
                </a:rPr>
                <a:t>Product sale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VS Health Sans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8352" y="2215328"/>
              <a:ext cx="1847135" cy="302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Data sourcing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2947" y="2215328"/>
              <a:ext cx="1847135" cy="302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Prepare bill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27542" y="2215328"/>
              <a:ext cx="1847135" cy="302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Process bill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862136" y="2215328"/>
              <a:ext cx="1847135" cy="302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Reporting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23757" y="2492150"/>
              <a:ext cx="1847135" cy="107497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Multiple teams sell the same product under different</a:t>
              </a:r>
              <a:r>
                <a:rPr lang="en-US" sz="11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VS Health Sans"/>
                  <a:cs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legal entities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VS Health Sans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58352" y="2492150"/>
              <a:ext cx="1847135" cy="107497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VS Health Sans"/>
                  <a:cs typeface="Arial" panose="020B0604020202020204" pitchFamily="34" charset="0"/>
                  <a:sym typeface="Arial" panose="020B0604020202020204" pitchFamily="34" charset="0"/>
                </a:rPr>
                <a:t>Product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 activity and data are collected from different workflows through manual processes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92947" y="2492150"/>
              <a:ext cx="1847135" cy="107497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Data hands offs and manual data replication between product and billing teams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27542" y="2492150"/>
              <a:ext cx="1847135" cy="107497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Multiple separate systems to produce client invoice and manage AR functions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862136" y="2492149"/>
              <a:ext cx="1847135" cy="1074977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Manually pull and </a:t>
              </a:r>
              <a:r>
                <a:rPr lang="en-US" sz="11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VS Health Sans"/>
                  <a:cs typeface="Arial" panose="020B0604020202020204" pitchFamily="34" charset="0"/>
                  <a:sym typeface="Arial" panose="020B0604020202020204" pitchFamily="34" charset="0"/>
                </a:rPr>
                <a:t>translate data from one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systems to </a:t>
              </a:r>
              <a:r>
                <a:rPr lang="en-US" sz="11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VS Health Sans"/>
                  <a:cs typeface="Arial" panose="020B0604020202020204" pitchFamily="34" charset="0"/>
                  <a:sym typeface="Arial" panose="020B0604020202020204" pitchFamily="34" charset="0"/>
                </a:rPr>
                <a:t>another for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reporting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23757" y="3639957"/>
              <a:ext cx="1847135" cy="302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Business rules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58352" y="3639957"/>
              <a:ext cx="1847135" cy="302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defTabSz="1218987">
                <a:defRPr sz="1200" b="1">
                  <a:solidFill>
                    <a:srgbClr val="FD000D"/>
                  </a:solidFill>
                  <a:latin typeface="+mj-lt"/>
                  <a:cs typeface="Arial" panose="020B0604020202020204" pitchFamily="34" charset="0"/>
                </a:defRPr>
              </a:lvl1pPr>
            </a:lstStyle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VS Health Sans"/>
                  <a:sym typeface="Arial" panose="020B0604020202020204" pitchFamily="34" charset="0"/>
                </a:rPr>
                <a:t>Speed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VS Health Sans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92947" y="3639957"/>
              <a:ext cx="1847135" cy="302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defTabSz="1218987">
                <a:defRPr sz="1200" b="1">
                  <a:solidFill>
                    <a:srgbClr val="E7027C"/>
                  </a:solidFill>
                  <a:latin typeface="+mj-lt"/>
                  <a:cs typeface="Arial" panose="020B0604020202020204" pitchFamily="34" charset="0"/>
                </a:defRPr>
              </a:lvl1pPr>
            </a:lstStyle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VS Health Sans"/>
                  <a:sym typeface="Arial" panose="020B0604020202020204" pitchFamily="34" charset="0"/>
                </a:rPr>
                <a:t>Data quality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VS Health Sans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7542" y="3639957"/>
              <a:ext cx="1847135" cy="302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defTabSz="1218987">
                <a:defRPr sz="1200" b="1">
                  <a:solidFill>
                    <a:srgbClr val="63208C"/>
                  </a:solidFill>
                  <a:latin typeface="+mj-lt"/>
                  <a:cs typeface="Arial" panose="020B0604020202020204" pitchFamily="34" charset="0"/>
                </a:defRPr>
              </a:lvl1pPr>
            </a:lstStyle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Experience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862136" y="3639957"/>
              <a:ext cx="1847135" cy="302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defTabSz="1218987">
                <a:defRPr sz="1200" b="1">
                  <a:solidFill>
                    <a:srgbClr val="4150D4"/>
                  </a:solidFill>
                  <a:latin typeface="+mj-lt"/>
                  <a:cs typeface="Arial" panose="020B0604020202020204" pitchFamily="34" charset="0"/>
                </a:defRPr>
              </a:lvl1pPr>
            </a:lstStyle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VS Health Sans"/>
                  <a:sym typeface="Arial" panose="020B0604020202020204" pitchFamily="34" charset="0"/>
                </a:rPr>
                <a:t>Visibility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VS Health Sans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23757" y="3916910"/>
              <a:ext cx="1847135" cy="1074977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Duplication of effort for a given product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Potential different business rule for the same product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CVS Health Sans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58352" y="3916910"/>
              <a:ext cx="1847135" cy="1074977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Time consuming to collect source data using different tools and processes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92947" y="3916910"/>
              <a:ext cx="1847135" cy="107497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VS Health Sans"/>
                  <a:cs typeface="Arial" panose="020B0604020202020204" pitchFamily="34" charset="0"/>
                  <a:sym typeface="Arial" panose="020B0604020202020204" pitchFamily="34" charset="0"/>
                </a:rPr>
                <a:t>Data quality is subject to human error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VS Health Sans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27542" y="3916910"/>
              <a:ext cx="1847135" cy="107497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Payor / Plan Sponsor may receive multiple bills for different products purchased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862136" y="3916910"/>
              <a:ext cx="1847135" cy="107497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1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VS Health Sans"/>
                  <a:cs typeface="Arial" panose="020B0604020202020204" pitchFamily="34" charset="0"/>
                  <a:sym typeface="Arial" panose="020B0604020202020204" pitchFamily="34" charset="0"/>
                </a:rPr>
                <a:t>N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o centralized reporting view across the billing systems for Transformation products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23757" y="5056007"/>
              <a:ext cx="1847135" cy="302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VS Health Sans"/>
                  <a:cs typeface="Arial" panose="020B0604020202020204" pitchFamily="34" charset="0"/>
                  <a:sym typeface="Arial" panose="020B0604020202020204" pitchFamily="34" charset="0"/>
                </a:rPr>
                <a:t>Systems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VS Health Sans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58352" y="5056007"/>
              <a:ext cx="1847135" cy="302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VS Health Sans"/>
                  <a:cs typeface="Arial" panose="020B0604020202020204" pitchFamily="34" charset="0"/>
                  <a:sym typeface="Arial" panose="020B0604020202020204" pitchFamily="34" charset="0"/>
                </a:rPr>
                <a:t>Data input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VS Health Sans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7542" y="5056007"/>
              <a:ext cx="1847135" cy="302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Duplication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862136" y="5056007"/>
              <a:ext cx="1847135" cy="302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Insight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92947" y="5056007"/>
              <a:ext cx="1847135" cy="302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Traceability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23757" y="5332058"/>
              <a:ext cx="1847135" cy="1074977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Keep multiple systems synchronized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58352" y="5332059"/>
              <a:ext cx="1847135" cy="107497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Lack of automation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992947" y="5332059"/>
              <a:ext cx="1847135" cy="107497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VS Health Sans"/>
                  <a:cs typeface="Arial" panose="020B0604020202020204" pitchFamily="34" charset="0"/>
                  <a:sym typeface="Arial" panose="020B0604020202020204" pitchFamily="34" charset="0"/>
                </a:rPr>
                <a:t>Lack of visibility for error detection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927542" y="5332058"/>
              <a:ext cx="1847135" cy="1074977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No mechanism to support a single bill for the Transformation products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VS Health Sans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862136" y="5332059"/>
              <a:ext cx="1847135" cy="107497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Disjoint systems require manual </a:t>
              </a:r>
              <a:r>
                <a:rPr lang="en-US" sz="11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VS Health Sans"/>
                  <a:cs typeface="Arial" panose="020B0604020202020204" pitchFamily="34" charset="0"/>
                  <a:sym typeface="Arial" panose="020B0604020202020204" pitchFamily="34" charset="0"/>
                </a:rPr>
                <a:t>aggregation for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business insights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123757" y="3560860"/>
              <a:ext cx="9585514" cy="0"/>
            </a:xfrm>
            <a:prstGeom prst="straightConnector1">
              <a:avLst/>
            </a:prstGeom>
            <a:ln w="38100" cmpd="sng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2123757" y="4983948"/>
              <a:ext cx="9585514" cy="0"/>
            </a:xfrm>
            <a:prstGeom prst="straightConnector1">
              <a:avLst/>
            </a:prstGeom>
            <a:ln w="38100" cmpd="sng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123757" y="6407035"/>
              <a:ext cx="9585514" cy="0"/>
            </a:xfrm>
            <a:prstGeom prst="straightConnector1">
              <a:avLst/>
            </a:prstGeom>
            <a:ln w="38100" cmpd="sng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672831" y="1770638"/>
            <a:ext cx="10809398" cy="5040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VS Health Sans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Description of Transformation billing scenario</a:t>
            </a:r>
          </a:p>
        </p:txBody>
      </p:sp>
    </p:spTree>
    <p:extLst>
      <p:ext uri="{BB962C8B-B14F-4D97-AF65-F5344CB8AC3E}">
        <p14:creationId xmlns:p14="http://schemas.microsoft.com/office/powerpoint/2010/main" val="346753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F777-49FB-4C21-9131-BBB74D8D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Product Billing Recommendation</a:t>
            </a:r>
          </a:p>
        </p:txBody>
      </p:sp>
      <p:sp>
        <p:nvSpPr>
          <p:cNvPr id="8" name="Text Placeholder 23">
            <a:extLst>
              <a:ext uri="{FF2B5EF4-FFF2-40B4-BE49-F238E27FC236}">
                <a16:creationId xmlns:a16="http://schemas.microsoft.com/office/drawing/2014/main" id="{02088D01-04C6-47E7-AA8A-CB7412A144F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7929" y="734897"/>
            <a:ext cx="9883639" cy="253932"/>
          </a:xfrm>
        </p:spPr>
        <p:txBody>
          <a:bodyPr/>
          <a:lstStyle/>
          <a:p>
            <a:r>
              <a:rPr lang="en-US" dirty="0">
                <a:solidFill>
                  <a:srgbClr val="3F3F3F"/>
                </a:solidFill>
                <a:cs typeface="Arial" panose="020B0604020202020204" pitchFamily="34" charset="0"/>
                <a:sym typeface="Arial" panose="020B0604020202020204" pitchFamily="34" charset="0"/>
              </a:rPr>
              <a:t>A federated approach</a:t>
            </a:r>
            <a:endParaRPr lang="en-US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9AA36-692F-4DC4-8B61-A3CB226D0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33" y="1075948"/>
            <a:ext cx="10980204" cy="528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7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F777-49FB-4C21-9131-BBB74D8D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Payor Agnostic Billing Recommendation</a:t>
            </a:r>
          </a:p>
        </p:txBody>
      </p:sp>
      <p:sp>
        <p:nvSpPr>
          <p:cNvPr id="8" name="Text Placeholder 23">
            <a:extLst>
              <a:ext uri="{FF2B5EF4-FFF2-40B4-BE49-F238E27FC236}">
                <a16:creationId xmlns:a16="http://schemas.microsoft.com/office/drawing/2014/main" id="{02088D01-04C6-47E7-AA8A-CB7412A144F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7929" y="734897"/>
            <a:ext cx="9883639" cy="253932"/>
          </a:xfrm>
        </p:spPr>
        <p:txBody>
          <a:bodyPr/>
          <a:lstStyle/>
          <a:p>
            <a:r>
              <a:rPr lang="en-US" dirty="0">
                <a:solidFill>
                  <a:srgbClr val="3F3F3F"/>
                </a:solidFill>
                <a:cs typeface="Arial" panose="020B0604020202020204" pitchFamily="34" charset="0"/>
                <a:sym typeface="Arial" panose="020B0604020202020204" pitchFamily="34" charset="0"/>
              </a:rPr>
              <a:t>Focusing on Payor Agnostic products</a:t>
            </a:r>
            <a:endParaRPr lang="en-US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0F38B1-0A36-45D7-A3E8-62D552A04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87" y="1074987"/>
            <a:ext cx="10799496" cy="528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2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176" y="248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6" y="248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929" y="309210"/>
            <a:ext cx="9667726" cy="958048"/>
          </a:xfrm>
        </p:spPr>
        <p:txBody>
          <a:bodyPr/>
          <a:lstStyle/>
          <a:p>
            <a:r>
              <a:rPr lang="en-US" dirty="0">
                <a:cs typeface="Arial" panose="020B0604020202020204" pitchFamily="34" charset="0"/>
                <a:sym typeface="Arial" panose="020B0604020202020204" pitchFamily="34" charset="0"/>
              </a:rPr>
              <a:t>What does Success look like?</a:t>
            </a:r>
            <a:br>
              <a:rPr lang="en-US" dirty="0">
                <a:cs typeface="Arial" panose="020B0604020202020204" pitchFamily="34" charset="0"/>
                <a:sym typeface="Arial" panose="020B0604020202020204" pitchFamily="34" charset="0"/>
              </a:rPr>
            </a:br>
            <a:endParaRPr lang="en-US" dirty="0">
              <a:cs typeface="Arial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40317" y="708975"/>
            <a:ext cx="9685338" cy="422275"/>
          </a:xfrm>
        </p:spPr>
        <p:txBody>
          <a:bodyPr/>
          <a:lstStyle/>
          <a:p>
            <a:r>
              <a:rPr lang="en-US" dirty="0">
                <a:cs typeface="Arial" panose="020B0604020202020204" pitchFamily="34" charset="0"/>
                <a:sym typeface="Arial" panose="020B0604020202020204" pitchFamily="34" charset="0"/>
              </a:rPr>
              <a:t>Minimize manual processes, create consistent and automated flow to improve accuracy and enable single bill for the  Transformation products</a:t>
            </a:r>
            <a:endParaRPr lang="en-US" dirty="0">
              <a:cs typeface="Arial"/>
              <a:sym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57929" y="1744728"/>
            <a:ext cx="10674413" cy="0"/>
          </a:xfrm>
          <a:prstGeom prst="line">
            <a:avLst/>
          </a:prstGeom>
          <a:ln w="15875" cmpd="sng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/>
          <p:cNvSpPr txBox="1">
            <a:spLocks/>
          </p:cNvSpPr>
          <p:nvPr/>
        </p:nvSpPr>
        <p:spPr>
          <a:xfrm>
            <a:off x="4505326" y="1531015"/>
            <a:ext cx="2628900" cy="4484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vert="horz" wrap="square" lIns="71981" tIns="71981" rIns="71981" bIns="71981" rtlCol="0" anchor="t">
            <a:noAutofit/>
          </a:bodyPr>
          <a:lstStyle>
            <a:lvl1pPr marL="0" indent="0" algn="l" defTabSz="914400" rtl="0" eaLnBrk="1" latinLnBrk="0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chemeClr val="tx1"/>
                </a:solidFill>
                <a:cs typeface="Arial" panose="020B0604020202020204" pitchFamily="34" charset="0"/>
                <a:sym typeface="Arial" panose="020B0604020202020204" pitchFamily="34" charset="0"/>
              </a:rPr>
              <a:t>Target State benefit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VS Health Sans"/>
              <a:ea typeface="Domaine Display" charset="0"/>
              <a:cs typeface="Arial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7223" y="3083570"/>
            <a:ext cx="2570467" cy="9229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799" b="1" dirty="0">
                <a:solidFill>
                  <a:srgbClr val="3F3F3F"/>
                </a:solidFill>
                <a:latin typeface="CVS Health Sans"/>
                <a:cs typeface="Arial" panose="020B0604020202020204" pitchFamily="34" charset="0"/>
                <a:sym typeface="Arial" panose="020B0604020202020204" pitchFamily="34" charset="0"/>
              </a:rPr>
              <a:t>Improve Plan Sponsor / customer experience </a:t>
            </a:r>
            <a:endParaRPr kumimoji="0" lang="en-US" sz="1799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VS Health Sans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57929" y="3390622"/>
            <a:ext cx="550381" cy="569186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57929" y="4635489"/>
            <a:ext cx="550381" cy="569186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97223" y="4464261"/>
            <a:ext cx="2570467" cy="9229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VS Health Sans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Streamline billing operation and improve insights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941869" y="4189830"/>
            <a:ext cx="2421390" cy="12311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664" indent="-285664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3F3F3F"/>
                </a:solidFill>
                <a:latin typeface="CVS Health Sans"/>
                <a:cs typeface="Arial" panose="020B0604020202020204" pitchFamily="34" charset="0"/>
                <a:sym typeface="Arial" panose="020B0604020202020204" pitchFamily="34" charset="0"/>
              </a:rPr>
              <a:t>Time to market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VS Health Sans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664" marR="0" lvl="0" indent="-28566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rgbClr val="3F3F3F"/>
                </a:solidFill>
                <a:latin typeface="CVS Health Sans"/>
                <a:cs typeface="Arial" panose="020B0604020202020204" pitchFamily="34" charset="0"/>
                <a:sym typeface="Arial" panose="020B0604020202020204" pitchFamily="34" charset="0"/>
              </a:rPr>
              <a:t>Improved accuracy</a:t>
            </a:r>
          </a:p>
          <a:p>
            <a:pPr marL="285664" indent="-285664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VS Health Sans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Improved financial oversight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97223" y="2377213"/>
            <a:ext cx="1999498" cy="2945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456621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VS Health Sans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Potential Benefit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95854" y="2377213"/>
            <a:ext cx="1999498" cy="2945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456621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VS Health Sans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Description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20176" y="2377213"/>
            <a:ext cx="2199448" cy="2945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456621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VS Health Sans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Positive Outcomes</a:t>
            </a:r>
          </a:p>
        </p:txBody>
      </p:sp>
      <p:sp>
        <p:nvSpPr>
          <p:cNvPr id="18" name="Freeform 4886"/>
          <p:cNvSpPr>
            <a:spLocks/>
          </p:cNvSpPr>
          <p:nvPr/>
        </p:nvSpPr>
        <p:spPr bwMode="auto">
          <a:xfrm>
            <a:off x="683663" y="3529618"/>
            <a:ext cx="291197" cy="291197"/>
          </a:xfrm>
          <a:custGeom>
            <a:avLst/>
            <a:gdLst>
              <a:gd name="T0" fmla="*/ 320 w 320"/>
              <a:gd name="T1" fmla="*/ 124 h 320"/>
              <a:gd name="T2" fmla="*/ 320 w 320"/>
              <a:gd name="T3" fmla="*/ 196 h 320"/>
              <a:gd name="T4" fmla="*/ 320 w 320"/>
              <a:gd name="T5" fmla="*/ 196 h 320"/>
              <a:gd name="T6" fmla="*/ 318 w 320"/>
              <a:gd name="T7" fmla="*/ 202 h 320"/>
              <a:gd name="T8" fmla="*/ 316 w 320"/>
              <a:gd name="T9" fmla="*/ 208 h 320"/>
              <a:gd name="T10" fmla="*/ 310 w 320"/>
              <a:gd name="T11" fmla="*/ 210 h 320"/>
              <a:gd name="T12" fmla="*/ 304 w 320"/>
              <a:gd name="T13" fmla="*/ 212 h 320"/>
              <a:gd name="T14" fmla="*/ 212 w 320"/>
              <a:gd name="T15" fmla="*/ 212 h 320"/>
              <a:gd name="T16" fmla="*/ 212 w 320"/>
              <a:gd name="T17" fmla="*/ 304 h 320"/>
              <a:gd name="T18" fmla="*/ 212 w 320"/>
              <a:gd name="T19" fmla="*/ 304 h 320"/>
              <a:gd name="T20" fmla="*/ 210 w 320"/>
              <a:gd name="T21" fmla="*/ 310 h 320"/>
              <a:gd name="T22" fmla="*/ 208 w 320"/>
              <a:gd name="T23" fmla="*/ 316 h 320"/>
              <a:gd name="T24" fmla="*/ 202 w 320"/>
              <a:gd name="T25" fmla="*/ 318 h 320"/>
              <a:gd name="T26" fmla="*/ 196 w 320"/>
              <a:gd name="T27" fmla="*/ 320 h 320"/>
              <a:gd name="T28" fmla="*/ 124 w 320"/>
              <a:gd name="T29" fmla="*/ 320 h 320"/>
              <a:gd name="T30" fmla="*/ 124 w 320"/>
              <a:gd name="T31" fmla="*/ 320 h 320"/>
              <a:gd name="T32" fmla="*/ 118 w 320"/>
              <a:gd name="T33" fmla="*/ 318 h 320"/>
              <a:gd name="T34" fmla="*/ 112 w 320"/>
              <a:gd name="T35" fmla="*/ 316 h 320"/>
              <a:gd name="T36" fmla="*/ 110 w 320"/>
              <a:gd name="T37" fmla="*/ 310 h 320"/>
              <a:gd name="T38" fmla="*/ 108 w 320"/>
              <a:gd name="T39" fmla="*/ 304 h 320"/>
              <a:gd name="T40" fmla="*/ 108 w 320"/>
              <a:gd name="T41" fmla="*/ 212 h 320"/>
              <a:gd name="T42" fmla="*/ 16 w 320"/>
              <a:gd name="T43" fmla="*/ 212 h 320"/>
              <a:gd name="T44" fmla="*/ 16 w 320"/>
              <a:gd name="T45" fmla="*/ 212 h 320"/>
              <a:gd name="T46" fmla="*/ 10 w 320"/>
              <a:gd name="T47" fmla="*/ 210 h 320"/>
              <a:gd name="T48" fmla="*/ 4 w 320"/>
              <a:gd name="T49" fmla="*/ 208 h 320"/>
              <a:gd name="T50" fmla="*/ 2 w 320"/>
              <a:gd name="T51" fmla="*/ 202 h 320"/>
              <a:gd name="T52" fmla="*/ 0 w 320"/>
              <a:gd name="T53" fmla="*/ 196 h 320"/>
              <a:gd name="T54" fmla="*/ 0 w 320"/>
              <a:gd name="T55" fmla="*/ 124 h 320"/>
              <a:gd name="T56" fmla="*/ 0 w 320"/>
              <a:gd name="T57" fmla="*/ 124 h 320"/>
              <a:gd name="T58" fmla="*/ 2 w 320"/>
              <a:gd name="T59" fmla="*/ 118 h 320"/>
              <a:gd name="T60" fmla="*/ 4 w 320"/>
              <a:gd name="T61" fmla="*/ 112 h 320"/>
              <a:gd name="T62" fmla="*/ 10 w 320"/>
              <a:gd name="T63" fmla="*/ 110 h 320"/>
              <a:gd name="T64" fmla="*/ 16 w 320"/>
              <a:gd name="T65" fmla="*/ 108 h 320"/>
              <a:gd name="T66" fmla="*/ 108 w 320"/>
              <a:gd name="T67" fmla="*/ 108 h 320"/>
              <a:gd name="T68" fmla="*/ 108 w 320"/>
              <a:gd name="T69" fmla="*/ 16 h 320"/>
              <a:gd name="T70" fmla="*/ 108 w 320"/>
              <a:gd name="T71" fmla="*/ 16 h 320"/>
              <a:gd name="T72" fmla="*/ 110 w 320"/>
              <a:gd name="T73" fmla="*/ 10 h 320"/>
              <a:gd name="T74" fmla="*/ 112 w 320"/>
              <a:gd name="T75" fmla="*/ 4 h 320"/>
              <a:gd name="T76" fmla="*/ 118 w 320"/>
              <a:gd name="T77" fmla="*/ 2 h 320"/>
              <a:gd name="T78" fmla="*/ 124 w 320"/>
              <a:gd name="T79" fmla="*/ 0 h 320"/>
              <a:gd name="T80" fmla="*/ 196 w 320"/>
              <a:gd name="T81" fmla="*/ 0 h 320"/>
              <a:gd name="T82" fmla="*/ 196 w 320"/>
              <a:gd name="T83" fmla="*/ 0 h 320"/>
              <a:gd name="T84" fmla="*/ 202 w 320"/>
              <a:gd name="T85" fmla="*/ 2 h 320"/>
              <a:gd name="T86" fmla="*/ 208 w 320"/>
              <a:gd name="T87" fmla="*/ 4 h 320"/>
              <a:gd name="T88" fmla="*/ 210 w 320"/>
              <a:gd name="T89" fmla="*/ 10 h 320"/>
              <a:gd name="T90" fmla="*/ 212 w 320"/>
              <a:gd name="T91" fmla="*/ 16 h 320"/>
              <a:gd name="T92" fmla="*/ 212 w 320"/>
              <a:gd name="T93" fmla="*/ 108 h 320"/>
              <a:gd name="T94" fmla="*/ 304 w 320"/>
              <a:gd name="T95" fmla="*/ 108 h 320"/>
              <a:gd name="T96" fmla="*/ 304 w 320"/>
              <a:gd name="T97" fmla="*/ 108 h 320"/>
              <a:gd name="T98" fmla="*/ 310 w 320"/>
              <a:gd name="T99" fmla="*/ 110 h 320"/>
              <a:gd name="T100" fmla="*/ 316 w 320"/>
              <a:gd name="T101" fmla="*/ 112 h 320"/>
              <a:gd name="T102" fmla="*/ 318 w 320"/>
              <a:gd name="T103" fmla="*/ 118 h 320"/>
              <a:gd name="T104" fmla="*/ 320 w 320"/>
              <a:gd name="T105" fmla="*/ 124 h 320"/>
              <a:gd name="T106" fmla="*/ 320 w 320"/>
              <a:gd name="T107" fmla="*/ 124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0" h="320">
                <a:moveTo>
                  <a:pt x="320" y="124"/>
                </a:moveTo>
                <a:lnTo>
                  <a:pt x="320" y="196"/>
                </a:lnTo>
                <a:lnTo>
                  <a:pt x="320" y="196"/>
                </a:lnTo>
                <a:lnTo>
                  <a:pt x="318" y="202"/>
                </a:lnTo>
                <a:lnTo>
                  <a:pt x="316" y="208"/>
                </a:lnTo>
                <a:lnTo>
                  <a:pt x="310" y="210"/>
                </a:lnTo>
                <a:lnTo>
                  <a:pt x="304" y="212"/>
                </a:lnTo>
                <a:lnTo>
                  <a:pt x="212" y="212"/>
                </a:lnTo>
                <a:lnTo>
                  <a:pt x="212" y="304"/>
                </a:lnTo>
                <a:lnTo>
                  <a:pt x="212" y="304"/>
                </a:lnTo>
                <a:lnTo>
                  <a:pt x="210" y="310"/>
                </a:lnTo>
                <a:lnTo>
                  <a:pt x="208" y="316"/>
                </a:lnTo>
                <a:lnTo>
                  <a:pt x="202" y="318"/>
                </a:lnTo>
                <a:lnTo>
                  <a:pt x="196" y="320"/>
                </a:lnTo>
                <a:lnTo>
                  <a:pt x="124" y="320"/>
                </a:lnTo>
                <a:lnTo>
                  <a:pt x="124" y="320"/>
                </a:lnTo>
                <a:lnTo>
                  <a:pt x="118" y="318"/>
                </a:lnTo>
                <a:lnTo>
                  <a:pt x="112" y="316"/>
                </a:lnTo>
                <a:lnTo>
                  <a:pt x="110" y="310"/>
                </a:lnTo>
                <a:lnTo>
                  <a:pt x="108" y="304"/>
                </a:lnTo>
                <a:lnTo>
                  <a:pt x="108" y="212"/>
                </a:lnTo>
                <a:lnTo>
                  <a:pt x="16" y="212"/>
                </a:lnTo>
                <a:lnTo>
                  <a:pt x="16" y="212"/>
                </a:lnTo>
                <a:lnTo>
                  <a:pt x="10" y="210"/>
                </a:lnTo>
                <a:lnTo>
                  <a:pt x="4" y="208"/>
                </a:lnTo>
                <a:lnTo>
                  <a:pt x="2" y="202"/>
                </a:lnTo>
                <a:lnTo>
                  <a:pt x="0" y="196"/>
                </a:lnTo>
                <a:lnTo>
                  <a:pt x="0" y="124"/>
                </a:lnTo>
                <a:lnTo>
                  <a:pt x="0" y="124"/>
                </a:lnTo>
                <a:lnTo>
                  <a:pt x="2" y="118"/>
                </a:lnTo>
                <a:lnTo>
                  <a:pt x="4" y="112"/>
                </a:lnTo>
                <a:lnTo>
                  <a:pt x="10" y="110"/>
                </a:lnTo>
                <a:lnTo>
                  <a:pt x="16" y="108"/>
                </a:lnTo>
                <a:lnTo>
                  <a:pt x="108" y="108"/>
                </a:lnTo>
                <a:lnTo>
                  <a:pt x="108" y="16"/>
                </a:lnTo>
                <a:lnTo>
                  <a:pt x="108" y="16"/>
                </a:lnTo>
                <a:lnTo>
                  <a:pt x="110" y="10"/>
                </a:lnTo>
                <a:lnTo>
                  <a:pt x="112" y="4"/>
                </a:lnTo>
                <a:lnTo>
                  <a:pt x="118" y="2"/>
                </a:lnTo>
                <a:lnTo>
                  <a:pt x="124" y="0"/>
                </a:lnTo>
                <a:lnTo>
                  <a:pt x="196" y="0"/>
                </a:lnTo>
                <a:lnTo>
                  <a:pt x="196" y="0"/>
                </a:lnTo>
                <a:lnTo>
                  <a:pt x="202" y="2"/>
                </a:lnTo>
                <a:lnTo>
                  <a:pt x="208" y="4"/>
                </a:lnTo>
                <a:lnTo>
                  <a:pt x="210" y="10"/>
                </a:lnTo>
                <a:lnTo>
                  <a:pt x="212" y="16"/>
                </a:lnTo>
                <a:lnTo>
                  <a:pt x="212" y="108"/>
                </a:lnTo>
                <a:lnTo>
                  <a:pt x="304" y="108"/>
                </a:lnTo>
                <a:lnTo>
                  <a:pt x="304" y="108"/>
                </a:lnTo>
                <a:lnTo>
                  <a:pt x="310" y="110"/>
                </a:lnTo>
                <a:lnTo>
                  <a:pt x="316" y="112"/>
                </a:lnTo>
                <a:lnTo>
                  <a:pt x="318" y="118"/>
                </a:lnTo>
                <a:lnTo>
                  <a:pt x="320" y="124"/>
                </a:lnTo>
                <a:lnTo>
                  <a:pt x="320" y="1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7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Freeform 4886"/>
          <p:cNvSpPr>
            <a:spLocks/>
          </p:cNvSpPr>
          <p:nvPr/>
        </p:nvSpPr>
        <p:spPr bwMode="auto">
          <a:xfrm>
            <a:off x="696102" y="4782896"/>
            <a:ext cx="291197" cy="291197"/>
          </a:xfrm>
          <a:custGeom>
            <a:avLst/>
            <a:gdLst>
              <a:gd name="T0" fmla="*/ 320 w 320"/>
              <a:gd name="T1" fmla="*/ 124 h 320"/>
              <a:gd name="T2" fmla="*/ 320 w 320"/>
              <a:gd name="T3" fmla="*/ 196 h 320"/>
              <a:gd name="T4" fmla="*/ 320 w 320"/>
              <a:gd name="T5" fmla="*/ 196 h 320"/>
              <a:gd name="T6" fmla="*/ 318 w 320"/>
              <a:gd name="T7" fmla="*/ 202 h 320"/>
              <a:gd name="T8" fmla="*/ 316 w 320"/>
              <a:gd name="T9" fmla="*/ 208 h 320"/>
              <a:gd name="T10" fmla="*/ 310 w 320"/>
              <a:gd name="T11" fmla="*/ 210 h 320"/>
              <a:gd name="T12" fmla="*/ 304 w 320"/>
              <a:gd name="T13" fmla="*/ 212 h 320"/>
              <a:gd name="T14" fmla="*/ 212 w 320"/>
              <a:gd name="T15" fmla="*/ 212 h 320"/>
              <a:gd name="T16" fmla="*/ 212 w 320"/>
              <a:gd name="T17" fmla="*/ 304 h 320"/>
              <a:gd name="T18" fmla="*/ 212 w 320"/>
              <a:gd name="T19" fmla="*/ 304 h 320"/>
              <a:gd name="T20" fmla="*/ 210 w 320"/>
              <a:gd name="T21" fmla="*/ 310 h 320"/>
              <a:gd name="T22" fmla="*/ 208 w 320"/>
              <a:gd name="T23" fmla="*/ 316 h 320"/>
              <a:gd name="T24" fmla="*/ 202 w 320"/>
              <a:gd name="T25" fmla="*/ 318 h 320"/>
              <a:gd name="T26" fmla="*/ 196 w 320"/>
              <a:gd name="T27" fmla="*/ 320 h 320"/>
              <a:gd name="T28" fmla="*/ 124 w 320"/>
              <a:gd name="T29" fmla="*/ 320 h 320"/>
              <a:gd name="T30" fmla="*/ 124 w 320"/>
              <a:gd name="T31" fmla="*/ 320 h 320"/>
              <a:gd name="T32" fmla="*/ 118 w 320"/>
              <a:gd name="T33" fmla="*/ 318 h 320"/>
              <a:gd name="T34" fmla="*/ 112 w 320"/>
              <a:gd name="T35" fmla="*/ 316 h 320"/>
              <a:gd name="T36" fmla="*/ 110 w 320"/>
              <a:gd name="T37" fmla="*/ 310 h 320"/>
              <a:gd name="T38" fmla="*/ 108 w 320"/>
              <a:gd name="T39" fmla="*/ 304 h 320"/>
              <a:gd name="T40" fmla="*/ 108 w 320"/>
              <a:gd name="T41" fmla="*/ 212 h 320"/>
              <a:gd name="T42" fmla="*/ 16 w 320"/>
              <a:gd name="T43" fmla="*/ 212 h 320"/>
              <a:gd name="T44" fmla="*/ 16 w 320"/>
              <a:gd name="T45" fmla="*/ 212 h 320"/>
              <a:gd name="T46" fmla="*/ 10 w 320"/>
              <a:gd name="T47" fmla="*/ 210 h 320"/>
              <a:gd name="T48" fmla="*/ 4 w 320"/>
              <a:gd name="T49" fmla="*/ 208 h 320"/>
              <a:gd name="T50" fmla="*/ 2 w 320"/>
              <a:gd name="T51" fmla="*/ 202 h 320"/>
              <a:gd name="T52" fmla="*/ 0 w 320"/>
              <a:gd name="T53" fmla="*/ 196 h 320"/>
              <a:gd name="T54" fmla="*/ 0 w 320"/>
              <a:gd name="T55" fmla="*/ 124 h 320"/>
              <a:gd name="T56" fmla="*/ 0 w 320"/>
              <a:gd name="T57" fmla="*/ 124 h 320"/>
              <a:gd name="T58" fmla="*/ 2 w 320"/>
              <a:gd name="T59" fmla="*/ 118 h 320"/>
              <a:gd name="T60" fmla="*/ 4 w 320"/>
              <a:gd name="T61" fmla="*/ 112 h 320"/>
              <a:gd name="T62" fmla="*/ 10 w 320"/>
              <a:gd name="T63" fmla="*/ 110 h 320"/>
              <a:gd name="T64" fmla="*/ 16 w 320"/>
              <a:gd name="T65" fmla="*/ 108 h 320"/>
              <a:gd name="T66" fmla="*/ 108 w 320"/>
              <a:gd name="T67" fmla="*/ 108 h 320"/>
              <a:gd name="T68" fmla="*/ 108 w 320"/>
              <a:gd name="T69" fmla="*/ 16 h 320"/>
              <a:gd name="T70" fmla="*/ 108 w 320"/>
              <a:gd name="T71" fmla="*/ 16 h 320"/>
              <a:gd name="T72" fmla="*/ 110 w 320"/>
              <a:gd name="T73" fmla="*/ 10 h 320"/>
              <a:gd name="T74" fmla="*/ 112 w 320"/>
              <a:gd name="T75" fmla="*/ 4 h 320"/>
              <a:gd name="T76" fmla="*/ 118 w 320"/>
              <a:gd name="T77" fmla="*/ 2 h 320"/>
              <a:gd name="T78" fmla="*/ 124 w 320"/>
              <a:gd name="T79" fmla="*/ 0 h 320"/>
              <a:gd name="T80" fmla="*/ 196 w 320"/>
              <a:gd name="T81" fmla="*/ 0 h 320"/>
              <a:gd name="T82" fmla="*/ 196 w 320"/>
              <a:gd name="T83" fmla="*/ 0 h 320"/>
              <a:gd name="T84" fmla="*/ 202 w 320"/>
              <a:gd name="T85" fmla="*/ 2 h 320"/>
              <a:gd name="T86" fmla="*/ 208 w 320"/>
              <a:gd name="T87" fmla="*/ 4 h 320"/>
              <a:gd name="T88" fmla="*/ 210 w 320"/>
              <a:gd name="T89" fmla="*/ 10 h 320"/>
              <a:gd name="T90" fmla="*/ 212 w 320"/>
              <a:gd name="T91" fmla="*/ 16 h 320"/>
              <a:gd name="T92" fmla="*/ 212 w 320"/>
              <a:gd name="T93" fmla="*/ 108 h 320"/>
              <a:gd name="T94" fmla="*/ 304 w 320"/>
              <a:gd name="T95" fmla="*/ 108 h 320"/>
              <a:gd name="T96" fmla="*/ 304 w 320"/>
              <a:gd name="T97" fmla="*/ 108 h 320"/>
              <a:gd name="T98" fmla="*/ 310 w 320"/>
              <a:gd name="T99" fmla="*/ 110 h 320"/>
              <a:gd name="T100" fmla="*/ 316 w 320"/>
              <a:gd name="T101" fmla="*/ 112 h 320"/>
              <a:gd name="T102" fmla="*/ 318 w 320"/>
              <a:gd name="T103" fmla="*/ 118 h 320"/>
              <a:gd name="T104" fmla="*/ 320 w 320"/>
              <a:gd name="T105" fmla="*/ 124 h 320"/>
              <a:gd name="T106" fmla="*/ 320 w 320"/>
              <a:gd name="T107" fmla="*/ 124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0" h="320">
                <a:moveTo>
                  <a:pt x="320" y="124"/>
                </a:moveTo>
                <a:lnTo>
                  <a:pt x="320" y="196"/>
                </a:lnTo>
                <a:lnTo>
                  <a:pt x="320" y="196"/>
                </a:lnTo>
                <a:lnTo>
                  <a:pt x="318" y="202"/>
                </a:lnTo>
                <a:lnTo>
                  <a:pt x="316" y="208"/>
                </a:lnTo>
                <a:lnTo>
                  <a:pt x="310" y="210"/>
                </a:lnTo>
                <a:lnTo>
                  <a:pt x="304" y="212"/>
                </a:lnTo>
                <a:lnTo>
                  <a:pt x="212" y="212"/>
                </a:lnTo>
                <a:lnTo>
                  <a:pt x="212" y="304"/>
                </a:lnTo>
                <a:lnTo>
                  <a:pt x="212" y="304"/>
                </a:lnTo>
                <a:lnTo>
                  <a:pt x="210" y="310"/>
                </a:lnTo>
                <a:lnTo>
                  <a:pt x="208" y="316"/>
                </a:lnTo>
                <a:lnTo>
                  <a:pt x="202" y="318"/>
                </a:lnTo>
                <a:lnTo>
                  <a:pt x="196" y="320"/>
                </a:lnTo>
                <a:lnTo>
                  <a:pt x="124" y="320"/>
                </a:lnTo>
                <a:lnTo>
                  <a:pt x="124" y="320"/>
                </a:lnTo>
                <a:lnTo>
                  <a:pt x="118" y="318"/>
                </a:lnTo>
                <a:lnTo>
                  <a:pt x="112" y="316"/>
                </a:lnTo>
                <a:lnTo>
                  <a:pt x="110" y="310"/>
                </a:lnTo>
                <a:lnTo>
                  <a:pt x="108" y="304"/>
                </a:lnTo>
                <a:lnTo>
                  <a:pt x="108" y="212"/>
                </a:lnTo>
                <a:lnTo>
                  <a:pt x="16" y="212"/>
                </a:lnTo>
                <a:lnTo>
                  <a:pt x="16" y="212"/>
                </a:lnTo>
                <a:lnTo>
                  <a:pt x="10" y="210"/>
                </a:lnTo>
                <a:lnTo>
                  <a:pt x="4" y="208"/>
                </a:lnTo>
                <a:lnTo>
                  <a:pt x="2" y="202"/>
                </a:lnTo>
                <a:lnTo>
                  <a:pt x="0" y="196"/>
                </a:lnTo>
                <a:lnTo>
                  <a:pt x="0" y="124"/>
                </a:lnTo>
                <a:lnTo>
                  <a:pt x="0" y="124"/>
                </a:lnTo>
                <a:lnTo>
                  <a:pt x="2" y="118"/>
                </a:lnTo>
                <a:lnTo>
                  <a:pt x="4" y="112"/>
                </a:lnTo>
                <a:lnTo>
                  <a:pt x="10" y="110"/>
                </a:lnTo>
                <a:lnTo>
                  <a:pt x="16" y="108"/>
                </a:lnTo>
                <a:lnTo>
                  <a:pt x="108" y="108"/>
                </a:lnTo>
                <a:lnTo>
                  <a:pt x="108" y="16"/>
                </a:lnTo>
                <a:lnTo>
                  <a:pt x="108" y="16"/>
                </a:lnTo>
                <a:lnTo>
                  <a:pt x="110" y="10"/>
                </a:lnTo>
                <a:lnTo>
                  <a:pt x="112" y="4"/>
                </a:lnTo>
                <a:lnTo>
                  <a:pt x="118" y="2"/>
                </a:lnTo>
                <a:lnTo>
                  <a:pt x="124" y="0"/>
                </a:lnTo>
                <a:lnTo>
                  <a:pt x="196" y="0"/>
                </a:lnTo>
                <a:lnTo>
                  <a:pt x="196" y="0"/>
                </a:lnTo>
                <a:lnTo>
                  <a:pt x="202" y="2"/>
                </a:lnTo>
                <a:lnTo>
                  <a:pt x="208" y="4"/>
                </a:lnTo>
                <a:lnTo>
                  <a:pt x="210" y="10"/>
                </a:lnTo>
                <a:lnTo>
                  <a:pt x="212" y="16"/>
                </a:lnTo>
                <a:lnTo>
                  <a:pt x="212" y="108"/>
                </a:lnTo>
                <a:lnTo>
                  <a:pt x="304" y="108"/>
                </a:lnTo>
                <a:lnTo>
                  <a:pt x="304" y="108"/>
                </a:lnTo>
                <a:lnTo>
                  <a:pt x="310" y="110"/>
                </a:lnTo>
                <a:lnTo>
                  <a:pt x="316" y="112"/>
                </a:lnTo>
                <a:lnTo>
                  <a:pt x="318" y="118"/>
                </a:lnTo>
                <a:lnTo>
                  <a:pt x="320" y="124"/>
                </a:lnTo>
                <a:lnTo>
                  <a:pt x="320" y="1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7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88F5EB-CF1D-4A74-87BD-5C1EB4223260}"/>
              </a:ext>
            </a:extLst>
          </p:cNvPr>
          <p:cNvSpPr/>
          <p:nvPr/>
        </p:nvSpPr>
        <p:spPr>
          <a:xfrm>
            <a:off x="3954452" y="3237230"/>
            <a:ext cx="4768572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664" indent="-285664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cs typeface="Arial" panose="020B0604020202020204" pitchFamily="34" charset="0"/>
                <a:sym typeface="Arial" panose="020B0604020202020204" pitchFamily="34" charset="0"/>
              </a:rPr>
              <a:t>Simplify customer experience through consolidated bill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88E324-8FAA-433E-810A-5DCE755767D6}"/>
              </a:ext>
            </a:extLst>
          </p:cNvPr>
          <p:cNvSpPr/>
          <p:nvPr/>
        </p:nvSpPr>
        <p:spPr>
          <a:xfrm>
            <a:off x="3954452" y="4189830"/>
            <a:ext cx="4768572" cy="147732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664" indent="-285664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Reducing complexity of billing process with fewer systems </a:t>
            </a:r>
          </a:p>
          <a:p>
            <a:pPr marL="285664" indent="-285664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cs typeface="Arial" panose="020B0604020202020204" pitchFamily="34" charset="0"/>
                <a:sym typeface="Arial" panose="020B0604020202020204" pitchFamily="34" charset="0"/>
              </a:rPr>
              <a:t>Au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tomation to reduce manual hand offs</a:t>
            </a:r>
          </a:p>
          <a:p>
            <a:pPr marL="285664" indent="-285664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cs typeface="Arial" panose="020B0604020202020204" pitchFamily="34" charset="0"/>
                <a:sym typeface="Arial" panose="020B0604020202020204" pitchFamily="34" charset="0"/>
              </a:rPr>
              <a:t>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aggregate</a:t>
            </a: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  <a:cs typeface="Arial" panose="020B0604020202020204" pitchFamily="34" charset="0"/>
                <a:sym typeface="Arial" panose="020B0604020202020204" pitchFamily="34" charset="0"/>
              </a:rPr>
              <a:t> all product reports to provide business insights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9274DE-F3D8-4396-93F8-10F986F8F781}"/>
              </a:ext>
            </a:extLst>
          </p:cNvPr>
          <p:cNvSpPr/>
          <p:nvPr/>
        </p:nvSpPr>
        <p:spPr>
          <a:xfrm>
            <a:off x="8941869" y="3091053"/>
            <a:ext cx="2421390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664" indent="-285664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3F3F3F"/>
                </a:solidFill>
                <a:latin typeface="CVS Health Sans"/>
                <a:cs typeface="Arial" panose="020B0604020202020204" pitchFamily="34" charset="0"/>
                <a:sym typeface="Arial" panose="020B0604020202020204" pitchFamily="34" charset="0"/>
              </a:rPr>
              <a:t>All Transformation products on a single bill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VS Health Sans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8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176" y="248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6" y="248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  <a:sym typeface="Arial" panose="020B0604020202020204" pitchFamily="34" charset="0"/>
              </a:rPr>
              <a:t>Next Steps - Recommendations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57929" y="680678"/>
            <a:ext cx="9685338" cy="42227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  <a:sym typeface="Arial" panose="020B0604020202020204" pitchFamily="34" charset="0"/>
              </a:rPr>
              <a:t>L</a:t>
            </a: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rPr>
              <a:t>everage SAP billing capabilities for new Payor Agnostic products, automate manual processes and implement consolidated reporting solution for Transformation billing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/>
          <a:srcRect l="9002" r="10515"/>
          <a:stretch/>
        </p:blipFill>
        <p:spPr>
          <a:xfrm>
            <a:off x="10126832" y="1553575"/>
            <a:ext cx="2075015" cy="53025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83456" y="4794060"/>
            <a:ext cx="3896113" cy="161020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24" tIns="91416" rIns="182832" bIns="91416" rtlCol="0" anchor="ctr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  <a:sym typeface="Arial" panose="020B0604020202020204" pitchFamily="34" charset="0"/>
              </a:rPr>
              <a:t>Establish consolidated Transformation billing reporting repository and dashboard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  <a:sym typeface="Arial" panose="020B0604020202020204" pitchFamily="34" charset="0"/>
              </a:rPr>
              <a:t>Load detailed customer billing data into the repository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  <a:sym typeface="Arial" panose="020B0604020202020204" pitchFamily="34" charset="0"/>
              </a:rPr>
              <a:t>Implement automation opportunities to reduce manual work across remaining billing teams</a:t>
            </a:r>
            <a:endParaRPr lang="en-US" sz="12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57" y="1720609"/>
            <a:ext cx="9883136" cy="4693515"/>
            <a:chOff x="2121587" y="1750262"/>
            <a:chExt cx="8790418" cy="3819209"/>
          </a:xfrm>
        </p:grpSpPr>
        <p:sp>
          <p:nvSpPr>
            <p:cNvPr id="9" name="Rectangle 8"/>
            <p:cNvSpPr/>
            <p:nvPr/>
          </p:nvSpPr>
          <p:spPr>
            <a:xfrm>
              <a:off x="10844836" y="4256226"/>
              <a:ext cx="67167" cy="13052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32" tIns="91416" rIns="182832" rtlCol="0" anchor="t"/>
            <a:lstStyle/>
            <a:p>
              <a:pPr marL="194252" marR="0" lvl="0" indent="-194252" algn="l" defTabSz="914400" rtl="0" eaLnBrk="1" fontAlgn="auto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9E0000"/>
                </a:solidFill>
                <a:effectLst/>
                <a:uLnTx/>
                <a:uFillTx/>
                <a:latin typeface="CVS Health Sans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2325386" y="2270171"/>
              <a:ext cx="852564" cy="19173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9E0000"/>
                  </a:solidFill>
                  <a:effectLst/>
                  <a:uLnTx/>
                  <a:uFillTx/>
                  <a:latin typeface="CVS Health Sans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rPr>
                <a:t>Business</a:t>
              </a:r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2330169" y="4251192"/>
              <a:ext cx="844123" cy="13182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solidFill>
                    <a:srgbClr val="9E0000"/>
                  </a:solidFill>
                  <a:latin typeface="CVS Health Sans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rPr>
                <a:t>IT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437479" y="2278240"/>
              <a:ext cx="3474526" cy="1903372"/>
              <a:chOff x="4267973" y="4371872"/>
              <a:chExt cx="3474526" cy="19033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267973" y="4371874"/>
                <a:ext cx="3471278" cy="190336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7124" tIns="91416" rIns="182832" bIns="91416" rtlCol="0" anchor="ctr"/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cs typeface="Arial" panose="020B0604020202020204" pitchFamily="34" charset="0"/>
                    <a:sym typeface="Arial" panose="020B0604020202020204" pitchFamily="34" charset="0"/>
                  </a:rPr>
                  <a:t>Perform go-live activity on SAP platform for Payor Agnostic billing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cs typeface="Arial" panose="020B0604020202020204" pitchFamily="34" charset="0"/>
                    <a:sym typeface="Arial" panose="020B0604020202020204" pitchFamily="34" charset="0"/>
                  </a:rPr>
                  <a:t>Establish reporting and reconciliation practices around Transformation billing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675332" y="4371872"/>
                <a:ext cx="67167" cy="19033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32" tIns="91416" rIns="182832" rtlCol="0" anchor="t"/>
              <a:lstStyle/>
              <a:p>
                <a:pPr marL="194252" marR="0" lvl="0" indent="-194252" algn="l" defTabSz="914400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9E0000"/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3264306" y="4256224"/>
              <a:ext cx="4053324" cy="130522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32" tIns="91416" rIns="274249" bIns="91416" rtlCol="0" anchor="ctr"/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cs typeface="Arial" panose="020B0604020202020204" pitchFamily="34" charset="0"/>
                  <a:sym typeface="Arial" panose="020B0604020202020204" pitchFamily="34" charset="0"/>
                </a:rPr>
                <a:t>Complete architectural roadmap for Transformation billing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cs typeface="Arial" panose="020B0604020202020204" pitchFamily="34" charset="0"/>
                  <a:sym typeface="Arial" panose="020B0604020202020204" pitchFamily="34" charset="0"/>
                </a:rPr>
                <a:t>Complete design for Payor Agnostic billing solution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Build integrations to support automation opportunities for Payor Agnostic billing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17630" y="4256224"/>
              <a:ext cx="73884" cy="13052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32" tIns="91416" rIns="182832" rtlCol="0" anchor="t"/>
            <a:lstStyle/>
            <a:p>
              <a:pPr marL="194252" marR="0" lvl="0" indent="-194252" algn="l" defTabSz="914400" rtl="0" eaLnBrk="1" fontAlgn="auto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9E0000"/>
                </a:solidFill>
                <a:effectLst/>
                <a:uLnTx/>
                <a:uFillTx/>
                <a:latin typeface="CVS Health Sans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21587" y="1930028"/>
              <a:ext cx="1189877" cy="435196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99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VS Health Sans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rPr>
                <a:t>Owner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64306" y="2278240"/>
              <a:ext cx="4053324" cy="190337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24" tIns="91416" rIns="182832" bIns="91416" rtlCol="0" anchor="ctr"/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2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cs typeface="Arial" panose="020B0604020202020204" pitchFamily="34" charset="0"/>
                  <a:sym typeface="Arial" panose="020B0604020202020204" pitchFamily="34" charset="0"/>
                </a:rPr>
                <a:t>Establish billing guidelines</a:t>
              </a: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 to align Transformation product customers to appropriate billing legal entity</a:t>
              </a:r>
              <a:endParaRPr 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VS Health Sans"/>
                  <a:cs typeface="Arial" panose="020B0604020202020204" pitchFamily="34" charset="0"/>
                  <a:sym typeface="Arial" panose="020B0604020202020204" pitchFamily="34" charset="0"/>
                </a:rPr>
                <a:t>Establish Payor Agnostic billing team and define billing process workflows to optimize use of automation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VS Health Sans"/>
                  <a:cs typeface="Arial" panose="020B0604020202020204" pitchFamily="34" charset="0"/>
                  <a:sym typeface="Arial" panose="020B0604020202020204" pitchFamily="34" charset="0"/>
                </a:rPr>
                <a:t>Perform SAP setup for Payor Agnostic product billing</a:t>
              </a:r>
            </a:p>
            <a:p>
              <a:pPr>
                <a:spcAft>
                  <a:spcPts val="600"/>
                </a:spcAft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VS Health Sans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7630" y="2278240"/>
              <a:ext cx="73884" cy="190337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32" tIns="91416" rIns="182832" rtlCol="0" anchor="t"/>
            <a:lstStyle/>
            <a:p>
              <a:pPr marL="194252" marR="0" lvl="0" indent="-194252" algn="l" defTabSz="914400" rtl="0" eaLnBrk="1" fontAlgn="auto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9E0000"/>
                </a:solidFill>
                <a:effectLst/>
                <a:uLnTx/>
                <a:uFillTx/>
                <a:latin typeface="CVS Health Sans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264307" y="1750262"/>
              <a:ext cx="7638516" cy="524798"/>
              <a:chOff x="-88671" y="2103112"/>
              <a:chExt cx="7959019" cy="524798"/>
            </a:xfrm>
          </p:grpSpPr>
          <p:sp>
            <p:nvSpPr>
              <p:cNvPr id="19" name="Right Arrow 18"/>
              <p:cNvSpPr/>
              <p:nvPr/>
            </p:nvSpPr>
            <p:spPr>
              <a:xfrm>
                <a:off x="-88671" y="2103112"/>
                <a:ext cx="7959019" cy="524798"/>
              </a:xfrm>
              <a:prstGeom prst="rightArrow">
                <a:avLst>
                  <a:gd name="adj1" fmla="val 70655"/>
                  <a:gd name="adj2" fmla="val 50000"/>
                </a:avLst>
              </a:prstGeom>
              <a:gradFill flip="none" rotWithShape="1">
                <a:gsLst>
                  <a:gs pos="27000">
                    <a:schemeClr val="accent2"/>
                  </a:gs>
                  <a:gs pos="63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VS Health Sans"/>
                  <a:ea typeface="+mn-ea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014116" y="2177727"/>
                <a:ext cx="1856231" cy="375569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F3F3F">
                        <a:lumMod val="75000"/>
                      </a:srgbClr>
                    </a:solidFill>
                    <a:effectLst/>
                    <a:uLnTx/>
                    <a:uFillTx/>
                    <a:latin typeface="CVS Health Sans"/>
                    <a:ea typeface="Domaine Display" charset="0"/>
                    <a:cs typeface="Arial" panose="020B0604020202020204" pitchFamily="34" charset="0"/>
                    <a:sym typeface="Arial" panose="020B0604020202020204" pitchFamily="34" charset="0"/>
                  </a:rPr>
                  <a:t>Long-Term Action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F3F3F">
                        <a:lumMod val="75000"/>
                      </a:srgbClr>
                    </a:solidFill>
                    <a:effectLst/>
                    <a:uLnTx/>
                    <a:uFillTx/>
                    <a:latin typeface="CVS Health Sans"/>
                    <a:ea typeface="Domaine Display" charset="0"/>
                    <a:cs typeface="Arial" panose="020B0604020202020204" pitchFamily="34" charset="0"/>
                    <a:sym typeface="Arial" panose="020B0604020202020204" pitchFamily="34" charset="0"/>
                  </a:rPr>
                  <a:t>(&gt;6 months)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884" y="2177678"/>
                <a:ext cx="1419038" cy="375667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VS Health Sans"/>
                    <a:ea typeface="Domaine Display" charset="0"/>
                    <a:cs typeface="Arial" panose="020B0604020202020204" pitchFamily="34" charset="0"/>
                    <a:sym typeface="Arial" panose="020B0604020202020204" pitchFamily="34" charset="0"/>
                  </a:rPr>
                  <a:t>Near-Term Action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VS Health Sans"/>
                    <a:ea typeface="Domaine Display" charset="0"/>
                    <a:cs typeface="Arial" panose="020B0604020202020204" pitchFamily="34" charset="0"/>
                    <a:sym typeface="Arial" panose="020B0604020202020204" pitchFamily="34" charset="0"/>
                  </a:rPr>
                  <a:t>(&lt;6 months)</a:t>
                </a:r>
              </a:p>
            </p:txBody>
          </p:sp>
        </p:grpSp>
      </p:grpSp>
      <p:sp>
        <p:nvSpPr>
          <p:cNvPr id="24" name="Rectangle 23"/>
          <p:cNvSpPr/>
          <p:nvPr/>
        </p:nvSpPr>
        <p:spPr>
          <a:xfrm flipH="1">
            <a:off x="10014317" y="1553575"/>
            <a:ext cx="144732" cy="53025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1" i="0" u="none" strike="noStrike" kern="1200" cap="none" spc="0" normalizeH="0" baseline="0" noProof="0" dirty="0">
              <a:ln>
                <a:noFill/>
              </a:ln>
              <a:solidFill>
                <a:srgbClr val="C0C0C0">
                  <a:lumMod val="40000"/>
                  <a:lumOff val="6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759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P_Awk2LX_5xtQe2zU1g7g"/>
</p:tagLst>
</file>

<file path=ppt/theme/theme1.xml><?xml version="1.0" encoding="utf-8"?>
<a:theme xmlns:a="http://schemas.openxmlformats.org/drawingml/2006/main" name="CVS_Health_PPT_Everyday_Widescreen_Template">
  <a:themeElements>
    <a:clrScheme name="Custom 17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VS Health Sans">
      <a:majorFont>
        <a:latin typeface="CVS Health Sans"/>
        <a:ea typeface=""/>
        <a:cs typeface=""/>
      </a:majorFont>
      <a:minorFont>
        <a:latin typeface="CVS Health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C0000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AI Architecture North Star Template with Insructions v2" id="{6A1DA68F-3A77-CB41-B179-AEC04A938B6D}" vid="{0C8790E0-6D20-0849-93CB-BFDAA7E36C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 xsi:nil="true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3" ma:contentTypeDescription="Create a new document." ma:contentTypeScope="" ma:versionID="c215ccef8c3a36b16093470dad90619d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3d38ed3f155d5df0c2af8249c3cff766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4F0FD7-590D-477C-84D8-04F64A55F94D}">
  <ds:schemaRefs>
    <ds:schemaRef ds:uri="http://purl.org/dc/terms/"/>
    <ds:schemaRef ds:uri="http://schemas.microsoft.com/office/2006/documentManagement/types"/>
    <ds:schemaRef ds:uri="http://purl.org/dc/elements/1.1/"/>
    <ds:schemaRef ds:uri="f8f3ac21-d33a-4f17-9d4e-9f9f14b93e81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4C5460-6341-4A06-8926-FDDA58E916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B0853B-0E7A-4C0A-813D-443E81BD4BF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70568</TotalTime>
  <Words>1005</Words>
  <Application>Microsoft Office PowerPoint</Application>
  <PresentationFormat>Widescreen</PresentationFormat>
  <Paragraphs>157</Paragraphs>
  <Slides>11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CVS Health Sans</vt:lpstr>
      <vt:lpstr>Lucida Grande</vt:lpstr>
      <vt:lpstr>Open Sans Light</vt:lpstr>
      <vt:lpstr>CVS_Health_PPT_Everyday_Widescreen_Template</vt:lpstr>
      <vt:lpstr>think-cell Slide</vt:lpstr>
      <vt:lpstr>Transformation Product Billing  North Star</vt:lpstr>
      <vt:lpstr>Executive Summary </vt:lpstr>
      <vt:lpstr>Business Opportunity</vt:lpstr>
      <vt:lpstr>Where are we today?</vt:lpstr>
      <vt:lpstr>What are the current state challenges?</vt:lpstr>
      <vt:lpstr>Transformation Product Billing Recommendation</vt:lpstr>
      <vt:lpstr>Transformation Payor Agnostic Billing Recommendation</vt:lpstr>
      <vt:lpstr>What does Success look like? </vt:lpstr>
      <vt:lpstr>Next Steps - Recommendations</vt:lpstr>
      <vt:lpstr>Into Action.</vt:lpstr>
      <vt:lpstr>Participating Contacts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 North Star</dc:title>
  <dc:creator>Hillocks, George M.</dc:creator>
  <cp:lastModifiedBy>Liu, Lala</cp:lastModifiedBy>
  <cp:revision>231</cp:revision>
  <cp:lastPrinted>2019-07-30T11:49:09Z</cp:lastPrinted>
  <dcterms:created xsi:type="dcterms:W3CDTF">2020-08-13T22:06:42Z</dcterms:created>
  <dcterms:modified xsi:type="dcterms:W3CDTF">2021-05-24T15:35:23Z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MSIP_Label_67599526-06ca-49cc-9fa9-5307800a949a_Enabled">
    <vt:lpwstr>True</vt:lpwstr>
  </property>
  <property fmtid="{D5CDD505-2E9C-101B-9397-08002B2CF9AE}" pid="4" name="MSIP_Label_67599526-06ca-49cc-9fa9-5307800a949a_SiteId">
    <vt:lpwstr>fabb61b8-3afe-4e75-b934-a47f782b8cd7</vt:lpwstr>
  </property>
  <property fmtid="{D5CDD505-2E9C-101B-9397-08002B2CF9AE}" pid="5" name="MSIP_Label_67599526-06ca-49cc-9fa9-5307800a949a_SetDate">
    <vt:lpwstr>2018-12-11T13:43:06.3238854Z</vt:lpwstr>
  </property>
  <property fmtid="{D5CDD505-2E9C-101B-9397-08002B2CF9AE}" pid="6" name="MSIP_Label_67599526-06ca-49cc-9fa9-5307800a949a_Name">
    <vt:lpwstr>Proprietary</vt:lpwstr>
  </property>
  <property fmtid="{D5CDD505-2E9C-101B-9397-08002B2CF9AE}" pid="7" name="MSIP_Label_67599526-06ca-49cc-9fa9-5307800a949a_Extended_MSFT_Method">
    <vt:lpwstr>Automatic</vt:lpwstr>
  </property>
  <property fmtid="{D5CDD505-2E9C-101B-9397-08002B2CF9AE}" pid="8" name="Sensitivity">
    <vt:lpwstr>Proprietary</vt:lpwstr>
  </property>
  <property fmtid="{D5CDD505-2E9C-101B-9397-08002B2CF9AE}" pid="9" name="UnilyDocumentCategory">
    <vt:lpwstr/>
  </property>
  <property fmtid="{D5CDD505-2E9C-101B-9397-08002B2CF9AE}" pid="10" name="ClassificationContentMarkingFooterLocations">
    <vt:lpwstr>CVS_Health_PPT_Everyday_Widescreen_Template:5</vt:lpwstr>
  </property>
  <property fmtid="{D5CDD505-2E9C-101B-9397-08002B2CF9AE}" pid="11" name="ClassificationContentMarkingFooterText">
    <vt:lpwstr>Proprietary</vt:lpwstr>
  </property>
</Properties>
</file>