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26"/>
  </p:notesMasterIdLst>
  <p:handoutMasterIdLst>
    <p:handoutMasterId r:id="rId27"/>
  </p:handoutMasterIdLst>
  <p:sldIdLst>
    <p:sldId id="753" r:id="rId5"/>
    <p:sldId id="754" r:id="rId6"/>
    <p:sldId id="713" r:id="rId7"/>
    <p:sldId id="717" r:id="rId8"/>
    <p:sldId id="773" r:id="rId9"/>
    <p:sldId id="716" r:id="rId10"/>
    <p:sldId id="767" r:id="rId11"/>
    <p:sldId id="715" r:id="rId12"/>
    <p:sldId id="763" r:id="rId13"/>
    <p:sldId id="774" r:id="rId14"/>
    <p:sldId id="775" r:id="rId15"/>
    <p:sldId id="776" r:id="rId16"/>
    <p:sldId id="777" r:id="rId17"/>
    <p:sldId id="766" r:id="rId18"/>
    <p:sldId id="722" r:id="rId19"/>
    <p:sldId id="731" r:id="rId20"/>
    <p:sldId id="725" r:id="rId21"/>
    <p:sldId id="778" r:id="rId22"/>
    <p:sldId id="779" r:id="rId23"/>
    <p:sldId id="721" r:id="rId24"/>
    <p:sldId id="720" r:id="rId25"/>
  </p:sldIdLst>
  <p:sldSz cx="12192000" cy="6858000"/>
  <p:notesSz cx="9296400" cy="7010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ld, Joseph" initials="AJ" lastIdx="1" clrIdx="0"/>
  <p:cmAuthor id="2" name="Avadhanam, Harikrishna" initials="AH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3ADA5"/>
    <a:srgbClr val="064E69"/>
    <a:srgbClr val="CC6600"/>
    <a:srgbClr val="AE63CF"/>
    <a:srgbClr val="00859B"/>
    <a:srgbClr val="7CC0CC"/>
    <a:srgbClr val="F2F2F2"/>
    <a:srgbClr val="D9D9D9"/>
    <a:srgbClr val="B2DAE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1E713-264C-9BD3-6BAC-7989BE6C166C}" v="2" dt="2021-05-03T17:52:23.960"/>
    <p1510:client id="{F6C9619B-E126-0FE3-249D-DD932B39B1E0}" v="2" dt="2021-09-28T04:46:39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8047" autoAdjust="0"/>
  </p:normalViewPr>
  <p:slideViewPr>
    <p:cSldViewPr snapToGrid="0">
      <p:cViewPr varScale="1">
        <p:scale>
          <a:sx n="128" d="100"/>
          <a:sy n="128" d="100"/>
        </p:scale>
        <p:origin x="-168" y="-96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1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7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3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46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7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65436" fontAlgn="base">
              <a:spcBef>
                <a:spcPts val="1223"/>
              </a:spcBef>
              <a:buFont typeface="Arial" panose="020B0604020202020204" pitchFamily="34" charset="0"/>
              <a:buNone/>
            </a:pPr>
            <a:endParaRPr lang="en-US" dirty="0">
              <a:solidFill>
                <a:srgbClr val="0070C0"/>
              </a:solidFill>
              <a:cs typeface="Open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64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9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1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i="1" dirty="0">
              <a:solidFill>
                <a:srgbClr val="000000"/>
              </a:solidFill>
              <a:latin typeface="Open Sans"/>
              <a:cs typeface="Open Sans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2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0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7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815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3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11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75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62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9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5711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64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63491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320" y="455614"/>
            <a:ext cx="11277362" cy="593248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FontTx/>
              <a:buNone/>
              <a:tabLst>
                <a:tab pos="1201738" algn="l"/>
              </a:tabLst>
              <a:defRPr sz="72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tabLst>
                <a:tab pos="1201738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Divider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566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6101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6" name="TextBox 45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angle 58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1" y="1554481"/>
            <a:ext cx="2743915" cy="53035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Domaine Display" charset="0"/>
              <a:ea typeface="Domaine Display" charset="0"/>
              <a:cs typeface="Domaine Display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Open Sans Bold"/>
              <a:cs typeface="Open Sans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6992" y="371027"/>
            <a:ext cx="9688623" cy="476805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  <a:latin typeface="+mj-lt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6994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579888" y="371026"/>
            <a:ext cx="1417689" cy="783522"/>
            <a:chOff x="7526204" y="2289887"/>
            <a:chExt cx="3108960" cy="1718692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5" name="TextBox 14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ea typeface="Domaine Display" charset="0"/>
                  <a:cs typeface="Domaine Display" charset="0"/>
                </a:endParaRPr>
              </a:p>
            </p:txBody>
          </p:sp>
        </p:grp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5" name="Content Placeholder 8"/>
          <p:cNvSpPr txBox="1">
            <a:spLocks/>
          </p:cNvSpPr>
          <p:nvPr userDrawn="1"/>
        </p:nvSpPr>
        <p:spPr>
          <a:xfrm>
            <a:off x="547922" y="6418626"/>
            <a:ext cx="1829276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accent1"/>
                </a:solidFill>
              </a:rPr>
              <a:t>©2019.</a:t>
            </a:r>
          </a:p>
        </p:txBody>
      </p:sp>
    </p:spTree>
    <p:extLst>
      <p:ext uri="{BB962C8B-B14F-4D97-AF65-F5344CB8AC3E}">
        <p14:creationId xmlns:p14="http://schemas.microsoft.com/office/powerpoint/2010/main" val="4360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72494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52224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3745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87701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©2019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36012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73614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25909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927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68461690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7" imgW="471" imgH="470" progId="TCLayout.ActiveDocument.1">
                  <p:embed/>
                </p:oleObj>
              </mc:Choice>
              <mc:Fallback>
                <p:oleObj name="think-cell Slide" r:id="rId17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8" r:id="rId11"/>
    <p:sldLayoutId id="2147483814" r:id="rId12"/>
    <p:sldLayoutId id="214748381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12" Type="http://schemas.openxmlformats.org/officeDocument/2006/relationships/image" Target="../media/image28.png"/><Relationship Id="rId17" Type="http://schemas.openxmlformats.org/officeDocument/2006/relationships/image" Target="../media/image37.png"/><Relationship Id="rId2" Type="http://schemas.openxmlformats.org/officeDocument/2006/relationships/tags" Target="../tags/tag21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png"/><Relationship Id="rId5" Type="http://schemas.openxmlformats.org/officeDocument/2006/relationships/image" Target="../media/image32.png"/><Relationship Id="rId15" Type="http://schemas.openxmlformats.org/officeDocument/2006/relationships/image" Target="../media/image35.png"/><Relationship Id="rId10" Type="http://schemas.openxmlformats.org/officeDocument/2006/relationships/image" Target="../media/image26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5.emf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12" Type="http://schemas.openxmlformats.org/officeDocument/2006/relationships/image" Target="../media/image28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6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5.emf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12" Type="http://schemas.openxmlformats.org/officeDocument/2006/relationships/image" Target="../media/image29.png"/><Relationship Id="rId2" Type="http://schemas.openxmlformats.org/officeDocument/2006/relationships/tags" Target="../tags/tag23.xml"/><Relationship Id="rId16" Type="http://schemas.openxmlformats.org/officeDocument/2006/relationships/image" Target="../media/image40.png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39.jpeg"/><Relationship Id="rId10" Type="http://schemas.openxmlformats.org/officeDocument/2006/relationships/image" Target="../media/image27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34" Type="http://schemas.openxmlformats.org/officeDocument/2006/relationships/image" Target="../media/image77.tiff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tiff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tiff"/><Relationship Id="rId37" Type="http://schemas.openxmlformats.org/officeDocument/2006/relationships/image" Target="../media/image80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tiff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tiff"/><Relationship Id="rId35" Type="http://schemas.openxmlformats.org/officeDocument/2006/relationships/image" Target="../media/image78.png"/><Relationship Id="rId8" Type="http://schemas.openxmlformats.org/officeDocument/2006/relationships/image" Target="../media/image51.png"/><Relationship Id="rId3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12" Type="http://schemas.openxmlformats.org/officeDocument/2006/relationships/image" Target="../media/image29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95254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Lala</a:t>
            </a:r>
            <a:r>
              <a:rPr lang="en-US" dirty="0"/>
              <a:t> Liu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2960" y="640080"/>
            <a:ext cx="6190090" cy="2630356"/>
          </a:xfrm>
        </p:spPr>
        <p:txBody>
          <a:bodyPr/>
          <a:lstStyle/>
          <a:p>
            <a:r>
              <a:rPr lang="en-US" dirty="0"/>
              <a:t>Journey to Hybrid Cloud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077615" y="5886450"/>
            <a:ext cx="2844943" cy="431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March 2019</a:t>
            </a: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3428083"/>
            <a:ext cx="2587954" cy="3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2025-D6BD-4F7C-B1FA-2B5FD9F5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– Avoid Building New ‘Legacy’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8C06-9DBC-4FA2-A23F-73AA875E3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Hybrid cloud connected is the minimum bar to meet in order to avoid creating disconnected ‘legacy’ solutions (cloud and on-premise both)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7A025-274F-45BA-8728-1AEC163E9F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179" y="1823476"/>
            <a:ext cx="4093301" cy="4557445"/>
          </a:xfrm>
        </p:spPr>
        <p:txBody>
          <a:bodyPr/>
          <a:lstStyle/>
          <a:p>
            <a:r>
              <a:rPr lang="en-US" b="1" u="sng" dirty="0"/>
              <a:t>Enabling Connected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Hybrid Cloud Managed</a:t>
            </a:r>
          </a:p>
          <a:p>
            <a:pPr marL="684213" lvl="2" indent="-2857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Managed by the Hybrid Cloud Control Plane</a:t>
            </a:r>
          </a:p>
          <a:p>
            <a:pPr marL="684213" lvl="2" indent="-2857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Hybrid Cloud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Hybrid Cloud Connected</a:t>
            </a:r>
          </a:p>
          <a:p>
            <a:pPr marL="684213" lvl="2" indent="-285750"/>
            <a:r>
              <a:rPr lang="en-US" sz="1600" dirty="0"/>
              <a:t>Global ID, Account for Life enabled</a:t>
            </a:r>
          </a:p>
          <a:p>
            <a:pPr marL="684213" lvl="2" indent="-285750"/>
            <a:r>
              <a:rPr lang="en-US" sz="1600" dirty="0"/>
              <a:t>Plugged into the Hybrid Cloud API Management platform</a:t>
            </a:r>
          </a:p>
          <a:p>
            <a:pPr marL="684213" lvl="2" indent="-285750"/>
            <a:r>
              <a:rPr lang="en-US" sz="1600" dirty="0"/>
              <a:t>Leveraging Hybrid Cloud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Legacy Solutions</a:t>
            </a:r>
          </a:p>
          <a:p>
            <a:pPr marL="684213" lvl="2" indent="-285750"/>
            <a:r>
              <a:rPr lang="en-US" sz="1600" dirty="0"/>
              <a:t>‘Disconnected’</a:t>
            </a:r>
          </a:p>
          <a:p>
            <a:pPr marL="684213" lvl="2" indent="-285750"/>
            <a:r>
              <a:rPr lang="en-US" sz="1600" dirty="0"/>
              <a:t>Regardless of cloud characteristics (public, private or on-prem)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05" y="2184867"/>
            <a:ext cx="7857893" cy="379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5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3742578-9DA6-EA4E-8B3D-BAA4E784C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72C798E-121D-F84E-8037-33F5F66AE973}"/>
              </a:ext>
            </a:extLst>
          </p:cNvPr>
          <p:cNvSpPr txBox="1"/>
          <p:nvPr/>
        </p:nvSpPr>
        <p:spPr>
          <a:xfrm>
            <a:off x="882976" y="6085750"/>
            <a:ext cx="1464901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Google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C1633C-9CAB-B242-B242-2E1D758E4736}"/>
              </a:ext>
            </a:extLst>
          </p:cNvPr>
          <p:cNvSpPr txBox="1"/>
          <p:nvPr/>
        </p:nvSpPr>
        <p:spPr>
          <a:xfrm>
            <a:off x="4162194" y="6404102"/>
            <a:ext cx="1949783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Azure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9A55CA-2C4C-2243-B3B3-54D5456D8481}"/>
              </a:ext>
            </a:extLst>
          </p:cNvPr>
          <p:cNvSpPr txBox="1"/>
          <p:nvPr/>
        </p:nvSpPr>
        <p:spPr>
          <a:xfrm>
            <a:off x="7085372" y="6297683"/>
            <a:ext cx="1949783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Amazon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4156E8-C6B2-D64B-BD6B-47332127B18F}"/>
              </a:ext>
            </a:extLst>
          </p:cNvPr>
          <p:cNvSpPr txBox="1"/>
          <p:nvPr/>
        </p:nvSpPr>
        <p:spPr>
          <a:xfrm>
            <a:off x="10153992" y="4568169"/>
            <a:ext cx="1949783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On </a:t>
            </a:r>
            <a:r>
              <a:rPr lang="en-US" sz="1400" dirty="0" err="1">
                <a:solidFill>
                  <a:schemeClr val="bg1"/>
                </a:solidFill>
                <a:cs typeface="Open Sans Light"/>
              </a:rPr>
              <a:t>Prem</a:t>
            </a:r>
            <a:r>
              <a:rPr lang="en-US" sz="1400" dirty="0">
                <a:solidFill>
                  <a:schemeClr val="bg1"/>
                </a:solidFill>
                <a:cs typeface="Open Sans Light"/>
              </a:rPr>
              <a:t> </a:t>
            </a:r>
          </a:p>
          <a:p>
            <a:pPr algn="ctr" defTabSz="456758" fontAlgn="base"/>
            <a:r>
              <a:rPr lang="en-US" sz="1400" dirty="0">
                <a:solidFill>
                  <a:schemeClr val="bg1"/>
                </a:solidFill>
                <a:cs typeface="Open Sans Light"/>
              </a:rPr>
              <a:t>Private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Assets can be Hybrid Cloud Connected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B2F0F28-EFF1-224C-917E-8411752F4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92640" cy="423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Regardless of deployment model, on-prem solutions can be Hybrid Cloud Connected to make them first class citizens of the Connected Health Ecosystem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AC5A23-E864-1A48-87A3-E1AD9193B78A}"/>
              </a:ext>
            </a:extLst>
          </p:cNvPr>
          <p:cNvSpPr/>
          <p:nvPr/>
        </p:nvSpPr>
        <p:spPr>
          <a:xfrm>
            <a:off x="5301511" y="6875414"/>
            <a:ext cx="3495801" cy="928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think-cell Slide" r:id="rId6" imgW="498" imgH="499" progId="TCLayout.ActiveDocument.1">
                  <p:embed/>
                </p:oleObj>
              </mc:Choice>
              <mc:Fallback>
                <p:oleObj name="think-cell Slide" r:id="rId6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4EB88FF-FF1C-4F4C-868E-E21B5AD8F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35875">
            <a:off x="6956409" y="2321541"/>
            <a:ext cx="3458629" cy="3251763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3D670733-35AC-1A49-959C-3B23A09941CA}"/>
              </a:ext>
            </a:extLst>
          </p:cNvPr>
          <p:cNvGrpSpPr/>
          <p:nvPr/>
        </p:nvGrpSpPr>
        <p:grpSpPr>
          <a:xfrm>
            <a:off x="4561507" y="1734286"/>
            <a:ext cx="1521173" cy="972702"/>
            <a:chOff x="4871001" y="2033452"/>
            <a:chExt cx="1521173" cy="953770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5142ED48-DA68-524B-AE90-5D591E66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00801" y="2375293"/>
              <a:ext cx="1124190" cy="143078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314B56B-52DD-9C46-9A21-B5C2F7DB6F2E}"/>
                </a:ext>
              </a:extLst>
            </p:cNvPr>
            <p:cNvSpPr/>
            <p:nvPr/>
          </p:nvSpPr>
          <p:spPr>
            <a:xfrm>
              <a:off x="4871001" y="2033452"/>
              <a:ext cx="1521173" cy="953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u="sng" dirty="0"/>
                <a:t>PART OF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HYBRID CLOUD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6EF64BB-833C-1A4C-9282-4FDF0A44B7D9}"/>
              </a:ext>
            </a:extLst>
          </p:cNvPr>
          <p:cNvGrpSpPr/>
          <p:nvPr/>
        </p:nvGrpSpPr>
        <p:grpSpPr>
          <a:xfrm>
            <a:off x="1709100" y="5108724"/>
            <a:ext cx="7610542" cy="977460"/>
            <a:chOff x="1903656" y="4826621"/>
            <a:chExt cx="7610542" cy="97746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28BF340-3AC0-1C40-A659-A597C479F814}"/>
                </a:ext>
              </a:extLst>
            </p:cNvPr>
            <p:cNvSpPr txBox="1"/>
            <p:nvPr/>
          </p:nvSpPr>
          <p:spPr>
            <a:xfrm>
              <a:off x="4353678" y="5072351"/>
              <a:ext cx="2785968" cy="2706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456758" fontAlgn="base">
                <a:spcBef>
                  <a:spcPts val="1200"/>
                </a:spcBef>
              </a:pPr>
              <a:r>
                <a:rPr lang="en-US" sz="1000" b="1" spc="990" dirty="0">
                  <a:cs typeface="Open Sans Light"/>
                </a:rPr>
                <a:t>CONTROL PLANE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3DC58E9-D0C1-0B41-8716-A27F95531E98}"/>
                </a:ext>
              </a:extLst>
            </p:cNvPr>
            <p:cNvSpPr txBox="1"/>
            <p:nvPr/>
          </p:nvSpPr>
          <p:spPr>
            <a:xfrm>
              <a:off x="274067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>
                <a:spcBef>
                  <a:spcPts val="1200"/>
                </a:spcBef>
              </a:pPr>
              <a:r>
                <a:rPr lang="en-US" sz="7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ACCESS  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7AE500-2F84-F746-9B0F-EC81E7A98821}"/>
                </a:ext>
              </a:extLst>
            </p:cNvPr>
            <p:cNvSpPr txBox="1"/>
            <p:nvPr/>
          </p:nvSpPr>
          <p:spPr>
            <a:xfrm>
              <a:off x="1903656" y="482662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HYBRID CLOUD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66C566-0BC0-9C4B-9FDA-7BA13E5AC806}"/>
                </a:ext>
              </a:extLst>
            </p:cNvPr>
            <p:cNvSpPr txBox="1"/>
            <p:nvPr/>
          </p:nvSpPr>
          <p:spPr>
            <a:xfrm>
              <a:off x="357769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VULNERABILITY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5A601-5075-1645-9AA6-51E325827B2A}"/>
                </a:ext>
              </a:extLst>
            </p:cNvPr>
            <p:cNvSpPr txBox="1"/>
            <p:nvPr/>
          </p:nvSpPr>
          <p:spPr>
            <a:xfrm>
              <a:off x="776278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REPOSITORY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SYSTEMS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9962723-361F-5B4D-BE93-C12089A5D715}"/>
                </a:ext>
              </a:extLst>
            </p:cNvPr>
            <p:cNvSpPr txBox="1"/>
            <p:nvPr/>
          </p:nvSpPr>
          <p:spPr>
            <a:xfrm>
              <a:off x="692576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INCIDENT,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PROBLEM, CHANGE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A18C8C-320C-0A43-8C09-173860E9098F}"/>
                </a:ext>
              </a:extLst>
            </p:cNvPr>
            <p:cNvSpPr txBox="1"/>
            <p:nvPr/>
          </p:nvSpPr>
          <p:spPr>
            <a:xfrm>
              <a:off x="5251728" y="4889681"/>
              <a:ext cx="914400" cy="180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MONITORING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67D3CA-2CD7-1E44-95F3-F4CBC9A99023}"/>
                </a:ext>
              </a:extLst>
            </p:cNvPr>
            <p:cNvSpPr txBox="1"/>
            <p:nvPr/>
          </p:nvSpPr>
          <p:spPr>
            <a:xfrm>
              <a:off x="6088746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INVENTORY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9B1885-D157-5E4E-B91A-012F6ADAE0BA}"/>
                </a:ext>
              </a:extLst>
            </p:cNvPr>
            <p:cNvSpPr txBox="1"/>
            <p:nvPr/>
          </p:nvSpPr>
          <p:spPr>
            <a:xfrm>
              <a:off x="4414710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CI/CD</a:t>
              </a:r>
            </a:p>
            <a:p>
              <a:pPr algn="ctr" defTabSz="456758" fontAlgn="base"/>
              <a:endParaRPr lang="en-US" sz="7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96051C-FDE7-C34E-BD43-CC5519488763}"/>
                </a:ext>
              </a:extLst>
            </p:cNvPr>
            <p:cNvSpPr txBox="1"/>
            <p:nvPr/>
          </p:nvSpPr>
          <p:spPr>
            <a:xfrm>
              <a:off x="8599798" y="4826621"/>
              <a:ext cx="914400" cy="8574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NETWORK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CONNECTIVITY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880182-9C77-1E40-B153-79A52294B0A6}"/>
              </a:ext>
            </a:extLst>
          </p:cNvPr>
          <p:cNvGrpSpPr/>
          <p:nvPr/>
        </p:nvGrpSpPr>
        <p:grpSpPr>
          <a:xfrm>
            <a:off x="2260448" y="3832443"/>
            <a:ext cx="914400" cy="1103961"/>
            <a:chOff x="3078311" y="4017118"/>
            <a:chExt cx="914400" cy="110396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112238-3E61-924A-AF9E-27321222BEAA}"/>
                </a:ext>
              </a:extLst>
            </p:cNvPr>
            <p:cNvSpPr txBox="1"/>
            <p:nvPr/>
          </p:nvSpPr>
          <p:spPr>
            <a:xfrm>
              <a:off x="3078311" y="401711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Unified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Data Fabric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CF8F20E-D100-3640-8950-57D7EB394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01017" y="4296397"/>
              <a:ext cx="727022" cy="82468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930271-53B2-D34E-8099-26E7CA24DCE4}"/>
              </a:ext>
            </a:extLst>
          </p:cNvPr>
          <p:cNvGrpSpPr/>
          <p:nvPr/>
        </p:nvGrpSpPr>
        <p:grpSpPr>
          <a:xfrm>
            <a:off x="4953787" y="3880088"/>
            <a:ext cx="914400" cy="1080197"/>
            <a:chOff x="4866253" y="4050985"/>
            <a:chExt cx="914400" cy="108019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1ECF30-7BD9-E64B-859C-69ED29F3F266}"/>
                </a:ext>
              </a:extLst>
            </p:cNvPr>
            <p:cNvGrpSpPr/>
            <p:nvPr/>
          </p:nvGrpSpPr>
          <p:grpSpPr>
            <a:xfrm>
              <a:off x="4866253" y="4050985"/>
              <a:ext cx="914400" cy="1080197"/>
              <a:chOff x="4866253" y="4050985"/>
              <a:chExt cx="914400" cy="108019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6A8D15-AA5F-5148-894D-87792A8EA5EA}"/>
                  </a:ext>
                </a:extLst>
              </p:cNvPr>
              <p:cNvSpPr txBox="1"/>
              <p:nvPr/>
            </p:nvSpPr>
            <p:spPr>
              <a:xfrm>
                <a:off x="4866253" y="405098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Omni Channel</a:t>
                </a:r>
              </a:p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Interaction</a:t>
                </a:r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8A591103-48B7-734B-BDDD-10D6018D3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1283" y="4341839"/>
                <a:ext cx="695249" cy="78934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406CF1-3717-EB41-9470-EE7B688A5837}"/>
                </a:ext>
              </a:extLst>
            </p:cNvPr>
            <p:cNvGrpSpPr/>
            <p:nvPr/>
          </p:nvGrpSpPr>
          <p:grpSpPr>
            <a:xfrm>
              <a:off x="5222417" y="4493468"/>
              <a:ext cx="341018" cy="332780"/>
              <a:chOff x="4241125" y="3093411"/>
              <a:chExt cx="503245" cy="491091"/>
            </a:xfrm>
            <a:solidFill>
              <a:schemeClr val="accent2"/>
            </a:solidFill>
          </p:grpSpPr>
          <p:sp>
            <p:nvSpPr>
              <p:cNvPr id="111" name="Freeform 3945">
                <a:extLst>
                  <a:ext uri="{FF2B5EF4-FFF2-40B4-BE49-F238E27FC236}">
                    <a16:creationId xmlns:a16="http://schemas.microsoft.com/office/drawing/2014/main" id="{0218CF11-7237-C146-AAD5-1CAE3079B8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2682" y="3117722"/>
                <a:ext cx="381688" cy="466780"/>
              </a:xfrm>
              <a:custGeom>
                <a:avLst/>
                <a:gdLst/>
                <a:ahLst/>
                <a:cxnLst>
                  <a:cxn ang="0">
                    <a:pos x="107" y="78"/>
                  </a:cxn>
                  <a:cxn ang="0">
                    <a:pos x="107" y="5"/>
                  </a:cxn>
                  <a:cxn ang="0">
                    <a:pos x="97" y="0"/>
                  </a:cxn>
                  <a:cxn ang="0">
                    <a:pos x="97" y="78"/>
                  </a:cxn>
                  <a:cxn ang="0">
                    <a:pos x="86" y="90"/>
                  </a:cxn>
                  <a:cxn ang="0">
                    <a:pos x="66" y="90"/>
                  </a:cxn>
                  <a:cxn ang="0">
                    <a:pos x="66" y="91"/>
                  </a:cxn>
                  <a:cxn ang="0">
                    <a:pos x="65" y="100"/>
                  </a:cxn>
                  <a:cxn ang="0">
                    <a:pos x="86" y="100"/>
                  </a:cxn>
                  <a:cxn ang="0">
                    <a:pos x="97" y="112"/>
                  </a:cxn>
                  <a:cxn ang="0">
                    <a:pos x="97" y="134"/>
                  </a:cxn>
                  <a:cxn ang="0">
                    <a:pos x="72" y="159"/>
                  </a:cxn>
                  <a:cxn ang="0">
                    <a:pos x="67" y="159"/>
                  </a:cxn>
                  <a:cxn ang="0">
                    <a:pos x="50" y="147"/>
                  </a:cxn>
                  <a:cxn ang="0">
                    <a:pos x="33" y="161"/>
                  </a:cxn>
                  <a:cxn ang="0">
                    <a:pos x="0" y="188"/>
                  </a:cxn>
                  <a:cxn ang="0">
                    <a:pos x="9" y="192"/>
                  </a:cxn>
                  <a:cxn ang="0">
                    <a:pos x="34" y="171"/>
                  </a:cxn>
                  <a:cxn ang="0">
                    <a:pos x="50" y="182"/>
                  </a:cxn>
                  <a:cxn ang="0">
                    <a:pos x="67" y="169"/>
                  </a:cxn>
                  <a:cxn ang="0">
                    <a:pos x="72" y="169"/>
                  </a:cxn>
                  <a:cxn ang="0">
                    <a:pos x="107" y="134"/>
                  </a:cxn>
                  <a:cxn ang="0">
                    <a:pos x="107" y="134"/>
                  </a:cxn>
                  <a:cxn ang="0">
                    <a:pos x="107" y="112"/>
                  </a:cxn>
                  <a:cxn ang="0">
                    <a:pos x="119" y="100"/>
                  </a:cxn>
                  <a:cxn ang="0">
                    <a:pos x="157" y="100"/>
                  </a:cxn>
                  <a:cxn ang="0">
                    <a:pos x="157" y="95"/>
                  </a:cxn>
                  <a:cxn ang="0">
                    <a:pos x="157" y="90"/>
                  </a:cxn>
                  <a:cxn ang="0">
                    <a:pos x="119" y="90"/>
                  </a:cxn>
                  <a:cxn ang="0">
                    <a:pos x="107" y="78"/>
                  </a:cxn>
                  <a:cxn ang="0">
                    <a:pos x="50" y="172"/>
                  </a:cxn>
                  <a:cxn ang="0">
                    <a:pos x="43" y="164"/>
                  </a:cxn>
                  <a:cxn ang="0">
                    <a:pos x="50" y="157"/>
                  </a:cxn>
                  <a:cxn ang="0">
                    <a:pos x="58" y="164"/>
                  </a:cxn>
                  <a:cxn ang="0">
                    <a:pos x="50" y="172"/>
                  </a:cxn>
                </a:cxnLst>
                <a:rect l="0" t="0" r="r" b="b"/>
                <a:pathLst>
                  <a:path w="157" h="192">
                    <a:moveTo>
                      <a:pt x="107" y="78"/>
                    </a:moveTo>
                    <a:cubicBezTo>
                      <a:pt x="107" y="5"/>
                      <a:pt x="107" y="5"/>
                      <a:pt x="107" y="5"/>
                    </a:cubicBezTo>
                    <a:cubicBezTo>
                      <a:pt x="104" y="3"/>
                      <a:pt x="101" y="1"/>
                      <a:pt x="97" y="0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2" y="80"/>
                      <a:pt x="87" y="84"/>
                      <a:pt x="8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66" y="94"/>
                      <a:pt x="65" y="97"/>
                      <a:pt x="65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6"/>
                      <a:pt x="92" y="110"/>
                      <a:pt x="97" y="112"/>
                    </a:cubicBezTo>
                    <a:cubicBezTo>
                      <a:pt x="97" y="134"/>
                      <a:pt x="97" y="134"/>
                      <a:pt x="97" y="134"/>
                    </a:cubicBezTo>
                    <a:cubicBezTo>
                      <a:pt x="97" y="148"/>
                      <a:pt x="86" y="159"/>
                      <a:pt x="72" y="159"/>
                    </a:cubicBezTo>
                    <a:cubicBezTo>
                      <a:pt x="67" y="159"/>
                      <a:pt x="67" y="159"/>
                      <a:pt x="67" y="159"/>
                    </a:cubicBezTo>
                    <a:cubicBezTo>
                      <a:pt x="65" y="152"/>
                      <a:pt x="58" y="147"/>
                      <a:pt x="50" y="147"/>
                    </a:cubicBezTo>
                    <a:cubicBezTo>
                      <a:pt x="42" y="147"/>
                      <a:pt x="34" y="153"/>
                      <a:pt x="33" y="161"/>
                    </a:cubicBezTo>
                    <a:cubicBezTo>
                      <a:pt x="19" y="165"/>
                      <a:pt x="7" y="175"/>
                      <a:pt x="0" y="188"/>
                    </a:cubicBezTo>
                    <a:cubicBezTo>
                      <a:pt x="3" y="190"/>
                      <a:pt x="6" y="191"/>
                      <a:pt x="9" y="192"/>
                    </a:cubicBezTo>
                    <a:cubicBezTo>
                      <a:pt x="14" y="182"/>
                      <a:pt x="23" y="175"/>
                      <a:pt x="34" y="171"/>
                    </a:cubicBezTo>
                    <a:cubicBezTo>
                      <a:pt x="37" y="178"/>
                      <a:pt x="43" y="182"/>
                      <a:pt x="50" y="182"/>
                    </a:cubicBezTo>
                    <a:cubicBezTo>
                      <a:pt x="58" y="182"/>
                      <a:pt x="65" y="177"/>
                      <a:pt x="67" y="169"/>
                    </a:cubicBezTo>
                    <a:cubicBezTo>
                      <a:pt x="72" y="169"/>
                      <a:pt x="72" y="169"/>
                      <a:pt x="72" y="169"/>
                    </a:cubicBezTo>
                    <a:cubicBezTo>
                      <a:pt x="91" y="169"/>
                      <a:pt x="107" y="153"/>
                      <a:pt x="107" y="134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13" y="110"/>
                      <a:pt x="118" y="106"/>
                      <a:pt x="119" y="100"/>
                    </a:cubicBezTo>
                    <a:cubicBezTo>
                      <a:pt x="157" y="100"/>
                      <a:pt x="157" y="100"/>
                      <a:pt x="157" y="100"/>
                    </a:cubicBezTo>
                    <a:cubicBezTo>
                      <a:pt x="157" y="98"/>
                      <a:pt x="157" y="97"/>
                      <a:pt x="157" y="95"/>
                    </a:cubicBezTo>
                    <a:cubicBezTo>
                      <a:pt x="157" y="93"/>
                      <a:pt x="157" y="92"/>
                      <a:pt x="157" y="90"/>
                    </a:cubicBezTo>
                    <a:cubicBezTo>
                      <a:pt x="119" y="90"/>
                      <a:pt x="119" y="90"/>
                      <a:pt x="119" y="90"/>
                    </a:cubicBezTo>
                    <a:cubicBezTo>
                      <a:pt x="118" y="84"/>
                      <a:pt x="113" y="80"/>
                      <a:pt x="107" y="78"/>
                    </a:cubicBezTo>
                    <a:close/>
                    <a:moveTo>
                      <a:pt x="50" y="172"/>
                    </a:moveTo>
                    <a:cubicBezTo>
                      <a:pt x="46" y="172"/>
                      <a:pt x="43" y="169"/>
                      <a:pt x="43" y="164"/>
                    </a:cubicBezTo>
                    <a:cubicBezTo>
                      <a:pt x="43" y="160"/>
                      <a:pt x="46" y="157"/>
                      <a:pt x="50" y="157"/>
                    </a:cubicBezTo>
                    <a:cubicBezTo>
                      <a:pt x="55" y="157"/>
                      <a:pt x="58" y="160"/>
                      <a:pt x="58" y="164"/>
                    </a:cubicBezTo>
                    <a:cubicBezTo>
                      <a:pt x="58" y="169"/>
                      <a:pt x="55" y="172"/>
                      <a:pt x="50" y="17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947">
                <a:extLst>
                  <a:ext uri="{FF2B5EF4-FFF2-40B4-BE49-F238E27FC236}">
                    <a16:creationId xmlns:a16="http://schemas.microsoft.com/office/drawing/2014/main" id="{0D870117-93B9-8C4C-BF6E-C6D58E49B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41125" y="3304919"/>
                <a:ext cx="209078" cy="165318"/>
              </a:xfrm>
              <a:custGeom>
                <a:avLst/>
                <a:gdLst/>
                <a:ahLst/>
                <a:cxnLst>
                  <a:cxn ang="0">
                    <a:pos x="8" y="68"/>
                  </a:cxn>
                  <a:cxn ang="0">
                    <a:pos x="8" y="65"/>
                  </a:cxn>
                  <a:cxn ang="0">
                    <a:pos x="33" y="26"/>
                  </a:cxn>
                  <a:cxn ang="0">
                    <a:pos x="49" y="36"/>
                  </a:cxn>
                  <a:cxn ang="0">
                    <a:pos x="66" y="23"/>
                  </a:cxn>
                  <a:cxn ang="0">
                    <a:pos x="68" y="23"/>
                  </a:cxn>
                  <a:cxn ang="0">
                    <a:pos x="84" y="23"/>
                  </a:cxn>
                  <a:cxn ang="0">
                    <a:pos x="86" y="14"/>
                  </a:cxn>
                  <a:cxn ang="0">
                    <a:pos x="86" y="13"/>
                  </a:cxn>
                  <a:cxn ang="0">
                    <a:pos x="68" y="13"/>
                  </a:cxn>
                  <a:cxn ang="0">
                    <a:pos x="66" y="13"/>
                  </a:cxn>
                  <a:cxn ang="0">
                    <a:pos x="49" y="0"/>
                  </a:cxn>
                  <a:cxn ang="0">
                    <a:pos x="31" y="16"/>
                  </a:cxn>
                  <a:cxn ang="0">
                    <a:pos x="0" y="50"/>
                  </a:cxn>
                  <a:cxn ang="0">
                    <a:pos x="8" y="68"/>
                  </a:cxn>
                  <a:cxn ang="0">
                    <a:pos x="49" y="10"/>
                  </a:cxn>
                  <a:cxn ang="0">
                    <a:pos x="57" y="18"/>
                  </a:cxn>
                  <a:cxn ang="0">
                    <a:pos x="49" y="26"/>
                  </a:cxn>
                  <a:cxn ang="0">
                    <a:pos x="41" y="18"/>
                  </a:cxn>
                  <a:cxn ang="0">
                    <a:pos x="49" y="10"/>
                  </a:cxn>
                </a:cxnLst>
                <a:rect l="0" t="0" r="r" b="b"/>
                <a:pathLst>
                  <a:path w="86" h="68">
                    <a:moveTo>
                      <a:pt x="8" y="68"/>
                    </a:moveTo>
                    <a:cubicBezTo>
                      <a:pt x="8" y="65"/>
                      <a:pt x="8" y="65"/>
                      <a:pt x="8" y="65"/>
                    </a:cubicBezTo>
                    <a:cubicBezTo>
                      <a:pt x="8" y="48"/>
                      <a:pt x="18" y="33"/>
                      <a:pt x="33" y="26"/>
                    </a:cubicBezTo>
                    <a:cubicBezTo>
                      <a:pt x="36" y="32"/>
                      <a:pt x="42" y="36"/>
                      <a:pt x="49" y="36"/>
                    </a:cubicBezTo>
                    <a:cubicBezTo>
                      <a:pt x="57" y="36"/>
                      <a:pt x="64" y="30"/>
                      <a:pt x="66" y="23"/>
                    </a:cubicBezTo>
                    <a:cubicBezTo>
                      <a:pt x="67" y="23"/>
                      <a:pt x="67" y="23"/>
                      <a:pt x="68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5" y="20"/>
                      <a:pt x="86" y="17"/>
                      <a:pt x="86" y="14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4" y="6"/>
                      <a:pt x="57" y="0"/>
                      <a:pt x="49" y="0"/>
                    </a:cubicBezTo>
                    <a:cubicBezTo>
                      <a:pt x="40" y="0"/>
                      <a:pt x="32" y="7"/>
                      <a:pt x="31" y="16"/>
                    </a:cubicBezTo>
                    <a:cubicBezTo>
                      <a:pt x="16" y="22"/>
                      <a:pt x="5" y="34"/>
                      <a:pt x="0" y="50"/>
                    </a:cubicBezTo>
                    <a:cubicBezTo>
                      <a:pt x="2" y="56"/>
                      <a:pt x="5" y="62"/>
                      <a:pt x="8" y="68"/>
                    </a:cubicBezTo>
                    <a:close/>
                    <a:moveTo>
                      <a:pt x="49" y="10"/>
                    </a:moveTo>
                    <a:cubicBezTo>
                      <a:pt x="53" y="10"/>
                      <a:pt x="57" y="14"/>
                      <a:pt x="57" y="18"/>
                    </a:cubicBezTo>
                    <a:cubicBezTo>
                      <a:pt x="57" y="22"/>
                      <a:pt x="53" y="26"/>
                      <a:pt x="49" y="26"/>
                    </a:cubicBezTo>
                    <a:cubicBezTo>
                      <a:pt x="45" y="26"/>
                      <a:pt x="41" y="22"/>
                      <a:pt x="41" y="18"/>
                    </a:cubicBezTo>
                    <a:cubicBezTo>
                      <a:pt x="41" y="14"/>
                      <a:pt x="45" y="10"/>
                      <a:pt x="49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948">
                <a:extLst>
                  <a:ext uri="{FF2B5EF4-FFF2-40B4-BE49-F238E27FC236}">
                    <a16:creationId xmlns:a16="http://schemas.microsoft.com/office/drawing/2014/main" id="{6553F020-7DF8-2940-8E60-934540A23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886" y="3285469"/>
                <a:ext cx="213941" cy="179905"/>
              </a:xfrm>
              <a:custGeom>
                <a:avLst/>
                <a:gdLst/>
                <a:ahLst/>
                <a:cxnLst>
                  <a:cxn ang="0">
                    <a:pos x="88" y="22"/>
                  </a:cxn>
                  <a:cxn ang="0">
                    <a:pos x="88" y="0"/>
                  </a:cxn>
                  <a:cxn ang="0">
                    <a:pos x="78" y="0"/>
                  </a:cxn>
                  <a:cxn ang="0">
                    <a:pos x="78" y="22"/>
                  </a:cxn>
                  <a:cxn ang="0">
                    <a:pos x="36" y="64"/>
                  </a:cxn>
                  <a:cxn ang="0">
                    <a:pos x="0" y="64"/>
                  </a:cxn>
                  <a:cxn ang="0">
                    <a:pos x="0" y="74"/>
                  </a:cxn>
                  <a:cxn ang="0">
                    <a:pos x="36" y="74"/>
                  </a:cxn>
                  <a:cxn ang="0">
                    <a:pos x="88" y="22"/>
                  </a:cxn>
                </a:cxnLst>
                <a:rect l="0" t="0" r="r" b="b"/>
                <a:pathLst>
                  <a:path w="88" h="74">
                    <a:moveTo>
                      <a:pt x="88" y="22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45"/>
                      <a:pt x="59" y="64"/>
                      <a:pt x="36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64" y="74"/>
                      <a:pt x="88" y="51"/>
                      <a:pt x="8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949">
                <a:extLst>
                  <a:ext uri="{FF2B5EF4-FFF2-40B4-BE49-F238E27FC236}">
                    <a16:creationId xmlns:a16="http://schemas.microsoft.com/office/drawing/2014/main" id="{2B5C71EC-854C-7B4E-AB13-B38FB48F9A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910" y="3093411"/>
                <a:ext cx="85090" cy="119126"/>
              </a:xfrm>
              <a:custGeom>
                <a:avLst/>
                <a:gdLst/>
                <a:ahLst/>
                <a:cxnLst>
                  <a:cxn ang="0">
                    <a:pos x="13" y="34"/>
                  </a:cxn>
                  <a:cxn ang="0">
                    <a:pos x="13" y="49"/>
                  </a:cxn>
                  <a:cxn ang="0">
                    <a:pos x="23" y="49"/>
                  </a:cxn>
                  <a:cxn ang="0">
                    <a:pos x="23" y="34"/>
                  </a:cxn>
                  <a:cxn ang="0">
                    <a:pos x="35" y="17"/>
                  </a:cxn>
                  <a:cxn ang="0">
                    <a:pos x="18" y="0"/>
                  </a:cxn>
                  <a:cxn ang="0">
                    <a:pos x="0" y="17"/>
                  </a:cxn>
                  <a:cxn ang="0">
                    <a:pos x="13" y="34"/>
                  </a:cxn>
                  <a:cxn ang="0">
                    <a:pos x="18" y="10"/>
                  </a:cxn>
                  <a:cxn ang="0">
                    <a:pos x="25" y="17"/>
                  </a:cxn>
                  <a:cxn ang="0">
                    <a:pos x="18" y="25"/>
                  </a:cxn>
                  <a:cxn ang="0">
                    <a:pos x="10" y="17"/>
                  </a:cxn>
                  <a:cxn ang="0">
                    <a:pos x="18" y="10"/>
                  </a:cxn>
                </a:cxnLst>
                <a:rect l="0" t="0" r="r" b="b"/>
                <a:pathLst>
                  <a:path w="35" h="49">
                    <a:moveTo>
                      <a:pt x="13" y="34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0" y="32"/>
                      <a:pt x="35" y="25"/>
                      <a:pt x="35" y="17"/>
                    </a:cubicBezTo>
                    <a:cubicBezTo>
                      <a:pt x="35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5"/>
                      <a:pt x="5" y="32"/>
                      <a:pt x="13" y="34"/>
                    </a:cubicBezTo>
                    <a:close/>
                    <a:moveTo>
                      <a:pt x="18" y="10"/>
                    </a:moveTo>
                    <a:cubicBezTo>
                      <a:pt x="22" y="10"/>
                      <a:pt x="25" y="13"/>
                      <a:pt x="25" y="17"/>
                    </a:cubicBezTo>
                    <a:cubicBezTo>
                      <a:pt x="25" y="22"/>
                      <a:pt x="22" y="25"/>
                      <a:pt x="18" y="25"/>
                    </a:cubicBezTo>
                    <a:cubicBezTo>
                      <a:pt x="13" y="25"/>
                      <a:pt x="10" y="22"/>
                      <a:pt x="10" y="17"/>
                    </a:cubicBezTo>
                    <a:cubicBezTo>
                      <a:pt x="10" y="13"/>
                      <a:pt x="13" y="10"/>
                      <a:pt x="1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950">
                <a:extLst>
                  <a:ext uri="{FF2B5EF4-FFF2-40B4-BE49-F238E27FC236}">
                    <a16:creationId xmlns:a16="http://schemas.microsoft.com/office/drawing/2014/main" id="{1DBA3243-9C00-994F-8541-BDE2B1951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558" y="3236863"/>
                <a:ext cx="330635" cy="24311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36" y="10"/>
                  </a:cxn>
                  <a:cxn ang="0">
                    <a:pos x="136" y="0"/>
                  </a:cxn>
                  <a:cxn ang="0">
                    <a:pos x="4" y="0"/>
                  </a:cxn>
                  <a:cxn ang="0">
                    <a:pos x="0" y="10"/>
                  </a:cxn>
                </a:cxnLst>
                <a:rect l="0" t="0" r="r" b="b"/>
                <a:pathLst>
                  <a:path w="136" h="10">
                    <a:moveTo>
                      <a:pt x="0" y="10"/>
                    </a:moveTo>
                    <a:cubicBezTo>
                      <a:pt x="136" y="10"/>
                      <a:pt x="136" y="10"/>
                      <a:pt x="136" y="1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7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B2F300-70D9-9B44-87C6-863AB2FD0CDE}"/>
              </a:ext>
            </a:extLst>
          </p:cNvPr>
          <p:cNvGrpSpPr/>
          <p:nvPr/>
        </p:nvGrpSpPr>
        <p:grpSpPr>
          <a:xfrm>
            <a:off x="3638469" y="3940605"/>
            <a:ext cx="914400" cy="974822"/>
            <a:chOff x="3972282" y="4152586"/>
            <a:chExt cx="914400" cy="97482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23FAEF-F0A4-0F43-984E-7BBE7501FABF}"/>
                </a:ext>
              </a:extLst>
            </p:cNvPr>
            <p:cNvSpPr txBox="1"/>
            <p:nvPr/>
          </p:nvSpPr>
          <p:spPr>
            <a:xfrm>
              <a:off x="3972282" y="4152586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Preferences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FA1F0FDD-4EA9-E146-AE16-2ED716A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96618" y="4338065"/>
              <a:ext cx="695249" cy="789343"/>
            </a:xfrm>
            <a:prstGeom prst="rect">
              <a:avLst/>
            </a:prstGeom>
          </p:spPr>
        </p:pic>
        <p:sp>
          <p:nvSpPr>
            <p:cNvPr id="122" name="Freeform 3785">
              <a:extLst>
                <a:ext uri="{FF2B5EF4-FFF2-40B4-BE49-F238E27FC236}">
                  <a16:creationId xmlns:a16="http://schemas.microsoft.com/office/drawing/2014/main" id="{C02FD8E2-C754-C44F-8C4D-6FAF8A8669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4883" y="4506782"/>
              <a:ext cx="332222" cy="273454"/>
            </a:xfrm>
            <a:custGeom>
              <a:avLst/>
              <a:gdLst/>
              <a:ahLst/>
              <a:cxnLst>
                <a:cxn ang="0">
                  <a:pos x="129" y="54"/>
                </a:cxn>
                <a:cxn ang="0">
                  <a:pos x="108" y="35"/>
                </a:cxn>
                <a:cxn ang="0">
                  <a:pos x="103" y="11"/>
                </a:cxn>
                <a:cxn ang="0">
                  <a:pos x="75" y="12"/>
                </a:cxn>
                <a:cxn ang="0">
                  <a:pos x="55" y="0"/>
                </a:cxn>
                <a:cxn ang="0">
                  <a:pos x="35" y="20"/>
                </a:cxn>
                <a:cxn ang="0">
                  <a:pos x="12" y="26"/>
                </a:cxn>
                <a:cxn ang="0">
                  <a:pos x="13" y="54"/>
                </a:cxn>
                <a:cxn ang="0">
                  <a:pos x="0" y="74"/>
                </a:cxn>
                <a:cxn ang="0">
                  <a:pos x="21" y="94"/>
                </a:cxn>
                <a:cxn ang="0">
                  <a:pos x="26" y="117"/>
                </a:cxn>
                <a:cxn ang="0">
                  <a:pos x="55" y="116"/>
                </a:cxn>
                <a:cxn ang="0">
                  <a:pos x="75" y="129"/>
                </a:cxn>
                <a:cxn ang="0">
                  <a:pos x="94" y="108"/>
                </a:cxn>
                <a:cxn ang="0">
                  <a:pos x="118" y="103"/>
                </a:cxn>
                <a:cxn ang="0">
                  <a:pos x="117" y="74"/>
                </a:cxn>
                <a:cxn ang="0">
                  <a:pos x="65" y="105"/>
                </a:cxn>
                <a:cxn ang="0">
                  <a:pos x="65" y="23"/>
                </a:cxn>
                <a:cxn ang="0">
                  <a:pos x="65" y="105"/>
                </a:cxn>
                <a:cxn ang="0">
                  <a:pos x="34" y="64"/>
                </a:cxn>
                <a:cxn ang="0">
                  <a:pos x="96" y="64"/>
                </a:cxn>
                <a:cxn ang="0">
                  <a:pos x="65" y="78"/>
                </a:cxn>
                <a:cxn ang="0">
                  <a:pos x="65" y="51"/>
                </a:cxn>
                <a:cxn ang="0">
                  <a:pos x="65" y="78"/>
                </a:cxn>
                <a:cxn ang="0">
                  <a:pos x="194" y="122"/>
                </a:cxn>
                <a:cxn ang="0">
                  <a:pos x="182" y="107"/>
                </a:cxn>
                <a:cxn ang="0">
                  <a:pos x="176" y="87"/>
                </a:cxn>
                <a:cxn ang="0">
                  <a:pos x="157" y="90"/>
                </a:cxn>
                <a:cxn ang="0">
                  <a:pos x="136" y="86"/>
                </a:cxn>
                <a:cxn ang="0">
                  <a:pos x="130" y="104"/>
                </a:cxn>
                <a:cxn ang="0">
                  <a:pos x="115" y="119"/>
                </a:cxn>
                <a:cxn ang="0">
                  <a:pos x="128" y="134"/>
                </a:cxn>
                <a:cxn ang="0">
                  <a:pos x="134" y="154"/>
                </a:cxn>
                <a:cxn ang="0">
                  <a:pos x="153" y="151"/>
                </a:cxn>
                <a:cxn ang="0">
                  <a:pos x="173" y="156"/>
                </a:cxn>
                <a:cxn ang="0">
                  <a:pos x="180" y="138"/>
                </a:cxn>
                <a:cxn ang="0">
                  <a:pos x="160" y="132"/>
                </a:cxn>
                <a:cxn ang="0">
                  <a:pos x="150" y="110"/>
                </a:cxn>
                <a:cxn ang="0">
                  <a:pos x="160" y="132"/>
                </a:cxn>
              </a:cxnLst>
              <a:rect l="0" t="0" r="r" b="b"/>
              <a:pathLst>
                <a:path w="194" h="160">
                  <a:moveTo>
                    <a:pt x="129" y="74"/>
                  </a:moveTo>
                  <a:cubicBezTo>
                    <a:pt x="129" y="54"/>
                    <a:pt x="129" y="54"/>
                    <a:pt x="129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5" y="47"/>
                    <a:pt x="112" y="40"/>
                    <a:pt x="108" y="3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89" y="17"/>
                    <a:pt x="82" y="14"/>
                    <a:pt x="75" y="1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48" y="14"/>
                    <a:pt x="41" y="17"/>
                    <a:pt x="35" y="2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7" y="40"/>
                    <a:pt x="15" y="47"/>
                    <a:pt x="1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5" y="81"/>
                    <a:pt x="17" y="88"/>
                    <a:pt x="21" y="94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41" y="112"/>
                    <a:pt x="48" y="114"/>
                    <a:pt x="55" y="116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82" y="114"/>
                    <a:pt x="89" y="112"/>
                    <a:pt x="94" y="108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12" y="88"/>
                    <a:pt x="115" y="81"/>
                    <a:pt x="117" y="74"/>
                  </a:cubicBezTo>
                  <a:lnTo>
                    <a:pt x="129" y="74"/>
                  </a:lnTo>
                  <a:close/>
                  <a:moveTo>
                    <a:pt x="65" y="105"/>
                  </a:moveTo>
                  <a:cubicBezTo>
                    <a:pt x="42" y="105"/>
                    <a:pt x="24" y="87"/>
                    <a:pt x="24" y="64"/>
                  </a:cubicBezTo>
                  <a:cubicBezTo>
                    <a:pt x="24" y="41"/>
                    <a:pt x="42" y="23"/>
                    <a:pt x="65" y="23"/>
                  </a:cubicBezTo>
                  <a:cubicBezTo>
                    <a:pt x="88" y="23"/>
                    <a:pt x="106" y="41"/>
                    <a:pt x="106" y="64"/>
                  </a:cubicBezTo>
                  <a:cubicBezTo>
                    <a:pt x="106" y="87"/>
                    <a:pt x="88" y="105"/>
                    <a:pt x="65" y="105"/>
                  </a:cubicBezTo>
                  <a:close/>
                  <a:moveTo>
                    <a:pt x="65" y="33"/>
                  </a:moveTo>
                  <a:cubicBezTo>
                    <a:pt x="48" y="33"/>
                    <a:pt x="34" y="47"/>
                    <a:pt x="34" y="64"/>
                  </a:cubicBezTo>
                  <a:cubicBezTo>
                    <a:pt x="34" y="81"/>
                    <a:pt x="48" y="95"/>
                    <a:pt x="65" y="95"/>
                  </a:cubicBezTo>
                  <a:cubicBezTo>
                    <a:pt x="82" y="95"/>
                    <a:pt x="96" y="81"/>
                    <a:pt x="96" y="64"/>
                  </a:cubicBezTo>
                  <a:cubicBezTo>
                    <a:pt x="96" y="47"/>
                    <a:pt x="82" y="33"/>
                    <a:pt x="65" y="33"/>
                  </a:cubicBezTo>
                  <a:close/>
                  <a:moveTo>
                    <a:pt x="65" y="78"/>
                  </a:moveTo>
                  <a:cubicBezTo>
                    <a:pt x="57" y="78"/>
                    <a:pt x="51" y="72"/>
                    <a:pt x="51" y="64"/>
                  </a:cubicBezTo>
                  <a:cubicBezTo>
                    <a:pt x="51" y="57"/>
                    <a:pt x="57" y="51"/>
                    <a:pt x="65" y="51"/>
                  </a:cubicBezTo>
                  <a:cubicBezTo>
                    <a:pt x="72" y="51"/>
                    <a:pt x="78" y="57"/>
                    <a:pt x="78" y="64"/>
                  </a:cubicBezTo>
                  <a:cubicBezTo>
                    <a:pt x="78" y="72"/>
                    <a:pt x="72" y="78"/>
                    <a:pt x="65" y="78"/>
                  </a:cubicBezTo>
                  <a:close/>
                  <a:moveTo>
                    <a:pt x="185" y="124"/>
                  </a:moveTo>
                  <a:cubicBezTo>
                    <a:pt x="194" y="122"/>
                    <a:pt x="194" y="122"/>
                    <a:pt x="194" y="122"/>
                  </a:cubicBezTo>
                  <a:cubicBezTo>
                    <a:pt x="191" y="106"/>
                    <a:pt x="191" y="106"/>
                    <a:pt x="191" y="106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0" y="103"/>
                    <a:pt x="177" y="99"/>
                    <a:pt x="173" y="96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2" y="90"/>
                    <a:pt x="147" y="91"/>
                    <a:pt x="143" y="93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7" y="108"/>
                    <a:pt x="125" y="113"/>
                    <a:pt x="125" y="117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8" y="136"/>
                    <a:pt x="118" y="136"/>
                    <a:pt x="118" y="136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30" y="139"/>
                    <a:pt x="133" y="142"/>
                    <a:pt x="137" y="14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8" y="151"/>
                    <a:pt x="162" y="151"/>
                    <a:pt x="167" y="149"/>
                  </a:cubicBezTo>
                  <a:cubicBezTo>
                    <a:pt x="173" y="156"/>
                    <a:pt x="173" y="156"/>
                    <a:pt x="173" y="156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3" y="134"/>
                    <a:pt x="184" y="129"/>
                    <a:pt x="185" y="124"/>
                  </a:cubicBezTo>
                  <a:close/>
                  <a:moveTo>
                    <a:pt x="160" y="132"/>
                  </a:moveTo>
                  <a:cubicBezTo>
                    <a:pt x="154" y="134"/>
                    <a:pt x="147" y="132"/>
                    <a:pt x="144" y="126"/>
                  </a:cubicBezTo>
                  <a:cubicBezTo>
                    <a:pt x="141" y="120"/>
                    <a:pt x="144" y="113"/>
                    <a:pt x="150" y="110"/>
                  </a:cubicBezTo>
                  <a:cubicBezTo>
                    <a:pt x="156" y="107"/>
                    <a:pt x="163" y="110"/>
                    <a:pt x="166" y="116"/>
                  </a:cubicBezTo>
                  <a:cubicBezTo>
                    <a:pt x="168" y="122"/>
                    <a:pt x="166" y="129"/>
                    <a:pt x="160" y="13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D862219-A46E-6C42-A138-721E55C6A911}"/>
              </a:ext>
            </a:extLst>
          </p:cNvPr>
          <p:cNvGrpSpPr/>
          <p:nvPr/>
        </p:nvGrpSpPr>
        <p:grpSpPr>
          <a:xfrm>
            <a:off x="7236548" y="3805618"/>
            <a:ext cx="914400" cy="1188700"/>
            <a:chOff x="6730221" y="3958750"/>
            <a:chExt cx="914400" cy="118870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F5339DA-6DA2-1443-81A5-E0C07B7E5264}"/>
                </a:ext>
              </a:extLst>
            </p:cNvPr>
            <p:cNvSpPr txBox="1"/>
            <p:nvPr/>
          </p:nvSpPr>
          <p:spPr>
            <a:xfrm>
              <a:off x="6730221" y="395875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Enterprise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Integration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Platform</a:t>
              </a:r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F0BD3B6-7E6D-1F4B-B1C6-29F0CF64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9610" y="4327716"/>
              <a:ext cx="712578" cy="81973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8D5C3A-BE21-A74D-8CD9-B7E0392EA58D}"/>
              </a:ext>
            </a:extLst>
          </p:cNvPr>
          <p:cNvGrpSpPr/>
          <p:nvPr/>
        </p:nvGrpSpPr>
        <p:grpSpPr>
          <a:xfrm>
            <a:off x="8156594" y="3817105"/>
            <a:ext cx="914400" cy="1076984"/>
            <a:chOff x="7740605" y="4024298"/>
            <a:chExt cx="914400" cy="107698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ACE5E79-3579-3049-9A10-75D4EA190570}"/>
                </a:ext>
              </a:extLst>
            </p:cNvPr>
            <p:cNvSpPr txBox="1"/>
            <p:nvPr/>
          </p:nvSpPr>
          <p:spPr>
            <a:xfrm>
              <a:off x="7740605" y="402429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Account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 Life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D5F545-6AF1-704F-803C-967B1C7B1CB3}"/>
                </a:ext>
              </a:extLst>
            </p:cNvPr>
            <p:cNvGrpSpPr/>
            <p:nvPr/>
          </p:nvGrpSpPr>
          <p:grpSpPr>
            <a:xfrm>
              <a:off x="7848894" y="4311939"/>
              <a:ext cx="695249" cy="789343"/>
              <a:chOff x="7838624" y="4323997"/>
              <a:chExt cx="695249" cy="789343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DB16AD63-9EEF-5E49-A47A-A0CD991BD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8624" y="4323997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50" name="Freeform 389">
                <a:extLst>
                  <a:ext uri="{FF2B5EF4-FFF2-40B4-BE49-F238E27FC236}">
                    <a16:creationId xmlns:a16="http://schemas.microsoft.com/office/drawing/2014/main" id="{60B65753-E046-FA4D-ACCD-9A94C7E6C4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1286" y="4520713"/>
                <a:ext cx="339248" cy="237314"/>
              </a:xfrm>
              <a:custGeom>
                <a:avLst/>
                <a:gdLst>
                  <a:gd name="T0" fmla="*/ 321 w 321"/>
                  <a:gd name="T1" fmla="*/ 160 h 224"/>
                  <a:gd name="T2" fmla="*/ 129 w 321"/>
                  <a:gd name="T3" fmla="*/ 170 h 224"/>
                  <a:gd name="T4" fmla="*/ 129 w 321"/>
                  <a:gd name="T5" fmla="*/ 149 h 224"/>
                  <a:gd name="T6" fmla="*/ 299 w 321"/>
                  <a:gd name="T7" fmla="*/ 21 h 224"/>
                  <a:gd name="T8" fmla="*/ 75 w 321"/>
                  <a:gd name="T9" fmla="*/ 32 h 224"/>
                  <a:gd name="T10" fmla="*/ 54 w 321"/>
                  <a:gd name="T11" fmla="*/ 32 h 224"/>
                  <a:gd name="T12" fmla="*/ 65 w 321"/>
                  <a:gd name="T13" fmla="*/ 0 h 224"/>
                  <a:gd name="T14" fmla="*/ 321 w 321"/>
                  <a:gd name="T15" fmla="*/ 10 h 224"/>
                  <a:gd name="T16" fmla="*/ 90 w 321"/>
                  <a:gd name="T17" fmla="*/ 193 h 224"/>
                  <a:gd name="T18" fmla="*/ 101 w 321"/>
                  <a:gd name="T19" fmla="*/ 136 h 224"/>
                  <a:gd name="T20" fmla="*/ 54 w 321"/>
                  <a:gd name="T21" fmla="*/ 58 h 224"/>
                  <a:gd name="T22" fmla="*/ 54 w 321"/>
                  <a:gd name="T23" fmla="*/ 58 h 224"/>
                  <a:gd name="T24" fmla="*/ 54 w 321"/>
                  <a:gd name="T25" fmla="*/ 58 h 224"/>
                  <a:gd name="T26" fmla="*/ 6 w 321"/>
                  <a:gd name="T27" fmla="*/ 136 h 224"/>
                  <a:gd name="T28" fmla="*/ 18 w 321"/>
                  <a:gd name="T29" fmla="*/ 192 h 224"/>
                  <a:gd name="T30" fmla="*/ 22 w 321"/>
                  <a:gd name="T31" fmla="*/ 213 h 224"/>
                  <a:gd name="T32" fmla="*/ 42 w 321"/>
                  <a:gd name="T33" fmla="*/ 190 h 224"/>
                  <a:gd name="T34" fmla="*/ 27 w 321"/>
                  <a:gd name="T35" fmla="*/ 131 h 224"/>
                  <a:gd name="T36" fmla="*/ 54 w 321"/>
                  <a:gd name="T37" fmla="*/ 80 h 224"/>
                  <a:gd name="T38" fmla="*/ 54 w 321"/>
                  <a:gd name="T39" fmla="*/ 80 h 224"/>
                  <a:gd name="T40" fmla="*/ 81 w 321"/>
                  <a:gd name="T41" fmla="*/ 131 h 224"/>
                  <a:gd name="T42" fmla="*/ 65 w 321"/>
                  <a:gd name="T43" fmla="*/ 190 h 224"/>
                  <a:gd name="T44" fmla="*/ 99 w 321"/>
                  <a:gd name="T45" fmla="*/ 216 h 224"/>
                  <a:gd name="T46" fmla="*/ 128 w 321"/>
                  <a:gd name="T47" fmla="*/ 224 h 224"/>
                  <a:gd name="T48" fmla="*/ 135 w 321"/>
                  <a:gd name="T49" fmla="*/ 206 h 224"/>
                  <a:gd name="T50" fmla="*/ 139 w 321"/>
                  <a:gd name="T51" fmla="*/ 74 h 224"/>
                  <a:gd name="T52" fmla="*/ 278 w 321"/>
                  <a:gd name="T53" fmla="*/ 64 h 224"/>
                  <a:gd name="T54" fmla="*/ 139 w 321"/>
                  <a:gd name="T55" fmla="*/ 53 h 224"/>
                  <a:gd name="T56" fmla="*/ 139 w 321"/>
                  <a:gd name="T57" fmla="*/ 74 h 224"/>
                  <a:gd name="T58" fmla="*/ 267 w 321"/>
                  <a:gd name="T59" fmla="*/ 117 h 224"/>
                  <a:gd name="T60" fmla="*/ 267 w 321"/>
                  <a:gd name="T61" fmla="*/ 96 h 224"/>
                  <a:gd name="T62" fmla="*/ 129 w 321"/>
                  <a:gd name="T63" fmla="*/ 10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24">
                    <a:moveTo>
                      <a:pt x="321" y="10"/>
                    </a:moveTo>
                    <a:cubicBezTo>
                      <a:pt x="321" y="160"/>
                      <a:pt x="321" y="160"/>
                      <a:pt x="321" y="160"/>
                    </a:cubicBezTo>
                    <a:cubicBezTo>
                      <a:pt x="321" y="166"/>
                      <a:pt x="316" y="170"/>
                      <a:pt x="310" y="170"/>
                    </a:cubicBezTo>
                    <a:cubicBezTo>
                      <a:pt x="129" y="170"/>
                      <a:pt x="129" y="170"/>
                      <a:pt x="129" y="170"/>
                    </a:cubicBezTo>
                    <a:cubicBezTo>
                      <a:pt x="123" y="170"/>
                      <a:pt x="118" y="166"/>
                      <a:pt x="118" y="160"/>
                    </a:cubicBezTo>
                    <a:cubicBezTo>
                      <a:pt x="118" y="154"/>
                      <a:pt x="123" y="149"/>
                      <a:pt x="129" y="149"/>
                    </a:cubicBezTo>
                    <a:cubicBezTo>
                      <a:pt x="299" y="149"/>
                      <a:pt x="299" y="149"/>
                      <a:pt x="299" y="149"/>
                    </a:cubicBezTo>
                    <a:cubicBezTo>
                      <a:pt x="299" y="21"/>
                      <a:pt x="299" y="21"/>
                      <a:pt x="299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8"/>
                      <a:pt x="71" y="42"/>
                      <a:pt x="65" y="42"/>
                    </a:cubicBezTo>
                    <a:cubicBezTo>
                      <a:pt x="59" y="42"/>
                      <a:pt x="54" y="38"/>
                      <a:pt x="54" y="32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4"/>
                      <a:pt x="59" y="0"/>
                      <a:pt x="65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6" y="0"/>
                      <a:pt x="321" y="4"/>
                      <a:pt x="321" y="10"/>
                    </a:cubicBezTo>
                    <a:close/>
                    <a:moveTo>
                      <a:pt x="103" y="195"/>
                    </a:moveTo>
                    <a:cubicBezTo>
                      <a:pt x="98" y="194"/>
                      <a:pt x="92" y="193"/>
                      <a:pt x="90" y="193"/>
                    </a:cubicBezTo>
                    <a:cubicBezTo>
                      <a:pt x="88" y="191"/>
                      <a:pt x="84" y="180"/>
                      <a:pt x="85" y="176"/>
                    </a:cubicBezTo>
                    <a:cubicBezTo>
                      <a:pt x="91" y="166"/>
                      <a:pt x="98" y="150"/>
                      <a:pt x="101" y="136"/>
                    </a:cubicBezTo>
                    <a:cubicBezTo>
                      <a:pt x="108" y="110"/>
                      <a:pt x="105" y="90"/>
                      <a:pt x="94" y="77"/>
                    </a:cubicBezTo>
                    <a:cubicBezTo>
                      <a:pt x="80" y="59"/>
                      <a:pt x="58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1" y="58"/>
                      <a:pt x="28" y="59"/>
                      <a:pt x="14" y="77"/>
                    </a:cubicBezTo>
                    <a:cubicBezTo>
                      <a:pt x="3" y="90"/>
                      <a:pt x="0" y="110"/>
                      <a:pt x="6" y="136"/>
                    </a:cubicBezTo>
                    <a:cubicBezTo>
                      <a:pt x="10" y="150"/>
                      <a:pt x="17" y="166"/>
                      <a:pt x="23" y="176"/>
                    </a:cubicBezTo>
                    <a:cubicBezTo>
                      <a:pt x="24" y="180"/>
                      <a:pt x="20" y="191"/>
                      <a:pt x="18" y="192"/>
                    </a:cubicBezTo>
                    <a:cubicBezTo>
                      <a:pt x="13" y="194"/>
                      <a:pt x="10" y="201"/>
                      <a:pt x="12" y="206"/>
                    </a:cubicBezTo>
                    <a:cubicBezTo>
                      <a:pt x="14" y="210"/>
                      <a:pt x="18" y="213"/>
                      <a:pt x="22" y="213"/>
                    </a:cubicBezTo>
                    <a:cubicBezTo>
                      <a:pt x="23" y="213"/>
                      <a:pt x="25" y="213"/>
                      <a:pt x="26" y="212"/>
                    </a:cubicBezTo>
                    <a:cubicBezTo>
                      <a:pt x="36" y="209"/>
                      <a:pt x="40" y="197"/>
                      <a:pt x="42" y="190"/>
                    </a:cubicBezTo>
                    <a:cubicBezTo>
                      <a:pt x="44" y="184"/>
                      <a:pt x="47" y="172"/>
                      <a:pt x="41" y="164"/>
                    </a:cubicBezTo>
                    <a:cubicBezTo>
                      <a:pt x="36" y="157"/>
                      <a:pt x="30" y="142"/>
                      <a:pt x="27" y="131"/>
                    </a:cubicBezTo>
                    <a:cubicBezTo>
                      <a:pt x="23" y="112"/>
                      <a:pt x="24" y="99"/>
                      <a:pt x="30" y="90"/>
                    </a:cubicBezTo>
                    <a:cubicBezTo>
                      <a:pt x="39" y="80"/>
                      <a:pt x="53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69" y="80"/>
                      <a:pt x="77" y="90"/>
                    </a:cubicBezTo>
                    <a:cubicBezTo>
                      <a:pt x="84" y="98"/>
                      <a:pt x="85" y="112"/>
                      <a:pt x="81" y="131"/>
                    </a:cubicBezTo>
                    <a:cubicBezTo>
                      <a:pt x="78" y="142"/>
                      <a:pt x="72" y="157"/>
                      <a:pt x="66" y="164"/>
                    </a:cubicBezTo>
                    <a:cubicBezTo>
                      <a:pt x="61" y="172"/>
                      <a:pt x="64" y="183"/>
                      <a:pt x="65" y="190"/>
                    </a:cubicBezTo>
                    <a:cubicBezTo>
                      <a:pt x="67" y="197"/>
                      <a:pt x="72" y="209"/>
                      <a:pt x="82" y="212"/>
                    </a:cubicBezTo>
                    <a:cubicBezTo>
                      <a:pt x="86" y="214"/>
                      <a:pt x="92" y="215"/>
                      <a:pt x="99" y="216"/>
                    </a:cubicBezTo>
                    <a:cubicBezTo>
                      <a:pt x="105" y="217"/>
                      <a:pt x="118" y="219"/>
                      <a:pt x="121" y="222"/>
                    </a:cubicBezTo>
                    <a:cubicBezTo>
                      <a:pt x="123" y="223"/>
                      <a:pt x="126" y="224"/>
                      <a:pt x="128" y="224"/>
                    </a:cubicBezTo>
                    <a:cubicBezTo>
                      <a:pt x="131" y="224"/>
                      <a:pt x="134" y="223"/>
                      <a:pt x="136" y="221"/>
                    </a:cubicBezTo>
                    <a:cubicBezTo>
                      <a:pt x="140" y="216"/>
                      <a:pt x="140" y="210"/>
                      <a:pt x="135" y="206"/>
                    </a:cubicBezTo>
                    <a:cubicBezTo>
                      <a:pt x="128" y="199"/>
                      <a:pt x="115" y="197"/>
                      <a:pt x="103" y="195"/>
                    </a:cubicBezTo>
                    <a:close/>
                    <a:moveTo>
                      <a:pt x="139" y="74"/>
                    </a:moveTo>
                    <a:cubicBezTo>
                      <a:pt x="267" y="74"/>
                      <a:pt x="267" y="74"/>
                      <a:pt x="267" y="74"/>
                    </a:cubicBezTo>
                    <a:cubicBezTo>
                      <a:pt x="273" y="74"/>
                      <a:pt x="278" y="70"/>
                      <a:pt x="278" y="64"/>
                    </a:cubicBezTo>
                    <a:cubicBezTo>
                      <a:pt x="278" y="58"/>
                      <a:pt x="273" y="53"/>
                      <a:pt x="267" y="53"/>
                    </a:cubicBezTo>
                    <a:cubicBezTo>
                      <a:pt x="139" y="53"/>
                      <a:pt x="139" y="53"/>
                      <a:pt x="139" y="53"/>
                    </a:cubicBezTo>
                    <a:cubicBezTo>
                      <a:pt x="133" y="53"/>
                      <a:pt x="129" y="58"/>
                      <a:pt x="129" y="64"/>
                    </a:cubicBezTo>
                    <a:cubicBezTo>
                      <a:pt x="129" y="70"/>
                      <a:pt x="133" y="74"/>
                      <a:pt x="139" y="74"/>
                    </a:cubicBezTo>
                    <a:close/>
                    <a:moveTo>
                      <a:pt x="139" y="117"/>
                    </a:moveTo>
                    <a:cubicBezTo>
                      <a:pt x="267" y="117"/>
                      <a:pt x="267" y="117"/>
                      <a:pt x="267" y="117"/>
                    </a:cubicBezTo>
                    <a:cubicBezTo>
                      <a:pt x="273" y="117"/>
                      <a:pt x="278" y="112"/>
                      <a:pt x="278" y="106"/>
                    </a:cubicBezTo>
                    <a:cubicBezTo>
                      <a:pt x="278" y="100"/>
                      <a:pt x="273" y="96"/>
                      <a:pt x="267" y="96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96"/>
                      <a:pt x="129" y="100"/>
                      <a:pt x="129" y="106"/>
                    </a:cubicBezTo>
                    <a:cubicBezTo>
                      <a:pt x="129" y="112"/>
                      <a:pt x="133" y="117"/>
                      <a:pt x="139" y="1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EC9564-7DBB-A94F-898E-A8609D8D2C2E}"/>
              </a:ext>
            </a:extLst>
          </p:cNvPr>
          <p:cNvGrpSpPr/>
          <p:nvPr/>
        </p:nvGrpSpPr>
        <p:grpSpPr>
          <a:xfrm>
            <a:off x="6274008" y="3867232"/>
            <a:ext cx="914400" cy="1069172"/>
            <a:chOff x="8563102" y="4003359"/>
            <a:chExt cx="914400" cy="106917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A496A32-9C2C-EF4F-AADB-5A0D80AB08FF}"/>
                </a:ext>
              </a:extLst>
            </p:cNvPr>
            <p:cNvSpPr txBox="1"/>
            <p:nvPr/>
          </p:nvSpPr>
          <p:spPr>
            <a:xfrm>
              <a:off x="8563102" y="4003359"/>
              <a:ext cx="914400" cy="946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Global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ID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EEE64E1-341A-C04D-B24B-8B7698B22B97}"/>
                </a:ext>
              </a:extLst>
            </p:cNvPr>
            <p:cNvGrpSpPr/>
            <p:nvPr/>
          </p:nvGrpSpPr>
          <p:grpSpPr>
            <a:xfrm>
              <a:off x="8663672" y="4283188"/>
              <a:ext cx="695249" cy="789343"/>
              <a:chOff x="8855335" y="4298420"/>
              <a:chExt cx="695249" cy="789343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457092E-7944-D24B-9FC9-E2C3BA2BC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5335" y="4298420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45" name="Freeform 3953">
                <a:extLst>
                  <a:ext uri="{FF2B5EF4-FFF2-40B4-BE49-F238E27FC236}">
                    <a16:creationId xmlns:a16="http://schemas.microsoft.com/office/drawing/2014/main" id="{718BB822-7C66-6440-87AE-BB92CC8340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3256" y="4453918"/>
                <a:ext cx="368586" cy="329095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9" y="134"/>
                  </a:cxn>
                  <a:cxn ang="0">
                    <a:pos x="146" y="193"/>
                  </a:cxn>
                  <a:cxn ang="0">
                    <a:pos x="199" y="99"/>
                  </a:cxn>
                  <a:cxn ang="0">
                    <a:pos x="174" y="87"/>
                  </a:cxn>
                  <a:cxn ang="0">
                    <a:pos x="194" y="70"/>
                  </a:cxn>
                  <a:cxn ang="0">
                    <a:pos x="174" y="41"/>
                  </a:cxn>
                  <a:cxn ang="0">
                    <a:pos x="137" y="55"/>
                  </a:cxn>
                  <a:cxn ang="0">
                    <a:pos x="131" y="15"/>
                  </a:cxn>
                  <a:cxn ang="0">
                    <a:pos x="174" y="41"/>
                  </a:cxn>
                  <a:cxn ang="0">
                    <a:pos x="25" y="90"/>
                  </a:cxn>
                  <a:cxn ang="0">
                    <a:pos x="43" y="63"/>
                  </a:cxn>
                  <a:cxn ang="0">
                    <a:pos x="57" y="122"/>
                  </a:cxn>
                  <a:cxn ang="0">
                    <a:pos x="130" y="51"/>
                  </a:cxn>
                  <a:cxn ang="0">
                    <a:pos x="118" y="16"/>
                  </a:cxn>
                  <a:cxn ang="0">
                    <a:pos x="130" y="51"/>
                  </a:cxn>
                  <a:cxn ang="0">
                    <a:pos x="106" y="14"/>
                  </a:cxn>
                  <a:cxn ang="0">
                    <a:pos x="86" y="17"/>
                  </a:cxn>
                  <a:cxn ang="0">
                    <a:pos x="103" y="14"/>
                  </a:cxn>
                  <a:cxn ang="0">
                    <a:pos x="83" y="32"/>
                  </a:cxn>
                  <a:cxn ang="0">
                    <a:pos x="71" y="23"/>
                  </a:cxn>
                  <a:cxn ang="0">
                    <a:pos x="54" y="40"/>
                  </a:cxn>
                  <a:cxn ang="0">
                    <a:pos x="67" y="74"/>
                  </a:cxn>
                  <a:cxn ang="0">
                    <a:pos x="54" y="40"/>
                  </a:cxn>
                  <a:cxn ang="0">
                    <a:pos x="98" y="74"/>
                  </a:cxn>
                  <a:cxn ang="0">
                    <a:pos x="74" y="76"/>
                  </a:cxn>
                  <a:cxn ang="0">
                    <a:pos x="96" y="44"/>
                  </a:cxn>
                  <a:cxn ang="0">
                    <a:pos x="106" y="72"/>
                  </a:cxn>
                  <a:cxn ang="0">
                    <a:pos x="72" y="84"/>
                  </a:cxn>
                  <a:cxn ang="0">
                    <a:pos x="101" y="82"/>
                  </a:cxn>
                  <a:cxn ang="0">
                    <a:pos x="83" y="126"/>
                  </a:cxn>
                  <a:cxn ang="0">
                    <a:pos x="64" y="124"/>
                  </a:cxn>
                  <a:cxn ang="0">
                    <a:pos x="109" y="79"/>
                  </a:cxn>
                  <a:cxn ang="0">
                    <a:pos x="164" y="88"/>
                  </a:cxn>
                  <a:cxn ang="0">
                    <a:pos x="109" y="79"/>
                  </a:cxn>
                  <a:cxn ang="0">
                    <a:pos x="60" y="164"/>
                  </a:cxn>
                  <a:cxn ang="0">
                    <a:pos x="30" y="130"/>
                  </a:cxn>
                  <a:cxn ang="0">
                    <a:pos x="56" y="130"/>
                  </a:cxn>
                  <a:cxn ang="0">
                    <a:pos x="64" y="132"/>
                  </a:cxn>
                  <a:cxn ang="0">
                    <a:pos x="83" y="134"/>
                  </a:cxn>
                  <a:cxn ang="0">
                    <a:pos x="131" y="163"/>
                  </a:cxn>
                  <a:cxn ang="0">
                    <a:pos x="69" y="166"/>
                  </a:cxn>
                  <a:cxn ang="0">
                    <a:pos x="169" y="94"/>
                  </a:cxn>
                  <a:cxn ang="0">
                    <a:pos x="188" y="124"/>
                  </a:cxn>
                  <a:cxn ang="0">
                    <a:pos x="125" y="125"/>
                  </a:cxn>
                  <a:cxn ang="0">
                    <a:pos x="74" y="176"/>
                  </a:cxn>
                  <a:cxn ang="0">
                    <a:pos x="134" y="171"/>
                  </a:cxn>
                  <a:cxn ang="0">
                    <a:pos x="112" y="188"/>
                  </a:cxn>
                  <a:cxn ang="0">
                    <a:pos x="146" y="181"/>
                  </a:cxn>
                  <a:cxn ang="0">
                    <a:pos x="190" y="134"/>
                  </a:cxn>
                  <a:cxn ang="0">
                    <a:pos x="146" y="181"/>
                  </a:cxn>
                </a:cxnLst>
                <a:rect l="0" t="0" r="r" b="b"/>
                <a:pathLst>
                  <a:path w="224" h="200">
                    <a:moveTo>
                      <a:pt x="205" y="66"/>
                    </a:moveTo>
                    <a:cubicBezTo>
                      <a:pt x="191" y="26"/>
                      <a:pt x="153" y="0"/>
                      <a:pt x="112" y="0"/>
                    </a:cubicBezTo>
                    <a:cubicBezTo>
                      <a:pt x="101" y="0"/>
                      <a:pt x="89" y="2"/>
                      <a:pt x="78" y="7"/>
                    </a:cubicBezTo>
                    <a:cubicBezTo>
                      <a:pt x="26" y="25"/>
                      <a:pt x="0" y="82"/>
                      <a:pt x="19" y="134"/>
                    </a:cubicBezTo>
                    <a:cubicBezTo>
                      <a:pt x="33" y="174"/>
                      <a:pt x="71" y="200"/>
                      <a:pt x="112" y="200"/>
                    </a:cubicBezTo>
                    <a:cubicBezTo>
                      <a:pt x="123" y="200"/>
                      <a:pt x="135" y="198"/>
                      <a:pt x="146" y="193"/>
                    </a:cubicBezTo>
                    <a:cubicBezTo>
                      <a:pt x="198" y="175"/>
                      <a:pt x="224" y="118"/>
                      <a:pt x="205" y="66"/>
                    </a:cubicBezTo>
                    <a:close/>
                    <a:moveTo>
                      <a:pt x="199" y="99"/>
                    </a:moveTo>
                    <a:cubicBezTo>
                      <a:pt x="198" y="104"/>
                      <a:pt x="196" y="110"/>
                      <a:pt x="193" y="116"/>
                    </a:cubicBezTo>
                    <a:cubicBezTo>
                      <a:pt x="189" y="106"/>
                      <a:pt x="182" y="96"/>
                      <a:pt x="174" y="87"/>
                    </a:cubicBezTo>
                    <a:cubicBezTo>
                      <a:pt x="182" y="76"/>
                      <a:pt x="185" y="63"/>
                      <a:pt x="185" y="51"/>
                    </a:cubicBezTo>
                    <a:cubicBezTo>
                      <a:pt x="188" y="57"/>
                      <a:pt x="192" y="63"/>
                      <a:pt x="194" y="70"/>
                    </a:cubicBezTo>
                    <a:cubicBezTo>
                      <a:pt x="198" y="79"/>
                      <a:pt x="199" y="89"/>
                      <a:pt x="199" y="99"/>
                    </a:cubicBezTo>
                    <a:close/>
                    <a:moveTo>
                      <a:pt x="174" y="41"/>
                    </a:moveTo>
                    <a:cubicBezTo>
                      <a:pt x="179" y="54"/>
                      <a:pt x="176" y="68"/>
                      <a:pt x="169" y="81"/>
                    </a:cubicBezTo>
                    <a:cubicBezTo>
                      <a:pt x="159" y="72"/>
                      <a:pt x="149" y="63"/>
                      <a:pt x="137" y="55"/>
                    </a:cubicBezTo>
                    <a:cubicBezTo>
                      <a:pt x="143" y="46"/>
                      <a:pt x="144" y="36"/>
                      <a:pt x="141" y="28"/>
                    </a:cubicBezTo>
                    <a:cubicBezTo>
                      <a:pt x="139" y="23"/>
                      <a:pt x="136" y="18"/>
                      <a:pt x="131" y="15"/>
                    </a:cubicBezTo>
                    <a:cubicBezTo>
                      <a:pt x="147" y="18"/>
                      <a:pt x="161" y="26"/>
                      <a:pt x="172" y="37"/>
                    </a:cubicBezTo>
                    <a:cubicBezTo>
                      <a:pt x="173" y="38"/>
                      <a:pt x="174" y="40"/>
                      <a:pt x="174" y="41"/>
                    </a:cubicBezTo>
                    <a:close/>
                    <a:moveTo>
                      <a:pt x="27" y="95"/>
                    </a:moveTo>
                    <a:cubicBezTo>
                      <a:pt x="26" y="94"/>
                      <a:pt x="25" y="92"/>
                      <a:pt x="25" y="90"/>
                    </a:cubicBezTo>
                    <a:cubicBezTo>
                      <a:pt x="27" y="74"/>
                      <a:pt x="33" y="60"/>
                      <a:pt x="42" y="47"/>
                    </a:cubicBezTo>
                    <a:cubicBezTo>
                      <a:pt x="41" y="53"/>
                      <a:pt x="42" y="58"/>
                      <a:pt x="43" y="63"/>
                    </a:cubicBezTo>
                    <a:cubicBezTo>
                      <a:pt x="47" y="72"/>
                      <a:pt x="54" y="79"/>
                      <a:pt x="64" y="82"/>
                    </a:cubicBezTo>
                    <a:cubicBezTo>
                      <a:pt x="60" y="95"/>
                      <a:pt x="58" y="109"/>
                      <a:pt x="57" y="122"/>
                    </a:cubicBezTo>
                    <a:cubicBezTo>
                      <a:pt x="42" y="117"/>
                      <a:pt x="31" y="108"/>
                      <a:pt x="27" y="95"/>
                    </a:cubicBezTo>
                    <a:close/>
                    <a:moveTo>
                      <a:pt x="130" y="51"/>
                    </a:moveTo>
                    <a:cubicBezTo>
                      <a:pt x="119" y="45"/>
                      <a:pt x="108" y="39"/>
                      <a:pt x="96" y="36"/>
                    </a:cubicBezTo>
                    <a:cubicBezTo>
                      <a:pt x="103" y="27"/>
                      <a:pt x="110" y="20"/>
                      <a:pt x="118" y="16"/>
                    </a:cubicBezTo>
                    <a:cubicBezTo>
                      <a:pt x="125" y="19"/>
                      <a:pt x="131" y="24"/>
                      <a:pt x="133" y="30"/>
                    </a:cubicBezTo>
                    <a:cubicBezTo>
                      <a:pt x="136" y="37"/>
                      <a:pt x="135" y="44"/>
                      <a:pt x="130" y="51"/>
                    </a:cubicBezTo>
                    <a:close/>
                    <a:moveTo>
                      <a:pt x="103" y="14"/>
                    </a:moveTo>
                    <a:cubicBezTo>
                      <a:pt x="104" y="14"/>
                      <a:pt x="105" y="14"/>
                      <a:pt x="106" y="14"/>
                    </a:cubicBezTo>
                    <a:cubicBezTo>
                      <a:pt x="101" y="18"/>
                      <a:pt x="96" y="23"/>
                      <a:pt x="91" y="29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9" y="16"/>
                      <a:pt x="91" y="15"/>
                      <a:pt x="94" y="14"/>
                    </a:cubicBezTo>
                    <a:cubicBezTo>
                      <a:pt x="97" y="14"/>
                      <a:pt x="100" y="14"/>
                      <a:pt x="103" y="14"/>
                    </a:cubicBezTo>
                    <a:close/>
                    <a:moveTo>
                      <a:pt x="78" y="19"/>
                    </a:moveTo>
                    <a:cubicBezTo>
                      <a:pt x="83" y="32"/>
                      <a:pt x="83" y="32"/>
                      <a:pt x="83" y="32"/>
                    </a:cubicBezTo>
                    <a:cubicBezTo>
                      <a:pt x="75" y="31"/>
                      <a:pt x="68" y="30"/>
                      <a:pt x="61" y="30"/>
                    </a:cubicBezTo>
                    <a:cubicBezTo>
                      <a:pt x="64" y="28"/>
                      <a:pt x="67" y="25"/>
                      <a:pt x="71" y="23"/>
                    </a:cubicBezTo>
                    <a:cubicBezTo>
                      <a:pt x="73" y="21"/>
                      <a:pt x="76" y="20"/>
                      <a:pt x="78" y="19"/>
                    </a:cubicBezTo>
                    <a:close/>
                    <a:moveTo>
                      <a:pt x="54" y="40"/>
                    </a:moveTo>
                    <a:cubicBezTo>
                      <a:pt x="62" y="38"/>
                      <a:pt x="72" y="38"/>
                      <a:pt x="83" y="40"/>
                    </a:cubicBezTo>
                    <a:cubicBezTo>
                      <a:pt x="76" y="51"/>
                      <a:pt x="71" y="62"/>
                      <a:pt x="67" y="74"/>
                    </a:cubicBezTo>
                    <a:cubicBezTo>
                      <a:pt x="59" y="72"/>
                      <a:pt x="53" y="67"/>
                      <a:pt x="51" y="60"/>
                    </a:cubicBezTo>
                    <a:cubicBezTo>
                      <a:pt x="49" y="54"/>
                      <a:pt x="50" y="47"/>
                      <a:pt x="54" y="40"/>
                    </a:cubicBezTo>
                    <a:close/>
                    <a:moveTo>
                      <a:pt x="88" y="47"/>
                    </a:moveTo>
                    <a:cubicBezTo>
                      <a:pt x="98" y="74"/>
                      <a:pt x="98" y="74"/>
                      <a:pt x="98" y="74"/>
                    </a:cubicBezTo>
                    <a:cubicBezTo>
                      <a:pt x="93" y="76"/>
                      <a:pt x="87" y="77"/>
                      <a:pt x="82" y="77"/>
                    </a:cubicBezTo>
                    <a:cubicBezTo>
                      <a:pt x="79" y="77"/>
                      <a:pt x="77" y="77"/>
                      <a:pt x="74" y="76"/>
                    </a:cubicBezTo>
                    <a:cubicBezTo>
                      <a:pt x="78" y="66"/>
                      <a:pt x="83" y="56"/>
                      <a:pt x="88" y="47"/>
                    </a:cubicBezTo>
                    <a:close/>
                    <a:moveTo>
                      <a:pt x="96" y="44"/>
                    </a:moveTo>
                    <a:cubicBezTo>
                      <a:pt x="106" y="47"/>
                      <a:pt x="116" y="52"/>
                      <a:pt x="126" y="58"/>
                    </a:cubicBezTo>
                    <a:cubicBezTo>
                      <a:pt x="121" y="63"/>
                      <a:pt x="114" y="68"/>
                      <a:pt x="106" y="72"/>
                    </a:cubicBezTo>
                    <a:lnTo>
                      <a:pt x="96" y="44"/>
                    </a:lnTo>
                    <a:close/>
                    <a:moveTo>
                      <a:pt x="72" y="84"/>
                    </a:moveTo>
                    <a:cubicBezTo>
                      <a:pt x="75" y="85"/>
                      <a:pt x="78" y="85"/>
                      <a:pt x="82" y="85"/>
                    </a:cubicBezTo>
                    <a:cubicBezTo>
                      <a:pt x="88" y="85"/>
                      <a:pt x="95" y="84"/>
                      <a:pt x="101" y="82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04" y="124"/>
                      <a:pt x="93" y="126"/>
                      <a:pt x="83" y="126"/>
                    </a:cubicBezTo>
                    <a:cubicBezTo>
                      <a:pt x="83" y="126"/>
                      <a:pt x="83" y="126"/>
                      <a:pt x="83" y="126"/>
                    </a:cubicBezTo>
                    <a:cubicBezTo>
                      <a:pt x="76" y="126"/>
                      <a:pt x="70" y="125"/>
                      <a:pt x="64" y="124"/>
                    </a:cubicBezTo>
                    <a:cubicBezTo>
                      <a:pt x="65" y="111"/>
                      <a:pt x="68" y="97"/>
                      <a:pt x="72" y="84"/>
                    </a:cubicBezTo>
                    <a:close/>
                    <a:moveTo>
                      <a:pt x="109" y="79"/>
                    </a:moveTo>
                    <a:cubicBezTo>
                      <a:pt x="118" y="75"/>
                      <a:pt x="127" y="69"/>
                      <a:pt x="133" y="62"/>
                    </a:cubicBezTo>
                    <a:cubicBezTo>
                      <a:pt x="144" y="69"/>
                      <a:pt x="155" y="78"/>
                      <a:pt x="164" y="88"/>
                    </a:cubicBezTo>
                    <a:cubicBezTo>
                      <a:pt x="154" y="100"/>
                      <a:pt x="140" y="111"/>
                      <a:pt x="123" y="118"/>
                    </a:cubicBezTo>
                    <a:lnTo>
                      <a:pt x="109" y="79"/>
                    </a:lnTo>
                    <a:close/>
                    <a:moveTo>
                      <a:pt x="56" y="130"/>
                    </a:moveTo>
                    <a:cubicBezTo>
                      <a:pt x="56" y="142"/>
                      <a:pt x="57" y="154"/>
                      <a:pt x="60" y="164"/>
                    </a:cubicBezTo>
                    <a:cubicBezTo>
                      <a:pt x="54" y="162"/>
                      <a:pt x="49" y="159"/>
                      <a:pt x="44" y="155"/>
                    </a:cubicBezTo>
                    <a:cubicBezTo>
                      <a:pt x="38" y="148"/>
                      <a:pt x="33" y="139"/>
                      <a:pt x="30" y="130"/>
                    </a:cubicBezTo>
                    <a:cubicBezTo>
                      <a:pt x="27" y="123"/>
                      <a:pt x="26" y="116"/>
                      <a:pt x="25" y="109"/>
                    </a:cubicBezTo>
                    <a:cubicBezTo>
                      <a:pt x="32" y="119"/>
                      <a:pt x="43" y="126"/>
                      <a:pt x="56" y="130"/>
                    </a:cubicBezTo>
                    <a:close/>
                    <a:moveTo>
                      <a:pt x="69" y="166"/>
                    </a:moveTo>
                    <a:cubicBezTo>
                      <a:pt x="66" y="156"/>
                      <a:pt x="64" y="145"/>
                      <a:pt x="64" y="132"/>
                    </a:cubicBezTo>
                    <a:cubicBezTo>
                      <a:pt x="70" y="133"/>
                      <a:pt x="76" y="134"/>
                      <a:pt x="83" y="134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94" y="134"/>
                      <a:pt x="106" y="132"/>
                      <a:pt x="118" y="128"/>
                    </a:cubicBezTo>
                    <a:cubicBezTo>
                      <a:pt x="131" y="163"/>
                      <a:pt x="131" y="163"/>
                      <a:pt x="131" y="163"/>
                    </a:cubicBezTo>
                    <a:cubicBezTo>
                      <a:pt x="110" y="170"/>
                      <a:pt x="88" y="172"/>
                      <a:pt x="69" y="167"/>
                    </a:cubicBezTo>
                    <a:cubicBezTo>
                      <a:pt x="69" y="167"/>
                      <a:pt x="69" y="166"/>
                      <a:pt x="69" y="166"/>
                    </a:cubicBezTo>
                    <a:close/>
                    <a:moveTo>
                      <a:pt x="125" y="125"/>
                    </a:moveTo>
                    <a:cubicBezTo>
                      <a:pt x="144" y="118"/>
                      <a:pt x="159" y="107"/>
                      <a:pt x="169" y="94"/>
                    </a:cubicBezTo>
                    <a:cubicBezTo>
                      <a:pt x="177" y="103"/>
                      <a:pt x="184" y="113"/>
                      <a:pt x="187" y="123"/>
                    </a:cubicBezTo>
                    <a:cubicBezTo>
                      <a:pt x="187" y="123"/>
                      <a:pt x="188" y="124"/>
                      <a:pt x="188" y="124"/>
                    </a:cubicBezTo>
                    <a:cubicBezTo>
                      <a:pt x="176" y="139"/>
                      <a:pt x="159" y="152"/>
                      <a:pt x="138" y="161"/>
                    </a:cubicBezTo>
                    <a:lnTo>
                      <a:pt x="125" y="125"/>
                    </a:lnTo>
                    <a:close/>
                    <a:moveTo>
                      <a:pt x="77" y="180"/>
                    </a:moveTo>
                    <a:cubicBezTo>
                      <a:pt x="76" y="179"/>
                      <a:pt x="75" y="177"/>
                      <a:pt x="74" y="176"/>
                    </a:cubicBezTo>
                    <a:cubicBezTo>
                      <a:pt x="80" y="177"/>
                      <a:pt x="86" y="178"/>
                      <a:pt x="93" y="178"/>
                    </a:cubicBezTo>
                    <a:cubicBezTo>
                      <a:pt x="106" y="178"/>
                      <a:pt x="120" y="175"/>
                      <a:pt x="134" y="171"/>
                    </a:cubicBezTo>
                    <a:cubicBezTo>
                      <a:pt x="138" y="183"/>
                      <a:pt x="138" y="183"/>
                      <a:pt x="138" y="183"/>
                    </a:cubicBezTo>
                    <a:cubicBezTo>
                      <a:pt x="130" y="186"/>
                      <a:pt x="121" y="188"/>
                      <a:pt x="112" y="188"/>
                    </a:cubicBezTo>
                    <a:cubicBezTo>
                      <a:pt x="100" y="188"/>
                      <a:pt x="88" y="185"/>
                      <a:pt x="77" y="180"/>
                    </a:cubicBezTo>
                    <a:close/>
                    <a:moveTo>
                      <a:pt x="146" y="181"/>
                    </a:moveTo>
                    <a:cubicBezTo>
                      <a:pt x="141" y="168"/>
                      <a:pt x="141" y="168"/>
                      <a:pt x="141" y="168"/>
                    </a:cubicBezTo>
                    <a:cubicBezTo>
                      <a:pt x="161" y="160"/>
                      <a:pt x="178" y="148"/>
                      <a:pt x="190" y="134"/>
                    </a:cubicBezTo>
                    <a:cubicBezTo>
                      <a:pt x="190" y="135"/>
                      <a:pt x="190" y="137"/>
                      <a:pt x="190" y="139"/>
                    </a:cubicBezTo>
                    <a:cubicBezTo>
                      <a:pt x="181" y="158"/>
                      <a:pt x="165" y="173"/>
                      <a:pt x="146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94C24F0-4EAD-0A45-90C5-3610ED3497BC}"/>
              </a:ext>
            </a:extLst>
          </p:cNvPr>
          <p:cNvSpPr txBox="1"/>
          <p:nvPr/>
        </p:nvSpPr>
        <p:spPr>
          <a:xfrm>
            <a:off x="8797312" y="3395468"/>
            <a:ext cx="1433606" cy="1779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 b="1" u="sng" spc="600" dirty="0">
                <a:solidFill>
                  <a:srgbClr val="FF0000"/>
                </a:solidFill>
                <a:latin typeface="+mj-lt"/>
                <a:cs typeface="Open Sans Light"/>
              </a:rPr>
              <a:t>CONNECTED</a:t>
            </a:r>
          </a:p>
        </p:txBody>
      </p:sp>
      <p:sp>
        <p:nvSpPr>
          <p:cNvPr id="75" name="Oval 74"/>
          <p:cNvSpPr/>
          <p:nvPr/>
        </p:nvSpPr>
        <p:spPr>
          <a:xfrm>
            <a:off x="4092526" y="2738175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74" y="2959068"/>
            <a:ext cx="686667" cy="36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Oval 79"/>
          <p:cNvSpPr/>
          <p:nvPr/>
        </p:nvSpPr>
        <p:spPr>
          <a:xfrm>
            <a:off x="5667716" y="2738175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81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4" y="3065759"/>
            <a:ext cx="874063" cy="25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7C0B8B-323E-8A4B-9EDD-0204FB66C5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5614" y="5312653"/>
            <a:ext cx="649753" cy="5065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0DC2E2-1A36-FF4F-9635-E5782AD32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0753" y="2575784"/>
            <a:ext cx="958461" cy="1219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08A1086-C730-CC4B-AA9B-2F0D1C7077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58554" y="2903203"/>
            <a:ext cx="756833" cy="15263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8D74768-F84A-344E-9ABF-848AA08FDB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20201" y="2824925"/>
            <a:ext cx="756833" cy="47680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03145C5-1761-D947-A948-FDBD82EC04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80036" y="2411032"/>
            <a:ext cx="756833" cy="4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8D0D6-BD28-6948-BFCC-B3B526EAB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72C798E-121D-F84E-8037-33F5F66AE973}"/>
              </a:ext>
            </a:extLst>
          </p:cNvPr>
          <p:cNvSpPr txBox="1"/>
          <p:nvPr/>
        </p:nvSpPr>
        <p:spPr>
          <a:xfrm>
            <a:off x="802765" y="6023124"/>
            <a:ext cx="1464901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Google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C1633C-9CAB-B242-B242-2E1D758E4736}"/>
              </a:ext>
            </a:extLst>
          </p:cNvPr>
          <p:cNvSpPr txBox="1"/>
          <p:nvPr/>
        </p:nvSpPr>
        <p:spPr>
          <a:xfrm>
            <a:off x="3328467" y="6297683"/>
            <a:ext cx="1949783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Azure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9A55CA-2C4C-2243-B3B3-54D5456D8481}"/>
              </a:ext>
            </a:extLst>
          </p:cNvPr>
          <p:cNvSpPr txBox="1"/>
          <p:nvPr/>
        </p:nvSpPr>
        <p:spPr>
          <a:xfrm>
            <a:off x="7085372" y="6297683"/>
            <a:ext cx="1471147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Amazon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79"/>
            <a:ext cx="9951563" cy="476805"/>
          </a:xfrm>
        </p:spPr>
        <p:txBody>
          <a:bodyPr/>
          <a:lstStyle/>
          <a:p>
            <a:r>
              <a:rPr lang="en-US" dirty="0"/>
              <a:t>Cloud / SaaS Assets can be Hybrid Cloud Connected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B2F0F28-EFF1-224C-917E-8411752F4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92640" cy="423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Public Cloud and SaaS solutions can be Hybrid Cloud Connected to make them first class citizens of the Connected Health Ecosystem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think-cell Slide" r:id="rId6" imgW="498" imgH="499" progId="TCLayout.ActiveDocument.1">
                  <p:embed/>
                </p:oleObj>
              </mc:Choice>
              <mc:Fallback>
                <p:oleObj name="think-cell Slide" r:id="rId6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B314B56B-52DD-9C46-9A21-B5C2F7DB6F2E}"/>
              </a:ext>
            </a:extLst>
          </p:cNvPr>
          <p:cNvSpPr/>
          <p:nvPr/>
        </p:nvSpPr>
        <p:spPr>
          <a:xfrm>
            <a:off x="4399742" y="1887599"/>
            <a:ext cx="1803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PART OF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HYBRID CLOUD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EB88FF-FF1C-4F4C-868E-E21B5AD8F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5808" y="1887599"/>
            <a:ext cx="3727194" cy="351897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5142ED48-DA68-524B-AE90-5D591E66A3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1030" y="2235614"/>
            <a:ext cx="1163160" cy="148039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6EF64BB-833C-1A4C-9282-4FDF0A44B7D9}"/>
              </a:ext>
            </a:extLst>
          </p:cNvPr>
          <p:cNvGrpSpPr/>
          <p:nvPr/>
        </p:nvGrpSpPr>
        <p:grpSpPr>
          <a:xfrm>
            <a:off x="1709100" y="5051756"/>
            <a:ext cx="7610542" cy="1034428"/>
            <a:chOff x="1903656" y="4769653"/>
            <a:chExt cx="7610542" cy="103442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28BF340-3AC0-1C40-A659-A597C479F814}"/>
                </a:ext>
              </a:extLst>
            </p:cNvPr>
            <p:cNvSpPr txBox="1"/>
            <p:nvPr/>
          </p:nvSpPr>
          <p:spPr>
            <a:xfrm>
              <a:off x="4353678" y="5072351"/>
              <a:ext cx="2785968" cy="2706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456758" fontAlgn="base">
                <a:spcBef>
                  <a:spcPts val="1200"/>
                </a:spcBef>
              </a:pPr>
              <a:r>
                <a:rPr lang="en-US" sz="1000" b="1" spc="990" dirty="0">
                  <a:cs typeface="Open Sans Light"/>
                </a:rPr>
                <a:t>CONTROL PLANE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3DC58E9-D0C1-0B41-8716-A27F95531E98}"/>
                </a:ext>
              </a:extLst>
            </p:cNvPr>
            <p:cNvSpPr txBox="1"/>
            <p:nvPr/>
          </p:nvSpPr>
          <p:spPr>
            <a:xfrm>
              <a:off x="274067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>
                <a:spcBef>
                  <a:spcPts val="1200"/>
                </a:spcBef>
              </a:pPr>
              <a:r>
                <a:rPr lang="en-US" sz="7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ACCESS.  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7AE500-2F84-F746-9B0F-EC81E7A98821}"/>
                </a:ext>
              </a:extLst>
            </p:cNvPr>
            <p:cNvSpPr txBox="1"/>
            <p:nvPr/>
          </p:nvSpPr>
          <p:spPr>
            <a:xfrm>
              <a:off x="1903656" y="482662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HYBRID CLOUD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66C566-0BC0-9C4B-9FDA-7BA13E5AC806}"/>
                </a:ext>
              </a:extLst>
            </p:cNvPr>
            <p:cNvSpPr txBox="1"/>
            <p:nvPr/>
          </p:nvSpPr>
          <p:spPr>
            <a:xfrm>
              <a:off x="357769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VULNERABILITY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5A601-5075-1645-9AA6-51E325827B2A}"/>
                </a:ext>
              </a:extLst>
            </p:cNvPr>
            <p:cNvSpPr txBox="1"/>
            <p:nvPr/>
          </p:nvSpPr>
          <p:spPr>
            <a:xfrm>
              <a:off x="776278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REPOSITORY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SYSTEMS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9962723-361F-5B4D-BE93-C12089A5D715}"/>
                </a:ext>
              </a:extLst>
            </p:cNvPr>
            <p:cNvSpPr txBox="1"/>
            <p:nvPr/>
          </p:nvSpPr>
          <p:spPr>
            <a:xfrm>
              <a:off x="692576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INCIDENT,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PROBLEM, CHANGE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A18C8C-320C-0A43-8C09-173860E9098F}"/>
                </a:ext>
              </a:extLst>
            </p:cNvPr>
            <p:cNvSpPr txBox="1"/>
            <p:nvPr/>
          </p:nvSpPr>
          <p:spPr>
            <a:xfrm>
              <a:off x="5251728" y="4889681"/>
              <a:ext cx="914400" cy="180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MONITORING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67D3CA-2CD7-1E44-95F3-F4CBC9A99023}"/>
                </a:ext>
              </a:extLst>
            </p:cNvPr>
            <p:cNvSpPr txBox="1"/>
            <p:nvPr/>
          </p:nvSpPr>
          <p:spPr>
            <a:xfrm>
              <a:off x="6088746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INVENTORY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9B1885-D157-5E4E-B91A-012F6ADAE0BA}"/>
                </a:ext>
              </a:extLst>
            </p:cNvPr>
            <p:cNvSpPr txBox="1"/>
            <p:nvPr/>
          </p:nvSpPr>
          <p:spPr>
            <a:xfrm>
              <a:off x="4414710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CI/CD</a:t>
              </a:r>
            </a:p>
            <a:p>
              <a:pPr algn="ctr" defTabSz="456758" fontAlgn="base"/>
              <a:endParaRPr lang="en-US" sz="7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96051C-FDE7-C34E-BD43-CC5519488763}"/>
                </a:ext>
              </a:extLst>
            </p:cNvPr>
            <p:cNvSpPr txBox="1"/>
            <p:nvPr/>
          </p:nvSpPr>
          <p:spPr>
            <a:xfrm>
              <a:off x="8599798" y="4769653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NETWORK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CONNECTIVITY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880182-9C77-1E40-B153-79A52294B0A6}"/>
              </a:ext>
            </a:extLst>
          </p:cNvPr>
          <p:cNvGrpSpPr/>
          <p:nvPr/>
        </p:nvGrpSpPr>
        <p:grpSpPr>
          <a:xfrm>
            <a:off x="2346930" y="3833923"/>
            <a:ext cx="914400" cy="1103961"/>
            <a:chOff x="3078311" y="4017118"/>
            <a:chExt cx="914400" cy="110396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112238-3E61-924A-AF9E-27321222BEAA}"/>
                </a:ext>
              </a:extLst>
            </p:cNvPr>
            <p:cNvSpPr txBox="1"/>
            <p:nvPr/>
          </p:nvSpPr>
          <p:spPr>
            <a:xfrm>
              <a:off x="3078311" y="401711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Unified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Data Fabric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CF8F20E-D100-3640-8950-57D7EB394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01017" y="4296397"/>
              <a:ext cx="727022" cy="82468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930271-53B2-D34E-8099-26E7CA24DCE4}"/>
              </a:ext>
            </a:extLst>
          </p:cNvPr>
          <p:cNvGrpSpPr/>
          <p:nvPr/>
        </p:nvGrpSpPr>
        <p:grpSpPr>
          <a:xfrm>
            <a:off x="4808412" y="3903088"/>
            <a:ext cx="914400" cy="1080197"/>
            <a:chOff x="4866253" y="4050985"/>
            <a:chExt cx="914400" cy="108019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1ECF30-7BD9-E64B-859C-69ED29F3F266}"/>
                </a:ext>
              </a:extLst>
            </p:cNvPr>
            <p:cNvGrpSpPr/>
            <p:nvPr/>
          </p:nvGrpSpPr>
          <p:grpSpPr>
            <a:xfrm>
              <a:off x="4866253" y="4050985"/>
              <a:ext cx="914400" cy="1080197"/>
              <a:chOff x="4866253" y="4050985"/>
              <a:chExt cx="914400" cy="108019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6A8D15-AA5F-5148-894D-87792A8EA5EA}"/>
                  </a:ext>
                </a:extLst>
              </p:cNvPr>
              <p:cNvSpPr txBox="1"/>
              <p:nvPr/>
            </p:nvSpPr>
            <p:spPr>
              <a:xfrm>
                <a:off x="4866253" y="405098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Omni Channel</a:t>
                </a:r>
              </a:p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Interaction</a:t>
                </a:r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8A591103-48B7-734B-BDDD-10D6018D3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1283" y="4341839"/>
                <a:ext cx="695249" cy="78934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406CF1-3717-EB41-9470-EE7B688A5837}"/>
                </a:ext>
              </a:extLst>
            </p:cNvPr>
            <p:cNvGrpSpPr/>
            <p:nvPr/>
          </p:nvGrpSpPr>
          <p:grpSpPr>
            <a:xfrm>
              <a:off x="5222417" y="4493468"/>
              <a:ext cx="341018" cy="332780"/>
              <a:chOff x="4241125" y="3093411"/>
              <a:chExt cx="503245" cy="491091"/>
            </a:xfrm>
            <a:solidFill>
              <a:schemeClr val="accent2"/>
            </a:solidFill>
          </p:grpSpPr>
          <p:sp>
            <p:nvSpPr>
              <p:cNvPr id="111" name="Freeform 3945">
                <a:extLst>
                  <a:ext uri="{FF2B5EF4-FFF2-40B4-BE49-F238E27FC236}">
                    <a16:creationId xmlns:a16="http://schemas.microsoft.com/office/drawing/2014/main" id="{0218CF11-7237-C146-AAD5-1CAE3079B8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2682" y="3117722"/>
                <a:ext cx="381688" cy="466780"/>
              </a:xfrm>
              <a:custGeom>
                <a:avLst/>
                <a:gdLst/>
                <a:ahLst/>
                <a:cxnLst>
                  <a:cxn ang="0">
                    <a:pos x="107" y="78"/>
                  </a:cxn>
                  <a:cxn ang="0">
                    <a:pos x="107" y="5"/>
                  </a:cxn>
                  <a:cxn ang="0">
                    <a:pos x="97" y="0"/>
                  </a:cxn>
                  <a:cxn ang="0">
                    <a:pos x="97" y="78"/>
                  </a:cxn>
                  <a:cxn ang="0">
                    <a:pos x="86" y="90"/>
                  </a:cxn>
                  <a:cxn ang="0">
                    <a:pos x="66" y="90"/>
                  </a:cxn>
                  <a:cxn ang="0">
                    <a:pos x="66" y="91"/>
                  </a:cxn>
                  <a:cxn ang="0">
                    <a:pos x="65" y="100"/>
                  </a:cxn>
                  <a:cxn ang="0">
                    <a:pos x="86" y="100"/>
                  </a:cxn>
                  <a:cxn ang="0">
                    <a:pos x="97" y="112"/>
                  </a:cxn>
                  <a:cxn ang="0">
                    <a:pos x="97" y="134"/>
                  </a:cxn>
                  <a:cxn ang="0">
                    <a:pos x="72" y="159"/>
                  </a:cxn>
                  <a:cxn ang="0">
                    <a:pos x="67" y="159"/>
                  </a:cxn>
                  <a:cxn ang="0">
                    <a:pos x="50" y="147"/>
                  </a:cxn>
                  <a:cxn ang="0">
                    <a:pos x="33" y="161"/>
                  </a:cxn>
                  <a:cxn ang="0">
                    <a:pos x="0" y="188"/>
                  </a:cxn>
                  <a:cxn ang="0">
                    <a:pos x="9" y="192"/>
                  </a:cxn>
                  <a:cxn ang="0">
                    <a:pos x="34" y="171"/>
                  </a:cxn>
                  <a:cxn ang="0">
                    <a:pos x="50" y="182"/>
                  </a:cxn>
                  <a:cxn ang="0">
                    <a:pos x="67" y="169"/>
                  </a:cxn>
                  <a:cxn ang="0">
                    <a:pos x="72" y="169"/>
                  </a:cxn>
                  <a:cxn ang="0">
                    <a:pos x="107" y="134"/>
                  </a:cxn>
                  <a:cxn ang="0">
                    <a:pos x="107" y="134"/>
                  </a:cxn>
                  <a:cxn ang="0">
                    <a:pos x="107" y="112"/>
                  </a:cxn>
                  <a:cxn ang="0">
                    <a:pos x="119" y="100"/>
                  </a:cxn>
                  <a:cxn ang="0">
                    <a:pos x="157" y="100"/>
                  </a:cxn>
                  <a:cxn ang="0">
                    <a:pos x="157" y="95"/>
                  </a:cxn>
                  <a:cxn ang="0">
                    <a:pos x="157" y="90"/>
                  </a:cxn>
                  <a:cxn ang="0">
                    <a:pos x="119" y="90"/>
                  </a:cxn>
                  <a:cxn ang="0">
                    <a:pos x="107" y="78"/>
                  </a:cxn>
                  <a:cxn ang="0">
                    <a:pos x="50" y="172"/>
                  </a:cxn>
                  <a:cxn ang="0">
                    <a:pos x="43" y="164"/>
                  </a:cxn>
                  <a:cxn ang="0">
                    <a:pos x="50" y="157"/>
                  </a:cxn>
                  <a:cxn ang="0">
                    <a:pos x="58" y="164"/>
                  </a:cxn>
                  <a:cxn ang="0">
                    <a:pos x="50" y="172"/>
                  </a:cxn>
                </a:cxnLst>
                <a:rect l="0" t="0" r="r" b="b"/>
                <a:pathLst>
                  <a:path w="157" h="192">
                    <a:moveTo>
                      <a:pt x="107" y="78"/>
                    </a:moveTo>
                    <a:cubicBezTo>
                      <a:pt x="107" y="5"/>
                      <a:pt x="107" y="5"/>
                      <a:pt x="107" y="5"/>
                    </a:cubicBezTo>
                    <a:cubicBezTo>
                      <a:pt x="104" y="3"/>
                      <a:pt x="101" y="1"/>
                      <a:pt x="97" y="0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2" y="80"/>
                      <a:pt x="87" y="84"/>
                      <a:pt x="8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66" y="94"/>
                      <a:pt x="65" y="97"/>
                      <a:pt x="65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6"/>
                      <a:pt x="92" y="110"/>
                      <a:pt x="97" y="112"/>
                    </a:cubicBezTo>
                    <a:cubicBezTo>
                      <a:pt x="97" y="134"/>
                      <a:pt x="97" y="134"/>
                      <a:pt x="97" y="134"/>
                    </a:cubicBezTo>
                    <a:cubicBezTo>
                      <a:pt x="97" y="148"/>
                      <a:pt x="86" y="159"/>
                      <a:pt x="72" y="159"/>
                    </a:cubicBezTo>
                    <a:cubicBezTo>
                      <a:pt x="67" y="159"/>
                      <a:pt x="67" y="159"/>
                      <a:pt x="67" y="159"/>
                    </a:cubicBezTo>
                    <a:cubicBezTo>
                      <a:pt x="65" y="152"/>
                      <a:pt x="58" y="147"/>
                      <a:pt x="50" y="147"/>
                    </a:cubicBezTo>
                    <a:cubicBezTo>
                      <a:pt x="42" y="147"/>
                      <a:pt x="34" y="153"/>
                      <a:pt x="33" y="161"/>
                    </a:cubicBezTo>
                    <a:cubicBezTo>
                      <a:pt x="19" y="165"/>
                      <a:pt x="7" y="175"/>
                      <a:pt x="0" y="188"/>
                    </a:cubicBezTo>
                    <a:cubicBezTo>
                      <a:pt x="3" y="190"/>
                      <a:pt x="6" y="191"/>
                      <a:pt x="9" y="192"/>
                    </a:cubicBezTo>
                    <a:cubicBezTo>
                      <a:pt x="14" y="182"/>
                      <a:pt x="23" y="175"/>
                      <a:pt x="34" y="171"/>
                    </a:cubicBezTo>
                    <a:cubicBezTo>
                      <a:pt x="37" y="178"/>
                      <a:pt x="43" y="182"/>
                      <a:pt x="50" y="182"/>
                    </a:cubicBezTo>
                    <a:cubicBezTo>
                      <a:pt x="58" y="182"/>
                      <a:pt x="65" y="177"/>
                      <a:pt x="67" y="169"/>
                    </a:cubicBezTo>
                    <a:cubicBezTo>
                      <a:pt x="72" y="169"/>
                      <a:pt x="72" y="169"/>
                      <a:pt x="72" y="169"/>
                    </a:cubicBezTo>
                    <a:cubicBezTo>
                      <a:pt x="91" y="169"/>
                      <a:pt x="107" y="153"/>
                      <a:pt x="107" y="134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13" y="110"/>
                      <a:pt x="118" y="106"/>
                      <a:pt x="119" y="100"/>
                    </a:cubicBezTo>
                    <a:cubicBezTo>
                      <a:pt x="157" y="100"/>
                      <a:pt x="157" y="100"/>
                      <a:pt x="157" y="100"/>
                    </a:cubicBezTo>
                    <a:cubicBezTo>
                      <a:pt x="157" y="98"/>
                      <a:pt x="157" y="97"/>
                      <a:pt x="157" y="95"/>
                    </a:cubicBezTo>
                    <a:cubicBezTo>
                      <a:pt x="157" y="93"/>
                      <a:pt x="157" y="92"/>
                      <a:pt x="157" y="90"/>
                    </a:cubicBezTo>
                    <a:cubicBezTo>
                      <a:pt x="119" y="90"/>
                      <a:pt x="119" y="90"/>
                      <a:pt x="119" y="90"/>
                    </a:cubicBezTo>
                    <a:cubicBezTo>
                      <a:pt x="118" y="84"/>
                      <a:pt x="113" y="80"/>
                      <a:pt x="107" y="78"/>
                    </a:cubicBezTo>
                    <a:close/>
                    <a:moveTo>
                      <a:pt x="50" y="172"/>
                    </a:moveTo>
                    <a:cubicBezTo>
                      <a:pt x="46" y="172"/>
                      <a:pt x="43" y="169"/>
                      <a:pt x="43" y="164"/>
                    </a:cubicBezTo>
                    <a:cubicBezTo>
                      <a:pt x="43" y="160"/>
                      <a:pt x="46" y="157"/>
                      <a:pt x="50" y="157"/>
                    </a:cubicBezTo>
                    <a:cubicBezTo>
                      <a:pt x="55" y="157"/>
                      <a:pt x="58" y="160"/>
                      <a:pt x="58" y="164"/>
                    </a:cubicBezTo>
                    <a:cubicBezTo>
                      <a:pt x="58" y="169"/>
                      <a:pt x="55" y="172"/>
                      <a:pt x="50" y="17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947">
                <a:extLst>
                  <a:ext uri="{FF2B5EF4-FFF2-40B4-BE49-F238E27FC236}">
                    <a16:creationId xmlns:a16="http://schemas.microsoft.com/office/drawing/2014/main" id="{0D870117-93B9-8C4C-BF6E-C6D58E49B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41125" y="3304919"/>
                <a:ext cx="209078" cy="165318"/>
              </a:xfrm>
              <a:custGeom>
                <a:avLst/>
                <a:gdLst/>
                <a:ahLst/>
                <a:cxnLst>
                  <a:cxn ang="0">
                    <a:pos x="8" y="68"/>
                  </a:cxn>
                  <a:cxn ang="0">
                    <a:pos x="8" y="65"/>
                  </a:cxn>
                  <a:cxn ang="0">
                    <a:pos x="33" y="26"/>
                  </a:cxn>
                  <a:cxn ang="0">
                    <a:pos x="49" y="36"/>
                  </a:cxn>
                  <a:cxn ang="0">
                    <a:pos x="66" y="23"/>
                  </a:cxn>
                  <a:cxn ang="0">
                    <a:pos x="68" y="23"/>
                  </a:cxn>
                  <a:cxn ang="0">
                    <a:pos x="84" y="23"/>
                  </a:cxn>
                  <a:cxn ang="0">
                    <a:pos x="86" y="14"/>
                  </a:cxn>
                  <a:cxn ang="0">
                    <a:pos x="86" y="13"/>
                  </a:cxn>
                  <a:cxn ang="0">
                    <a:pos x="68" y="13"/>
                  </a:cxn>
                  <a:cxn ang="0">
                    <a:pos x="66" y="13"/>
                  </a:cxn>
                  <a:cxn ang="0">
                    <a:pos x="49" y="0"/>
                  </a:cxn>
                  <a:cxn ang="0">
                    <a:pos x="31" y="16"/>
                  </a:cxn>
                  <a:cxn ang="0">
                    <a:pos x="0" y="50"/>
                  </a:cxn>
                  <a:cxn ang="0">
                    <a:pos x="8" y="68"/>
                  </a:cxn>
                  <a:cxn ang="0">
                    <a:pos x="49" y="10"/>
                  </a:cxn>
                  <a:cxn ang="0">
                    <a:pos x="57" y="18"/>
                  </a:cxn>
                  <a:cxn ang="0">
                    <a:pos x="49" y="26"/>
                  </a:cxn>
                  <a:cxn ang="0">
                    <a:pos x="41" y="18"/>
                  </a:cxn>
                  <a:cxn ang="0">
                    <a:pos x="49" y="10"/>
                  </a:cxn>
                </a:cxnLst>
                <a:rect l="0" t="0" r="r" b="b"/>
                <a:pathLst>
                  <a:path w="86" h="68">
                    <a:moveTo>
                      <a:pt x="8" y="68"/>
                    </a:moveTo>
                    <a:cubicBezTo>
                      <a:pt x="8" y="65"/>
                      <a:pt x="8" y="65"/>
                      <a:pt x="8" y="65"/>
                    </a:cubicBezTo>
                    <a:cubicBezTo>
                      <a:pt x="8" y="48"/>
                      <a:pt x="18" y="33"/>
                      <a:pt x="33" y="26"/>
                    </a:cubicBezTo>
                    <a:cubicBezTo>
                      <a:pt x="36" y="32"/>
                      <a:pt x="42" y="36"/>
                      <a:pt x="49" y="36"/>
                    </a:cubicBezTo>
                    <a:cubicBezTo>
                      <a:pt x="57" y="36"/>
                      <a:pt x="64" y="30"/>
                      <a:pt x="66" y="23"/>
                    </a:cubicBezTo>
                    <a:cubicBezTo>
                      <a:pt x="67" y="23"/>
                      <a:pt x="67" y="23"/>
                      <a:pt x="68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5" y="20"/>
                      <a:pt x="86" y="17"/>
                      <a:pt x="86" y="14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4" y="6"/>
                      <a:pt x="57" y="0"/>
                      <a:pt x="49" y="0"/>
                    </a:cubicBezTo>
                    <a:cubicBezTo>
                      <a:pt x="40" y="0"/>
                      <a:pt x="32" y="7"/>
                      <a:pt x="31" y="16"/>
                    </a:cubicBezTo>
                    <a:cubicBezTo>
                      <a:pt x="16" y="22"/>
                      <a:pt x="5" y="34"/>
                      <a:pt x="0" y="50"/>
                    </a:cubicBezTo>
                    <a:cubicBezTo>
                      <a:pt x="2" y="56"/>
                      <a:pt x="5" y="62"/>
                      <a:pt x="8" y="68"/>
                    </a:cubicBezTo>
                    <a:close/>
                    <a:moveTo>
                      <a:pt x="49" y="10"/>
                    </a:moveTo>
                    <a:cubicBezTo>
                      <a:pt x="53" y="10"/>
                      <a:pt x="57" y="14"/>
                      <a:pt x="57" y="18"/>
                    </a:cubicBezTo>
                    <a:cubicBezTo>
                      <a:pt x="57" y="22"/>
                      <a:pt x="53" y="26"/>
                      <a:pt x="49" y="26"/>
                    </a:cubicBezTo>
                    <a:cubicBezTo>
                      <a:pt x="45" y="26"/>
                      <a:pt x="41" y="22"/>
                      <a:pt x="41" y="18"/>
                    </a:cubicBezTo>
                    <a:cubicBezTo>
                      <a:pt x="41" y="14"/>
                      <a:pt x="45" y="10"/>
                      <a:pt x="49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948">
                <a:extLst>
                  <a:ext uri="{FF2B5EF4-FFF2-40B4-BE49-F238E27FC236}">
                    <a16:creationId xmlns:a16="http://schemas.microsoft.com/office/drawing/2014/main" id="{6553F020-7DF8-2940-8E60-934540A23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886" y="3285469"/>
                <a:ext cx="213941" cy="179905"/>
              </a:xfrm>
              <a:custGeom>
                <a:avLst/>
                <a:gdLst/>
                <a:ahLst/>
                <a:cxnLst>
                  <a:cxn ang="0">
                    <a:pos x="88" y="22"/>
                  </a:cxn>
                  <a:cxn ang="0">
                    <a:pos x="88" y="0"/>
                  </a:cxn>
                  <a:cxn ang="0">
                    <a:pos x="78" y="0"/>
                  </a:cxn>
                  <a:cxn ang="0">
                    <a:pos x="78" y="22"/>
                  </a:cxn>
                  <a:cxn ang="0">
                    <a:pos x="36" y="64"/>
                  </a:cxn>
                  <a:cxn ang="0">
                    <a:pos x="0" y="64"/>
                  </a:cxn>
                  <a:cxn ang="0">
                    <a:pos x="0" y="74"/>
                  </a:cxn>
                  <a:cxn ang="0">
                    <a:pos x="36" y="74"/>
                  </a:cxn>
                  <a:cxn ang="0">
                    <a:pos x="88" y="22"/>
                  </a:cxn>
                </a:cxnLst>
                <a:rect l="0" t="0" r="r" b="b"/>
                <a:pathLst>
                  <a:path w="88" h="74">
                    <a:moveTo>
                      <a:pt x="88" y="22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45"/>
                      <a:pt x="59" y="64"/>
                      <a:pt x="36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64" y="74"/>
                      <a:pt x="88" y="51"/>
                      <a:pt x="8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949">
                <a:extLst>
                  <a:ext uri="{FF2B5EF4-FFF2-40B4-BE49-F238E27FC236}">
                    <a16:creationId xmlns:a16="http://schemas.microsoft.com/office/drawing/2014/main" id="{2B5C71EC-854C-7B4E-AB13-B38FB48F9A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910" y="3093411"/>
                <a:ext cx="85090" cy="119126"/>
              </a:xfrm>
              <a:custGeom>
                <a:avLst/>
                <a:gdLst/>
                <a:ahLst/>
                <a:cxnLst>
                  <a:cxn ang="0">
                    <a:pos x="13" y="34"/>
                  </a:cxn>
                  <a:cxn ang="0">
                    <a:pos x="13" y="49"/>
                  </a:cxn>
                  <a:cxn ang="0">
                    <a:pos x="23" y="49"/>
                  </a:cxn>
                  <a:cxn ang="0">
                    <a:pos x="23" y="34"/>
                  </a:cxn>
                  <a:cxn ang="0">
                    <a:pos x="35" y="17"/>
                  </a:cxn>
                  <a:cxn ang="0">
                    <a:pos x="18" y="0"/>
                  </a:cxn>
                  <a:cxn ang="0">
                    <a:pos x="0" y="17"/>
                  </a:cxn>
                  <a:cxn ang="0">
                    <a:pos x="13" y="34"/>
                  </a:cxn>
                  <a:cxn ang="0">
                    <a:pos x="18" y="10"/>
                  </a:cxn>
                  <a:cxn ang="0">
                    <a:pos x="25" y="17"/>
                  </a:cxn>
                  <a:cxn ang="0">
                    <a:pos x="18" y="25"/>
                  </a:cxn>
                  <a:cxn ang="0">
                    <a:pos x="10" y="17"/>
                  </a:cxn>
                  <a:cxn ang="0">
                    <a:pos x="18" y="10"/>
                  </a:cxn>
                </a:cxnLst>
                <a:rect l="0" t="0" r="r" b="b"/>
                <a:pathLst>
                  <a:path w="35" h="49">
                    <a:moveTo>
                      <a:pt x="13" y="34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0" y="32"/>
                      <a:pt x="35" y="25"/>
                      <a:pt x="35" y="17"/>
                    </a:cubicBezTo>
                    <a:cubicBezTo>
                      <a:pt x="35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5"/>
                      <a:pt x="5" y="32"/>
                      <a:pt x="13" y="34"/>
                    </a:cubicBezTo>
                    <a:close/>
                    <a:moveTo>
                      <a:pt x="18" y="10"/>
                    </a:moveTo>
                    <a:cubicBezTo>
                      <a:pt x="22" y="10"/>
                      <a:pt x="25" y="13"/>
                      <a:pt x="25" y="17"/>
                    </a:cubicBezTo>
                    <a:cubicBezTo>
                      <a:pt x="25" y="22"/>
                      <a:pt x="22" y="25"/>
                      <a:pt x="18" y="25"/>
                    </a:cubicBezTo>
                    <a:cubicBezTo>
                      <a:pt x="13" y="25"/>
                      <a:pt x="10" y="22"/>
                      <a:pt x="10" y="17"/>
                    </a:cubicBezTo>
                    <a:cubicBezTo>
                      <a:pt x="10" y="13"/>
                      <a:pt x="13" y="10"/>
                      <a:pt x="1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950">
                <a:extLst>
                  <a:ext uri="{FF2B5EF4-FFF2-40B4-BE49-F238E27FC236}">
                    <a16:creationId xmlns:a16="http://schemas.microsoft.com/office/drawing/2014/main" id="{1DBA3243-9C00-994F-8541-BDE2B1951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558" y="3236863"/>
                <a:ext cx="330635" cy="24311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36" y="10"/>
                  </a:cxn>
                  <a:cxn ang="0">
                    <a:pos x="136" y="0"/>
                  </a:cxn>
                  <a:cxn ang="0">
                    <a:pos x="4" y="0"/>
                  </a:cxn>
                  <a:cxn ang="0">
                    <a:pos x="0" y="10"/>
                  </a:cxn>
                </a:cxnLst>
                <a:rect l="0" t="0" r="r" b="b"/>
                <a:pathLst>
                  <a:path w="136" h="10">
                    <a:moveTo>
                      <a:pt x="0" y="10"/>
                    </a:moveTo>
                    <a:cubicBezTo>
                      <a:pt x="136" y="10"/>
                      <a:pt x="136" y="10"/>
                      <a:pt x="136" y="1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7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B2F300-70D9-9B44-87C6-863AB2FD0CDE}"/>
              </a:ext>
            </a:extLst>
          </p:cNvPr>
          <p:cNvGrpSpPr/>
          <p:nvPr/>
        </p:nvGrpSpPr>
        <p:grpSpPr>
          <a:xfrm>
            <a:off x="3576355" y="3959074"/>
            <a:ext cx="914400" cy="974822"/>
            <a:chOff x="3972282" y="4152586"/>
            <a:chExt cx="914400" cy="97482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23FAEF-F0A4-0F43-984E-7BBE7501FABF}"/>
                </a:ext>
              </a:extLst>
            </p:cNvPr>
            <p:cNvSpPr txBox="1"/>
            <p:nvPr/>
          </p:nvSpPr>
          <p:spPr>
            <a:xfrm>
              <a:off x="3972282" y="4152586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Preferences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FA1F0FDD-4EA9-E146-AE16-2ED716A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96618" y="4338065"/>
              <a:ext cx="695249" cy="789343"/>
            </a:xfrm>
            <a:prstGeom prst="rect">
              <a:avLst/>
            </a:prstGeom>
          </p:spPr>
        </p:pic>
        <p:sp>
          <p:nvSpPr>
            <p:cNvPr id="122" name="Freeform 3785">
              <a:extLst>
                <a:ext uri="{FF2B5EF4-FFF2-40B4-BE49-F238E27FC236}">
                  <a16:creationId xmlns:a16="http://schemas.microsoft.com/office/drawing/2014/main" id="{C02FD8E2-C754-C44F-8C4D-6FAF8A8669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4883" y="4506782"/>
              <a:ext cx="332222" cy="273454"/>
            </a:xfrm>
            <a:custGeom>
              <a:avLst/>
              <a:gdLst/>
              <a:ahLst/>
              <a:cxnLst>
                <a:cxn ang="0">
                  <a:pos x="129" y="54"/>
                </a:cxn>
                <a:cxn ang="0">
                  <a:pos x="108" y="35"/>
                </a:cxn>
                <a:cxn ang="0">
                  <a:pos x="103" y="11"/>
                </a:cxn>
                <a:cxn ang="0">
                  <a:pos x="75" y="12"/>
                </a:cxn>
                <a:cxn ang="0">
                  <a:pos x="55" y="0"/>
                </a:cxn>
                <a:cxn ang="0">
                  <a:pos x="35" y="20"/>
                </a:cxn>
                <a:cxn ang="0">
                  <a:pos x="12" y="26"/>
                </a:cxn>
                <a:cxn ang="0">
                  <a:pos x="13" y="54"/>
                </a:cxn>
                <a:cxn ang="0">
                  <a:pos x="0" y="74"/>
                </a:cxn>
                <a:cxn ang="0">
                  <a:pos x="21" y="94"/>
                </a:cxn>
                <a:cxn ang="0">
                  <a:pos x="26" y="117"/>
                </a:cxn>
                <a:cxn ang="0">
                  <a:pos x="55" y="116"/>
                </a:cxn>
                <a:cxn ang="0">
                  <a:pos x="75" y="129"/>
                </a:cxn>
                <a:cxn ang="0">
                  <a:pos x="94" y="108"/>
                </a:cxn>
                <a:cxn ang="0">
                  <a:pos x="118" y="103"/>
                </a:cxn>
                <a:cxn ang="0">
                  <a:pos x="117" y="74"/>
                </a:cxn>
                <a:cxn ang="0">
                  <a:pos x="65" y="105"/>
                </a:cxn>
                <a:cxn ang="0">
                  <a:pos x="65" y="23"/>
                </a:cxn>
                <a:cxn ang="0">
                  <a:pos x="65" y="105"/>
                </a:cxn>
                <a:cxn ang="0">
                  <a:pos x="34" y="64"/>
                </a:cxn>
                <a:cxn ang="0">
                  <a:pos x="96" y="64"/>
                </a:cxn>
                <a:cxn ang="0">
                  <a:pos x="65" y="78"/>
                </a:cxn>
                <a:cxn ang="0">
                  <a:pos x="65" y="51"/>
                </a:cxn>
                <a:cxn ang="0">
                  <a:pos x="65" y="78"/>
                </a:cxn>
                <a:cxn ang="0">
                  <a:pos x="194" y="122"/>
                </a:cxn>
                <a:cxn ang="0">
                  <a:pos x="182" y="107"/>
                </a:cxn>
                <a:cxn ang="0">
                  <a:pos x="176" y="87"/>
                </a:cxn>
                <a:cxn ang="0">
                  <a:pos x="157" y="90"/>
                </a:cxn>
                <a:cxn ang="0">
                  <a:pos x="136" y="86"/>
                </a:cxn>
                <a:cxn ang="0">
                  <a:pos x="130" y="104"/>
                </a:cxn>
                <a:cxn ang="0">
                  <a:pos x="115" y="119"/>
                </a:cxn>
                <a:cxn ang="0">
                  <a:pos x="128" y="134"/>
                </a:cxn>
                <a:cxn ang="0">
                  <a:pos x="134" y="154"/>
                </a:cxn>
                <a:cxn ang="0">
                  <a:pos x="153" y="151"/>
                </a:cxn>
                <a:cxn ang="0">
                  <a:pos x="173" y="156"/>
                </a:cxn>
                <a:cxn ang="0">
                  <a:pos x="180" y="138"/>
                </a:cxn>
                <a:cxn ang="0">
                  <a:pos x="160" y="132"/>
                </a:cxn>
                <a:cxn ang="0">
                  <a:pos x="150" y="110"/>
                </a:cxn>
                <a:cxn ang="0">
                  <a:pos x="160" y="132"/>
                </a:cxn>
              </a:cxnLst>
              <a:rect l="0" t="0" r="r" b="b"/>
              <a:pathLst>
                <a:path w="194" h="160">
                  <a:moveTo>
                    <a:pt x="129" y="74"/>
                  </a:moveTo>
                  <a:cubicBezTo>
                    <a:pt x="129" y="54"/>
                    <a:pt x="129" y="54"/>
                    <a:pt x="129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5" y="47"/>
                    <a:pt x="112" y="40"/>
                    <a:pt x="108" y="3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89" y="17"/>
                    <a:pt x="82" y="14"/>
                    <a:pt x="75" y="1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48" y="14"/>
                    <a:pt x="41" y="17"/>
                    <a:pt x="35" y="2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7" y="40"/>
                    <a:pt x="15" y="47"/>
                    <a:pt x="1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5" y="81"/>
                    <a:pt x="17" y="88"/>
                    <a:pt x="21" y="94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41" y="112"/>
                    <a:pt x="48" y="114"/>
                    <a:pt x="55" y="116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82" y="114"/>
                    <a:pt x="89" y="112"/>
                    <a:pt x="94" y="108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12" y="88"/>
                    <a:pt x="115" y="81"/>
                    <a:pt x="117" y="74"/>
                  </a:cubicBezTo>
                  <a:lnTo>
                    <a:pt x="129" y="74"/>
                  </a:lnTo>
                  <a:close/>
                  <a:moveTo>
                    <a:pt x="65" y="105"/>
                  </a:moveTo>
                  <a:cubicBezTo>
                    <a:pt x="42" y="105"/>
                    <a:pt x="24" y="87"/>
                    <a:pt x="24" y="64"/>
                  </a:cubicBezTo>
                  <a:cubicBezTo>
                    <a:pt x="24" y="41"/>
                    <a:pt x="42" y="23"/>
                    <a:pt x="65" y="23"/>
                  </a:cubicBezTo>
                  <a:cubicBezTo>
                    <a:pt x="88" y="23"/>
                    <a:pt x="106" y="41"/>
                    <a:pt x="106" y="64"/>
                  </a:cubicBezTo>
                  <a:cubicBezTo>
                    <a:pt x="106" y="87"/>
                    <a:pt x="88" y="105"/>
                    <a:pt x="65" y="105"/>
                  </a:cubicBezTo>
                  <a:close/>
                  <a:moveTo>
                    <a:pt x="65" y="33"/>
                  </a:moveTo>
                  <a:cubicBezTo>
                    <a:pt x="48" y="33"/>
                    <a:pt x="34" y="47"/>
                    <a:pt x="34" y="64"/>
                  </a:cubicBezTo>
                  <a:cubicBezTo>
                    <a:pt x="34" y="81"/>
                    <a:pt x="48" y="95"/>
                    <a:pt x="65" y="95"/>
                  </a:cubicBezTo>
                  <a:cubicBezTo>
                    <a:pt x="82" y="95"/>
                    <a:pt x="96" y="81"/>
                    <a:pt x="96" y="64"/>
                  </a:cubicBezTo>
                  <a:cubicBezTo>
                    <a:pt x="96" y="47"/>
                    <a:pt x="82" y="33"/>
                    <a:pt x="65" y="33"/>
                  </a:cubicBezTo>
                  <a:close/>
                  <a:moveTo>
                    <a:pt x="65" y="78"/>
                  </a:moveTo>
                  <a:cubicBezTo>
                    <a:pt x="57" y="78"/>
                    <a:pt x="51" y="72"/>
                    <a:pt x="51" y="64"/>
                  </a:cubicBezTo>
                  <a:cubicBezTo>
                    <a:pt x="51" y="57"/>
                    <a:pt x="57" y="51"/>
                    <a:pt x="65" y="51"/>
                  </a:cubicBezTo>
                  <a:cubicBezTo>
                    <a:pt x="72" y="51"/>
                    <a:pt x="78" y="57"/>
                    <a:pt x="78" y="64"/>
                  </a:cubicBezTo>
                  <a:cubicBezTo>
                    <a:pt x="78" y="72"/>
                    <a:pt x="72" y="78"/>
                    <a:pt x="65" y="78"/>
                  </a:cubicBezTo>
                  <a:close/>
                  <a:moveTo>
                    <a:pt x="185" y="124"/>
                  </a:moveTo>
                  <a:cubicBezTo>
                    <a:pt x="194" y="122"/>
                    <a:pt x="194" y="122"/>
                    <a:pt x="194" y="122"/>
                  </a:cubicBezTo>
                  <a:cubicBezTo>
                    <a:pt x="191" y="106"/>
                    <a:pt x="191" y="106"/>
                    <a:pt x="191" y="106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0" y="103"/>
                    <a:pt x="177" y="99"/>
                    <a:pt x="173" y="96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2" y="90"/>
                    <a:pt x="147" y="91"/>
                    <a:pt x="143" y="93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7" y="108"/>
                    <a:pt x="125" y="113"/>
                    <a:pt x="125" y="117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8" y="136"/>
                    <a:pt x="118" y="136"/>
                    <a:pt x="118" y="136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30" y="139"/>
                    <a:pt x="133" y="142"/>
                    <a:pt x="137" y="14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8" y="151"/>
                    <a:pt x="162" y="151"/>
                    <a:pt x="167" y="149"/>
                  </a:cubicBezTo>
                  <a:cubicBezTo>
                    <a:pt x="173" y="156"/>
                    <a:pt x="173" y="156"/>
                    <a:pt x="173" y="156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3" y="134"/>
                    <a:pt x="184" y="129"/>
                    <a:pt x="185" y="124"/>
                  </a:cubicBezTo>
                  <a:close/>
                  <a:moveTo>
                    <a:pt x="160" y="132"/>
                  </a:moveTo>
                  <a:cubicBezTo>
                    <a:pt x="154" y="134"/>
                    <a:pt x="147" y="132"/>
                    <a:pt x="144" y="126"/>
                  </a:cubicBezTo>
                  <a:cubicBezTo>
                    <a:pt x="141" y="120"/>
                    <a:pt x="144" y="113"/>
                    <a:pt x="150" y="110"/>
                  </a:cubicBezTo>
                  <a:cubicBezTo>
                    <a:pt x="156" y="107"/>
                    <a:pt x="163" y="110"/>
                    <a:pt x="166" y="116"/>
                  </a:cubicBezTo>
                  <a:cubicBezTo>
                    <a:pt x="168" y="122"/>
                    <a:pt x="166" y="129"/>
                    <a:pt x="160" y="13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D862219-A46E-6C42-A138-721E55C6A911}"/>
              </a:ext>
            </a:extLst>
          </p:cNvPr>
          <p:cNvGrpSpPr/>
          <p:nvPr/>
        </p:nvGrpSpPr>
        <p:grpSpPr>
          <a:xfrm>
            <a:off x="6170972" y="3835592"/>
            <a:ext cx="914400" cy="1188700"/>
            <a:chOff x="6730221" y="3958750"/>
            <a:chExt cx="914400" cy="118870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F5339DA-6DA2-1443-81A5-E0C07B7E5264}"/>
                </a:ext>
              </a:extLst>
            </p:cNvPr>
            <p:cNvSpPr txBox="1"/>
            <p:nvPr/>
          </p:nvSpPr>
          <p:spPr>
            <a:xfrm>
              <a:off x="6730221" y="395875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Enterprise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Integration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Platform</a:t>
              </a:r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F0BD3B6-7E6D-1F4B-B1C6-29F0CF64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9610" y="4327716"/>
              <a:ext cx="712578" cy="81973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8D5C3A-BE21-A74D-8CD9-B7E0392EA58D}"/>
              </a:ext>
            </a:extLst>
          </p:cNvPr>
          <p:cNvGrpSpPr/>
          <p:nvPr/>
        </p:nvGrpSpPr>
        <p:grpSpPr>
          <a:xfrm>
            <a:off x="8039524" y="3860900"/>
            <a:ext cx="914400" cy="1076984"/>
            <a:chOff x="7740605" y="4024298"/>
            <a:chExt cx="914400" cy="107698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ACE5E79-3579-3049-9A10-75D4EA190570}"/>
                </a:ext>
              </a:extLst>
            </p:cNvPr>
            <p:cNvSpPr txBox="1"/>
            <p:nvPr/>
          </p:nvSpPr>
          <p:spPr>
            <a:xfrm>
              <a:off x="7740605" y="402429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Account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 Life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D5F545-6AF1-704F-803C-967B1C7B1CB3}"/>
                </a:ext>
              </a:extLst>
            </p:cNvPr>
            <p:cNvGrpSpPr/>
            <p:nvPr/>
          </p:nvGrpSpPr>
          <p:grpSpPr>
            <a:xfrm>
              <a:off x="7848894" y="4311939"/>
              <a:ext cx="695249" cy="789343"/>
              <a:chOff x="7838624" y="4323997"/>
              <a:chExt cx="695249" cy="789343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DB16AD63-9EEF-5E49-A47A-A0CD991BD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8624" y="4323997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50" name="Freeform 389">
                <a:extLst>
                  <a:ext uri="{FF2B5EF4-FFF2-40B4-BE49-F238E27FC236}">
                    <a16:creationId xmlns:a16="http://schemas.microsoft.com/office/drawing/2014/main" id="{60B65753-E046-FA4D-ACCD-9A94C7E6C4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1286" y="4520713"/>
                <a:ext cx="339248" cy="237314"/>
              </a:xfrm>
              <a:custGeom>
                <a:avLst/>
                <a:gdLst>
                  <a:gd name="T0" fmla="*/ 321 w 321"/>
                  <a:gd name="T1" fmla="*/ 160 h 224"/>
                  <a:gd name="T2" fmla="*/ 129 w 321"/>
                  <a:gd name="T3" fmla="*/ 170 h 224"/>
                  <a:gd name="T4" fmla="*/ 129 w 321"/>
                  <a:gd name="T5" fmla="*/ 149 h 224"/>
                  <a:gd name="T6" fmla="*/ 299 w 321"/>
                  <a:gd name="T7" fmla="*/ 21 h 224"/>
                  <a:gd name="T8" fmla="*/ 75 w 321"/>
                  <a:gd name="T9" fmla="*/ 32 h 224"/>
                  <a:gd name="T10" fmla="*/ 54 w 321"/>
                  <a:gd name="T11" fmla="*/ 32 h 224"/>
                  <a:gd name="T12" fmla="*/ 65 w 321"/>
                  <a:gd name="T13" fmla="*/ 0 h 224"/>
                  <a:gd name="T14" fmla="*/ 321 w 321"/>
                  <a:gd name="T15" fmla="*/ 10 h 224"/>
                  <a:gd name="T16" fmla="*/ 90 w 321"/>
                  <a:gd name="T17" fmla="*/ 193 h 224"/>
                  <a:gd name="T18" fmla="*/ 101 w 321"/>
                  <a:gd name="T19" fmla="*/ 136 h 224"/>
                  <a:gd name="T20" fmla="*/ 54 w 321"/>
                  <a:gd name="T21" fmla="*/ 58 h 224"/>
                  <a:gd name="T22" fmla="*/ 54 w 321"/>
                  <a:gd name="T23" fmla="*/ 58 h 224"/>
                  <a:gd name="T24" fmla="*/ 54 w 321"/>
                  <a:gd name="T25" fmla="*/ 58 h 224"/>
                  <a:gd name="T26" fmla="*/ 6 w 321"/>
                  <a:gd name="T27" fmla="*/ 136 h 224"/>
                  <a:gd name="T28" fmla="*/ 18 w 321"/>
                  <a:gd name="T29" fmla="*/ 192 h 224"/>
                  <a:gd name="T30" fmla="*/ 22 w 321"/>
                  <a:gd name="T31" fmla="*/ 213 h 224"/>
                  <a:gd name="T32" fmla="*/ 42 w 321"/>
                  <a:gd name="T33" fmla="*/ 190 h 224"/>
                  <a:gd name="T34" fmla="*/ 27 w 321"/>
                  <a:gd name="T35" fmla="*/ 131 h 224"/>
                  <a:gd name="T36" fmla="*/ 54 w 321"/>
                  <a:gd name="T37" fmla="*/ 80 h 224"/>
                  <a:gd name="T38" fmla="*/ 54 w 321"/>
                  <a:gd name="T39" fmla="*/ 80 h 224"/>
                  <a:gd name="T40" fmla="*/ 81 w 321"/>
                  <a:gd name="T41" fmla="*/ 131 h 224"/>
                  <a:gd name="T42" fmla="*/ 65 w 321"/>
                  <a:gd name="T43" fmla="*/ 190 h 224"/>
                  <a:gd name="T44" fmla="*/ 99 w 321"/>
                  <a:gd name="T45" fmla="*/ 216 h 224"/>
                  <a:gd name="T46" fmla="*/ 128 w 321"/>
                  <a:gd name="T47" fmla="*/ 224 h 224"/>
                  <a:gd name="T48" fmla="*/ 135 w 321"/>
                  <a:gd name="T49" fmla="*/ 206 h 224"/>
                  <a:gd name="T50" fmla="*/ 139 w 321"/>
                  <a:gd name="T51" fmla="*/ 74 h 224"/>
                  <a:gd name="T52" fmla="*/ 278 w 321"/>
                  <a:gd name="T53" fmla="*/ 64 h 224"/>
                  <a:gd name="T54" fmla="*/ 139 w 321"/>
                  <a:gd name="T55" fmla="*/ 53 h 224"/>
                  <a:gd name="T56" fmla="*/ 139 w 321"/>
                  <a:gd name="T57" fmla="*/ 74 h 224"/>
                  <a:gd name="T58" fmla="*/ 267 w 321"/>
                  <a:gd name="T59" fmla="*/ 117 h 224"/>
                  <a:gd name="T60" fmla="*/ 267 w 321"/>
                  <a:gd name="T61" fmla="*/ 96 h 224"/>
                  <a:gd name="T62" fmla="*/ 129 w 321"/>
                  <a:gd name="T63" fmla="*/ 10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24">
                    <a:moveTo>
                      <a:pt x="321" y="10"/>
                    </a:moveTo>
                    <a:cubicBezTo>
                      <a:pt x="321" y="160"/>
                      <a:pt x="321" y="160"/>
                      <a:pt x="321" y="160"/>
                    </a:cubicBezTo>
                    <a:cubicBezTo>
                      <a:pt x="321" y="166"/>
                      <a:pt x="316" y="170"/>
                      <a:pt x="310" y="170"/>
                    </a:cubicBezTo>
                    <a:cubicBezTo>
                      <a:pt x="129" y="170"/>
                      <a:pt x="129" y="170"/>
                      <a:pt x="129" y="170"/>
                    </a:cubicBezTo>
                    <a:cubicBezTo>
                      <a:pt x="123" y="170"/>
                      <a:pt x="118" y="166"/>
                      <a:pt x="118" y="160"/>
                    </a:cubicBezTo>
                    <a:cubicBezTo>
                      <a:pt x="118" y="154"/>
                      <a:pt x="123" y="149"/>
                      <a:pt x="129" y="149"/>
                    </a:cubicBezTo>
                    <a:cubicBezTo>
                      <a:pt x="299" y="149"/>
                      <a:pt x="299" y="149"/>
                      <a:pt x="299" y="149"/>
                    </a:cubicBezTo>
                    <a:cubicBezTo>
                      <a:pt x="299" y="21"/>
                      <a:pt x="299" y="21"/>
                      <a:pt x="299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8"/>
                      <a:pt x="71" y="42"/>
                      <a:pt x="65" y="42"/>
                    </a:cubicBezTo>
                    <a:cubicBezTo>
                      <a:pt x="59" y="42"/>
                      <a:pt x="54" y="38"/>
                      <a:pt x="54" y="32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4"/>
                      <a:pt x="59" y="0"/>
                      <a:pt x="65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6" y="0"/>
                      <a:pt x="321" y="4"/>
                      <a:pt x="321" y="10"/>
                    </a:cubicBezTo>
                    <a:close/>
                    <a:moveTo>
                      <a:pt x="103" y="195"/>
                    </a:moveTo>
                    <a:cubicBezTo>
                      <a:pt x="98" y="194"/>
                      <a:pt x="92" y="193"/>
                      <a:pt x="90" y="193"/>
                    </a:cubicBezTo>
                    <a:cubicBezTo>
                      <a:pt x="88" y="191"/>
                      <a:pt x="84" y="180"/>
                      <a:pt x="85" y="176"/>
                    </a:cubicBezTo>
                    <a:cubicBezTo>
                      <a:pt x="91" y="166"/>
                      <a:pt x="98" y="150"/>
                      <a:pt x="101" y="136"/>
                    </a:cubicBezTo>
                    <a:cubicBezTo>
                      <a:pt x="108" y="110"/>
                      <a:pt x="105" y="90"/>
                      <a:pt x="94" y="77"/>
                    </a:cubicBezTo>
                    <a:cubicBezTo>
                      <a:pt x="80" y="59"/>
                      <a:pt x="58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1" y="58"/>
                      <a:pt x="28" y="59"/>
                      <a:pt x="14" y="77"/>
                    </a:cubicBezTo>
                    <a:cubicBezTo>
                      <a:pt x="3" y="90"/>
                      <a:pt x="0" y="110"/>
                      <a:pt x="6" y="136"/>
                    </a:cubicBezTo>
                    <a:cubicBezTo>
                      <a:pt x="10" y="150"/>
                      <a:pt x="17" y="166"/>
                      <a:pt x="23" y="176"/>
                    </a:cubicBezTo>
                    <a:cubicBezTo>
                      <a:pt x="24" y="180"/>
                      <a:pt x="20" y="191"/>
                      <a:pt x="18" y="192"/>
                    </a:cubicBezTo>
                    <a:cubicBezTo>
                      <a:pt x="13" y="194"/>
                      <a:pt x="10" y="201"/>
                      <a:pt x="12" y="206"/>
                    </a:cubicBezTo>
                    <a:cubicBezTo>
                      <a:pt x="14" y="210"/>
                      <a:pt x="18" y="213"/>
                      <a:pt x="22" y="213"/>
                    </a:cubicBezTo>
                    <a:cubicBezTo>
                      <a:pt x="23" y="213"/>
                      <a:pt x="25" y="213"/>
                      <a:pt x="26" y="212"/>
                    </a:cubicBezTo>
                    <a:cubicBezTo>
                      <a:pt x="36" y="209"/>
                      <a:pt x="40" y="197"/>
                      <a:pt x="42" y="190"/>
                    </a:cubicBezTo>
                    <a:cubicBezTo>
                      <a:pt x="44" y="184"/>
                      <a:pt x="47" y="172"/>
                      <a:pt x="41" y="164"/>
                    </a:cubicBezTo>
                    <a:cubicBezTo>
                      <a:pt x="36" y="157"/>
                      <a:pt x="30" y="142"/>
                      <a:pt x="27" y="131"/>
                    </a:cubicBezTo>
                    <a:cubicBezTo>
                      <a:pt x="23" y="112"/>
                      <a:pt x="24" y="99"/>
                      <a:pt x="30" y="90"/>
                    </a:cubicBezTo>
                    <a:cubicBezTo>
                      <a:pt x="39" y="80"/>
                      <a:pt x="53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69" y="80"/>
                      <a:pt x="77" y="90"/>
                    </a:cubicBezTo>
                    <a:cubicBezTo>
                      <a:pt x="84" y="98"/>
                      <a:pt x="85" y="112"/>
                      <a:pt x="81" y="131"/>
                    </a:cubicBezTo>
                    <a:cubicBezTo>
                      <a:pt x="78" y="142"/>
                      <a:pt x="72" y="157"/>
                      <a:pt x="66" y="164"/>
                    </a:cubicBezTo>
                    <a:cubicBezTo>
                      <a:pt x="61" y="172"/>
                      <a:pt x="64" y="183"/>
                      <a:pt x="65" y="190"/>
                    </a:cubicBezTo>
                    <a:cubicBezTo>
                      <a:pt x="67" y="197"/>
                      <a:pt x="72" y="209"/>
                      <a:pt x="82" y="212"/>
                    </a:cubicBezTo>
                    <a:cubicBezTo>
                      <a:pt x="86" y="214"/>
                      <a:pt x="92" y="215"/>
                      <a:pt x="99" y="216"/>
                    </a:cubicBezTo>
                    <a:cubicBezTo>
                      <a:pt x="105" y="217"/>
                      <a:pt x="118" y="219"/>
                      <a:pt x="121" y="222"/>
                    </a:cubicBezTo>
                    <a:cubicBezTo>
                      <a:pt x="123" y="223"/>
                      <a:pt x="126" y="224"/>
                      <a:pt x="128" y="224"/>
                    </a:cubicBezTo>
                    <a:cubicBezTo>
                      <a:pt x="131" y="224"/>
                      <a:pt x="134" y="223"/>
                      <a:pt x="136" y="221"/>
                    </a:cubicBezTo>
                    <a:cubicBezTo>
                      <a:pt x="140" y="216"/>
                      <a:pt x="140" y="210"/>
                      <a:pt x="135" y="206"/>
                    </a:cubicBezTo>
                    <a:cubicBezTo>
                      <a:pt x="128" y="199"/>
                      <a:pt x="115" y="197"/>
                      <a:pt x="103" y="195"/>
                    </a:cubicBezTo>
                    <a:close/>
                    <a:moveTo>
                      <a:pt x="139" y="74"/>
                    </a:moveTo>
                    <a:cubicBezTo>
                      <a:pt x="267" y="74"/>
                      <a:pt x="267" y="74"/>
                      <a:pt x="267" y="74"/>
                    </a:cubicBezTo>
                    <a:cubicBezTo>
                      <a:pt x="273" y="74"/>
                      <a:pt x="278" y="70"/>
                      <a:pt x="278" y="64"/>
                    </a:cubicBezTo>
                    <a:cubicBezTo>
                      <a:pt x="278" y="58"/>
                      <a:pt x="273" y="53"/>
                      <a:pt x="267" y="53"/>
                    </a:cubicBezTo>
                    <a:cubicBezTo>
                      <a:pt x="139" y="53"/>
                      <a:pt x="139" y="53"/>
                      <a:pt x="139" y="53"/>
                    </a:cubicBezTo>
                    <a:cubicBezTo>
                      <a:pt x="133" y="53"/>
                      <a:pt x="129" y="58"/>
                      <a:pt x="129" y="64"/>
                    </a:cubicBezTo>
                    <a:cubicBezTo>
                      <a:pt x="129" y="70"/>
                      <a:pt x="133" y="74"/>
                      <a:pt x="139" y="74"/>
                    </a:cubicBezTo>
                    <a:close/>
                    <a:moveTo>
                      <a:pt x="139" y="117"/>
                    </a:moveTo>
                    <a:cubicBezTo>
                      <a:pt x="267" y="117"/>
                      <a:pt x="267" y="117"/>
                      <a:pt x="267" y="117"/>
                    </a:cubicBezTo>
                    <a:cubicBezTo>
                      <a:pt x="273" y="117"/>
                      <a:pt x="278" y="112"/>
                      <a:pt x="278" y="106"/>
                    </a:cubicBezTo>
                    <a:cubicBezTo>
                      <a:pt x="278" y="100"/>
                      <a:pt x="273" y="96"/>
                      <a:pt x="267" y="96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96"/>
                      <a:pt x="129" y="100"/>
                      <a:pt x="129" y="106"/>
                    </a:cubicBezTo>
                    <a:cubicBezTo>
                      <a:pt x="129" y="112"/>
                      <a:pt x="133" y="117"/>
                      <a:pt x="139" y="1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EC9564-7DBB-A94F-898E-A8609D8D2C2E}"/>
              </a:ext>
            </a:extLst>
          </p:cNvPr>
          <p:cNvGrpSpPr/>
          <p:nvPr/>
        </p:nvGrpSpPr>
        <p:grpSpPr>
          <a:xfrm>
            <a:off x="7145863" y="3916430"/>
            <a:ext cx="914400" cy="1069172"/>
            <a:chOff x="8563102" y="4003359"/>
            <a:chExt cx="914400" cy="106917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A496A32-9C2C-EF4F-AADB-5A0D80AB08FF}"/>
                </a:ext>
              </a:extLst>
            </p:cNvPr>
            <p:cNvSpPr txBox="1"/>
            <p:nvPr/>
          </p:nvSpPr>
          <p:spPr>
            <a:xfrm>
              <a:off x="8563102" y="4003359"/>
              <a:ext cx="914400" cy="946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Global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ID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EEE64E1-341A-C04D-B24B-8B7698B22B97}"/>
                </a:ext>
              </a:extLst>
            </p:cNvPr>
            <p:cNvGrpSpPr/>
            <p:nvPr/>
          </p:nvGrpSpPr>
          <p:grpSpPr>
            <a:xfrm>
              <a:off x="8663672" y="4283188"/>
              <a:ext cx="695249" cy="789343"/>
              <a:chOff x="8855335" y="4298420"/>
              <a:chExt cx="695249" cy="789343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457092E-7944-D24B-9FC9-E2C3BA2BC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5335" y="4298420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45" name="Freeform 3953">
                <a:extLst>
                  <a:ext uri="{FF2B5EF4-FFF2-40B4-BE49-F238E27FC236}">
                    <a16:creationId xmlns:a16="http://schemas.microsoft.com/office/drawing/2014/main" id="{718BB822-7C66-6440-87AE-BB92CC8340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3256" y="4453918"/>
                <a:ext cx="368586" cy="329095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9" y="134"/>
                  </a:cxn>
                  <a:cxn ang="0">
                    <a:pos x="146" y="193"/>
                  </a:cxn>
                  <a:cxn ang="0">
                    <a:pos x="199" y="99"/>
                  </a:cxn>
                  <a:cxn ang="0">
                    <a:pos x="174" y="87"/>
                  </a:cxn>
                  <a:cxn ang="0">
                    <a:pos x="194" y="70"/>
                  </a:cxn>
                  <a:cxn ang="0">
                    <a:pos x="174" y="41"/>
                  </a:cxn>
                  <a:cxn ang="0">
                    <a:pos x="137" y="55"/>
                  </a:cxn>
                  <a:cxn ang="0">
                    <a:pos x="131" y="15"/>
                  </a:cxn>
                  <a:cxn ang="0">
                    <a:pos x="174" y="41"/>
                  </a:cxn>
                  <a:cxn ang="0">
                    <a:pos x="25" y="90"/>
                  </a:cxn>
                  <a:cxn ang="0">
                    <a:pos x="43" y="63"/>
                  </a:cxn>
                  <a:cxn ang="0">
                    <a:pos x="57" y="122"/>
                  </a:cxn>
                  <a:cxn ang="0">
                    <a:pos x="130" y="51"/>
                  </a:cxn>
                  <a:cxn ang="0">
                    <a:pos x="118" y="16"/>
                  </a:cxn>
                  <a:cxn ang="0">
                    <a:pos x="130" y="51"/>
                  </a:cxn>
                  <a:cxn ang="0">
                    <a:pos x="106" y="14"/>
                  </a:cxn>
                  <a:cxn ang="0">
                    <a:pos x="86" y="17"/>
                  </a:cxn>
                  <a:cxn ang="0">
                    <a:pos x="103" y="14"/>
                  </a:cxn>
                  <a:cxn ang="0">
                    <a:pos x="83" y="32"/>
                  </a:cxn>
                  <a:cxn ang="0">
                    <a:pos x="71" y="23"/>
                  </a:cxn>
                  <a:cxn ang="0">
                    <a:pos x="54" y="40"/>
                  </a:cxn>
                  <a:cxn ang="0">
                    <a:pos x="67" y="74"/>
                  </a:cxn>
                  <a:cxn ang="0">
                    <a:pos x="54" y="40"/>
                  </a:cxn>
                  <a:cxn ang="0">
                    <a:pos x="98" y="74"/>
                  </a:cxn>
                  <a:cxn ang="0">
                    <a:pos x="74" y="76"/>
                  </a:cxn>
                  <a:cxn ang="0">
                    <a:pos x="96" y="44"/>
                  </a:cxn>
                  <a:cxn ang="0">
                    <a:pos x="106" y="72"/>
                  </a:cxn>
                  <a:cxn ang="0">
                    <a:pos x="72" y="84"/>
                  </a:cxn>
                  <a:cxn ang="0">
                    <a:pos x="101" y="82"/>
                  </a:cxn>
                  <a:cxn ang="0">
                    <a:pos x="83" y="126"/>
                  </a:cxn>
                  <a:cxn ang="0">
                    <a:pos x="64" y="124"/>
                  </a:cxn>
                  <a:cxn ang="0">
                    <a:pos x="109" y="79"/>
                  </a:cxn>
                  <a:cxn ang="0">
                    <a:pos x="164" y="88"/>
                  </a:cxn>
                  <a:cxn ang="0">
                    <a:pos x="109" y="79"/>
                  </a:cxn>
                  <a:cxn ang="0">
                    <a:pos x="60" y="164"/>
                  </a:cxn>
                  <a:cxn ang="0">
                    <a:pos x="30" y="130"/>
                  </a:cxn>
                  <a:cxn ang="0">
                    <a:pos x="56" y="130"/>
                  </a:cxn>
                  <a:cxn ang="0">
                    <a:pos x="64" y="132"/>
                  </a:cxn>
                  <a:cxn ang="0">
                    <a:pos x="83" y="134"/>
                  </a:cxn>
                  <a:cxn ang="0">
                    <a:pos x="131" y="163"/>
                  </a:cxn>
                  <a:cxn ang="0">
                    <a:pos x="69" y="166"/>
                  </a:cxn>
                  <a:cxn ang="0">
                    <a:pos x="169" y="94"/>
                  </a:cxn>
                  <a:cxn ang="0">
                    <a:pos x="188" y="124"/>
                  </a:cxn>
                  <a:cxn ang="0">
                    <a:pos x="125" y="125"/>
                  </a:cxn>
                  <a:cxn ang="0">
                    <a:pos x="74" y="176"/>
                  </a:cxn>
                  <a:cxn ang="0">
                    <a:pos x="134" y="171"/>
                  </a:cxn>
                  <a:cxn ang="0">
                    <a:pos x="112" y="188"/>
                  </a:cxn>
                  <a:cxn ang="0">
                    <a:pos x="146" y="181"/>
                  </a:cxn>
                  <a:cxn ang="0">
                    <a:pos x="190" y="134"/>
                  </a:cxn>
                  <a:cxn ang="0">
                    <a:pos x="146" y="181"/>
                  </a:cxn>
                </a:cxnLst>
                <a:rect l="0" t="0" r="r" b="b"/>
                <a:pathLst>
                  <a:path w="224" h="200">
                    <a:moveTo>
                      <a:pt x="205" y="66"/>
                    </a:moveTo>
                    <a:cubicBezTo>
                      <a:pt x="191" y="26"/>
                      <a:pt x="153" y="0"/>
                      <a:pt x="112" y="0"/>
                    </a:cubicBezTo>
                    <a:cubicBezTo>
                      <a:pt x="101" y="0"/>
                      <a:pt x="89" y="2"/>
                      <a:pt x="78" y="7"/>
                    </a:cubicBezTo>
                    <a:cubicBezTo>
                      <a:pt x="26" y="25"/>
                      <a:pt x="0" y="82"/>
                      <a:pt x="19" y="134"/>
                    </a:cubicBezTo>
                    <a:cubicBezTo>
                      <a:pt x="33" y="174"/>
                      <a:pt x="71" y="200"/>
                      <a:pt x="112" y="200"/>
                    </a:cubicBezTo>
                    <a:cubicBezTo>
                      <a:pt x="123" y="200"/>
                      <a:pt x="135" y="198"/>
                      <a:pt x="146" y="193"/>
                    </a:cubicBezTo>
                    <a:cubicBezTo>
                      <a:pt x="198" y="175"/>
                      <a:pt x="224" y="118"/>
                      <a:pt x="205" y="66"/>
                    </a:cubicBezTo>
                    <a:close/>
                    <a:moveTo>
                      <a:pt x="199" y="99"/>
                    </a:moveTo>
                    <a:cubicBezTo>
                      <a:pt x="198" y="104"/>
                      <a:pt x="196" y="110"/>
                      <a:pt x="193" y="116"/>
                    </a:cubicBezTo>
                    <a:cubicBezTo>
                      <a:pt x="189" y="106"/>
                      <a:pt x="182" y="96"/>
                      <a:pt x="174" y="87"/>
                    </a:cubicBezTo>
                    <a:cubicBezTo>
                      <a:pt x="182" y="76"/>
                      <a:pt x="185" y="63"/>
                      <a:pt x="185" y="51"/>
                    </a:cubicBezTo>
                    <a:cubicBezTo>
                      <a:pt x="188" y="57"/>
                      <a:pt x="192" y="63"/>
                      <a:pt x="194" y="70"/>
                    </a:cubicBezTo>
                    <a:cubicBezTo>
                      <a:pt x="198" y="79"/>
                      <a:pt x="199" y="89"/>
                      <a:pt x="199" y="99"/>
                    </a:cubicBezTo>
                    <a:close/>
                    <a:moveTo>
                      <a:pt x="174" y="41"/>
                    </a:moveTo>
                    <a:cubicBezTo>
                      <a:pt x="179" y="54"/>
                      <a:pt x="176" y="68"/>
                      <a:pt x="169" y="81"/>
                    </a:cubicBezTo>
                    <a:cubicBezTo>
                      <a:pt x="159" y="72"/>
                      <a:pt x="149" y="63"/>
                      <a:pt x="137" y="55"/>
                    </a:cubicBezTo>
                    <a:cubicBezTo>
                      <a:pt x="143" y="46"/>
                      <a:pt x="144" y="36"/>
                      <a:pt x="141" y="28"/>
                    </a:cubicBezTo>
                    <a:cubicBezTo>
                      <a:pt x="139" y="23"/>
                      <a:pt x="136" y="18"/>
                      <a:pt x="131" y="15"/>
                    </a:cubicBezTo>
                    <a:cubicBezTo>
                      <a:pt x="147" y="18"/>
                      <a:pt x="161" y="26"/>
                      <a:pt x="172" y="37"/>
                    </a:cubicBezTo>
                    <a:cubicBezTo>
                      <a:pt x="173" y="38"/>
                      <a:pt x="174" y="40"/>
                      <a:pt x="174" y="41"/>
                    </a:cubicBezTo>
                    <a:close/>
                    <a:moveTo>
                      <a:pt x="27" y="95"/>
                    </a:moveTo>
                    <a:cubicBezTo>
                      <a:pt x="26" y="94"/>
                      <a:pt x="25" y="92"/>
                      <a:pt x="25" y="90"/>
                    </a:cubicBezTo>
                    <a:cubicBezTo>
                      <a:pt x="27" y="74"/>
                      <a:pt x="33" y="60"/>
                      <a:pt x="42" y="47"/>
                    </a:cubicBezTo>
                    <a:cubicBezTo>
                      <a:pt x="41" y="53"/>
                      <a:pt x="42" y="58"/>
                      <a:pt x="43" y="63"/>
                    </a:cubicBezTo>
                    <a:cubicBezTo>
                      <a:pt x="47" y="72"/>
                      <a:pt x="54" y="79"/>
                      <a:pt x="64" y="82"/>
                    </a:cubicBezTo>
                    <a:cubicBezTo>
                      <a:pt x="60" y="95"/>
                      <a:pt x="58" y="109"/>
                      <a:pt x="57" y="122"/>
                    </a:cubicBezTo>
                    <a:cubicBezTo>
                      <a:pt x="42" y="117"/>
                      <a:pt x="31" y="108"/>
                      <a:pt x="27" y="95"/>
                    </a:cubicBezTo>
                    <a:close/>
                    <a:moveTo>
                      <a:pt x="130" y="51"/>
                    </a:moveTo>
                    <a:cubicBezTo>
                      <a:pt x="119" y="45"/>
                      <a:pt x="108" y="39"/>
                      <a:pt x="96" y="36"/>
                    </a:cubicBezTo>
                    <a:cubicBezTo>
                      <a:pt x="103" y="27"/>
                      <a:pt x="110" y="20"/>
                      <a:pt x="118" y="16"/>
                    </a:cubicBezTo>
                    <a:cubicBezTo>
                      <a:pt x="125" y="19"/>
                      <a:pt x="131" y="24"/>
                      <a:pt x="133" y="30"/>
                    </a:cubicBezTo>
                    <a:cubicBezTo>
                      <a:pt x="136" y="37"/>
                      <a:pt x="135" y="44"/>
                      <a:pt x="130" y="51"/>
                    </a:cubicBezTo>
                    <a:close/>
                    <a:moveTo>
                      <a:pt x="103" y="14"/>
                    </a:moveTo>
                    <a:cubicBezTo>
                      <a:pt x="104" y="14"/>
                      <a:pt x="105" y="14"/>
                      <a:pt x="106" y="14"/>
                    </a:cubicBezTo>
                    <a:cubicBezTo>
                      <a:pt x="101" y="18"/>
                      <a:pt x="96" y="23"/>
                      <a:pt x="91" y="29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9" y="16"/>
                      <a:pt x="91" y="15"/>
                      <a:pt x="94" y="14"/>
                    </a:cubicBezTo>
                    <a:cubicBezTo>
                      <a:pt x="97" y="14"/>
                      <a:pt x="100" y="14"/>
                      <a:pt x="103" y="14"/>
                    </a:cubicBezTo>
                    <a:close/>
                    <a:moveTo>
                      <a:pt x="78" y="19"/>
                    </a:moveTo>
                    <a:cubicBezTo>
                      <a:pt x="83" y="32"/>
                      <a:pt x="83" y="32"/>
                      <a:pt x="83" y="32"/>
                    </a:cubicBezTo>
                    <a:cubicBezTo>
                      <a:pt x="75" y="31"/>
                      <a:pt x="68" y="30"/>
                      <a:pt x="61" y="30"/>
                    </a:cubicBezTo>
                    <a:cubicBezTo>
                      <a:pt x="64" y="28"/>
                      <a:pt x="67" y="25"/>
                      <a:pt x="71" y="23"/>
                    </a:cubicBezTo>
                    <a:cubicBezTo>
                      <a:pt x="73" y="21"/>
                      <a:pt x="76" y="20"/>
                      <a:pt x="78" y="19"/>
                    </a:cubicBezTo>
                    <a:close/>
                    <a:moveTo>
                      <a:pt x="54" y="40"/>
                    </a:moveTo>
                    <a:cubicBezTo>
                      <a:pt x="62" y="38"/>
                      <a:pt x="72" y="38"/>
                      <a:pt x="83" y="40"/>
                    </a:cubicBezTo>
                    <a:cubicBezTo>
                      <a:pt x="76" y="51"/>
                      <a:pt x="71" y="62"/>
                      <a:pt x="67" y="74"/>
                    </a:cubicBezTo>
                    <a:cubicBezTo>
                      <a:pt x="59" y="72"/>
                      <a:pt x="53" y="67"/>
                      <a:pt x="51" y="60"/>
                    </a:cubicBezTo>
                    <a:cubicBezTo>
                      <a:pt x="49" y="54"/>
                      <a:pt x="50" y="47"/>
                      <a:pt x="54" y="40"/>
                    </a:cubicBezTo>
                    <a:close/>
                    <a:moveTo>
                      <a:pt x="88" y="47"/>
                    </a:moveTo>
                    <a:cubicBezTo>
                      <a:pt x="98" y="74"/>
                      <a:pt x="98" y="74"/>
                      <a:pt x="98" y="74"/>
                    </a:cubicBezTo>
                    <a:cubicBezTo>
                      <a:pt x="93" y="76"/>
                      <a:pt x="87" y="77"/>
                      <a:pt x="82" y="77"/>
                    </a:cubicBezTo>
                    <a:cubicBezTo>
                      <a:pt x="79" y="77"/>
                      <a:pt x="77" y="77"/>
                      <a:pt x="74" y="76"/>
                    </a:cubicBezTo>
                    <a:cubicBezTo>
                      <a:pt x="78" y="66"/>
                      <a:pt x="83" y="56"/>
                      <a:pt x="88" y="47"/>
                    </a:cubicBezTo>
                    <a:close/>
                    <a:moveTo>
                      <a:pt x="96" y="44"/>
                    </a:moveTo>
                    <a:cubicBezTo>
                      <a:pt x="106" y="47"/>
                      <a:pt x="116" y="52"/>
                      <a:pt x="126" y="58"/>
                    </a:cubicBezTo>
                    <a:cubicBezTo>
                      <a:pt x="121" y="63"/>
                      <a:pt x="114" y="68"/>
                      <a:pt x="106" y="72"/>
                    </a:cubicBezTo>
                    <a:lnTo>
                      <a:pt x="96" y="44"/>
                    </a:lnTo>
                    <a:close/>
                    <a:moveTo>
                      <a:pt x="72" y="84"/>
                    </a:moveTo>
                    <a:cubicBezTo>
                      <a:pt x="75" y="85"/>
                      <a:pt x="78" y="85"/>
                      <a:pt x="82" y="85"/>
                    </a:cubicBezTo>
                    <a:cubicBezTo>
                      <a:pt x="88" y="85"/>
                      <a:pt x="95" y="84"/>
                      <a:pt x="101" y="82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04" y="124"/>
                      <a:pt x="93" y="126"/>
                      <a:pt x="83" y="126"/>
                    </a:cubicBezTo>
                    <a:cubicBezTo>
                      <a:pt x="83" y="126"/>
                      <a:pt x="83" y="126"/>
                      <a:pt x="83" y="126"/>
                    </a:cubicBezTo>
                    <a:cubicBezTo>
                      <a:pt x="76" y="126"/>
                      <a:pt x="70" y="125"/>
                      <a:pt x="64" y="124"/>
                    </a:cubicBezTo>
                    <a:cubicBezTo>
                      <a:pt x="65" y="111"/>
                      <a:pt x="68" y="97"/>
                      <a:pt x="72" y="84"/>
                    </a:cubicBezTo>
                    <a:close/>
                    <a:moveTo>
                      <a:pt x="109" y="79"/>
                    </a:moveTo>
                    <a:cubicBezTo>
                      <a:pt x="118" y="75"/>
                      <a:pt x="127" y="69"/>
                      <a:pt x="133" y="62"/>
                    </a:cubicBezTo>
                    <a:cubicBezTo>
                      <a:pt x="144" y="69"/>
                      <a:pt x="155" y="78"/>
                      <a:pt x="164" y="88"/>
                    </a:cubicBezTo>
                    <a:cubicBezTo>
                      <a:pt x="154" y="100"/>
                      <a:pt x="140" y="111"/>
                      <a:pt x="123" y="118"/>
                    </a:cubicBezTo>
                    <a:lnTo>
                      <a:pt x="109" y="79"/>
                    </a:lnTo>
                    <a:close/>
                    <a:moveTo>
                      <a:pt x="56" y="130"/>
                    </a:moveTo>
                    <a:cubicBezTo>
                      <a:pt x="56" y="142"/>
                      <a:pt x="57" y="154"/>
                      <a:pt x="60" y="164"/>
                    </a:cubicBezTo>
                    <a:cubicBezTo>
                      <a:pt x="54" y="162"/>
                      <a:pt x="49" y="159"/>
                      <a:pt x="44" y="155"/>
                    </a:cubicBezTo>
                    <a:cubicBezTo>
                      <a:pt x="38" y="148"/>
                      <a:pt x="33" y="139"/>
                      <a:pt x="30" y="130"/>
                    </a:cubicBezTo>
                    <a:cubicBezTo>
                      <a:pt x="27" y="123"/>
                      <a:pt x="26" y="116"/>
                      <a:pt x="25" y="109"/>
                    </a:cubicBezTo>
                    <a:cubicBezTo>
                      <a:pt x="32" y="119"/>
                      <a:pt x="43" y="126"/>
                      <a:pt x="56" y="130"/>
                    </a:cubicBezTo>
                    <a:close/>
                    <a:moveTo>
                      <a:pt x="69" y="166"/>
                    </a:moveTo>
                    <a:cubicBezTo>
                      <a:pt x="66" y="156"/>
                      <a:pt x="64" y="145"/>
                      <a:pt x="64" y="132"/>
                    </a:cubicBezTo>
                    <a:cubicBezTo>
                      <a:pt x="70" y="133"/>
                      <a:pt x="76" y="134"/>
                      <a:pt x="83" y="134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94" y="134"/>
                      <a:pt x="106" y="132"/>
                      <a:pt x="118" y="128"/>
                    </a:cubicBezTo>
                    <a:cubicBezTo>
                      <a:pt x="131" y="163"/>
                      <a:pt x="131" y="163"/>
                      <a:pt x="131" y="163"/>
                    </a:cubicBezTo>
                    <a:cubicBezTo>
                      <a:pt x="110" y="170"/>
                      <a:pt x="88" y="172"/>
                      <a:pt x="69" y="167"/>
                    </a:cubicBezTo>
                    <a:cubicBezTo>
                      <a:pt x="69" y="167"/>
                      <a:pt x="69" y="166"/>
                      <a:pt x="69" y="166"/>
                    </a:cubicBezTo>
                    <a:close/>
                    <a:moveTo>
                      <a:pt x="125" y="125"/>
                    </a:moveTo>
                    <a:cubicBezTo>
                      <a:pt x="144" y="118"/>
                      <a:pt x="159" y="107"/>
                      <a:pt x="169" y="94"/>
                    </a:cubicBezTo>
                    <a:cubicBezTo>
                      <a:pt x="177" y="103"/>
                      <a:pt x="184" y="113"/>
                      <a:pt x="187" y="123"/>
                    </a:cubicBezTo>
                    <a:cubicBezTo>
                      <a:pt x="187" y="123"/>
                      <a:pt x="188" y="124"/>
                      <a:pt x="188" y="124"/>
                    </a:cubicBezTo>
                    <a:cubicBezTo>
                      <a:pt x="176" y="139"/>
                      <a:pt x="159" y="152"/>
                      <a:pt x="138" y="161"/>
                    </a:cubicBezTo>
                    <a:lnTo>
                      <a:pt x="125" y="125"/>
                    </a:lnTo>
                    <a:close/>
                    <a:moveTo>
                      <a:pt x="77" y="180"/>
                    </a:moveTo>
                    <a:cubicBezTo>
                      <a:pt x="76" y="179"/>
                      <a:pt x="75" y="177"/>
                      <a:pt x="74" y="176"/>
                    </a:cubicBezTo>
                    <a:cubicBezTo>
                      <a:pt x="80" y="177"/>
                      <a:pt x="86" y="178"/>
                      <a:pt x="93" y="178"/>
                    </a:cubicBezTo>
                    <a:cubicBezTo>
                      <a:pt x="106" y="178"/>
                      <a:pt x="120" y="175"/>
                      <a:pt x="134" y="171"/>
                    </a:cubicBezTo>
                    <a:cubicBezTo>
                      <a:pt x="138" y="183"/>
                      <a:pt x="138" y="183"/>
                      <a:pt x="138" y="183"/>
                    </a:cubicBezTo>
                    <a:cubicBezTo>
                      <a:pt x="130" y="186"/>
                      <a:pt x="121" y="188"/>
                      <a:pt x="112" y="188"/>
                    </a:cubicBezTo>
                    <a:cubicBezTo>
                      <a:pt x="100" y="188"/>
                      <a:pt x="88" y="185"/>
                      <a:pt x="77" y="180"/>
                    </a:cubicBezTo>
                    <a:close/>
                    <a:moveTo>
                      <a:pt x="146" y="181"/>
                    </a:moveTo>
                    <a:cubicBezTo>
                      <a:pt x="141" y="168"/>
                      <a:pt x="141" y="168"/>
                      <a:pt x="141" y="168"/>
                    </a:cubicBezTo>
                    <a:cubicBezTo>
                      <a:pt x="161" y="160"/>
                      <a:pt x="178" y="148"/>
                      <a:pt x="190" y="134"/>
                    </a:cubicBezTo>
                    <a:cubicBezTo>
                      <a:pt x="190" y="135"/>
                      <a:pt x="190" y="137"/>
                      <a:pt x="190" y="139"/>
                    </a:cubicBezTo>
                    <a:cubicBezTo>
                      <a:pt x="181" y="158"/>
                      <a:pt x="165" y="173"/>
                      <a:pt x="146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4C24F0-4EAD-0A45-90C5-3610ED3497BC}"/>
              </a:ext>
            </a:extLst>
          </p:cNvPr>
          <p:cNvSpPr txBox="1"/>
          <p:nvPr/>
        </p:nvSpPr>
        <p:spPr>
          <a:xfrm>
            <a:off x="8391063" y="3057361"/>
            <a:ext cx="1433606" cy="1779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 b="1" u="sng" spc="600" dirty="0">
                <a:solidFill>
                  <a:srgbClr val="FF0000"/>
                </a:solidFill>
                <a:latin typeface="+mj-lt"/>
                <a:cs typeface="Open Sans Light"/>
              </a:rPr>
              <a:t>CONNECTED</a:t>
            </a:r>
          </a:p>
        </p:txBody>
      </p:sp>
      <p:sp>
        <p:nvSpPr>
          <p:cNvPr id="66" name="Oval 65"/>
          <p:cNvSpPr/>
          <p:nvPr/>
        </p:nvSpPr>
        <p:spPr>
          <a:xfrm>
            <a:off x="4022097" y="2778824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45" y="2999717"/>
            <a:ext cx="686667" cy="36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Oval 69"/>
          <p:cNvSpPr/>
          <p:nvPr/>
        </p:nvSpPr>
        <p:spPr>
          <a:xfrm>
            <a:off x="5597287" y="2778824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D88818F-212A-F34A-80A4-74DF00394C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5898" y="1554734"/>
            <a:ext cx="1689687" cy="917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560B746-A588-F443-85D7-1A2F949CFF1A}"/>
              </a:ext>
            </a:extLst>
          </p:cNvPr>
          <p:cNvSpPr txBox="1"/>
          <p:nvPr/>
        </p:nvSpPr>
        <p:spPr>
          <a:xfrm>
            <a:off x="9359946" y="1951941"/>
            <a:ext cx="1048817" cy="3337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External Service </a:t>
            </a:r>
          </a:p>
          <a:p>
            <a:pPr algn="ctr" defTabSz="456758" fontAlgn="base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Clouds</a:t>
            </a:r>
          </a:p>
        </p:txBody>
      </p:sp>
      <p:pic>
        <p:nvPicPr>
          <p:cNvPr id="78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45" y="3106408"/>
            <a:ext cx="874063" cy="25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68CCBF6-CA57-4764-8C88-9BE8D6533263}"/>
              </a:ext>
            </a:extLst>
          </p:cNvPr>
          <p:cNvSpPr txBox="1"/>
          <p:nvPr/>
        </p:nvSpPr>
        <p:spPr>
          <a:xfrm>
            <a:off x="9856224" y="5489773"/>
            <a:ext cx="1602684" cy="5889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On-premise </a:t>
            </a:r>
          </a:p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3010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8D0D6-BD28-6948-BFCC-B3B526EAB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72C798E-121D-F84E-8037-33F5F66AE973}"/>
              </a:ext>
            </a:extLst>
          </p:cNvPr>
          <p:cNvSpPr txBox="1"/>
          <p:nvPr/>
        </p:nvSpPr>
        <p:spPr>
          <a:xfrm>
            <a:off x="802765" y="6023124"/>
            <a:ext cx="1464901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Google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C1633C-9CAB-B242-B242-2E1D758E4736}"/>
              </a:ext>
            </a:extLst>
          </p:cNvPr>
          <p:cNvSpPr txBox="1"/>
          <p:nvPr/>
        </p:nvSpPr>
        <p:spPr>
          <a:xfrm>
            <a:off x="3328467" y="6297683"/>
            <a:ext cx="1949783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Azure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9A55CA-2C4C-2243-B3B3-54D5456D8481}"/>
              </a:ext>
            </a:extLst>
          </p:cNvPr>
          <p:cNvSpPr txBox="1"/>
          <p:nvPr/>
        </p:nvSpPr>
        <p:spPr>
          <a:xfrm>
            <a:off x="7085372" y="6297683"/>
            <a:ext cx="1471147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cs typeface="Open Sans Light"/>
              </a:rPr>
              <a:t>Amazon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6379"/>
            <a:ext cx="10252503" cy="476805"/>
          </a:xfrm>
        </p:spPr>
        <p:txBody>
          <a:bodyPr/>
          <a:lstStyle/>
          <a:p>
            <a:r>
              <a:rPr lang="en-US" dirty="0"/>
              <a:t>New Cloud Solutions add to ‘Legacy’ if not Connected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B2F0F28-EFF1-224C-917E-8411752F4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92640" cy="423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Assets that are not Hybrid Cloud Connected add to our ‘legacy baggage’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think-cell Slide" r:id="rId6" imgW="498" imgH="499" progId="TCLayout.ActiveDocument.1">
                  <p:embed/>
                </p:oleObj>
              </mc:Choice>
              <mc:Fallback>
                <p:oleObj name="think-cell Slide" r:id="rId6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B314B56B-52DD-9C46-9A21-B5C2F7DB6F2E}"/>
              </a:ext>
            </a:extLst>
          </p:cNvPr>
          <p:cNvSpPr/>
          <p:nvPr/>
        </p:nvSpPr>
        <p:spPr>
          <a:xfrm>
            <a:off x="4399742" y="1887599"/>
            <a:ext cx="1803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PART OF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HYBRID CLOUD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142ED48-DA68-524B-AE90-5D591E66A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030" y="2235614"/>
            <a:ext cx="1163160" cy="148039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6EF64BB-833C-1A4C-9282-4FDF0A44B7D9}"/>
              </a:ext>
            </a:extLst>
          </p:cNvPr>
          <p:cNvGrpSpPr/>
          <p:nvPr/>
        </p:nvGrpSpPr>
        <p:grpSpPr>
          <a:xfrm>
            <a:off x="1709100" y="5051756"/>
            <a:ext cx="7610542" cy="1034428"/>
            <a:chOff x="1903656" y="4769653"/>
            <a:chExt cx="7610542" cy="103442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28BF340-3AC0-1C40-A659-A597C479F814}"/>
                </a:ext>
              </a:extLst>
            </p:cNvPr>
            <p:cNvSpPr txBox="1"/>
            <p:nvPr/>
          </p:nvSpPr>
          <p:spPr>
            <a:xfrm>
              <a:off x="4353678" y="5072351"/>
              <a:ext cx="2785968" cy="2706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456758" fontAlgn="base">
                <a:spcBef>
                  <a:spcPts val="1200"/>
                </a:spcBef>
              </a:pPr>
              <a:r>
                <a:rPr lang="en-US" sz="1000" b="1" spc="990" dirty="0">
                  <a:cs typeface="Open Sans Light"/>
                </a:rPr>
                <a:t>CONTROL PLANE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3DC58E9-D0C1-0B41-8716-A27F95531E98}"/>
                </a:ext>
              </a:extLst>
            </p:cNvPr>
            <p:cNvSpPr txBox="1"/>
            <p:nvPr/>
          </p:nvSpPr>
          <p:spPr>
            <a:xfrm>
              <a:off x="274067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>
                <a:spcBef>
                  <a:spcPts val="1200"/>
                </a:spcBef>
              </a:pPr>
              <a:r>
                <a:rPr lang="en-US" sz="7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ACCESS.  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7AE500-2F84-F746-9B0F-EC81E7A98821}"/>
                </a:ext>
              </a:extLst>
            </p:cNvPr>
            <p:cNvSpPr txBox="1"/>
            <p:nvPr/>
          </p:nvSpPr>
          <p:spPr>
            <a:xfrm>
              <a:off x="1903656" y="482662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HYBRID CLOUD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66C566-0BC0-9C4B-9FDA-7BA13E5AC806}"/>
                </a:ext>
              </a:extLst>
            </p:cNvPr>
            <p:cNvSpPr txBox="1"/>
            <p:nvPr/>
          </p:nvSpPr>
          <p:spPr>
            <a:xfrm>
              <a:off x="357769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VULNERABILITY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5A601-5075-1645-9AA6-51E325827B2A}"/>
                </a:ext>
              </a:extLst>
            </p:cNvPr>
            <p:cNvSpPr txBox="1"/>
            <p:nvPr/>
          </p:nvSpPr>
          <p:spPr>
            <a:xfrm>
              <a:off x="776278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REPOSITORY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SYSTEMS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9962723-361F-5B4D-BE93-C12089A5D715}"/>
                </a:ext>
              </a:extLst>
            </p:cNvPr>
            <p:cNvSpPr txBox="1"/>
            <p:nvPr/>
          </p:nvSpPr>
          <p:spPr>
            <a:xfrm>
              <a:off x="692576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INCIDENT,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PROBLEM, CHANGE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A18C8C-320C-0A43-8C09-173860E9098F}"/>
                </a:ext>
              </a:extLst>
            </p:cNvPr>
            <p:cNvSpPr txBox="1"/>
            <p:nvPr/>
          </p:nvSpPr>
          <p:spPr>
            <a:xfrm>
              <a:off x="5251728" y="4889681"/>
              <a:ext cx="914400" cy="180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MONITORING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67D3CA-2CD7-1E44-95F3-F4CBC9A99023}"/>
                </a:ext>
              </a:extLst>
            </p:cNvPr>
            <p:cNvSpPr txBox="1"/>
            <p:nvPr/>
          </p:nvSpPr>
          <p:spPr>
            <a:xfrm>
              <a:off x="6088746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INVENTORY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9B1885-D157-5E4E-B91A-012F6ADAE0BA}"/>
                </a:ext>
              </a:extLst>
            </p:cNvPr>
            <p:cNvSpPr txBox="1"/>
            <p:nvPr/>
          </p:nvSpPr>
          <p:spPr>
            <a:xfrm>
              <a:off x="4414710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CI/CD</a:t>
              </a:r>
            </a:p>
            <a:p>
              <a:pPr algn="ctr" defTabSz="456758" fontAlgn="base"/>
              <a:endParaRPr lang="en-US" sz="7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96051C-FDE7-C34E-BD43-CC5519488763}"/>
                </a:ext>
              </a:extLst>
            </p:cNvPr>
            <p:cNvSpPr txBox="1"/>
            <p:nvPr/>
          </p:nvSpPr>
          <p:spPr>
            <a:xfrm>
              <a:off x="8599798" y="4769653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NETWORK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CONNECTIVITY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880182-9C77-1E40-B153-79A52294B0A6}"/>
              </a:ext>
            </a:extLst>
          </p:cNvPr>
          <p:cNvGrpSpPr/>
          <p:nvPr/>
        </p:nvGrpSpPr>
        <p:grpSpPr>
          <a:xfrm>
            <a:off x="2346930" y="3833923"/>
            <a:ext cx="914400" cy="1103961"/>
            <a:chOff x="3078311" y="4017118"/>
            <a:chExt cx="914400" cy="110396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112238-3E61-924A-AF9E-27321222BEAA}"/>
                </a:ext>
              </a:extLst>
            </p:cNvPr>
            <p:cNvSpPr txBox="1"/>
            <p:nvPr/>
          </p:nvSpPr>
          <p:spPr>
            <a:xfrm>
              <a:off x="3078311" y="401711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Unified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Data Fabric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CF8F20E-D100-3640-8950-57D7EB394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1017" y="4296397"/>
              <a:ext cx="727022" cy="82468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930271-53B2-D34E-8099-26E7CA24DCE4}"/>
              </a:ext>
            </a:extLst>
          </p:cNvPr>
          <p:cNvGrpSpPr/>
          <p:nvPr/>
        </p:nvGrpSpPr>
        <p:grpSpPr>
          <a:xfrm>
            <a:off x="4808412" y="3903088"/>
            <a:ext cx="914400" cy="1080197"/>
            <a:chOff x="4866253" y="4050985"/>
            <a:chExt cx="914400" cy="108019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1ECF30-7BD9-E64B-859C-69ED29F3F266}"/>
                </a:ext>
              </a:extLst>
            </p:cNvPr>
            <p:cNvGrpSpPr/>
            <p:nvPr/>
          </p:nvGrpSpPr>
          <p:grpSpPr>
            <a:xfrm>
              <a:off x="4866253" y="4050985"/>
              <a:ext cx="914400" cy="1080197"/>
              <a:chOff x="4866253" y="4050985"/>
              <a:chExt cx="914400" cy="108019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6A8D15-AA5F-5148-894D-87792A8EA5EA}"/>
                  </a:ext>
                </a:extLst>
              </p:cNvPr>
              <p:cNvSpPr txBox="1"/>
              <p:nvPr/>
            </p:nvSpPr>
            <p:spPr>
              <a:xfrm>
                <a:off x="4866253" y="405098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Omni Channel</a:t>
                </a:r>
              </a:p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Interaction</a:t>
                </a:r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8A591103-48B7-734B-BDDD-10D6018D3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1283" y="4341839"/>
                <a:ext cx="695249" cy="78934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406CF1-3717-EB41-9470-EE7B688A5837}"/>
                </a:ext>
              </a:extLst>
            </p:cNvPr>
            <p:cNvGrpSpPr/>
            <p:nvPr/>
          </p:nvGrpSpPr>
          <p:grpSpPr>
            <a:xfrm>
              <a:off x="5222417" y="4493468"/>
              <a:ext cx="341018" cy="332780"/>
              <a:chOff x="4241125" y="3093411"/>
              <a:chExt cx="503245" cy="491091"/>
            </a:xfrm>
            <a:solidFill>
              <a:schemeClr val="accent2"/>
            </a:solidFill>
          </p:grpSpPr>
          <p:sp>
            <p:nvSpPr>
              <p:cNvPr id="111" name="Freeform 3945">
                <a:extLst>
                  <a:ext uri="{FF2B5EF4-FFF2-40B4-BE49-F238E27FC236}">
                    <a16:creationId xmlns:a16="http://schemas.microsoft.com/office/drawing/2014/main" id="{0218CF11-7237-C146-AAD5-1CAE3079B8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2682" y="3117722"/>
                <a:ext cx="381688" cy="466780"/>
              </a:xfrm>
              <a:custGeom>
                <a:avLst/>
                <a:gdLst/>
                <a:ahLst/>
                <a:cxnLst>
                  <a:cxn ang="0">
                    <a:pos x="107" y="78"/>
                  </a:cxn>
                  <a:cxn ang="0">
                    <a:pos x="107" y="5"/>
                  </a:cxn>
                  <a:cxn ang="0">
                    <a:pos x="97" y="0"/>
                  </a:cxn>
                  <a:cxn ang="0">
                    <a:pos x="97" y="78"/>
                  </a:cxn>
                  <a:cxn ang="0">
                    <a:pos x="86" y="90"/>
                  </a:cxn>
                  <a:cxn ang="0">
                    <a:pos x="66" y="90"/>
                  </a:cxn>
                  <a:cxn ang="0">
                    <a:pos x="66" y="91"/>
                  </a:cxn>
                  <a:cxn ang="0">
                    <a:pos x="65" y="100"/>
                  </a:cxn>
                  <a:cxn ang="0">
                    <a:pos x="86" y="100"/>
                  </a:cxn>
                  <a:cxn ang="0">
                    <a:pos x="97" y="112"/>
                  </a:cxn>
                  <a:cxn ang="0">
                    <a:pos x="97" y="134"/>
                  </a:cxn>
                  <a:cxn ang="0">
                    <a:pos x="72" y="159"/>
                  </a:cxn>
                  <a:cxn ang="0">
                    <a:pos x="67" y="159"/>
                  </a:cxn>
                  <a:cxn ang="0">
                    <a:pos x="50" y="147"/>
                  </a:cxn>
                  <a:cxn ang="0">
                    <a:pos x="33" y="161"/>
                  </a:cxn>
                  <a:cxn ang="0">
                    <a:pos x="0" y="188"/>
                  </a:cxn>
                  <a:cxn ang="0">
                    <a:pos x="9" y="192"/>
                  </a:cxn>
                  <a:cxn ang="0">
                    <a:pos x="34" y="171"/>
                  </a:cxn>
                  <a:cxn ang="0">
                    <a:pos x="50" y="182"/>
                  </a:cxn>
                  <a:cxn ang="0">
                    <a:pos x="67" y="169"/>
                  </a:cxn>
                  <a:cxn ang="0">
                    <a:pos x="72" y="169"/>
                  </a:cxn>
                  <a:cxn ang="0">
                    <a:pos x="107" y="134"/>
                  </a:cxn>
                  <a:cxn ang="0">
                    <a:pos x="107" y="134"/>
                  </a:cxn>
                  <a:cxn ang="0">
                    <a:pos x="107" y="112"/>
                  </a:cxn>
                  <a:cxn ang="0">
                    <a:pos x="119" y="100"/>
                  </a:cxn>
                  <a:cxn ang="0">
                    <a:pos x="157" y="100"/>
                  </a:cxn>
                  <a:cxn ang="0">
                    <a:pos x="157" y="95"/>
                  </a:cxn>
                  <a:cxn ang="0">
                    <a:pos x="157" y="90"/>
                  </a:cxn>
                  <a:cxn ang="0">
                    <a:pos x="119" y="90"/>
                  </a:cxn>
                  <a:cxn ang="0">
                    <a:pos x="107" y="78"/>
                  </a:cxn>
                  <a:cxn ang="0">
                    <a:pos x="50" y="172"/>
                  </a:cxn>
                  <a:cxn ang="0">
                    <a:pos x="43" y="164"/>
                  </a:cxn>
                  <a:cxn ang="0">
                    <a:pos x="50" y="157"/>
                  </a:cxn>
                  <a:cxn ang="0">
                    <a:pos x="58" y="164"/>
                  </a:cxn>
                  <a:cxn ang="0">
                    <a:pos x="50" y="172"/>
                  </a:cxn>
                </a:cxnLst>
                <a:rect l="0" t="0" r="r" b="b"/>
                <a:pathLst>
                  <a:path w="157" h="192">
                    <a:moveTo>
                      <a:pt x="107" y="78"/>
                    </a:moveTo>
                    <a:cubicBezTo>
                      <a:pt x="107" y="5"/>
                      <a:pt x="107" y="5"/>
                      <a:pt x="107" y="5"/>
                    </a:cubicBezTo>
                    <a:cubicBezTo>
                      <a:pt x="104" y="3"/>
                      <a:pt x="101" y="1"/>
                      <a:pt x="97" y="0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2" y="80"/>
                      <a:pt x="87" y="84"/>
                      <a:pt x="8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66" y="94"/>
                      <a:pt x="65" y="97"/>
                      <a:pt x="65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6"/>
                      <a:pt x="92" y="110"/>
                      <a:pt x="97" y="112"/>
                    </a:cubicBezTo>
                    <a:cubicBezTo>
                      <a:pt x="97" y="134"/>
                      <a:pt x="97" y="134"/>
                      <a:pt x="97" y="134"/>
                    </a:cubicBezTo>
                    <a:cubicBezTo>
                      <a:pt x="97" y="148"/>
                      <a:pt x="86" y="159"/>
                      <a:pt x="72" y="159"/>
                    </a:cubicBezTo>
                    <a:cubicBezTo>
                      <a:pt x="67" y="159"/>
                      <a:pt x="67" y="159"/>
                      <a:pt x="67" y="159"/>
                    </a:cubicBezTo>
                    <a:cubicBezTo>
                      <a:pt x="65" y="152"/>
                      <a:pt x="58" y="147"/>
                      <a:pt x="50" y="147"/>
                    </a:cubicBezTo>
                    <a:cubicBezTo>
                      <a:pt x="42" y="147"/>
                      <a:pt x="34" y="153"/>
                      <a:pt x="33" y="161"/>
                    </a:cubicBezTo>
                    <a:cubicBezTo>
                      <a:pt x="19" y="165"/>
                      <a:pt x="7" y="175"/>
                      <a:pt x="0" y="188"/>
                    </a:cubicBezTo>
                    <a:cubicBezTo>
                      <a:pt x="3" y="190"/>
                      <a:pt x="6" y="191"/>
                      <a:pt x="9" y="192"/>
                    </a:cubicBezTo>
                    <a:cubicBezTo>
                      <a:pt x="14" y="182"/>
                      <a:pt x="23" y="175"/>
                      <a:pt x="34" y="171"/>
                    </a:cubicBezTo>
                    <a:cubicBezTo>
                      <a:pt x="37" y="178"/>
                      <a:pt x="43" y="182"/>
                      <a:pt x="50" y="182"/>
                    </a:cubicBezTo>
                    <a:cubicBezTo>
                      <a:pt x="58" y="182"/>
                      <a:pt x="65" y="177"/>
                      <a:pt x="67" y="169"/>
                    </a:cubicBezTo>
                    <a:cubicBezTo>
                      <a:pt x="72" y="169"/>
                      <a:pt x="72" y="169"/>
                      <a:pt x="72" y="169"/>
                    </a:cubicBezTo>
                    <a:cubicBezTo>
                      <a:pt x="91" y="169"/>
                      <a:pt x="107" y="153"/>
                      <a:pt x="107" y="134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13" y="110"/>
                      <a:pt x="118" y="106"/>
                      <a:pt x="119" y="100"/>
                    </a:cubicBezTo>
                    <a:cubicBezTo>
                      <a:pt x="157" y="100"/>
                      <a:pt x="157" y="100"/>
                      <a:pt x="157" y="100"/>
                    </a:cubicBezTo>
                    <a:cubicBezTo>
                      <a:pt x="157" y="98"/>
                      <a:pt x="157" y="97"/>
                      <a:pt x="157" y="95"/>
                    </a:cubicBezTo>
                    <a:cubicBezTo>
                      <a:pt x="157" y="93"/>
                      <a:pt x="157" y="92"/>
                      <a:pt x="157" y="90"/>
                    </a:cubicBezTo>
                    <a:cubicBezTo>
                      <a:pt x="119" y="90"/>
                      <a:pt x="119" y="90"/>
                      <a:pt x="119" y="90"/>
                    </a:cubicBezTo>
                    <a:cubicBezTo>
                      <a:pt x="118" y="84"/>
                      <a:pt x="113" y="80"/>
                      <a:pt x="107" y="78"/>
                    </a:cubicBezTo>
                    <a:close/>
                    <a:moveTo>
                      <a:pt x="50" y="172"/>
                    </a:moveTo>
                    <a:cubicBezTo>
                      <a:pt x="46" y="172"/>
                      <a:pt x="43" y="169"/>
                      <a:pt x="43" y="164"/>
                    </a:cubicBezTo>
                    <a:cubicBezTo>
                      <a:pt x="43" y="160"/>
                      <a:pt x="46" y="157"/>
                      <a:pt x="50" y="157"/>
                    </a:cubicBezTo>
                    <a:cubicBezTo>
                      <a:pt x="55" y="157"/>
                      <a:pt x="58" y="160"/>
                      <a:pt x="58" y="164"/>
                    </a:cubicBezTo>
                    <a:cubicBezTo>
                      <a:pt x="58" y="169"/>
                      <a:pt x="55" y="172"/>
                      <a:pt x="50" y="17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947">
                <a:extLst>
                  <a:ext uri="{FF2B5EF4-FFF2-40B4-BE49-F238E27FC236}">
                    <a16:creationId xmlns:a16="http://schemas.microsoft.com/office/drawing/2014/main" id="{0D870117-93B9-8C4C-BF6E-C6D58E49B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41125" y="3304919"/>
                <a:ext cx="209078" cy="165318"/>
              </a:xfrm>
              <a:custGeom>
                <a:avLst/>
                <a:gdLst/>
                <a:ahLst/>
                <a:cxnLst>
                  <a:cxn ang="0">
                    <a:pos x="8" y="68"/>
                  </a:cxn>
                  <a:cxn ang="0">
                    <a:pos x="8" y="65"/>
                  </a:cxn>
                  <a:cxn ang="0">
                    <a:pos x="33" y="26"/>
                  </a:cxn>
                  <a:cxn ang="0">
                    <a:pos x="49" y="36"/>
                  </a:cxn>
                  <a:cxn ang="0">
                    <a:pos x="66" y="23"/>
                  </a:cxn>
                  <a:cxn ang="0">
                    <a:pos x="68" y="23"/>
                  </a:cxn>
                  <a:cxn ang="0">
                    <a:pos x="84" y="23"/>
                  </a:cxn>
                  <a:cxn ang="0">
                    <a:pos x="86" y="14"/>
                  </a:cxn>
                  <a:cxn ang="0">
                    <a:pos x="86" y="13"/>
                  </a:cxn>
                  <a:cxn ang="0">
                    <a:pos x="68" y="13"/>
                  </a:cxn>
                  <a:cxn ang="0">
                    <a:pos x="66" y="13"/>
                  </a:cxn>
                  <a:cxn ang="0">
                    <a:pos x="49" y="0"/>
                  </a:cxn>
                  <a:cxn ang="0">
                    <a:pos x="31" y="16"/>
                  </a:cxn>
                  <a:cxn ang="0">
                    <a:pos x="0" y="50"/>
                  </a:cxn>
                  <a:cxn ang="0">
                    <a:pos x="8" y="68"/>
                  </a:cxn>
                  <a:cxn ang="0">
                    <a:pos x="49" y="10"/>
                  </a:cxn>
                  <a:cxn ang="0">
                    <a:pos x="57" y="18"/>
                  </a:cxn>
                  <a:cxn ang="0">
                    <a:pos x="49" y="26"/>
                  </a:cxn>
                  <a:cxn ang="0">
                    <a:pos x="41" y="18"/>
                  </a:cxn>
                  <a:cxn ang="0">
                    <a:pos x="49" y="10"/>
                  </a:cxn>
                </a:cxnLst>
                <a:rect l="0" t="0" r="r" b="b"/>
                <a:pathLst>
                  <a:path w="86" h="68">
                    <a:moveTo>
                      <a:pt x="8" y="68"/>
                    </a:moveTo>
                    <a:cubicBezTo>
                      <a:pt x="8" y="65"/>
                      <a:pt x="8" y="65"/>
                      <a:pt x="8" y="65"/>
                    </a:cubicBezTo>
                    <a:cubicBezTo>
                      <a:pt x="8" y="48"/>
                      <a:pt x="18" y="33"/>
                      <a:pt x="33" y="26"/>
                    </a:cubicBezTo>
                    <a:cubicBezTo>
                      <a:pt x="36" y="32"/>
                      <a:pt x="42" y="36"/>
                      <a:pt x="49" y="36"/>
                    </a:cubicBezTo>
                    <a:cubicBezTo>
                      <a:pt x="57" y="36"/>
                      <a:pt x="64" y="30"/>
                      <a:pt x="66" y="23"/>
                    </a:cubicBezTo>
                    <a:cubicBezTo>
                      <a:pt x="67" y="23"/>
                      <a:pt x="67" y="23"/>
                      <a:pt x="68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5" y="20"/>
                      <a:pt x="86" y="17"/>
                      <a:pt x="86" y="14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4" y="6"/>
                      <a:pt x="57" y="0"/>
                      <a:pt x="49" y="0"/>
                    </a:cubicBezTo>
                    <a:cubicBezTo>
                      <a:pt x="40" y="0"/>
                      <a:pt x="32" y="7"/>
                      <a:pt x="31" y="16"/>
                    </a:cubicBezTo>
                    <a:cubicBezTo>
                      <a:pt x="16" y="22"/>
                      <a:pt x="5" y="34"/>
                      <a:pt x="0" y="50"/>
                    </a:cubicBezTo>
                    <a:cubicBezTo>
                      <a:pt x="2" y="56"/>
                      <a:pt x="5" y="62"/>
                      <a:pt x="8" y="68"/>
                    </a:cubicBezTo>
                    <a:close/>
                    <a:moveTo>
                      <a:pt x="49" y="10"/>
                    </a:moveTo>
                    <a:cubicBezTo>
                      <a:pt x="53" y="10"/>
                      <a:pt x="57" y="14"/>
                      <a:pt x="57" y="18"/>
                    </a:cubicBezTo>
                    <a:cubicBezTo>
                      <a:pt x="57" y="22"/>
                      <a:pt x="53" y="26"/>
                      <a:pt x="49" y="26"/>
                    </a:cubicBezTo>
                    <a:cubicBezTo>
                      <a:pt x="45" y="26"/>
                      <a:pt x="41" y="22"/>
                      <a:pt x="41" y="18"/>
                    </a:cubicBezTo>
                    <a:cubicBezTo>
                      <a:pt x="41" y="14"/>
                      <a:pt x="45" y="10"/>
                      <a:pt x="49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948">
                <a:extLst>
                  <a:ext uri="{FF2B5EF4-FFF2-40B4-BE49-F238E27FC236}">
                    <a16:creationId xmlns:a16="http://schemas.microsoft.com/office/drawing/2014/main" id="{6553F020-7DF8-2940-8E60-934540A23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886" y="3285469"/>
                <a:ext cx="213941" cy="179905"/>
              </a:xfrm>
              <a:custGeom>
                <a:avLst/>
                <a:gdLst/>
                <a:ahLst/>
                <a:cxnLst>
                  <a:cxn ang="0">
                    <a:pos x="88" y="22"/>
                  </a:cxn>
                  <a:cxn ang="0">
                    <a:pos x="88" y="0"/>
                  </a:cxn>
                  <a:cxn ang="0">
                    <a:pos x="78" y="0"/>
                  </a:cxn>
                  <a:cxn ang="0">
                    <a:pos x="78" y="22"/>
                  </a:cxn>
                  <a:cxn ang="0">
                    <a:pos x="36" y="64"/>
                  </a:cxn>
                  <a:cxn ang="0">
                    <a:pos x="0" y="64"/>
                  </a:cxn>
                  <a:cxn ang="0">
                    <a:pos x="0" y="74"/>
                  </a:cxn>
                  <a:cxn ang="0">
                    <a:pos x="36" y="74"/>
                  </a:cxn>
                  <a:cxn ang="0">
                    <a:pos x="88" y="22"/>
                  </a:cxn>
                </a:cxnLst>
                <a:rect l="0" t="0" r="r" b="b"/>
                <a:pathLst>
                  <a:path w="88" h="74">
                    <a:moveTo>
                      <a:pt x="88" y="22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45"/>
                      <a:pt x="59" y="64"/>
                      <a:pt x="36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64" y="74"/>
                      <a:pt x="88" y="51"/>
                      <a:pt x="8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949">
                <a:extLst>
                  <a:ext uri="{FF2B5EF4-FFF2-40B4-BE49-F238E27FC236}">
                    <a16:creationId xmlns:a16="http://schemas.microsoft.com/office/drawing/2014/main" id="{2B5C71EC-854C-7B4E-AB13-B38FB48F9A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910" y="3093411"/>
                <a:ext cx="85090" cy="119126"/>
              </a:xfrm>
              <a:custGeom>
                <a:avLst/>
                <a:gdLst/>
                <a:ahLst/>
                <a:cxnLst>
                  <a:cxn ang="0">
                    <a:pos x="13" y="34"/>
                  </a:cxn>
                  <a:cxn ang="0">
                    <a:pos x="13" y="49"/>
                  </a:cxn>
                  <a:cxn ang="0">
                    <a:pos x="23" y="49"/>
                  </a:cxn>
                  <a:cxn ang="0">
                    <a:pos x="23" y="34"/>
                  </a:cxn>
                  <a:cxn ang="0">
                    <a:pos x="35" y="17"/>
                  </a:cxn>
                  <a:cxn ang="0">
                    <a:pos x="18" y="0"/>
                  </a:cxn>
                  <a:cxn ang="0">
                    <a:pos x="0" y="17"/>
                  </a:cxn>
                  <a:cxn ang="0">
                    <a:pos x="13" y="34"/>
                  </a:cxn>
                  <a:cxn ang="0">
                    <a:pos x="18" y="10"/>
                  </a:cxn>
                  <a:cxn ang="0">
                    <a:pos x="25" y="17"/>
                  </a:cxn>
                  <a:cxn ang="0">
                    <a:pos x="18" y="25"/>
                  </a:cxn>
                  <a:cxn ang="0">
                    <a:pos x="10" y="17"/>
                  </a:cxn>
                  <a:cxn ang="0">
                    <a:pos x="18" y="10"/>
                  </a:cxn>
                </a:cxnLst>
                <a:rect l="0" t="0" r="r" b="b"/>
                <a:pathLst>
                  <a:path w="35" h="49">
                    <a:moveTo>
                      <a:pt x="13" y="34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0" y="32"/>
                      <a:pt x="35" y="25"/>
                      <a:pt x="35" y="17"/>
                    </a:cubicBezTo>
                    <a:cubicBezTo>
                      <a:pt x="35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5"/>
                      <a:pt x="5" y="32"/>
                      <a:pt x="13" y="34"/>
                    </a:cubicBezTo>
                    <a:close/>
                    <a:moveTo>
                      <a:pt x="18" y="10"/>
                    </a:moveTo>
                    <a:cubicBezTo>
                      <a:pt x="22" y="10"/>
                      <a:pt x="25" y="13"/>
                      <a:pt x="25" y="17"/>
                    </a:cubicBezTo>
                    <a:cubicBezTo>
                      <a:pt x="25" y="22"/>
                      <a:pt x="22" y="25"/>
                      <a:pt x="18" y="25"/>
                    </a:cubicBezTo>
                    <a:cubicBezTo>
                      <a:pt x="13" y="25"/>
                      <a:pt x="10" y="22"/>
                      <a:pt x="10" y="17"/>
                    </a:cubicBezTo>
                    <a:cubicBezTo>
                      <a:pt x="10" y="13"/>
                      <a:pt x="13" y="10"/>
                      <a:pt x="1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950">
                <a:extLst>
                  <a:ext uri="{FF2B5EF4-FFF2-40B4-BE49-F238E27FC236}">
                    <a16:creationId xmlns:a16="http://schemas.microsoft.com/office/drawing/2014/main" id="{1DBA3243-9C00-994F-8541-BDE2B1951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558" y="3236863"/>
                <a:ext cx="330635" cy="24311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36" y="10"/>
                  </a:cxn>
                  <a:cxn ang="0">
                    <a:pos x="136" y="0"/>
                  </a:cxn>
                  <a:cxn ang="0">
                    <a:pos x="4" y="0"/>
                  </a:cxn>
                  <a:cxn ang="0">
                    <a:pos x="0" y="10"/>
                  </a:cxn>
                </a:cxnLst>
                <a:rect l="0" t="0" r="r" b="b"/>
                <a:pathLst>
                  <a:path w="136" h="10">
                    <a:moveTo>
                      <a:pt x="0" y="10"/>
                    </a:moveTo>
                    <a:cubicBezTo>
                      <a:pt x="136" y="10"/>
                      <a:pt x="136" y="10"/>
                      <a:pt x="136" y="1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7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B2F300-70D9-9B44-87C6-863AB2FD0CDE}"/>
              </a:ext>
            </a:extLst>
          </p:cNvPr>
          <p:cNvGrpSpPr/>
          <p:nvPr/>
        </p:nvGrpSpPr>
        <p:grpSpPr>
          <a:xfrm>
            <a:off x="3576355" y="3959074"/>
            <a:ext cx="914400" cy="974822"/>
            <a:chOff x="3972282" y="4152586"/>
            <a:chExt cx="914400" cy="97482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23FAEF-F0A4-0F43-984E-7BBE7501FABF}"/>
                </a:ext>
              </a:extLst>
            </p:cNvPr>
            <p:cNvSpPr txBox="1"/>
            <p:nvPr/>
          </p:nvSpPr>
          <p:spPr>
            <a:xfrm>
              <a:off x="3972282" y="4152586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Preferences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FA1F0FDD-4EA9-E146-AE16-2ED716A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96618" y="4338065"/>
              <a:ext cx="695249" cy="789343"/>
            </a:xfrm>
            <a:prstGeom prst="rect">
              <a:avLst/>
            </a:prstGeom>
          </p:spPr>
        </p:pic>
        <p:sp>
          <p:nvSpPr>
            <p:cNvPr id="122" name="Freeform 3785">
              <a:extLst>
                <a:ext uri="{FF2B5EF4-FFF2-40B4-BE49-F238E27FC236}">
                  <a16:creationId xmlns:a16="http://schemas.microsoft.com/office/drawing/2014/main" id="{C02FD8E2-C754-C44F-8C4D-6FAF8A8669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4883" y="4506782"/>
              <a:ext cx="332222" cy="273454"/>
            </a:xfrm>
            <a:custGeom>
              <a:avLst/>
              <a:gdLst/>
              <a:ahLst/>
              <a:cxnLst>
                <a:cxn ang="0">
                  <a:pos x="129" y="54"/>
                </a:cxn>
                <a:cxn ang="0">
                  <a:pos x="108" y="35"/>
                </a:cxn>
                <a:cxn ang="0">
                  <a:pos x="103" y="11"/>
                </a:cxn>
                <a:cxn ang="0">
                  <a:pos x="75" y="12"/>
                </a:cxn>
                <a:cxn ang="0">
                  <a:pos x="55" y="0"/>
                </a:cxn>
                <a:cxn ang="0">
                  <a:pos x="35" y="20"/>
                </a:cxn>
                <a:cxn ang="0">
                  <a:pos x="12" y="26"/>
                </a:cxn>
                <a:cxn ang="0">
                  <a:pos x="13" y="54"/>
                </a:cxn>
                <a:cxn ang="0">
                  <a:pos x="0" y="74"/>
                </a:cxn>
                <a:cxn ang="0">
                  <a:pos x="21" y="94"/>
                </a:cxn>
                <a:cxn ang="0">
                  <a:pos x="26" y="117"/>
                </a:cxn>
                <a:cxn ang="0">
                  <a:pos x="55" y="116"/>
                </a:cxn>
                <a:cxn ang="0">
                  <a:pos x="75" y="129"/>
                </a:cxn>
                <a:cxn ang="0">
                  <a:pos x="94" y="108"/>
                </a:cxn>
                <a:cxn ang="0">
                  <a:pos x="118" y="103"/>
                </a:cxn>
                <a:cxn ang="0">
                  <a:pos x="117" y="74"/>
                </a:cxn>
                <a:cxn ang="0">
                  <a:pos x="65" y="105"/>
                </a:cxn>
                <a:cxn ang="0">
                  <a:pos x="65" y="23"/>
                </a:cxn>
                <a:cxn ang="0">
                  <a:pos x="65" y="105"/>
                </a:cxn>
                <a:cxn ang="0">
                  <a:pos x="34" y="64"/>
                </a:cxn>
                <a:cxn ang="0">
                  <a:pos x="96" y="64"/>
                </a:cxn>
                <a:cxn ang="0">
                  <a:pos x="65" y="78"/>
                </a:cxn>
                <a:cxn ang="0">
                  <a:pos x="65" y="51"/>
                </a:cxn>
                <a:cxn ang="0">
                  <a:pos x="65" y="78"/>
                </a:cxn>
                <a:cxn ang="0">
                  <a:pos x="194" y="122"/>
                </a:cxn>
                <a:cxn ang="0">
                  <a:pos x="182" y="107"/>
                </a:cxn>
                <a:cxn ang="0">
                  <a:pos x="176" y="87"/>
                </a:cxn>
                <a:cxn ang="0">
                  <a:pos x="157" y="90"/>
                </a:cxn>
                <a:cxn ang="0">
                  <a:pos x="136" y="86"/>
                </a:cxn>
                <a:cxn ang="0">
                  <a:pos x="130" y="104"/>
                </a:cxn>
                <a:cxn ang="0">
                  <a:pos x="115" y="119"/>
                </a:cxn>
                <a:cxn ang="0">
                  <a:pos x="128" y="134"/>
                </a:cxn>
                <a:cxn ang="0">
                  <a:pos x="134" y="154"/>
                </a:cxn>
                <a:cxn ang="0">
                  <a:pos x="153" y="151"/>
                </a:cxn>
                <a:cxn ang="0">
                  <a:pos x="173" y="156"/>
                </a:cxn>
                <a:cxn ang="0">
                  <a:pos x="180" y="138"/>
                </a:cxn>
                <a:cxn ang="0">
                  <a:pos x="160" y="132"/>
                </a:cxn>
                <a:cxn ang="0">
                  <a:pos x="150" y="110"/>
                </a:cxn>
                <a:cxn ang="0">
                  <a:pos x="160" y="132"/>
                </a:cxn>
              </a:cxnLst>
              <a:rect l="0" t="0" r="r" b="b"/>
              <a:pathLst>
                <a:path w="194" h="160">
                  <a:moveTo>
                    <a:pt x="129" y="74"/>
                  </a:moveTo>
                  <a:cubicBezTo>
                    <a:pt x="129" y="54"/>
                    <a:pt x="129" y="54"/>
                    <a:pt x="129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5" y="47"/>
                    <a:pt x="112" y="40"/>
                    <a:pt x="108" y="3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89" y="17"/>
                    <a:pt x="82" y="14"/>
                    <a:pt x="75" y="1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48" y="14"/>
                    <a:pt x="41" y="17"/>
                    <a:pt x="35" y="2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7" y="40"/>
                    <a:pt x="15" y="47"/>
                    <a:pt x="1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5" y="81"/>
                    <a:pt x="17" y="88"/>
                    <a:pt x="21" y="94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41" y="112"/>
                    <a:pt x="48" y="114"/>
                    <a:pt x="55" y="116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82" y="114"/>
                    <a:pt x="89" y="112"/>
                    <a:pt x="94" y="108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12" y="88"/>
                    <a:pt x="115" y="81"/>
                    <a:pt x="117" y="74"/>
                  </a:cubicBezTo>
                  <a:lnTo>
                    <a:pt x="129" y="74"/>
                  </a:lnTo>
                  <a:close/>
                  <a:moveTo>
                    <a:pt x="65" y="105"/>
                  </a:moveTo>
                  <a:cubicBezTo>
                    <a:pt x="42" y="105"/>
                    <a:pt x="24" y="87"/>
                    <a:pt x="24" y="64"/>
                  </a:cubicBezTo>
                  <a:cubicBezTo>
                    <a:pt x="24" y="41"/>
                    <a:pt x="42" y="23"/>
                    <a:pt x="65" y="23"/>
                  </a:cubicBezTo>
                  <a:cubicBezTo>
                    <a:pt x="88" y="23"/>
                    <a:pt x="106" y="41"/>
                    <a:pt x="106" y="64"/>
                  </a:cubicBezTo>
                  <a:cubicBezTo>
                    <a:pt x="106" y="87"/>
                    <a:pt x="88" y="105"/>
                    <a:pt x="65" y="105"/>
                  </a:cubicBezTo>
                  <a:close/>
                  <a:moveTo>
                    <a:pt x="65" y="33"/>
                  </a:moveTo>
                  <a:cubicBezTo>
                    <a:pt x="48" y="33"/>
                    <a:pt x="34" y="47"/>
                    <a:pt x="34" y="64"/>
                  </a:cubicBezTo>
                  <a:cubicBezTo>
                    <a:pt x="34" y="81"/>
                    <a:pt x="48" y="95"/>
                    <a:pt x="65" y="95"/>
                  </a:cubicBezTo>
                  <a:cubicBezTo>
                    <a:pt x="82" y="95"/>
                    <a:pt x="96" y="81"/>
                    <a:pt x="96" y="64"/>
                  </a:cubicBezTo>
                  <a:cubicBezTo>
                    <a:pt x="96" y="47"/>
                    <a:pt x="82" y="33"/>
                    <a:pt x="65" y="33"/>
                  </a:cubicBezTo>
                  <a:close/>
                  <a:moveTo>
                    <a:pt x="65" y="78"/>
                  </a:moveTo>
                  <a:cubicBezTo>
                    <a:pt x="57" y="78"/>
                    <a:pt x="51" y="72"/>
                    <a:pt x="51" y="64"/>
                  </a:cubicBezTo>
                  <a:cubicBezTo>
                    <a:pt x="51" y="57"/>
                    <a:pt x="57" y="51"/>
                    <a:pt x="65" y="51"/>
                  </a:cubicBezTo>
                  <a:cubicBezTo>
                    <a:pt x="72" y="51"/>
                    <a:pt x="78" y="57"/>
                    <a:pt x="78" y="64"/>
                  </a:cubicBezTo>
                  <a:cubicBezTo>
                    <a:pt x="78" y="72"/>
                    <a:pt x="72" y="78"/>
                    <a:pt x="65" y="78"/>
                  </a:cubicBezTo>
                  <a:close/>
                  <a:moveTo>
                    <a:pt x="185" y="124"/>
                  </a:moveTo>
                  <a:cubicBezTo>
                    <a:pt x="194" y="122"/>
                    <a:pt x="194" y="122"/>
                    <a:pt x="194" y="122"/>
                  </a:cubicBezTo>
                  <a:cubicBezTo>
                    <a:pt x="191" y="106"/>
                    <a:pt x="191" y="106"/>
                    <a:pt x="191" y="106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0" y="103"/>
                    <a:pt x="177" y="99"/>
                    <a:pt x="173" y="96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2" y="90"/>
                    <a:pt x="147" y="91"/>
                    <a:pt x="143" y="93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7" y="108"/>
                    <a:pt x="125" y="113"/>
                    <a:pt x="125" y="117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8" y="136"/>
                    <a:pt x="118" y="136"/>
                    <a:pt x="118" y="136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30" y="139"/>
                    <a:pt x="133" y="142"/>
                    <a:pt x="137" y="14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8" y="151"/>
                    <a:pt x="162" y="151"/>
                    <a:pt x="167" y="149"/>
                  </a:cubicBezTo>
                  <a:cubicBezTo>
                    <a:pt x="173" y="156"/>
                    <a:pt x="173" y="156"/>
                    <a:pt x="173" y="156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3" y="134"/>
                    <a:pt x="184" y="129"/>
                    <a:pt x="185" y="124"/>
                  </a:cubicBezTo>
                  <a:close/>
                  <a:moveTo>
                    <a:pt x="160" y="132"/>
                  </a:moveTo>
                  <a:cubicBezTo>
                    <a:pt x="154" y="134"/>
                    <a:pt x="147" y="132"/>
                    <a:pt x="144" y="126"/>
                  </a:cubicBezTo>
                  <a:cubicBezTo>
                    <a:pt x="141" y="120"/>
                    <a:pt x="144" y="113"/>
                    <a:pt x="150" y="110"/>
                  </a:cubicBezTo>
                  <a:cubicBezTo>
                    <a:pt x="156" y="107"/>
                    <a:pt x="163" y="110"/>
                    <a:pt x="166" y="116"/>
                  </a:cubicBezTo>
                  <a:cubicBezTo>
                    <a:pt x="168" y="122"/>
                    <a:pt x="166" y="129"/>
                    <a:pt x="160" y="13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D862219-A46E-6C42-A138-721E55C6A911}"/>
              </a:ext>
            </a:extLst>
          </p:cNvPr>
          <p:cNvGrpSpPr/>
          <p:nvPr/>
        </p:nvGrpSpPr>
        <p:grpSpPr>
          <a:xfrm>
            <a:off x="6170972" y="3835592"/>
            <a:ext cx="914400" cy="1188700"/>
            <a:chOff x="6730221" y="3958750"/>
            <a:chExt cx="914400" cy="118870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F5339DA-6DA2-1443-81A5-E0C07B7E5264}"/>
                </a:ext>
              </a:extLst>
            </p:cNvPr>
            <p:cNvSpPr txBox="1"/>
            <p:nvPr/>
          </p:nvSpPr>
          <p:spPr>
            <a:xfrm>
              <a:off x="6730221" y="395875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Enterprise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Integration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Platform</a:t>
              </a:r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F0BD3B6-7E6D-1F4B-B1C6-29F0CF64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9610" y="4327716"/>
              <a:ext cx="712578" cy="81973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8D5C3A-BE21-A74D-8CD9-B7E0392EA58D}"/>
              </a:ext>
            </a:extLst>
          </p:cNvPr>
          <p:cNvGrpSpPr/>
          <p:nvPr/>
        </p:nvGrpSpPr>
        <p:grpSpPr>
          <a:xfrm>
            <a:off x="8039524" y="3860900"/>
            <a:ext cx="914400" cy="1076984"/>
            <a:chOff x="7740605" y="4024298"/>
            <a:chExt cx="914400" cy="107698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ACE5E79-3579-3049-9A10-75D4EA190570}"/>
                </a:ext>
              </a:extLst>
            </p:cNvPr>
            <p:cNvSpPr txBox="1"/>
            <p:nvPr/>
          </p:nvSpPr>
          <p:spPr>
            <a:xfrm>
              <a:off x="7740605" y="402429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Account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 Life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D5F545-6AF1-704F-803C-967B1C7B1CB3}"/>
                </a:ext>
              </a:extLst>
            </p:cNvPr>
            <p:cNvGrpSpPr/>
            <p:nvPr/>
          </p:nvGrpSpPr>
          <p:grpSpPr>
            <a:xfrm>
              <a:off x="7848894" y="4311939"/>
              <a:ext cx="695249" cy="789343"/>
              <a:chOff x="7838624" y="4323997"/>
              <a:chExt cx="695249" cy="789343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DB16AD63-9EEF-5E49-A47A-A0CD991BD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38624" y="4323997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50" name="Freeform 389">
                <a:extLst>
                  <a:ext uri="{FF2B5EF4-FFF2-40B4-BE49-F238E27FC236}">
                    <a16:creationId xmlns:a16="http://schemas.microsoft.com/office/drawing/2014/main" id="{60B65753-E046-FA4D-ACCD-9A94C7E6C4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1286" y="4520713"/>
                <a:ext cx="339248" cy="237314"/>
              </a:xfrm>
              <a:custGeom>
                <a:avLst/>
                <a:gdLst>
                  <a:gd name="T0" fmla="*/ 321 w 321"/>
                  <a:gd name="T1" fmla="*/ 160 h 224"/>
                  <a:gd name="T2" fmla="*/ 129 w 321"/>
                  <a:gd name="T3" fmla="*/ 170 h 224"/>
                  <a:gd name="T4" fmla="*/ 129 w 321"/>
                  <a:gd name="T5" fmla="*/ 149 h 224"/>
                  <a:gd name="T6" fmla="*/ 299 w 321"/>
                  <a:gd name="T7" fmla="*/ 21 h 224"/>
                  <a:gd name="T8" fmla="*/ 75 w 321"/>
                  <a:gd name="T9" fmla="*/ 32 h 224"/>
                  <a:gd name="T10" fmla="*/ 54 w 321"/>
                  <a:gd name="T11" fmla="*/ 32 h 224"/>
                  <a:gd name="T12" fmla="*/ 65 w 321"/>
                  <a:gd name="T13" fmla="*/ 0 h 224"/>
                  <a:gd name="T14" fmla="*/ 321 w 321"/>
                  <a:gd name="T15" fmla="*/ 10 h 224"/>
                  <a:gd name="T16" fmla="*/ 90 w 321"/>
                  <a:gd name="T17" fmla="*/ 193 h 224"/>
                  <a:gd name="T18" fmla="*/ 101 w 321"/>
                  <a:gd name="T19" fmla="*/ 136 h 224"/>
                  <a:gd name="T20" fmla="*/ 54 w 321"/>
                  <a:gd name="T21" fmla="*/ 58 h 224"/>
                  <a:gd name="T22" fmla="*/ 54 w 321"/>
                  <a:gd name="T23" fmla="*/ 58 h 224"/>
                  <a:gd name="T24" fmla="*/ 54 w 321"/>
                  <a:gd name="T25" fmla="*/ 58 h 224"/>
                  <a:gd name="T26" fmla="*/ 6 w 321"/>
                  <a:gd name="T27" fmla="*/ 136 h 224"/>
                  <a:gd name="T28" fmla="*/ 18 w 321"/>
                  <a:gd name="T29" fmla="*/ 192 h 224"/>
                  <a:gd name="T30" fmla="*/ 22 w 321"/>
                  <a:gd name="T31" fmla="*/ 213 h 224"/>
                  <a:gd name="T32" fmla="*/ 42 w 321"/>
                  <a:gd name="T33" fmla="*/ 190 h 224"/>
                  <a:gd name="T34" fmla="*/ 27 w 321"/>
                  <a:gd name="T35" fmla="*/ 131 h 224"/>
                  <a:gd name="T36" fmla="*/ 54 w 321"/>
                  <a:gd name="T37" fmla="*/ 80 h 224"/>
                  <a:gd name="T38" fmla="*/ 54 w 321"/>
                  <a:gd name="T39" fmla="*/ 80 h 224"/>
                  <a:gd name="T40" fmla="*/ 81 w 321"/>
                  <a:gd name="T41" fmla="*/ 131 h 224"/>
                  <a:gd name="T42" fmla="*/ 65 w 321"/>
                  <a:gd name="T43" fmla="*/ 190 h 224"/>
                  <a:gd name="T44" fmla="*/ 99 w 321"/>
                  <a:gd name="T45" fmla="*/ 216 h 224"/>
                  <a:gd name="T46" fmla="*/ 128 w 321"/>
                  <a:gd name="T47" fmla="*/ 224 h 224"/>
                  <a:gd name="T48" fmla="*/ 135 w 321"/>
                  <a:gd name="T49" fmla="*/ 206 h 224"/>
                  <a:gd name="T50" fmla="*/ 139 w 321"/>
                  <a:gd name="T51" fmla="*/ 74 h 224"/>
                  <a:gd name="T52" fmla="*/ 278 w 321"/>
                  <a:gd name="T53" fmla="*/ 64 h 224"/>
                  <a:gd name="T54" fmla="*/ 139 w 321"/>
                  <a:gd name="T55" fmla="*/ 53 h 224"/>
                  <a:gd name="T56" fmla="*/ 139 w 321"/>
                  <a:gd name="T57" fmla="*/ 74 h 224"/>
                  <a:gd name="T58" fmla="*/ 267 w 321"/>
                  <a:gd name="T59" fmla="*/ 117 h 224"/>
                  <a:gd name="T60" fmla="*/ 267 w 321"/>
                  <a:gd name="T61" fmla="*/ 96 h 224"/>
                  <a:gd name="T62" fmla="*/ 129 w 321"/>
                  <a:gd name="T63" fmla="*/ 10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24">
                    <a:moveTo>
                      <a:pt x="321" y="10"/>
                    </a:moveTo>
                    <a:cubicBezTo>
                      <a:pt x="321" y="160"/>
                      <a:pt x="321" y="160"/>
                      <a:pt x="321" y="160"/>
                    </a:cubicBezTo>
                    <a:cubicBezTo>
                      <a:pt x="321" y="166"/>
                      <a:pt x="316" y="170"/>
                      <a:pt x="310" y="170"/>
                    </a:cubicBezTo>
                    <a:cubicBezTo>
                      <a:pt x="129" y="170"/>
                      <a:pt x="129" y="170"/>
                      <a:pt x="129" y="170"/>
                    </a:cubicBezTo>
                    <a:cubicBezTo>
                      <a:pt x="123" y="170"/>
                      <a:pt x="118" y="166"/>
                      <a:pt x="118" y="160"/>
                    </a:cubicBezTo>
                    <a:cubicBezTo>
                      <a:pt x="118" y="154"/>
                      <a:pt x="123" y="149"/>
                      <a:pt x="129" y="149"/>
                    </a:cubicBezTo>
                    <a:cubicBezTo>
                      <a:pt x="299" y="149"/>
                      <a:pt x="299" y="149"/>
                      <a:pt x="299" y="149"/>
                    </a:cubicBezTo>
                    <a:cubicBezTo>
                      <a:pt x="299" y="21"/>
                      <a:pt x="299" y="21"/>
                      <a:pt x="299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8"/>
                      <a:pt x="71" y="42"/>
                      <a:pt x="65" y="42"/>
                    </a:cubicBezTo>
                    <a:cubicBezTo>
                      <a:pt x="59" y="42"/>
                      <a:pt x="54" y="38"/>
                      <a:pt x="54" y="32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4"/>
                      <a:pt x="59" y="0"/>
                      <a:pt x="65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6" y="0"/>
                      <a:pt x="321" y="4"/>
                      <a:pt x="321" y="10"/>
                    </a:cubicBezTo>
                    <a:close/>
                    <a:moveTo>
                      <a:pt x="103" y="195"/>
                    </a:moveTo>
                    <a:cubicBezTo>
                      <a:pt x="98" y="194"/>
                      <a:pt x="92" y="193"/>
                      <a:pt x="90" y="193"/>
                    </a:cubicBezTo>
                    <a:cubicBezTo>
                      <a:pt x="88" y="191"/>
                      <a:pt x="84" y="180"/>
                      <a:pt x="85" y="176"/>
                    </a:cubicBezTo>
                    <a:cubicBezTo>
                      <a:pt x="91" y="166"/>
                      <a:pt x="98" y="150"/>
                      <a:pt x="101" y="136"/>
                    </a:cubicBezTo>
                    <a:cubicBezTo>
                      <a:pt x="108" y="110"/>
                      <a:pt x="105" y="90"/>
                      <a:pt x="94" y="77"/>
                    </a:cubicBezTo>
                    <a:cubicBezTo>
                      <a:pt x="80" y="59"/>
                      <a:pt x="58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1" y="58"/>
                      <a:pt x="28" y="59"/>
                      <a:pt x="14" y="77"/>
                    </a:cubicBezTo>
                    <a:cubicBezTo>
                      <a:pt x="3" y="90"/>
                      <a:pt x="0" y="110"/>
                      <a:pt x="6" y="136"/>
                    </a:cubicBezTo>
                    <a:cubicBezTo>
                      <a:pt x="10" y="150"/>
                      <a:pt x="17" y="166"/>
                      <a:pt x="23" y="176"/>
                    </a:cubicBezTo>
                    <a:cubicBezTo>
                      <a:pt x="24" y="180"/>
                      <a:pt x="20" y="191"/>
                      <a:pt x="18" y="192"/>
                    </a:cubicBezTo>
                    <a:cubicBezTo>
                      <a:pt x="13" y="194"/>
                      <a:pt x="10" y="201"/>
                      <a:pt x="12" y="206"/>
                    </a:cubicBezTo>
                    <a:cubicBezTo>
                      <a:pt x="14" y="210"/>
                      <a:pt x="18" y="213"/>
                      <a:pt x="22" y="213"/>
                    </a:cubicBezTo>
                    <a:cubicBezTo>
                      <a:pt x="23" y="213"/>
                      <a:pt x="25" y="213"/>
                      <a:pt x="26" y="212"/>
                    </a:cubicBezTo>
                    <a:cubicBezTo>
                      <a:pt x="36" y="209"/>
                      <a:pt x="40" y="197"/>
                      <a:pt x="42" y="190"/>
                    </a:cubicBezTo>
                    <a:cubicBezTo>
                      <a:pt x="44" y="184"/>
                      <a:pt x="47" y="172"/>
                      <a:pt x="41" y="164"/>
                    </a:cubicBezTo>
                    <a:cubicBezTo>
                      <a:pt x="36" y="157"/>
                      <a:pt x="30" y="142"/>
                      <a:pt x="27" y="131"/>
                    </a:cubicBezTo>
                    <a:cubicBezTo>
                      <a:pt x="23" y="112"/>
                      <a:pt x="24" y="99"/>
                      <a:pt x="30" y="90"/>
                    </a:cubicBezTo>
                    <a:cubicBezTo>
                      <a:pt x="39" y="80"/>
                      <a:pt x="53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69" y="80"/>
                      <a:pt x="77" y="90"/>
                    </a:cubicBezTo>
                    <a:cubicBezTo>
                      <a:pt x="84" y="98"/>
                      <a:pt x="85" y="112"/>
                      <a:pt x="81" y="131"/>
                    </a:cubicBezTo>
                    <a:cubicBezTo>
                      <a:pt x="78" y="142"/>
                      <a:pt x="72" y="157"/>
                      <a:pt x="66" y="164"/>
                    </a:cubicBezTo>
                    <a:cubicBezTo>
                      <a:pt x="61" y="172"/>
                      <a:pt x="64" y="183"/>
                      <a:pt x="65" y="190"/>
                    </a:cubicBezTo>
                    <a:cubicBezTo>
                      <a:pt x="67" y="197"/>
                      <a:pt x="72" y="209"/>
                      <a:pt x="82" y="212"/>
                    </a:cubicBezTo>
                    <a:cubicBezTo>
                      <a:pt x="86" y="214"/>
                      <a:pt x="92" y="215"/>
                      <a:pt x="99" y="216"/>
                    </a:cubicBezTo>
                    <a:cubicBezTo>
                      <a:pt x="105" y="217"/>
                      <a:pt x="118" y="219"/>
                      <a:pt x="121" y="222"/>
                    </a:cubicBezTo>
                    <a:cubicBezTo>
                      <a:pt x="123" y="223"/>
                      <a:pt x="126" y="224"/>
                      <a:pt x="128" y="224"/>
                    </a:cubicBezTo>
                    <a:cubicBezTo>
                      <a:pt x="131" y="224"/>
                      <a:pt x="134" y="223"/>
                      <a:pt x="136" y="221"/>
                    </a:cubicBezTo>
                    <a:cubicBezTo>
                      <a:pt x="140" y="216"/>
                      <a:pt x="140" y="210"/>
                      <a:pt x="135" y="206"/>
                    </a:cubicBezTo>
                    <a:cubicBezTo>
                      <a:pt x="128" y="199"/>
                      <a:pt x="115" y="197"/>
                      <a:pt x="103" y="195"/>
                    </a:cubicBezTo>
                    <a:close/>
                    <a:moveTo>
                      <a:pt x="139" y="74"/>
                    </a:moveTo>
                    <a:cubicBezTo>
                      <a:pt x="267" y="74"/>
                      <a:pt x="267" y="74"/>
                      <a:pt x="267" y="74"/>
                    </a:cubicBezTo>
                    <a:cubicBezTo>
                      <a:pt x="273" y="74"/>
                      <a:pt x="278" y="70"/>
                      <a:pt x="278" y="64"/>
                    </a:cubicBezTo>
                    <a:cubicBezTo>
                      <a:pt x="278" y="58"/>
                      <a:pt x="273" y="53"/>
                      <a:pt x="267" y="53"/>
                    </a:cubicBezTo>
                    <a:cubicBezTo>
                      <a:pt x="139" y="53"/>
                      <a:pt x="139" y="53"/>
                      <a:pt x="139" y="53"/>
                    </a:cubicBezTo>
                    <a:cubicBezTo>
                      <a:pt x="133" y="53"/>
                      <a:pt x="129" y="58"/>
                      <a:pt x="129" y="64"/>
                    </a:cubicBezTo>
                    <a:cubicBezTo>
                      <a:pt x="129" y="70"/>
                      <a:pt x="133" y="74"/>
                      <a:pt x="139" y="74"/>
                    </a:cubicBezTo>
                    <a:close/>
                    <a:moveTo>
                      <a:pt x="139" y="117"/>
                    </a:moveTo>
                    <a:cubicBezTo>
                      <a:pt x="267" y="117"/>
                      <a:pt x="267" y="117"/>
                      <a:pt x="267" y="117"/>
                    </a:cubicBezTo>
                    <a:cubicBezTo>
                      <a:pt x="273" y="117"/>
                      <a:pt x="278" y="112"/>
                      <a:pt x="278" y="106"/>
                    </a:cubicBezTo>
                    <a:cubicBezTo>
                      <a:pt x="278" y="100"/>
                      <a:pt x="273" y="96"/>
                      <a:pt x="267" y="96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96"/>
                      <a:pt x="129" y="100"/>
                      <a:pt x="129" y="106"/>
                    </a:cubicBezTo>
                    <a:cubicBezTo>
                      <a:pt x="129" y="112"/>
                      <a:pt x="133" y="117"/>
                      <a:pt x="139" y="1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EC9564-7DBB-A94F-898E-A8609D8D2C2E}"/>
              </a:ext>
            </a:extLst>
          </p:cNvPr>
          <p:cNvGrpSpPr/>
          <p:nvPr/>
        </p:nvGrpSpPr>
        <p:grpSpPr>
          <a:xfrm>
            <a:off x="7145863" y="3916430"/>
            <a:ext cx="914400" cy="1069172"/>
            <a:chOff x="8563102" y="4003359"/>
            <a:chExt cx="914400" cy="106917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A496A32-9C2C-EF4F-AADB-5A0D80AB08FF}"/>
                </a:ext>
              </a:extLst>
            </p:cNvPr>
            <p:cNvSpPr txBox="1"/>
            <p:nvPr/>
          </p:nvSpPr>
          <p:spPr>
            <a:xfrm>
              <a:off x="8563102" y="4003359"/>
              <a:ext cx="914400" cy="946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Global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ID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EEE64E1-341A-C04D-B24B-8B7698B22B97}"/>
                </a:ext>
              </a:extLst>
            </p:cNvPr>
            <p:cNvGrpSpPr/>
            <p:nvPr/>
          </p:nvGrpSpPr>
          <p:grpSpPr>
            <a:xfrm>
              <a:off x="8663672" y="4283188"/>
              <a:ext cx="695249" cy="789343"/>
              <a:chOff x="8855335" y="4298420"/>
              <a:chExt cx="695249" cy="789343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457092E-7944-D24B-9FC9-E2C3BA2BC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5335" y="4298420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45" name="Freeform 3953">
                <a:extLst>
                  <a:ext uri="{FF2B5EF4-FFF2-40B4-BE49-F238E27FC236}">
                    <a16:creationId xmlns:a16="http://schemas.microsoft.com/office/drawing/2014/main" id="{718BB822-7C66-6440-87AE-BB92CC8340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3256" y="4453918"/>
                <a:ext cx="368586" cy="329095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9" y="134"/>
                  </a:cxn>
                  <a:cxn ang="0">
                    <a:pos x="146" y="193"/>
                  </a:cxn>
                  <a:cxn ang="0">
                    <a:pos x="199" y="99"/>
                  </a:cxn>
                  <a:cxn ang="0">
                    <a:pos x="174" y="87"/>
                  </a:cxn>
                  <a:cxn ang="0">
                    <a:pos x="194" y="70"/>
                  </a:cxn>
                  <a:cxn ang="0">
                    <a:pos x="174" y="41"/>
                  </a:cxn>
                  <a:cxn ang="0">
                    <a:pos x="137" y="55"/>
                  </a:cxn>
                  <a:cxn ang="0">
                    <a:pos x="131" y="15"/>
                  </a:cxn>
                  <a:cxn ang="0">
                    <a:pos x="174" y="41"/>
                  </a:cxn>
                  <a:cxn ang="0">
                    <a:pos x="25" y="90"/>
                  </a:cxn>
                  <a:cxn ang="0">
                    <a:pos x="43" y="63"/>
                  </a:cxn>
                  <a:cxn ang="0">
                    <a:pos x="57" y="122"/>
                  </a:cxn>
                  <a:cxn ang="0">
                    <a:pos x="130" y="51"/>
                  </a:cxn>
                  <a:cxn ang="0">
                    <a:pos x="118" y="16"/>
                  </a:cxn>
                  <a:cxn ang="0">
                    <a:pos x="130" y="51"/>
                  </a:cxn>
                  <a:cxn ang="0">
                    <a:pos x="106" y="14"/>
                  </a:cxn>
                  <a:cxn ang="0">
                    <a:pos x="86" y="17"/>
                  </a:cxn>
                  <a:cxn ang="0">
                    <a:pos x="103" y="14"/>
                  </a:cxn>
                  <a:cxn ang="0">
                    <a:pos x="83" y="32"/>
                  </a:cxn>
                  <a:cxn ang="0">
                    <a:pos x="71" y="23"/>
                  </a:cxn>
                  <a:cxn ang="0">
                    <a:pos x="54" y="40"/>
                  </a:cxn>
                  <a:cxn ang="0">
                    <a:pos x="67" y="74"/>
                  </a:cxn>
                  <a:cxn ang="0">
                    <a:pos x="54" y="40"/>
                  </a:cxn>
                  <a:cxn ang="0">
                    <a:pos x="98" y="74"/>
                  </a:cxn>
                  <a:cxn ang="0">
                    <a:pos x="74" y="76"/>
                  </a:cxn>
                  <a:cxn ang="0">
                    <a:pos x="96" y="44"/>
                  </a:cxn>
                  <a:cxn ang="0">
                    <a:pos x="106" y="72"/>
                  </a:cxn>
                  <a:cxn ang="0">
                    <a:pos x="72" y="84"/>
                  </a:cxn>
                  <a:cxn ang="0">
                    <a:pos x="101" y="82"/>
                  </a:cxn>
                  <a:cxn ang="0">
                    <a:pos x="83" y="126"/>
                  </a:cxn>
                  <a:cxn ang="0">
                    <a:pos x="64" y="124"/>
                  </a:cxn>
                  <a:cxn ang="0">
                    <a:pos x="109" y="79"/>
                  </a:cxn>
                  <a:cxn ang="0">
                    <a:pos x="164" y="88"/>
                  </a:cxn>
                  <a:cxn ang="0">
                    <a:pos x="109" y="79"/>
                  </a:cxn>
                  <a:cxn ang="0">
                    <a:pos x="60" y="164"/>
                  </a:cxn>
                  <a:cxn ang="0">
                    <a:pos x="30" y="130"/>
                  </a:cxn>
                  <a:cxn ang="0">
                    <a:pos x="56" y="130"/>
                  </a:cxn>
                  <a:cxn ang="0">
                    <a:pos x="64" y="132"/>
                  </a:cxn>
                  <a:cxn ang="0">
                    <a:pos x="83" y="134"/>
                  </a:cxn>
                  <a:cxn ang="0">
                    <a:pos x="131" y="163"/>
                  </a:cxn>
                  <a:cxn ang="0">
                    <a:pos x="69" y="166"/>
                  </a:cxn>
                  <a:cxn ang="0">
                    <a:pos x="169" y="94"/>
                  </a:cxn>
                  <a:cxn ang="0">
                    <a:pos x="188" y="124"/>
                  </a:cxn>
                  <a:cxn ang="0">
                    <a:pos x="125" y="125"/>
                  </a:cxn>
                  <a:cxn ang="0">
                    <a:pos x="74" y="176"/>
                  </a:cxn>
                  <a:cxn ang="0">
                    <a:pos x="134" y="171"/>
                  </a:cxn>
                  <a:cxn ang="0">
                    <a:pos x="112" y="188"/>
                  </a:cxn>
                  <a:cxn ang="0">
                    <a:pos x="146" y="181"/>
                  </a:cxn>
                  <a:cxn ang="0">
                    <a:pos x="190" y="134"/>
                  </a:cxn>
                  <a:cxn ang="0">
                    <a:pos x="146" y="181"/>
                  </a:cxn>
                </a:cxnLst>
                <a:rect l="0" t="0" r="r" b="b"/>
                <a:pathLst>
                  <a:path w="224" h="200">
                    <a:moveTo>
                      <a:pt x="205" y="66"/>
                    </a:moveTo>
                    <a:cubicBezTo>
                      <a:pt x="191" y="26"/>
                      <a:pt x="153" y="0"/>
                      <a:pt x="112" y="0"/>
                    </a:cubicBezTo>
                    <a:cubicBezTo>
                      <a:pt x="101" y="0"/>
                      <a:pt x="89" y="2"/>
                      <a:pt x="78" y="7"/>
                    </a:cubicBezTo>
                    <a:cubicBezTo>
                      <a:pt x="26" y="25"/>
                      <a:pt x="0" y="82"/>
                      <a:pt x="19" y="134"/>
                    </a:cubicBezTo>
                    <a:cubicBezTo>
                      <a:pt x="33" y="174"/>
                      <a:pt x="71" y="200"/>
                      <a:pt x="112" y="200"/>
                    </a:cubicBezTo>
                    <a:cubicBezTo>
                      <a:pt x="123" y="200"/>
                      <a:pt x="135" y="198"/>
                      <a:pt x="146" y="193"/>
                    </a:cubicBezTo>
                    <a:cubicBezTo>
                      <a:pt x="198" y="175"/>
                      <a:pt x="224" y="118"/>
                      <a:pt x="205" y="66"/>
                    </a:cubicBezTo>
                    <a:close/>
                    <a:moveTo>
                      <a:pt x="199" y="99"/>
                    </a:moveTo>
                    <a:cubicBezTo>
                      <a:pt x="198" y="104"/>
                      <a:pt x="196" y="110"/>
                      <a:pt x="193" y="116"/>
                    </a:cubicBezTo>
                    <a:cubicBezTo>
                      <a:pt x="189" y="106"/>
                      <a:pt x="182" y="96"/>
                      <a:pt x="174" y="87"/>
                    </a:cubicBezTo>
                    <a:cubicBezTo>
                      <a:pt x="182" y="76"/>
                      <a:pt x="185" y="63"/>
                      <a:pt x="185" y="51"/>
                    </a:cubicBezTo>
                    <a:cubicBezTo>
                      <a:pt x="188" y="57"/>
                      <a:pt x="192" y="63"/>
                      <a:pt x="194" y="70"/>
                    </a:cubicBezTo>
                    <a:cubicBezTo>
                      <a:pt x="198" y="79"/>
                      <a:pt x="199" y="89"/>
                      <a:pt x="199" y="99"/>
                    </a:cubicBezTo>
                    <a:close/>
                    <a:moveTo>
                      <a:pt x="174" y="41"/>
                    </a:moveTo>
                    <a:cubicBezTo>
                      <a:pt x="179" y="54"/>
                      <a:pt x="176" y="68"/>
                      <a:pt x="169" y="81"/>
                    </a:cubicBezTo>
                    <a:cubicBezTo>
                      <a:pt x="159" y="72"/>
                      <a:pt x="149" y="63"/>
                      <a:pt x="137" y="55"/>
                    </a:cubicBezTo>
                    <a:cubicBezTo>
                      <a:pt x="143" y="46"/>
                      <a:pt x="144" y="36"/>
                      <a:pt x="141" y="28"/>
                    </a:cubicBezTo>
                    <a:cubicBezTo>
                      <a:pt x="139" y="23"/>
                      <a:pt x="136" y="18"/>
                      <a:pt x="131" y="15"/>
                    </a:cubicBezTo>
                    <a:cubicBezTo>
                      <a:pt x="147" y="18"/>
                      <a:pt x="161" y="26"/>
                      <a:pt x="172" y="37"/>
                    </a:cubicBezTo>
                    <a:cubicBezTo>
                      <a:pt x="173" y="38"/>
                      <a:pt x="174" y="40"/>
                      <a:pt x="174" y="41"/>
                    </a:cubicBezTo>
                    <a:close/>
                    <a:moveTo>
                      <a:pt x="27" y="95"/>
                    </a:moveTo>
                    <a:cubicBezTo>
                      <a:pt x="26" y="94"/>
                      <a:pt x="25" y="92"/>
                      <a:pt x="25" y="90"/>
                    </a:cubicBezTo>
                    <a:cubicBezTo>
                      <a:pt x="27" y="74"/>
                      <a:pt x="33" y="60"/>
                      <a:pt x="42" y="47"/>
                    </a:cubicBezTo>
                    <a:cubicBezTo>
                      <a:pt x="41" y="53"/>
                      <a:pt x="42" y="58"/>
                      <a:pt x="43" y="63"/>
                    </a:cubicBezTo>
                    <a:cubicBezTo>
                      <a:pt x="47" y="72"/>
                      <a:pt x="54" y="79"/>
                      <a:pt x="64" y="82"/>
                    </a:cubicBezTo>
                    <a:cubicBezTo>
                      <a:pt x="60" y="95"/>
                      <a:pt x="58" y="109"/>
                      <a:pt x="57" y="122"/>
                    </a:cubicBezTo>
                    <a:cubicBezTo>
                      <a:pt x="42" y="117"/>
                      <a:pt x="31" y="108"/>
                      <a:pt x="27" y="95"/>
                    </a:cubicBezTo>
                    <a:close/>
                    <a:moveTo>
                      <a:pt x="130" y="51"/>
                    </a:moveTo>
                    <a:cubicBezTo>
                      <a:pt x="119" y="45"/>
                      <a:pt x="108" y="39"/>
                      <a:pt x="96" y="36"/>
                    </a:cubicBezTo>
                    <a:cubicBezTo>
                      <a:pt x="103" y="27"/>
                      <a:pt x="110" y="20"/>
                      <a:pt x="118" y="16"/>
                    </a:cubicBezTo>
                    <a:cubicBezTo>
                      <a:pt x="125" y="19"/>
                      <a:pt x="131" y="24"/>
                      <a:pt x="133" y="30"/>
                    </a:cubicBezTo>
                    <a:cubicBezTo>
                      <a:pt x="136" y="37"/>
                      <a:pt x="135" y="44"/>
                      <a:pt x="130" y="51"/>
                    </a:cubicBezTo>
                    <a:close/>
                    <a:moveTo>
                      <a:pt x="103" y="14"/>
                    </a:moveTo>
                    <a:cubicBezTo>
                      <a:pt x="104" y="14"/>
                      <a:pt x="105" y="14"/>
                      <a:pt x="106" y="14"/>
                    </a:cubicBezTo>
                    <a:cubicBezTo>
                      <a:pt x="101" y="18"/>
                      <a:pt x="96" y="23"/>
                      <a:pt x="91" y="29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9" y="16"/>
                      <a:pt x="91" y="15"/>
                      <a:pt x="94" y="14"/>
                    </a:cubicBezTo>
                    <a:cubicBezTo>
                      <a:pt x="97" y="14"/>
                      <a:pt x="100" y="14"/>
                      <a:pt x="103" y="14"/>
                    </a:cubicBezTo>
                    <a:close/>
                    <a:moveTo>
                      <a:pt x="78" y="19"/>
                    </a:moveTo>
                    <a:cubicBezTo>
                      <a:pt x="83" y="32"/>
                      <a:pt x="83" y="32"/>
                      <a:pt x="83" y="32"/>
                    </a:cubicBezTo>
                    <a:cubicBezTo>
                      <a:pt x="75" y="31"/>
                      <a:pt x="68" y="30"/>
                      <a:pt x="61" y="30"/>
                    </a:cubicBezTo>
                    <a:cubicBezTo>
                      <a:pt x="64" y="28"/>
                      <a:pt x="67" y="25"/>
                      <a:pt x="71" y="23"/>
                    </a:cubicBezTo>
                    <a:cubicBezTo>
                      <a:pt x="73" y="21"/>
                      <a:pt x="76" y="20"/>
                      <a:pt x="78" y="19"/>
                    </a:cubicBezTo>
                    <a:close/>
                    <a:moveTo>
                      <a:pt x="54" y="40"/>
                    </a:moveTo>
                    <a:cubicBezTo>
                      <a:pt x="62" y="38"/>
                      <a:pt x="72" y="38"/>
                      <a:pt x="83" y="40"/>
                    </a:cubicBezTo>
                    <a:cubicBezTo>
                      <a:pt x="76" y="51"/>
                      <a:pt x="71" y="62"/>
                      <a:pt x="67" y="74"/>
                    </a:cubicBezTo>
                    <a:cubicBezTo>
                      <a:pt x="59" y="72"/>
                      <a:pt x="53" y="67"/>
                      <a:pt x="51" y="60"/>
                    </a:cubicBezTo>
                    <a:cubicBezTo>
                      <a:pt x="49" y="54"/>
                      <a:pt x="50" y="47"/>
                      <a:pt x="54" y="40"/>
                    </a:cubicBezTo>
                    <a:close/>
                    <a:moveTo>
                      <a:pt x="88" y="47"/>
                    </a:moveTo>
                    <a:cubicBezTo>
                      <a:pt x="98" y="74"/>
                      <a:pt x="98" y="74"/>
                      <a:pt x="98" y="74"/>
                    </a:cubicBezTo>
                    <a:cubicBezTo>
                      <a:pt x="93" y="76"/>
                      <a:pt x="87" y="77"/>
                      <a:pt x="82" y="77"/>
                    </a:cubicBezTo>
                    <a:cubicBezTo>
                      <a:pt x="79" y="77"/>
                      <a:pt x="77" y="77"/>
                      <a:pt x="74" y="76"/>
                    </a:cubicBezTo>
                    <a:cubicBezTo>
                      <a:pt x="78" y="66"/>
                      <a:pt x="83" y="56"/>
                      <a:pt x="88" y="47"/>
                    </a:cubicBezTo>
                    <a:close/>
                    <a:moveTo>
                      <a:pt x="96" y="44"/>
                    </a:moveTo>
                    <a:cubicBezTo>
                      <a:pt x="106" y="47"/>
                      <a:pt x="116" y="52"/>
                      <a:pt x="126" y="58"/>
                    </a:cubicBezTo>
                    <a:cubicBezTo>
                      <a:pt x="121" y="63"/>
                      <a:pt x="114" y="68"/>
                      <a:pt x="106" y="72"/>
                    </a:cubicBezTo>
                    <a:lnTo>
                      <a:pt x="96" y="44"/>
                    </a:lnTo>
                    <a:close/>
                    <a:moveTo>
                      <a:pt x="72" y="84"/>
                    </a:moveTo>
                    <a:cubicBezTo>
                      <a:pt x="75" y="85"/>
                      <a:pt x="78" y="85"/>
                      <a:pt x="82" y="85"/>
                    </a:cubicBezTo>
                    <a:cubicBezTo>
                      <a:pt x="88" y="85"/>
                      <a:pt x="95" y="84"/>
                      <a:pt x="101" y="82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04" y="124"/>
                      <a:pt x="93" y="126"/>
                      <a:pt x="83" y="126"/>
                    </a:cubicBezTo>
                    <a:cubicBezTo>
                      <a:pt x="83" y="126"/>
                      <a:pt x="83" y="126"/>
                      <a:pt x="83" y="126"/>
                    </a:cubicBezTo>
                    <a:cubicBezTo>
                      <a:pt x="76" y="126"/>
                      <a:pt x="70" y="125"/>
                      <a:pt x="64" y="124"/>
                    </a:cubicBezTo>
                    <a:cubicBezTo>
                      <a:pt x="65" y="111"/>
                      <a:pt x="68" y="97"/>
                      <a:pt x="72" y="84"/>
                    </a:cubicBezTo>
                    <a:close/>
                    <a:moveTo>
                      <a:pt x="109" y="79"/>
                    </a:moveTo>
                    <a:cubicBezTo>
                      <a:pt x="118" y="75"/>
                      <a:pt x="127" y="69"/>
                      <a:pt x="133" y="62"/>
                    </a:cubicBezTo>
                    <a:cubicBezTo>
                      <a:pt x="144" y="69"/>
                      <a:pt x="155" y="78"/>
                      <a:pt x="164" y="88"/>
                    </a:cubicBezTo>
                    <a:cubicBezTo>
                      <a:pt x="154" y="100"/>
                      <a:pt x="140" y="111"/>
                      <a:pt x="123" y="118"/>
                    </a:cubicBezTo>
                    <a:lnTo>
                      <a:pt x="109" y="79"/>
                    </a:lnTo>
                    <a:close/>
                    <a:moveTo>
                      <a:pt x="56" y="130"/>
                    </a:moveTo>
                    <a:cubicBezTo>
                      <a:pt x="56" y="142"/>
                      <a:pt x="57" y="154"/>
                      <a:pt x="60" y="164"/>
                    </a:cubicBezTo>
                    <a:cubicBezTo>
                      <a:pt x="54" y="162"/>
                      <a:pt x="49" y="159"/>
                      <a:pt x="44" y="155"/>
                    </a:cubicBezTo>
                    <a:cubicBezTo>
                      <a:pt x="38" y="148"/>
                      <a:pt x="33" y="139"/>
                      <a:pt x="30" y="130"/>
                    </a:cubicBezTo>
                    <a:cubicBezTo>
                      <a:pt x="27" y="123"/>
                      <a:pt x="26" y="116"/>
                      <a:pt x="25" y="109"/>
                    </a:cubicBezTo>
                    <a:cubicBezTo>
                      <a:pt x="32" y="119"/>
                      <a:pt x="43" y="126"/>
                      <a:pt x="56" y="130"/>
                    </a:cubicBezTo>
                    <a:close/>
                    <a:moveTo>
                      <a:pt x="69" y="166"/>
                    </a:moveTo>
                    <a:cubicBezTo>
                      <a:pt x="66" y="156"/>
                      <a:pt x="64" y="145"/>
                      <a:pt x="64" y="132"/>
                    </a:cubicBezTo>
                    <a:cubicBezTo>
                      <a:pt x="70" y="133"/>
                      <a:pt x="76" y="134"/>
                      <a:pt x="83" y="134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94" y="134"/>
                      <a:pt x="106" y="132"/>
                      <a:pt x="118" y="128"/>
                    </a:cubicBezTo>
                    <a:cubicBezTo>
                      <a:pt x="131" y="163"/>
                      <a:pt x="131" y="163"/>
                      <a:pt x="131" y="163"/>
                    </a:cubicBezTo>
                    <a:cubicBezTo>
                      <a:pt x="110" y="170"/>
                      <a:pt x="88" y="172"/>
                      <a:pt x="69" y="167"/>
                    </a:cubicBezTo>
                    <a:cubicBezTo>
                      <a:pt x="69" y="167"/>
                      <a:pt x="69" y="166"/>
                      <a:pt x="69" y="166"/>
                    </a:cubicBezTo>
                    <a:close/>
                    <a:moveTo>
                      <a:pt x="125" y="125"/>
                    </a:moveTo>
                    <a:cubicBezTo>
                      <a:pt x="144" y="118"/>
                      <a:pt x="159" y="107"/>
                      <a:pt x="169" y="94"/>
                    </a:cubicBezTo>
                    <a:cubicBezTo>
                      <a:pt x="177" y="103"/>
                      <a:pt x="184" y="113"/>
                      <a:pt x="187" y="123"/>
                    </a:cubicBezTo>
                    <a:cubicBezTo>
                      <a:pt x="187" y="123"/>
                      <a:pt x="188" y="124"/>
                      <a:pt x="188" y="124"/>
                    </a:cubicBezTo>
                    <a:cubicBezTo>
                      <a:pt x="176" y="139"/>
                      <a:pt x="159" y="152"/>
                      <a:pt x="138" y="161"/>
                    </a:cubicBezTo>
                    <a:lnTo>
                      <a:pt x="125" y="125"/>
                    </a:lnTo>
                    <a:close/>
                    <a:moveTo>
                      <a:pt x="77" y="180"/>
                    </a:moveTo>
                    <a:cubicBezTo>
                      <a:pt x="76" y="179"/>
                      <a:pt x="75" y="177"/>
                      <a:pt x="74" y="176"/>
                    </a:cubicBezTo>
                    <a:cubicBezTo>
                      <a:pt x="80" y="177"/>
                      <a:pt x="86" y="178"/>
                      <a:pt x="93" y="178"/>
                    </a:cubicBezTo>
                    <a:cubicBezTo>
                      <a:pt x="106" y="178"/>
                      <a:pt x="120" y="175"/>
                      <a:pt x="134" y="171"/>
                    </a:cubicBezTo>
                    <a:cubicBezTo>
                      <a:pt x="138" y="183"/>
                      <a:pt x="138" y="183"/>
                      <a:pt x="138" y="183"/>
                    </a:cubicBezTo>
                    <a:cubicBezTo>
                      <a:pt x="130" y="186"/>
                      <a:pt x="121" y="188"/>
                      <a:pt x="112" y="188"/>
                    </a:cubicBezTo>
                    <a:cubicBezTo>
                      <a:pt x="100" y="188"/>
                      <a:pt x="88" y="185"/>
                      <a:pt x="77" y="180"/>
                    </a:cubicBezTo>
                    <a:close/>
                    <a:moveTo>
                      <a:pt x="146" y="181"/>
                    </a:moveTo>
                    <a:cubicBezTo>
                      <a:pt x="141" y="168"/>
                      <a:pt x="141" y="168"/>
                      <a:pt x="141" y="168"/>
                    </a:cubicBezTo>
                    <a:cubicBezTo>
                      <a:pt x="161" y="160"/>
                      <a:pt x="178" y="148"/>
                      <a:pt x="190" y="134"/>
                    </a:cubicBezTo>
                    <a:cubicBezTo>
                      <a:pt x="190" y="135"/>
                      <a:pt x="190" y="137"/>
                      <a:pt x="190" y="139"/>
                    </a:cubicBezTo>
                    <a:cubicBezTo>
                      <a:pt x="181" y="158"/>
                      <a:pt x="165" y="173"/>
                      <a:pt x="146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Oval 65"/>
          <p:cNvSpPr/>
          <p:nvPr/>
        </p:nvSpPr>
        <p:spPr>
          <a:xfrm>
            <a:off x="4022097" y="2778824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45" y="2999717"/>
            <a:ext cx="686667" cy="36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Oval 69"/>
          <p:cNvSpPr/>
          <p:nvPr/>
        </p:nvSpPr>
        <p:spPr>
          <a:xfrm>
            <a:off x="5597287" y="2778824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D88818F-212A-F34A-80A4-74DF00394CB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921148" y="1603140"/>
            <a:ext cx="1689687" cy="917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560B746-A588-F443-85D7-1A2F949CFF1A}"/>
              </a:ext>
            </a:extLst>
          </p:cNvPr>
          <p:cNvSpPr txBox="1"/>
          <p:nvPr/>
        </p:nvSpPr>
        <p:spPr>
          <a:xfrm>
            <a:off x="8283771" y="1895572"/>
            <a:ext cx="1048817" cy="3337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1000" b="1" dirty="0">
                <a:solidFill>
                  <a:srgbClr val="FF0000"/>
                </a:solidFill>
                <a:cs typeface="Open Sans Light"/>
              </a:rPr>
              <a:t>Disconnected</a:t>
            </a:r>
          </a:p>
          <a:p>
            <a:pPr algn="ctr" defTabSz="456758" fontAlgn="base"/>
            <a:r>
              <a:rPr lang="en-US" sz="1000" b="1" dirty="0">
                <a:solidFill>
                  <a:srgbClr val="FF0000"/>
                </a:solidFill>
                <a:cs typeface="Open Sans Light"/>
              </a:rPr>
              <a:t>Native Cloud </a:t>
            </a:r>
          </a:p>
          <a:p>
            <a:pPr algn="ctr" defTabSz="456758" fontAlgn="base"/>
            <a:r>
              <a:rPr lang="en-US" sz="1000" b="1" dirty="0">
                <a:solidFill>
                  <a:srgbClr val="FF0000"/>
                </a:solidFill>
                <a:cs typeface="Open Sans Light"/>
              </a:rPr>
              <a:t>Solution</a:t>
            </a:r>
          </a:p>
        </p:txBody>
      </p:sp>
      <p:pic>
        <p:nvPicPr>
          <p:cNvPr id="78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45" y="3106408"/>
            <a:ext cx="874063" cy="25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64156E8-C6B2-D64B-BD6B-47332127B18F}"/>
              </a:ext>
            </a:extLst>
          </p:cNvPr>
          <p:cNvSpPr txBox="1"/>
          <p:nvPr/>
        </p:nvSpPr>
        <p:spPr>
          <a:xfrm>
            <a:off x="9895065" y="5671665"/>
            <a:ext cx="1949783" cy="4145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‘On Prem’ Legacy Assets</a:t>
            </a:r>
          </a:p>
        </p:txBody>
      </p:sp>
      <p:pic>
        <p:nvPicPr>
          <p:cNvPr id="82" name="Picture 18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571" y="3711617"/>
            <a:ext cx="675132" cy="57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13" y="4492596"/>
            <a:ext cx="680980" cy="53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BAC7DF6-7D27-4E4B-A711-40CD114C0088}"/>
              </a:ext>
            </a:extLst>
          </p:cNvPr>
          <p:cNvSpPr txBox="1"/>
          <p:nvPr/>
        </p:nvSpPr>
        <p:spPr>
          <a:xfrm>
            <a:off x="9681332" y="1885097"/>
            <a:ext cx="2056741" cy="12213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600"/>
              </a:spcBef>
            </a:pPr>
            <a:r>
              <a:rPr lang="en-US" sz="1400" b="1" u="sng" dirty="0">
                <a:solidFill>
                  <a:schemeClr val="accent2"/>
                </a:solidFill>
                <a:cs typeface="Open Sans Light"/>
              </a:rPr>
              <a:t>‘Cloud-legacy’ Assets</a:t>
            </a:r>
          </a:p>
          <a:p>
            <a:pPr defTabSz="456758" fontAlgn="base">
              <a:spcBef>
                <a:spcPts val="300"/>
              </a:spcBef>
            </a:pPr>
            <a:r>
              <a:rPr lang="en-US" sz="1300" b="1" dirty="0">
                <a:solidFill>
                  <a:schemeClr val="accent2"/>
                </a:solidFill>
                <a:cs typeface="Open Sans Light"/>
              </a:rPr>
              <a:t>‘Legacy’ is not about AGE</a:t>
            </a:r>
          </a:p>
          <a:p>
            <a:pPr defTabSz="456758" fontAlgn="base">
              <a:spcBef>
                <a:spcPts val="300"/>
              </a:spcBef>
            </a:pPr>
            <a:r>
              <a:rPr lang="en-US" sz="1300" b="1" dirty="0">
                <a:solidFill>
                  <a:schemeClr val="accent2"/>
                </a:solidFill>
                <a:cs typeface="Open Sans Light"/>
              </a:rPr>
              <a:t> but rather the ability to fully</a:t>
            </a:r>
          </a:p>
          <a:p>
            <a:pPr defTabSz="456758" fontAlgn="base">
              <a:spcBef>
                <a:spcPts val="300"/>
              </a:spcBef>
            </a:pPr>
            <a:r>
              <a:rPr lang="en-US" sz="1300" b="1" dirty="0">
                <a:solidFill>
                  <a:schemeClr val="accent2"/>
                </a:solidFill>
                <a:cs typeface="Open Sans Light"/>
              </a:rPr>
              <a:t>participate in our ecosystem</a:t>
            </a:r>
          </a:p>
          <a:p>
            <a:pPr algn="ctr" defTabSz="456758" fontAlgn="base">
              <a:spcBef>
                <a:spcPts val="600"/>
              </a:spcBef>
            </a:pPr>
            <a:endParaRPr lang="en-US" sz="1400" b="1" dirty="0">
              <a:solidFill>
                <a:schemeClr val="accent6"/>
              </a:solidFill>
              <a:cs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A6953-FB9D-49BB-A37D-CAD526321877}"/>
              </a:ext>
            </a:extLst>
          </p:cNvPr>
          <p:cNvSpPr txBox="1"/>
          <p:nvPr/>
        </p:nvSpPr>
        <p:spPr>
          <a:xfrm>
            <a:off x="8321973" y="1501207"/>
            <a:ext cx="888522" cy="1190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7200" b="1" dirty="0">
                <a:solidFill>
                  <a:srgbClr val="FF0000"/>
                </a:solidFill>
                <a:cs typeface="Open Sans Light"/>
              </a:rPr>
              <a:t>X</a:t>
            </a:r>
            <a:endParaRPr lang="en-US" b="1" dirty="0">
              <a:solidFill>
                <a:srgbClr val="FF0000"/>
              </a:solidFill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21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Investments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199" y="860151"/>
            <a:ext cx="9911751" cy="423094"/>
          </a:xfrm>
        </p:spPr>
        <p:txBody>
          <a:bodyPr/>
          <a:lstStyle/>
          <a:p>
            <a:r>
              <a:rPr lang="en-US" dirty="0"/>
              <a:t>Strategic investments and coordinated efforts are critical to the success of the CVS Health Journey to Hybrid Cloud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817" y="2067955"/>
            <a:ext cx="3361672" cy="4682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2000" b="1" dirty="0">
                <a:solidFill>
                  <a:schemeClr val="accent2"/>
                </a:solidFill>
                <a:latin typeface="Domaine Display Bold" panose="020A0803080505060203" pitchFamily="18" charset="0"/>
                <a:cs typeface="Open Sans Light"/>
              </a:rPr>
              <a:t> Recommended</a:t>
            </a:r>
            <a:br>
              <a:rPr lang="en-US" sz="2000" b="1" dirty="0">
                <a:solidFill>
                  <a:schemeClr val="accent2"/>
                </a:solidFill>
                <a:latin typeface="Domaine Display Bold" panose="020A0803080505060203" pitchFamily="18" charset="0"/>
                <a:cs typeface="Open Sans Light"/>
              </a:rPr>
            </a:br>
            <a:r>
              <a:rPr lang="en-US" sz="2000" b="1" dirty="0">
                <a:solidFill>
                  <a:schemeClr val="accent2"/>
                </a:solidFill>
                <a:latin typeface="Domaine Display Bold" panose="020A0803080505060203" pitchFamily="18" charset="0"/>
                <a:cs typeface="Open Sans Light"/>
              </a:rPr>
              <a:t>Initiatives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0819" y="2706285"/>
            <a:ext cx="2740900" cy="0"/>
          </a:xfrm>
          <a:prstGeom prst="line">
            <a:avLst/>
          </a:prstGeom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44617" y="1670583"/>
            <a:ext cx="379962" cy="37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400" b="1">
              <a:solidFill>
                <a:schemeClr val="bg1"/>
              </a:solidFill>
              <a:latin typeface="Open Sans Bold"/>
              <a:cs typeface="Open Sans Bold"/>
            </a:endParaRPr>
          </a:p>
        </p:txBody>
      </p:sp>
      <p:sp>
        <p:nvSpPr>
          <p:cNvPr id="8" name="Freeform 4934"/>
          <p:cNvSpPr>
            <a:spLocks noEditPoints="1"/>
          </p:cNvSpPr>
          <p:nvPr/>
        </p:nvSpPr>
        <p:spPr bwMode="auto">
          <a:xfrm>
            <a:off x="2028361" y="1722165"/>
            <a:ext cx="212469" cy="266536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90816" y="2631055"/>
            <a:ext cx="3500145" cy="3804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lvl="1">
              <a:lnSpc>
                <a:spcPts val="1900"/>
              </a:lnSpc>
              <a:spcAft>
                <a:spcPts val="6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Continue to invest in our omni-cloud Hybrid Cloud Control Plane</a:t>
            </a:r>
          </a:p>
          <a:p>
            <a:pPr lvl="1">
              <a:lnSpc>
                <a:spcPts val="1900"/>
              </a:lnSpc>
              <a:spcAft>
                <a:spcPts val="6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Invest in hybrid cloud expansion of the ecosystem components, and ensure that all mission critical and business critical assets are at a minimum hybrid cloud connected</a:t>
            </a:r>
          </a:p>
          <a:p>
            <a:pPr lvl="1">
              <a:lnSpc>
                <a:spcPts val="1900"/>
              </a:lnSpc>
              <a:spcAft>
                <a:spcPts val="6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Stand up support and enablement functions to accelerate our Journey to Hybrid Cloud whether through harnessing existing assets or building brand new cloud solutions</a:t>
            </a:r>
          </a:p>
        </p:txBody>
      </p:sp>
      <p:sp>
        <p:nvSpPr>
          <p:cNvPr id="162" name="Oval 161"/>
          <p:cNvSpPr/>
          <p:nvPr/>
        </p:nvSpPr>
        <p:spPr bwMode="ltGray">
          <a:xfrm>
            <a:off x="477083" y="3678213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7" name="Oval 166"/>
          <p:cNvSpPr/>
          <p:nvPr/>
        </p:nvSpPr>
        <p:spPr bwMode="ltGray">
          <a:xfrm>
            <a:off x="477083" y="4907009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68" name="Oval 167"/>
          <p:cNvSpPr/>
          <p:nvPr/>
        </p:nvSpPr>
        <p:spPr bwMode="ltGray">
          <a:xfrm>
            <a:off x="477083" y="3002581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1" y="2015564"/>
            <a:ext cx="8041581" cy="441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556" y="3639353"/>
            <a:ext cx="566152" cy="5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42" y="4212815"/>
            <a:ext cx="517932" cy="54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Oval 169"/>
          <p:cNvSpPr/>
          <p:nvPr/>
        </p:nvSpPr>
        <p:spPr bwMode="ltGray">
          <a:xfrm>
            <a:off x="7551987" y="3375811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Oval 21"/>
          <p:cNvSpPr/>
          <p:nvPr/>
        </p:nvSpPr>
        <p:spPr bwMode="ltGray">
          <a:xfrm>
            <a:off x="10515432" y="3829414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69" name="Oval 168"/>
          <p:cNvSpPr/>
          <p:nvPr/>
        </p:nvSpPr>
        <p:spPr bwMode="ltGray">
          <a:xfrm>
            <a:off x="8202983" y="4604607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71" name="Oval 170"/>
          <p:cNvSpPr/>
          <p:nvPr/>
        </p:nvSpPr>
        <p:spPr bwMode="ltGray">
          <a:xfrm>
            <a:off x="9098269" y="5729095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76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/>
              <a:t>Connect everything – Manage Everything – Change the Mindset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93751" y="1912429"/>
            <a:ext cx="10815297" cy="0"/>
          </a:xfrm>
          <a:prstGeom prst="line">
            <a:avLst/>
          </a:prstGeom>
          <a:ln w="1905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9674" y="1760081"/>
            <a:ext cx="2739853" cy="3046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Recommendations</a:t>
            </a:r>
          </a:p>
        </p:txBody>
      </p:sp>
      <p:sp>
        <p:nvSpPr>
          <p:cNvPr id="7" name="Oval 6"/>
          <p:cNvSpPr/>
          <p:nvPr/>
        </p:nvSpPr>
        <p:spPr>
          <a:xfrm>
            <a:off x="4510715" y="1616079"/>
            <a:ext cx="617553" cy="5966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4627608" y="1719666"/>
            <a:ext cx="383986" cy="385302"/>
          </a:xfrm>
          <a:custGeom>
            <a:avLst/>
            <a:gdLst/>
            <a:ahLst/>
            <a:cxnLst>
              <a:cxn ang="0">
                <a:pos x="130" y="220"/>
              </a:cxn>
              <a:cxn ang="0">
                <a:pos x="130" y="209"/>
              </a:cxn>
              <a:cxn ang="0">
                <a:pos x="122" y="201"/>
              </a:cxn>
              <a:cxn ang="0">
                <a:pos x="115" y="209"/>
              </a:cxn>
              <a:cxn ang="0">
                <a:pos x="115" y="220"/>
              </a:cxn>
              <a:cxn ang="0">
                <a:pos x="26" y="131"/>
              </a:cxn>
              <a:cxn ang="0">
                <a:pos x="36" y="131"/>
              </a:cxn>
              <a:cxn ang="0">
                <a:pos x="44" y="123"/>
              </a:cxn>
              <a:cxn ang="0">
                <a:pos x="36" y="116"/>
              </a:cxn>
              <a:cxn ang="0">
                <a:pos x="26" y="116"/>
              </a:cxn>
              <a:cxn ang="0">
                <a:pos x="115" y="26"/>
              </a:cxn>
              <a:cxn ang="0">
                <a:pos x="115" y="36"/>
              </a:cxn>
              <a:cxn ang="0">
                <a:pos x="122" y="44"/>
              </a:cxn>
              <a:cxn ang="0">
                <a:pos x="130" y="36"/>
              </a:cxn>
              <a:cxn ang="0">
                <a:pos x="130" y="26"/>
              </a:cxn>
              <a:cxn ang="0">
                <a:pos x="220" y="116"/>
              </a:cxn>
              <a:cxn ang="0">
                <a:pos x="209" y="116"/>
              </a:cxn>
              <a:cxn ang="0">
                <a:pos x="201" y="123"/>
              </a:cxn>
              <a:cxn ang="0">
                <a:pos x="209" y="131"/>
              </a:cxn>
              <a:cxn ang="0">
                <a:pos x="220" y="131"/>
              </a:cxn>
              <a:cxn ang="0">
                <a:pos x="130" y="220"/>
              </a:cxn>
              <a:cxn ang="0">
                <a:pos x="122" y="0"/>
              </a:cxn>
              <a:cxn ang="0">
                <a:pos x="0" y="123"/>
              </a:cxn>
              <a:cxn ang="0">
                <a:pos x="122" y="246"/>
              </a:cxn>
              <a:cxn ang="0">
                <a:pos x="246" y="123"/>
              </a:cxn>
              <a:cxn ang="0">
                <a:pos x="122" y="0"/>
              </a:cxn>
              <a:cxn ang="0">
                <a:pos x="92" y="163"/>
              </a:cxn>
              <a:cxn ang="0">
                <a:pos x="108" y="112"/>
              </a:cxn>
              <a:cxn ang="0">
                <a:pos x="137" y="135"/>
              </a:cxn>
              <a:cxn ang="0">
                <a:pos x="137" y="135"/>
              </a:cxn>
              <a:cxn ang="0">
                <a:pos x="92" y="163"/>
              </a:cxn>
              <a:cxn ang="0">
                <a:pos x="69" y="193"/>
              </a:cxn>
              <a:cxn ang="0">
                <a:pos x="148" y="143"/>
              </a:cxn>
              <a:cxn ang="0">
                <a:pos x="176" y="52"/>
              </a:cxn>
              <a:cxn ang="0">
                <a:pos x="97" y="103"/>
              </a:cxn>
              <a:cxn ang="0">
                <a:pos x="69" y="193"/>
              </a:cxn>
            </a:cxnLst>
            <a:rect l="0" t="0" r="r" b="b"/>
            <a:pathLst>
              <a:path w="246" h="246">
                <a:moveTo>
                  <a:pt x="130" y="220"/>
                </a:moveTo>
                <a:cubicBezTo>
                  <a:pt x="130" y="209"/>
                  <a:pt x="130" y="209"/>
                  <a:pt x="130" y="209"/>
                </a:cubicBezTo>
                <a:cubicBezTo>
                  <a:pt x="130" y="205"/>
                  <a:pt x="126" y="201"/>
                  <a:pt x="122" y="201"/>
                </a:cubicBezTo>
                <a:cubicBezTo>
                  <a:pt x="118" y="201"/>
                  <a:pt x="115" y="205"/>
                  <a:pt x="115" y="209"/>
                </a:cubicBezTo>
                <a:cubicBezTo>
                  <a:pt x="115" y="220"/>
                  <a:pt x="115" y="220"/>
                  <a:pt x="115" y="220"/>
                </a:cubicBezTo>
                <a:cubicBezTo>
                  <a:pt x="68" y="216"/>
                  <a:pt x="29" y="178"/>
                  <a:pt x="26" y="131"/>
                </a:cubicBezTo>
                <a:cubicBezTo>
                  <a:pt x="36" y="131"/>
                  <a:pt x="36" y="131"/>
                  <a:pt x="36" y="131"/>
                </a:cubicBezTo>
                <a:cubicBezTo>
                  <a:pt x="41" y="131"/>
                  <a:pt x="44" y="127"/>
                  <a:pt x="44" y="123"/>
                </a:cubicBezTo>
                <a:cubicBezTo>
                  <a:pt x="44" y="119"/>
                  <a:pt x="41" y="116"/>
                  <a:pt x="36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9" y="67"/>
                  <a:pt x="68" y="29"/>
                  <a:pt x="115" y="26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115" y="41"/>
                  <a:pt x="118" y="44"/>
                  <a:pt x="122" y="44"/>
                </a:cubicBezTo>
                <a:cubicBezTo>
                  <a:pt x="126" y="44"/>
                  <a:pt x="130" y="41"/>
                  <a:pt x="130" y="36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78" y="29"/>
                  <a:pt x="216" y="67"/>
                  <a:pt x="220" y="116"/>
                </a:cubicBezTo>
                <a:cubicBezTo>
                  <a:pt x="209" y="116"/>
                  <a:pt x="209" y="116"/>
                  <a:pt x="209" y="116"/>
                </a:cubicBezTo>
                <a:cubicBezTo>
                  <a:pt x="205" y="116"/>
                  <a:pt x="201" y="119"/>
                  <a:pt x="201" y="123"/>
                </a:cubicBezTo>
                <a:cubicBezTo>
                  <a:pt x="201" y="127"/>
                  <a:pt x="205" y="131"/>
                  <a:pt x="209" y="131"/>
                </a:cubicBezTo>
                <a:cubicBezTo>
                  <a:pt x="220" y="131"/>
                  <a:pt x="220" y="131"/>
                  <a:pt x="220" y="131"/>
                </a:cubicBezTo>
                <a:cubicBezTo>
                  <a:pt x="216" y="178"/>
                  <a:pt x="178" y="216"/>
                  <a:pt x="130" y="220"/>
                </a:cubicBezTo>
                <a:close/>
                <a:moveTo>
                  <a:pt x="122" y="0"/>
                </a:moveTo>
                <a:cubicBezTo>
                  <a:pt x="55" y="0"/>
                  <a:pt x="0" y="55"/>
                  <a:pt x="0" y="123"/>
                </a:cubicBezTo>
                <a:cubicBezTo>
                  <a:pt x="0" y="190"/>
                  <a:pt x="55" y="246"/>
                  <a:pt x="122" y="246"/>
                </a:cubicBezTo>
                <a:cubicBezTo>
                  <a:pt x="190" y="246"/>
                  <a:pt x="246" y="190"/>
                  <a:pt x="246" y="123"/>
                </a:cubicBezTo>
                <a:cubicBezTo>
                  <a:pt x="246" y="55"/>
                  <a:pt x="190" y="0"/>
                  <a:pt x="122" y="0"/>
                </a:cubicBezTo>
                <a:close/>
                <a:moveTo>
                  <a:pt x="92" y="163"/>
                </a:moveTo>
                <a:cubicBezTo>
                  <a:pt x="108" y="112"/>
                  <a:pt x="108" y="112"/>
                  <a:pt x="108" y="112"/>
                </a:cubicBezTo>
                <a:cubicBezTo>
                  <a:pt x="137" y="135"/>
                  <a:pt x="137" y="135"/>
                  <a:pt x="137" y="135"/>
                </a:cubicBezTo>
                <a:cubicBezTo>
                  <a:pt x="137" y="135"/>
                  <a:pt x="137" y="135"/>
                  <a:pt x="137" y="135"/>
                </a:cubicBezTo>
                <a:lnTo>
                  <a:pt x="92" y="163"/>
                </a:lnTo>
                <a:close/>
                <a:moveTo>
                  <a:pt x="69" y="193"/>
                </a:moveTo>
                <a:cubicBezTo>
                  <a:pt x="148" y="143"/>
                  <a:pt x="148" y="143"/>
                  <a:pt x="148" y="143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97" y="103"/>
                  <a:pt x="97" y="103"/>
                  <a:pt x="97" y="103"/>
                </a:cubicBezTo>
                <a:lnTo>
                  <a:pt x="69" y="1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/>
          </a:p>
        </p:txBody>
      </p:sp>
      <p:sp>
        <p:nvSpPr>
          <p:cNvPr id="9" name="TextBox 8"/>
          <p:cNvSpPr txBox="1"/>
          <p:nvPr/>
        </p:nvSpPr>
        <p:spPr>
          <a:xfrm>
            <a:off x="537222" y="2237046"/>
            <a:ext cx="3392271" cy="341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  <a:cs typeface="Open Sans Light"/>
              </a:rPr>
              <a:t>Immediate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2657" y="2237047"/>
            <a:ext cx="4184106" cy="341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  <a:cs typeface="Open Sans Light"/>
              </a:rPr>
              <a:t>Mid-Term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71139" y="2237048"/>
            <a:ext cx="3217654" cy="341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  <a:cs typeface="Open Sans Light"/>
              </a:rPr>
              <a:t>Long-Term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222" y="2655301"/>
            <a:ext cx="3581357" cy="2950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Avoid building any more ‘cloud legacy solutions’, make all new solution at a minimum Hybrid Cloud Connected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Create a single Hybrid Cloud API Management platform (underway as part of the integration program)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Create a single Global ID capability (underway as part of the integration program)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Create a single Hybrid Cloud Network backbone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450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9035" y="2655305"/>
            <a:ext cx="3784469" cy="3186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Invest in making all existing mission and business critical assets Hybrid Cloud Connected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Expand the Hybrid Cloud Control plane to all cloud environments leveraged by CVS Health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Centralize the Hybrid Cloud service inventory and global catalog 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Assess workload placement and cost, automate workload distribution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Enable developer self-service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6763" y="2655301"/>
            <a:ext cx="3502029" cy="26243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Establish a</a:t>
            </a:r>
            <a:r>
              <a:rPr lang="en-US" sz="1400" b="1" dirty="0">
                <a:solidFill>
                  <a:srgbClr val="0070C0"/>
                </a:solidFill>
                <a:cs typeface="Open Sans Light"/>
              </a:rPr>
              <a:t> ‘hybrid cloud first’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mind set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cs typeface="Open Sans Light"/>
              </a:rPr>
              <a:t>Fully integrate the Hybrid Cloud Control Plane with localized DevSecOps tools and processes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cs typeface="Open Sans Light"/>
              </a:rPr>
              <a:t>Form a vibrant Hybrid Cloud community to accelerate adoption, harvest best practices and promote change</a:t>
            </a:r>
          </a:p>
          <a:p>
            <a:pPr marL="285750" indent="-285750" defTabSz="45675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50" dirty="0">
                <a:cs typeface="Open Sans Light"/>
              </a:rPr>
              <a:t>Optimize total cost of ownership for existing and new IT assets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097573" y="2756418"/>
            <a:ext cx="0" cy="2679309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8579" y="2756417"/>
            <a:ext cx="0" cy="2679309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7222" y="5932921"/>
            <a:ext cx="11151571" cy="341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50" b="1" dirty="0">
                <a:cs typeface="Open Sans Light"/>
              </a:rPr>
              <a:t>Continuously monitor industry advancement, evolve the strategy and improve our Hybrid Cloud services </a:t>
            </a:r>
          </a:p>
        </p:txBody>
      </p:sp>
    </p:spTree>
    <p:extLst>
      <p:ext uri="{BB962C8B-B14F-4D97-AF65-F5344CB8AC3E}">
        <p14:creationId xmlns:p14="http://schemas.microsoft.com/office/powerpoint/2010/main" val="1728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10010330" cy="423094"/>
          </a:xfrm>
        </p:spPr>
        <p:txBody>
          <a:bodyPr/>
          <a:lstStyle/>
          <a:p>
            <a:r>
              <a:rPr lang="en-US" dirty="0"/>
              <a:t>CVS Health has a tremendous opportunity to transform and lead the healthcare technology space through execution of a robust Hybrid Cloud strategy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4851F5-2D76-4C9E-BAB2-6097C451C839}"/>
              </a:ext>
            </a:extLst>
          </p:cNvPr>
          <p:cNvSpPr/>
          <p:nvPr/>
        </p:nvSpPr>
        <p:spPr>
          <a:xfrm>
            <a:off x="949409" y="2878708"/>
            <a:ext cx="1390396" cy="32753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Pentagon 51"/>
          <p:cNvSpPr/>
          <p:nvPr/>
        </p:nvSpPr>
        <p:spPr>
          <a:xfrm>
            <a:off x="943697" y="2605295"/>
            <a:ext cx="1390396" cy="546827"/>
          </a:xfrm>
          <a:prstGeom prst="homePlate">
            <a:avLst>
              <a:gd name="adj" fmla="val 36563"/>
            </a:avLst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95785" y="3706730"/>
            <a:ext cx="1338308" cy="1973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Align Approach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4851F5-2D76-4C9E-BAB2-6097C451C839}"/>
              </a:ext>
            </a:extLst>
          </p:cNvPr>
          <p:cNvSpPr/>
          <p:nvPr/>
        </p:nvSpPr>
        <p:spPr>
          <a:xfrm>
            <a:off x="3094647" y="2858440"/>
            <a:ext cx="1390396" cy="32956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Pentagon 61"/>
          <p:cNvSpPr/>
          <p:nvPr/>
        </p:nvSpPr>
        <p:spPr>
          <a:xfrm>
            <a:off x="3094649" y="2605292"/>
            <a:ext cx="1390396" cy="546827"/>
          </a:xfrm>
          <a:prstGeom prst="homePlate">
            <a:avLst>
              <a:gd name="adj" fmla="val 36563"/>
            </a:avLst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Coordinated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0988" y="5785710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Form Community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4851F5-2D76-4C9E-BAB2-6097C451C839}"/>
              </a:ext>
            </a:extLst>
          </p:cNvPr>
          <p:cNvSpPr/>
          <p:nvPr/>
        </p:nvSpPr>
        <p:spPr>
          <a:xfrm>
            <a:off x="5299488" y="2857446"/>
            <a:ext cx="1390396" cy="3296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Pentagon 68"/>
          <p:cNvSpPr/>
          <p:nvPr/>
        </p:nvSpPr>
        <p:spPr>
          <a:xfrm>
            <a:off x="5299489" y="2605291"/>
            <a:ext cx="1390396" cy="546827"/>
          </a:xfrm>
          <a:prstGeom prst="homePlate">
            <a:avLst>
              <a:gd name="adj" fmla="val 36563"/>
            </a:avLst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Cloud-enabled Architecture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43666" y="4392439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cs typeface="Open Sans Light"/>
              </a:rPr>
              <a:t>Make Flexible by Design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4851F5-2D76-4C9E-BAB2-6097C451C839}"/>
              </a:ext>
            </a:extLst>
          </p:cNvPr>
          <p:cNvSpPr/>
          <p:nvPr/>
        </p:nvSpPr>
        <p:spPr>
          <a:xfrm>
            <a:off x="7496908" y="2858443"/>
            <a:ext cx="1390396" cy="3295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Pentagon 75"/>
          <p:cNvSpPr/>
          <p:nvPr/>
        </p:nvSpPr>
        <p:spPr>
          <a:xfrm>
            <a:off x="7496910" y="2605296"/>
            <a:ext cx="1390396" cy="546827"/>
          </a:xfrm>
          <a:prstGeom prst="homePlate">
            <a:avLst>
              <a:gd name="adj" fmla="val 36563"/>
            </a:avLst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14850" y="5841489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Balance Workload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4851F5-2D76-4C9E-BAB2-6097C451C839}"/>
              </a:ext>
            </a:extLst>
          </p:cNvPr>
          <p:cNvSpPr/>
          <p:nvPr/>
        </p:nvSpPr>
        <p:spPr>
          <a:xfrm>
            <a:off x="9720816" y="2857449"/>
            <a:ext cx="1390396" cy="3296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Pentagon 82"/>
          <p:cNvSpPr/>
          <p:nvPr/>
        </p:nvSpPr>
        <p:spPr>
          <a:xfrm>
            <a:off x="9720817" y="2605294"/>
            <a:ext cx="1390396" cy="546827"/>
          </a:xfrm>
          <a:prstGeom prst="homePlate">
            <a:avLst>
              <a:gd name="adj" fmla="val 36563"/>
            </a:avLst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Compete for Excellence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819604" y="3771055"/>
            <a:ext cx="1244939" cy="188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Accelerate Innovation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50676" y="5817100"/>
            <a:ext cx="1176438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Connect Assets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4982" y="4354551"/>
            <a:ext cx="1045419" cy="176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Unify Integration</a:t>
            </a:r>
          </a:p>
        </p:txBody>
      </p:sp>
      <p:sp>
        <p:nvSpPr>
          <p:cNvPr id="109" name="Freeform 19"/>
          <p:cNvSpPr>
            <a:spLocks noEditPoints="1"/>
          </p:cNvSpPr>
          <p:nvPr/>
        </p:nvSpPr>
        <p:spPr bwMode="auto">
          <a:xfrm>
            <a:off x="3528154" y="3812984"/>
            <a:ext cx="472579" cy="469078"/>
          </a:xfrm>
          <a:custGeom>
            <a:avLst/>
            <a:gdLst/>
            <a:ahLst/>
            <a:cxnLst>
              <a:cxn ang="0">
                <a:pos x="217" y="96"/>
              </a:cxn>
              <a:cxn ang="0">
                <a:pos x="207" y="106"/>
              </a:cxn>
              <a:cxn ang="0">
                <a:pos x="207" y="137"/>
              </a:cxn>
              <a:cxn ang="0">
                <a:pos x="217" y="147"/>
              </a:cxn>
              <a:cxn ang="0">
                <a:pos x="227" y="137"/>
              </a:cxn>
              <a:cxn ang="0">
                <a:pos x="227" y="106"/>
              </a:cxn>
              <a:cxn ang="0">
                <a:pos x="217" y="96"/>
              </a:cxn>
              <a:cxn ang="0">
                <a:pos x="156" y="110"/>
              </a:cxn>
              <a:cxn ang="0">
                <a:pos x="145" y="121"/>
              </a:cxn>
              <a:cxn ang="0">
                <a:pos x="156" y="133"/>
              </a:cxn>
              <a:cxn ang="0">
                <a:pos x="168" y="121"/>
              </a:cxn>
              <a:cxn ang="0">
                <a:pos x="156" y="110"/>
              </a:cxn>
              <a:cxn ang="0">
                <a:pos x="183" y="75"/>
              </a:cxn>
              <a:cxn ang="0">
                <a:pos x="121" y="14"/>
              </a:cxn>
              <a:cxn ang="0">
                <a:pos x="115" y="21"/>
              </a:cxn>
              <a:cxn ang="0">
                <a:pos x="121" y="27"/>
              </a:cxn>
              <a:cxn ang="0">
                <a:pos x="170" y="75"/>
              </a:cxn>
              <a:cxn ang="0">
                <a:pos x="176" y="81"/>
              </a:cxn>
              <a:cxn ang="0">
                <a:pos x="183" y="75"/>
              </a:cxn>
              <a:cxn ang="0">
                <a:pos x="180" y="121"/>
              </a:cxn>
              <a:cxn ang="0">
                <a:pos x="156" y="97"/>
              </a:cxn>
              <a:cxn ang="0">
                <a:pos x="132" y="121"/>
              </a:cxn>
              <a:cxn ang="0">
                <a:pos x="156" y="145"/>
              </a:cxn>
              <a:cxn ang="0">
                <a:pos x="180" y="121"/>
              </a:cxn>
              <a:cxn ang="0">
                <a:pos x="102" y="121"/>
              </a:cxn>
              <a:cxn ang="0">
                <a:pos x="87" y="106"/>
              </a:cxn>
              <a:cxn ang="0">
                <a:pos x="72" y="121"/>
              </a:cxn>
              <a:cxn ang="0">
                <a:pos x="87" y="136"/>
              </a:cxn>
              <a:cxn ang="0">
                <a:pos x="102" y="121"/>
              </a:cxn>
              <a:cxn ang="0">
                <a:pos x="198" y="75"/>
              </a:cxn>
              <a:cxn ang="0">
                <a:pos x="198" y="180"/>
              </a:cxn>
              <a:cxn ang="0">
                <a:pos x="191" y="186"/>
              </a:cxn>
              <a:cxn ang="0">
                <a:pos x="52" y="186"/>
              </a:cxn>
              <a:cxn ang="0">
                <a:pos x="46" y="180"/>
              </a:cxn>
              <a:cxn ang="0">
                <a:pos x="46" y="151"/>
              </a:cxn>
              <a:cxn ang="0">
                <a:pos x="33" y="128"/>
              </a:cxn>
              <a:cxn ang="0">
                <a:pos x="21" y="128"/>
              </a:cxn>
              <a:cxn ang="0">
                <a:pos x="11" y="133"/>
              </a:cxn>
              <a:cxn ang="0">
                <a:pos x="0" y="121"/>
              </a:cxn>
              <a:cxn ang="0">
                <a:pos x="11" y="110"/>
              </a:cxn>
              <a:cxn ang="0">
                <a:pos x="21" y="115"/>
              </a:cxn>
              <a:cxn ang="0">
                <a:pos x="33" y="115"/>
              </a:cxn>
              <a:cxn ang="0">
                <a:pos x="46" y="92"/>
              </a:cxn>
              <a:cxn ang="0">
                <a:pos x="46" y="75"/>
              </a:cxn>
              <a:cxn ang="0">
                <a:pos x="121" y="0"/>
              </a:cxn>
              <a:cxn ang="0">
                <a:pos x="198" y="75"/>
              </a:cxn>
              <a:cxn ang="0">
                <a:pos x="73" y="197"/>
              </a:cxn>
              <a:cxn ang="0">
                <a:pos x="170" y="197"/>
              </a:cxn>
              <a:cxn ang="0">
                <a:pos x="121" y="226"/>
              </a:cxn>
              <a:cxn ang="0">
                <a:pos x="73" y="197"/>
              </a:cxn>
            </a:cxnLst>
            <a:rect l="0" t="0" r="r" b="b"/>
            <a:pathLst>
              <a:path w="227" h="226">
                <a:moveTo>
                  <a:pt x="217" y="96"/>
                </a:moveTo>
                <a:cubicBezTo>
                  <a:pt x="211" y="96"/>
                  <a:pt x="207" y="100"/>
                  <a:pt x="207" y="106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7" y="143"/>
                  <a:pt x="211" y="147"/>
                  <a:pt x="217" y="147"/>
                </a:cubicBezTo>
                <a:cubicBezTo>
                  <a:pt x="222" y="147"/>
                  <a:pt x="227" y="143"/>
                  <a:pt x="227" y="137"/>
                </a:cubicBezTo>
                <a:cubicBezTo>
                  <a:pt x="227" y="106"/>
                  <a:pt x="227" y="106"/>
                  <a:pt x="227" y="106"/>
                </a:cubicBezTo>
                <a:cubicBezTo>
                  <a:pt x="227" y="100"/>
                  <a:pt x="222" y="96"/>
                  <a:pt x="217" y="96"/>
                </a:cubicBezTo>
                <a:close/>
                <a:moveTo>
                  <a:pt x="156" y="110"/>
                </a:moveTo>
                <a:cubicBezTo>
                  <a:pt x="150" y="110"/>
                  <a:pt x="145" y="115"/>
                  <a:pt x="145" y="121"/>
                </a:cubicBezTo>
                <a:cubicBezTo>
                  <a:pt x="145" y="128"/>
                  <a:pt x="150" y="133"/>
                  <a:pt x="156" y="133"/>
                </a:cubicBezTo>
                <a:cubicBezTo>
                  <a:pt x="163" y="133"/>
                  <a:pt x="168" y="128"/>
                  <a:pt x="168" y="121"/>
                </a:cubicBezTo>
                <a:cubicBezTo>
                  <a:pt x="168" y="115"/>
                  <a:pt x="163" y="110"/>
                  <a:pt x="156" y="110"/>
                </a:cubicBezTo>
                <a:close/>
                <a:moveTo>
                  <a:pt x="183" y="75"/>
                </a:moveTo>
                <a:cubicBezTo>
                  <a:pt x="183" y="42"/>
                  <a:pt x="156" y="14"/>
                  <a:pt x="121" y="14"/>
                </a:cubicBezTo>
                <a:cubicBezTo>
                  <a:pt x="118" y="14"/>
                  <a:pt x="115" y="17"/>
                  <a:pt x="115" y="21"/>
                </a:cubicBezTo>
                <a:cubicBezTo>
                  <a:pt x="115" y="24"/>
                  <a:pt x="118" y="27"/>
                  <a:pt x="121" y="27"/>
                </a:cubicBezTo>
                <a:cubicBezTo>
                  <a:pt x="149" y="27"/>
                  <a:pt x="170" y="49"/>
                  <a:pt x="170" y="75"/>
                </a:cubicBezTo>
                <a:cubicBezTo>
                  <a:pt x="170" y="78"/>
                  <a:pt x="173" y="81"/>
                  <a:pt x="176" y="81"/>
                </a:cubicBezTo>
                <a:cubicBezTo>
                  <a:pt x="180" y="81"/>
                  <a:pt x="183" y="78"/>
                  <a:pt x="183" y="75"/>
                </a:cubicBezTo>
                <a:close/>
                <a:moveTo>
                  <a:pt x="180" y="121"/>
                </a:moveTo>
                <a:cubicBezTo>
                  <a:pt x="180" y="108"/>
                  <a:pt x="170" y="97"/>
                  <a:pt x="156" y="97"/>
                </a:cubicBezTo>
                <a:cubicBezTo>
                  <a:pt x="143" y="97"/>
                  <a:pt x="132" y="108"/>
                  <a:pt x="132" y="121"/>
                </a:cubicBezTo>
                <a:cubicBezTo>
                  <a:pt x="132" y="135"/>
                  <a:pt x="143" y="145"/>
                  <a:pt x="156" y="145"/>
                </a:cubicBezTo>
                <a:cubicBezTo>
                  <a:pt x="170" y="145"/>
                  <a:pt x="180" y="135"/>
                  <a:pt x="180" y="121"/>
                </a:cubicBezTo>
                <a:close/>
                <a:moveTo>
                  <a:pt x="102" y="121"/>
                </a:moveTo>
                <a:cubicBezTo>
                  <a:pt x="102" y="113"/>
                  <a:pt x="95" y="106"/>
                  <a:pt x="87" y="106"/>
                </a:cubicBezTo>
                <a:cubicBezTo>
                  <a:pt x="79" y="106"/>
                  <a:pt x="72" y="113"/>
                  <a:pt x="72" y="121"/>
                </a:cubicBezTo>
                <a:cubicBezTo>
                  <a:pt x="72" y="130"/>
                  <a:pt x="79" y="136"/>
                  <a:pt x="87" y="136"/>
                </a:cubicBezTo>
                <a:cubicBezTo>
                  <a:pt x="95" y="136"/>
                  <a:pt x="102" y="130"/>
                  <a:pt x="102" y="121"/>
                </a:cubicBezTo>
                <a:close/>
                <a:moveTo>
                  <a:pt x="198" y="75"/>
                </a:moveTo>
                <a:cubicBezTo>
                  <a:pt x="198" y="180"/>
                  <a:pt x="198" y="180"/>
                  <a:pt x="198" y="180"/>
                </a:cubicBezTo>
                <a:cubicBezTo>
                  <a:pt x="198" y="184"/>
                  <a:pt x="195" y="186"/>
                  <a:pt x="191" y="186"/>
                </a:cubicBezTo>
                <a:cubicBezTo>
                  <a:pt x="52" y="186"/>
                  <a:pt x="52" y="186"/>
                  <a:pt x="52" y="186"/>
                </a:cubicBezTo>
                <a:cubicBezTo>
                  <a:pt x="49" y="186"/>
                  <a:pt x="46" y="184"/>
                  <a:pt x="46" y="180"/>
                </a:cubicBezTo>
                <a:cubicBezTo>
                  <a:pt x="46" y="151"/>
                  <a:pt x="46" y="151"/>
                  <a:pt x="46" y="151"/>
                </a:cubicBezTo>
                <a:cubicBezTo>
                  <a:pt x="39" y="145"/>
                  <a:pt x="35" y="137"/>
                  <a:pt x="33" y="128"/>
                </a:cubicBezTo>
                <a:cubicBezTo>
                  <a:pt x="21" y="128"/>
                  <a:pt x="21" y="128"/>
                  <a:pt x="21" y="128"/>
                </a:cubicBezTo>
                <a:cubicBezTo>
                  <a:pt x="19" y="131"/>
                  <a:pt x="15" y="133"/>
                  <a:pt x="11" y="133"/>
                </a:cubicBezTo>
                <a:cubicBezTo>
                  <a:pt x="5" y="133"/>
                  <a:pt x="0" y="128"/>
                  <a:pt x="0" y="121"/>
                </a:cubicBezTo>
                <a:cubicBezTo>
                  <a:pt x="0" y="115"/>
                  <a:pt x="5" y="110"/>
                  <a:pt x="11" y="110"/>
                </a:cubicBezTo>
                <a:cubicBezTo>
                  <a:pt x="15" y="110"/>
                  <a:pt x="19" y="112"/>
                  <a:pt x="21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5" y="106"/>
                  <a:pt x="39" y="98"/>
                  <a:pt x="46" y="92"/>
                </a:cubicBezTo>
                <a:cubicBezTo>
                  <a:pt x="46" y="75"/>
                  <a:pt x="46" y="75"/>
                  <a:pt x="46" y="75"/>
                </a:cubicBezTo>
                <a:cubicBezTo>
                  <a:pt x="46" y="33"/>
                  <a:pt x="80" y="0"/>
                  <a:pt x="121" y="0"/>
                </a:cubicBezTo>
                <a:cubicBezTo>
                  <a:pt x="164" y="0"/>
                  <a:pt x="198" y="33"/>
                  <a:pt x="198" y="75"/>
                </a:cubicBezTo>
                <a:close/>
                <a:moveTo>
                  <a:pt x="73" y="197"/>
                </a:moveTo>
                <a:cubicBezTo>
                  <a:pt x="170" y="197"/>
                  <a:pt x="170" y="197"/>
                  <a:pt x="170" y="197"/>
                </a:cubicBezTo>
                <a:cubicBezTo>
                  <a:pt x="161" y="213"/>
                  <a:pt x="143" y="226"/>
                  <a:pt x="121" y="226"/>
                </a:cubicBezTo>
                <a:cubicBezTo>
                  <a:pt x="101" y="226"/>
                  <a:pt x="83" y="213"/>
                  <a:pt x="73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722812" y="5096438"/>
            <a:ext cx="914400" cy="1871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cs typeface="Open Sans Light"/>
              </a:rPr>
              <a:t>Deliver an Omni-Cloud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50676" y="5096438"/>
            <a:ext cx="1176437" cy="3462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Leverage Technology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63997" y="4308267"/>
            <a:ext cx="940596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Optimize Capabilities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331421" y="4568718"/>
            <a:ext cx="558606" cy="477134"/>
            <a:chOff x="6054725" y="712789"/>
            <a:chExt cx="1805659" cy="1630362"/>
          </a:xfrm>
        </p:grpSpPr>
        <p:sp>
          <p:nvSpPr>
            <p:cNvPr id="114" name="Oval 20"/>
            <p:cNvSpPr>
              <a:spLocks noChangeArrowheads="1"/>
            </p:cNvSpPr>
            <p:nvPr/>
          </p:nvSpPr>
          <p:spPr bwMode="auto">
            <a:xfrm>
              <a:off x="6054725" y="1628791"/>
              <a:ext cx="547169" cy="182390"/>
            </a:xfrm>
            <a:prstGeom prst="ellipse">
              <a:avLst/>
            </a:pr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6054725" y="1765583"/>
              <a:ext cx="547169" cy="222921"/>
            </a:xfrm>
            <a:custGeom>
              <a:avLst/>
              <a:gdLst>
                <a:gd name="T0" fmla="*/ 102 w 204"/>
                <a:gd name="T1" fmla="*/ 33 h 83"/>
                <a:gd name="T2" fmla="*/ 0 w 204"/>
                <a:gd name="T3" fmla="*/ 0 h 83"/>
                <a:gd name="T4" fmla="*/ 0 w 204"/>
                <a:gd name="T5" fmla="*/ 49 h 83"/>
                <a:gd name="T6" fmla="*/ 102 w 204"/>
                <a:gd name="T7" fmla="*/ 83 h 83"/>
                <a:gd name="T8" fmla="*/ 204 w 204"/>
                <a:gd name="T9" fmla="*/ 49 h 83"/>
                <a:gd name="T10" fmla="*/ 204 w 204"/>
                <a:gd name="T11" fmla="*/ 0 h 83"/>
                <a:gd name="T12" fmla="*/ 102 w 204"/>
                <a:gd name="T1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83">
                  <a:moveTo>
                    <a:pt x="102" y="33"/>
                  </a:moveTo>
                  <a:cubicBezTo>
                    <a:pt x="46" y="33"/>
                    <a:pt x="0" y="18"/>
                    <a:pt x="0" y="0"/>
                  </a:cubicBezTo>
                  <a:cubicBezTo>
                    <a:pt x="0" y="17"/>
                    <a:pt x="0" y="43"/>
                    <a:pt x="0" y="49"/>
                  </a:cubicBezTo>
                  <a:cubicBezTo>
                    <a:pt x="0" y="68"/>
                    <a:pt x="46" y="83"/>
                    <a:pt x="102" y="83"/>
                  </a:cubicBezTo>
                  <a:cubicBezTo>
                    <a:pt x="159" y="83"/>
                    <a:pt x="204" y="68"/>
                    <a:pt x="204" y="49"/>
                  </a:cubicBezTo>
                  <a:cubicBezTo>
                    <a:pt x="204" y="38"/>
                    <a:pt x="204" y="15"/>
                    <a:pt x="204" y="0"/>
                  </a:cubicBezTo>
                  <a:cubicBezTo>
                    <a:pt x="204" y="18"/>
                    <a:pt x="159" y="33"/>
                    <a:pt x="102" y="33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6054725" y="1942907"/>
              <a:ext cx="547169" cy="222921"/>
            </a:xfrm>
            <a:custGeom>
              <a:avLst/>
              <a:gdLst>
                <a:gd name="T0" fmla="*/ 102 w 204"/>
                <a:gd name="T1" fmla="*/ 33 h 83"/>
                <a:gd name="T2" fmla="*/ 0 w 204"/>
                <a:gd name="T3" fmla="*/ 0 h 83"/>
                <a:gd name="T4" fmla="*/ 0 w 204"/>
                <a:gd name="T5" fmla="*/ 50 h 83"/>
                <a:gd name="T6" fmla="*/ 102 w 204"/>
                <a:gd name="T7" fmla="*/ 83 h 83"/>
                <a:gd name="T8" fmla="*/ 204 w 204"/>
                <a:gd name="T9" fmla="*/ 50 h 83"/>
                <a:gd name="T10" fmla="*/ 204 w 204"/>
                <a:gd name="T11" fmla="*/ 0 h 83"/>
                <a:gd name="T12" fmla="*/ 102 w 204"/>
                <a:gd name="T1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83">
                  <a:moveTo>
                    <a:pt x="102" y="33"/>
                  </a:moveTo>
                  <a:cubicBezTo>
                    <a:pt x="46" y="33"/>
                    <a:pt x="0" y="18"/>
                    <a:pt x="0" y="0"/>
                  </a:cubicBezTo>
                  <a:cubicBezTo>
                    <a:pt x="0" y="17"/>
                    <a:pt x="0" y="44"/>
                    <a:pt x="0" y="50"/>
                  </a:cubicBezTo>
                  <a:cubicBezTo>
                    <a:pt x="0" y="68"/>
                    <a:pt x="46" y="83"/>
                    <a:pt x="102" y="83"/>
                  </a:cubicBezTo>
                  <a:cubicBezTo>
                    <a:pt x="159" y="83"/>
                    <a:pt x="204" y="68"/>
                    <a:pt x="204" y="50"/>
                  </a:cubicBezTo>
                  <a:cubicBezTo>
                    <a:pt x="204" y="38"/>
                    <a:pt x="204" y="15"/>
                    <a:pt x="204" y="0"/>
                  </a:cubicBezTo>
                  <a:cubicBezTo>
                    <a:pt x="204" y="18"/>
                    <a:pt x="159" y="33"/>
                    <a:pt x="102" y="33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6054725" y="2120230"/>
              <a:ext cx="547169" cy="222921"/>
            </a:xfrm>
            <a:custGeom>
              <a:avLst/>
              <a:gdLst>
                <a:gd name="T0" fmla="*/ 102 w 204"/>
                <a:gd name="T1" fmla="*/ 34 h 83"/>
                <a:gd name="T2" fmla="*/ 0 w 204"/>
                <a:gd name="T3" fmla="*/ 0 h 83"/>
                <a:gd name="T4" fmla="*/ 0 w 204"/>
                <a:gd name="T5" fmla="*/ 50 h 83"/>
                <a:gd name="T6" fmla="*/ 102 w 204"/>
                <a:gd name="T7" fmla="*/ 83 h 83"/>
                <a:gd name="T8" fmla="*/ 204 w 204"/>
                <a:gd name="T9" fmla="*/ 50 h 83"/>
                <a:gd name="T10" fmla="*/ 204 w 204"/>
                <a:gd name="T11" fmla="*/ 0 h 83"/>
                <a:gd name="T12" fmla="*/ 102 w 204"/>
                <a:gd name="T13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83">
                  <a:moveTo>
                    <a:pt x="102" y="34"/>
                  </a:moveTo>
                  <a:cubicBezTo>
                    <a:pt x="46" y="34"/>
                    <a:pt x="0" y="19"/>
                    <a:pt x="0" y="0"/>
                  </a:cubicBezTo>
                  <a:cubicBezTo>
                    <a:pt x="0" y="18"/>
                    <a:pt x="0" y="44"/>
                    <a:pt x="0" y="50"/>
                  </a:cubicBezTo>
                  <a:cubicBezTo>
                    <a:pt x="0" y="68"/>
                    <a:pt x="46" y="83"/>
                    <a:pt x="102" y="83"/>
                  </a:cubicBezTo>
                  <a:cubicBezTo>
                    <a:pt x="159" y="83"/>
                    <a:pt x="204" y="68"/>
                    <a:pt x="204" y="50"/>
                  </a:cubicBezTo>
                  <a:cubicBezTo>
                    <a:pt x="204" y="38"/>
                    <a:pt x="204" y="16"/>
                    <a:pt x="204" y="0"/>
                  </a:cubicBezTo>
                  <a:cubicBezTo>
                    <a:pt x="204" y="19"/>
                    <a:pt x="159" y="34"/>
                    <a:pt x="102" y="34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8" name="Oval 24"/>
            <p:cNvSpPr>
              <a:spLocks noChangeArrowheads="1"/>
            </p:cNvSpPr>
            <p:nvPr/>
          </p:nvSpPr>
          <p:spPr bwMode="auto">
            <a:xfrm>
              <a:off x="7310175" y="1628791"/>
              <a:ext cx="550209" cy="182390"/>
            </a:xfrm>
            <a:prstGeom prst="ellipse">
              <a:avLst/>
            </a:pr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7310175" y="1765583"/>
              <a:ext cx="550209" cy="222921"/>
            </a:xfrm>
            <a:custGeom>
              <a:avLst/>
              <a:gdLst>
                <a:gd name="T0" fmla="*/ 103 w 205"/>
                <a:gd name="T1" fmla="*/ 33 h 83"/>
                <a:gd name="T2" fmla="*/ 0 w 205"/>
                <a:gd name="T3" fmla="*/ 0 h 83"/>
                <a:gd name="T4" fmla="*/ 0 w 205"/>
                <a:gd name="T5" fmla="*/ 49 h 83"/>
                <a:gd name="T6" fmla="*/ 103 w 205"/>
                <a:gd name="T7" fmla="*/ 83 h 83"/>
                <a:gd name="T8" fmla="*/ 205 w 205"/>
                <a:gd name="T9" fmla="*/ 49 h 83"/>
                <a:gd name="T10" fmla="*/ 205 w 205"/>
                <a:gd name="T11" fmla="*/ 0 h 83"/>
                <a:gd name="T12" fmla="*/ 103 w 205"/>
                <a:gd name="T1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83">
                  <a:moveTo>
                    <a:pt x="103" y="33"/>
                  </a:moveTo>
                  <a:cubicBezTo>
                    <a:pt x="46" y="33"/>
                    <a:pt x="0" y="18"/>
                    <a:pt x="0" y="0"/>
                  </a:cubicBezTo>
                  <a:cubicBezTo>
                    <a:pt x="0" y="17"/>
                    <a:pt x="0" y="43"/>
                    <a:pt x="0" y="49"/>
                  </a:cubicBezTo>
                  <a:cubicBezTo>
                    <a:pt x="0" y="68"/>
                    <a:pt x="46" y="83"/>
                    <a:pt x="103" y="83"/>
                  </a:cubicBezTo>
                  <a:cubicBezTo>
                    <a:pt x="159" y="83"/>
                    <a:pt x="205" y="68"/>
                    <a:pt x="205" y="49"/>
                  </a:cubicBezTo>
                  <a:cubicBezTo>
                    <a:pt x="205" y="38"/>
                    <a:pt x="205" y="15"/>
                    <a:pt x="205" y="0"/>
                  </a:cubicBezTo>
                  <a:cubicBezTo>
                    <a:pt x="205" y="18"/>
                    <a:pt x="159" y="33"/>
                    <a:pt x="103" y="33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7310175" y="1942907"/>
              <a:ext cx="550209" cy="222921"/>
            </a:xfrm>
            <a:custGeom>
              <a:avLst/>
              <a:gdLst>
                <a:gd name="T0" fmla="*/ 103 w 205"/>
                <a:gd name="T1" fmla="*/ 33 h 83"/>
                <a:gd name="T2" fmla="*/ 0 w 205"/>
                <a:gd name="T3" fmla="*/ 0 h 83"/>
                <a:gd name="T4" fmla="*/ 0 w 205"/>
                <a:gd name="T5" fmla="*/ 50 h 83"/>
                <a:gd name="T6" fmla="*/ 103 w 205"/>
                <a:gd name="T7" fmla="*/ 83 h 83"/>
                <a:gd name="T8" fmla="*/ 205 w 205"/>
                <a:gd name="T9" fmla="*/ 50 h 83"/>
                <a:gd name="T10" fmla="*/ 205 w 205"/>
                <a:gd name="T11" fmla="*/ 0 h 83"/>
                <a:gd name="T12" fmla="*/ 103 w 205"/>
                <a:gd name="T1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83">
                  <a:moveTo>
                    <a:pt x="103" y="33"/>
                  </a:moveTo>
                  <a:cubicBezTo>
                    <a:pt x="46" y="33"/>
                    <a:pt x="0" y="18"/>
                    <a:pt x="0" y="0"/>
                  </a:cubicBezTo>
                  <a:cubicBezTo>
                    <a:pt x="0" y="17"/>
                    <a:pt x="0" y="44"/>
                    <a:pt x="0" y="50"/>
                  </a:cubicBezTo>
                  <a:cubicBezTo>
                    <a:pt x="0" y="68"/>
                    <a:pt x="46" y="83"/>
                    <a:pt x="103" y="83"/>
                  </a:cubicBezTo>
                  <a:cubicBezTo>
                    <a:pt x="159" y="83"/>
                    <a:pt x="205" y="68"/>
                    <a:pt x="205" y="50"/>
                  </a:cubicBezTo>
                  <a:cubicBezTo>
                    <a:pt x="205" y="38"/>
                    <a:pt x="205" y="15"/>
                    <a:pt x="205" y="0"/>
                  </a:cubicBezTo>
                  <a:cubicBezTo>
                    <a:pt x="205" y="18"/>
                    <a:pt x="159" y="33"/>
                    <a:pt x="103" y="33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7310175" y="2120230"/>
              <a:ext cx="550209" cy="222921"/>
            </a:xfrm>
            <a:custGeom>
              <a:avLst/>
              <a:gdLst>
                <a:gd name="T0" fmla="*/ 103 w 205"/>
                <a:gd name="T1" fmla="*/ 34 h 83"/>
                <a:gd name="T2" fmla="*/ 0 w 205"/>
                <a:gd name="T3" fmla="*/ 0 h 83"/>
                <a:gd name="T4" fmla="*/ 0 w 205"/>
                <a:gd name="T5" fmla="*/ 50 h 83"/>
                <a:gd name="T6" fmla="*/ 103 w 205"/>
                <a:gd name="T7" fmla="*/ 83 h 83"/>
                <a:gd name="T8" fmla="*/ 205 w 205"/>
                <a:gd name="T9" fmla="*/ 50 h 83"/>
                <a:gd name="T10" fmla="*/ 205 w 205"/>
                <a:gd name="T11" fmla="*/ 0 h 83"/>
                <a:gd name="T12" fmla="*/ 103 w 205"/>
                <a:gd name="T13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83">
                  <a:moveTo>
                    <a:pt x="103" y="34"/>
                  </a:moveTo>
                  <a:cubicBezTo>
                    <a:pt x="46" y="34"/>
                    <a:pt x="0" y="19"/>
                    <a:pt x="0" y="0"/>
                  </a:cubicBezTo>
                  <a:cubicBezTo>
                    <a:pt x="0" y="18"/>
                    <a:pt x="0" y="44"/>
                    <a:pt x="0" y="50"/>
                  </a:cubicBezTo>
                  <a:cubicBezTo>
                    <a:pt x="0" y="68"/>
                    <a:pt x="46" y="83"/>
                    <a:pt x="103" y="83"/>
                  </a:cubicBezTo>
                  <a:cubicBezTo>
                    <a:pt x="159" y="83"/>
                    <a:pt x="205" y="68"/>
                    <a:pt x="205" y="50"/>
                  </a:cubicBezTo>
                  <a:cubicBezTo>
                    <a:pt x="205" y="38"/>
                    <a:pt x="205" y="16"/>
                    <a:pt x="205" y="0"/>
                  </a:cubicBezTo>
                  <a:cubicBezTo>
                    <a:pt x="205" y="19"/>
                    <a:pt x="159" y="34"/>
                    <a:pt x="103" y="34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2" name="Freeform 28"/>
            <p:cNvSpPr>
              <a:spLocks noEditPoints="1"/>
            </p:cNvSpPr>
            <p:nvPr/>
          </p:nvSpPr>
          <p:spPr bwMode="auto">
            <a:xfrm>
              <a:off x="6430144" y="712789"/>
              <a:ext cx="1054821" cy="271051"/>
            </a:xfrm>
            <a:custGeom>
              <a:avLst/>
              <a:gdLst>
                <a:gd name="T0" fmla="*/ 378 w 393"/>
                <a:gd name="T1" fmla="*/ 0 h 101"/>
                <a:gd name="T2" fmla="*/ 15 w 393"/>
                <a:gd name="T3" fmla="*/ 0 h 101"/>
                <a:gd name="T4" fmla="*/ 0 w 393"/>
                <a:gd name="T5" fmla="*/ 14 h 101"/>
                <a:gd name="T6" fmla="*/ 0 w 393"/>
                <a:gd name="T7" fmla="*/ 87 h 101"/>
                <a:gd name="T8" fmla="*/ 15 w 393"/>
                <a:gd name="T9" fmla="*/ 101 h 101"/>
                <a:gd name="T10" fmla="*/ 378 w 393"/>
                <a:gd name="T11" fmla="*/ 101 h 101"/>
                <a:gd name="T12" fmla="*/ 393 w 393"/>
                <a:gd name="T13" fmla="*/ 87 h 101"/>
                <a:gd name="T14" fmla="*/ 393 w 393"/>
                <a:gd name="T15" fmla="*/ 14 h 101"/>
                <a:gd name="T16" fmla="*/ 378 w 393"/>
                <a:gd name="T17" fmla="*/ 0 h 101"/>
                <a:gd name="T18" fmla="*/ 70 w 393"/>
                <a:gd name="T19" fmla="*/ 57 h 101"/>
                <a:gd name="T20" fmla="*/ 64 w 393"/>
                <a:gd name="T21" fmla="*/ 63 h 101"/>
                <a:gd name="T22" fmla="*/ 50 w 393"/>
                <a:gd name="T23" fmla="*/ 63 h 101"/>
                <a:gd name="T24" fmla="*/ 44 w 393"/>
                <a:gd name="T25" fmla="*/ 57 h 101"/>
                <a:gd name="T26" fmla="*/ 44 w 393"/>
                <a:gd name="T27" fmla="*/ 43 h 101"/>
                <a:gd name="T28" fmla="*/ 50 w 393"/>
                <a:gd name="T29" fmla="*/ 38 h 101"/>
                <a:gd name="T30" fmla="*/ 64 w 393"/>
                <a:gd name="T31" fmla="*/ 38 h 101"/>
                <a:gd name="T32" fmla="*/ 70 w 393"/>
                <a:gd name="T33" fmla="*/ 43 h 101"/>
                <a:gd name="T34" fmla="*/ 70 w 393"/>
                <a:gd name="T35" fmla="*/ 57 h 101"/>
                <a:gd name="T36" fmla="*/ 114 w 393"/>
                <a:gd name="T37" fmla="*/ 63 h 101"/>
                <a:gd name="T38" fmla="*/ 89 w 393"/>
                <a:gd name="T39" fmla="*/ 63 h 101"/>
                <a:gd name="T40" fmla="*/ 89 w 393"/>
                <a:gd name="T41" fmla="*/ 38 h 101"/>
                <a:gd name="T42" fmla="*/ 114 w 393"/>
                <a:gd name="T43" fmla="*/ 38 h 101"/>
                <a:gd name="T44" fmla="*/ 114 w 393"/>
                <a:gd name="T45" fmla="*/ 63 h 101"/>
                <a:gd name="T46" fmla="*/ 348 w 393"/>
                <a:gd name="T47" fmla="*/ 63 h 101"/>
                <a:gd name="T48" fmla="*/ 133 w 393"/>
                <a:gd name="T49" fmla="*/ 63 h 101"/>
                <a:gd name="T50" fmla="*/ 133 w 393"/>
                <a:gd name="T51" fmla="*/ 38 h 101"/>
                <a:gd name="T52" fmla="*/ 348 w 393"/>
                <a:gd name="T53" fmla="*/ 38 h 101"/>
                <a:gd name="T54" fmla="*/ 348 w 393"/>
                <a:gd name="T55" fmla="*/ 6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3" h="101">
                  <a:moveTo>
                    <a:pt x="37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4"/>
                    <a:pt x="7" y="101"/>
                    <a:pt x="15" y="101"/>
                  </a:cubicBezTo>
                  <a:cubicBezTo>
                    <a:pt x="378" y="101"/>
                    <a:pt x="378" y="101"/>
                    <a:pt x="378" y="101"/>
                  </a:cubicBezTo>
                  <a:cubicBezTo>
                    <a:pt x="386" y="101"/>
                    <a:pt x="393" y="94"/>
                    <a:pt x="393" y="87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6"/>
                    <a:pt x="386" y="0"/>
                    <a:pt x="378" y="0"/>
                  </a:cubicBezTo>
                  <a:close/>
                  <a:moveTo>
                    <a:pt x="70" y="57"/>
                  </a:moveTo>
                  <a:cubicBezTo>
                    <a:pt x="70" y="61"/>
                    <a:pt x="67" y="63"/>
                    <a:pt x="64" y="63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47" y="63"/>
                    <a:pt x="44" y="61"/>
                    <a:pt x="44" y="57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0"/>
                    <a:pt x="47" y="38"/>
                    <a:pt x="50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70" y="40"/>
                    <a:pt x="70" y="43"/>
                  </a:cubicBezTo>
                  <a:lnTo>
                    <a:pt x="70" y="57"/>
                  </a:lnTo>
                  <a:close/>
                  <a:moveTo>
                    <a:pt x="114" y="63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14" y="38"/>
                    <a:pt x="114" y="38"/>
                    <a:pt x="114" y="38"/>
                  </a:cubicBezTo>
                  <a:lnTo>
                    <a:pt x="114" y="63"/>
                  </a:lnTo>
                  <a:close/>
                  <a:moveTo>
                    <a:pt x="348" y="63"/>
                  </a:moveTo>
                  <a:cubicBezTo>
                    <a:pt x="133" y="63"/>
                    <a:pt x="133" y="63"/>
                    <a:pt x="133" y="6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348" y="38"/>
                    <a:pt x="348" y="38"/>
                    <a:pt x="348" y="38"/>
                  </a:cubicBezTo>
                  <a:lnTo>
                    <a:pt x="348" y="63"/>
                  </a:ln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3" name="Freeform 29"/>
            <p:cNvSpPr>
              <a:spLocks noEditPoints="1"/>
            </p:cNvSpPr>
            <p:nvPr/>
          </p:nvSpPr>
          <p:spPr bwMode="auto">
            <a:xfrm>
              <a:off x="6430144" y="1018799"/>
              <a:ext cx="1054821" cy="271558"/>
            </a:xfrm>
            <a:custGeom>
              <a:avLst/>
              <a:gdLst>
                <a:gd name="T0" fmla="*/ 378 w 393"/>
                <a:gd name="T1" fmla="*/ 0 h 101"/>
                <a:gd name="T2" fmla="*/ 15 w 393"/>
                <a:gd name="T3" fmla="*/ 0 h 101"/>
                <a:gd name="T4" fmla="*/ 0 w 393"/>
                <a:gd name="T5" fmla="*/ 14 h 101"/>
                <a:gd name="T6" fmla="*/ 0 w 393"/>
                <a:gd name="T7" fmla="*/ 86 h 101"/>
                <a:gd name="T8" fmla="*/ 15 w 393"/>
                <a:gd name="T9" fmla="*/ 101 h 101"/>
                <a:gd name="T10" fmla="*/ 378 w 393"/>
                <a:gd name="T11" fmla="*/ 101 h 101"/>
                <a:gd name="T12" fmla="*/ 393 w 393"/>
                <a:gd name="T13" fmla="*/ 86 h 101"/>
                <a:gd name="T14" fmla="*/ 393 w 393"/>
                <a:gd name="T15" fmla="*/ 14 h 101"/>
                <a:gd name="T16" fmla="*/ 378 w 393"/>
                <a:gd name="T17" fmla="*/ 0 h 101"/>
                <a:gd name="T18" fmla="*/ 70 w 393"/>
                <a:gd name="T19" fmla="*/ 57 h 101"/>
                <a:gd name="T20" fmla="*/ 64 w 393"/>
                <a:gd name="T21" fmla="*/ 63 h 101"/>
                <a:gd name="T22" fmla="*/ 50 w 393"/>
                <a:gd name="T23" fmla="*/ 63 h 101"/>
                <a:gd name="T24" fmla="*/ 44 w 393"/>
                <a:gd name="T25" fmla="*/ 57 h 101"/>
                <a:gd name="T26" fmla="*/ 44 w 393"/>
                <a:gd name="T27" fmla="*/ 43 h 101"/>
                <a:gd name="T28" fmla="*/ 50 w 393"/>
                <a:gd name="T29" fmla="*/ 38 h 101"/>
                <a:gd name="T30" fmla="*/ 64 w 393"/>
                <a:gd name="T31" fmla="*/ 38 h 101"/>
                <a:gd name="T32" fmla="*/ 70 w 393"/>
                <a:gd name="T33" fmla="*/ 43 h 101"/>
                <a:gd name="T34" fmla="*/ 70 w 393"/>
                <a:gd name="T35" fmla="*/ 57 h 101"/>
                <a:gd name="T36" fmla="*/ 114 w 393"/>
                <a:gd name="T37" fmla="*/ 63 h 101"/>
                <a:gd name="T38" fmla="*/ 89 w 393"/>
                <a:gd name="T39" fmla="*/ 63 h 101"/>
                <a:gd name="T40" fmla="*/ 89 w 393"/>
                <a:gd name="T41" fmla="*/ 38 h 101"/>
                <a:gd name="T42" fmla="*/ 114 w 393"/>
                <a:gd name="T43" fmla="*/ 38 h 101"/>
                <a:gd name="T44" fmla="*/ 114 w 393"/>
                <a:gd name="T45" fmla="*/ 63 h 101"/>
                <a:gd name="T46" fmla="*/ 348 w 393"/>
                <a:gd name="T47" fmla="*/ 63 h 101"/>
                <a:gd name="T48" fmla="*/ 133 w 393"/>
                <a:gd name="T49" fmla="*/ 63 h 101"/>
                <a:gd name="T50" fmla="*/ 133 w 393"/>
                <a:gd name="T51" fmla="*/ 38 h 101"/>
                <a:gd name="T52" fmla="*/ 348 w 393"/>
                <a:gd name="T53" fmla="*/ 38 h 101"/>
                <a:gd name="T54" fmla="*/ 348 w 393"/>
                <a:gd name="T55" fmla="*/ 6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3" h="101">
                  <a:moveTo>
                    <a:pt x="37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7" y="101"/>
                    <a:pt x="15" y="101"/>
                  </a:cubicBezTo>
                  <a:cubicBezTo>
                    <a:pt x="378" y="101"/>
                    <a:pt x="378" y="101"/>
                    <a:pt x="378" y="101"/>
                  </a:cubicBezTo>
                  <a:cubicBezTo>
                    <a:pt x="386" y="101"/>
                    <a:pt x="393" y="94"/>
                    <a:pt x="393" y="86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6"/>
                    <a:pt x="386" y="0"/>
                    <a:pt x="378" y="0"/>
                  </a:cubicBezTo>
                  <a:close/>
                  <a:moveTo>
                    <a:pt x="70" y="57"/>
                  </a:moveTo>
                  <a:cubicBezTo>
                    <a:pt x="70" y="60"/>
                    <a:pt x="67" y="63"/>
                    <a:pt x="64" y="63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47" y="63"/>
                    <a:pt x="44" y="60"/>
                    <a:pt x="44" y="57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0"/>
                    <a:pt x="47" y="38"/>
                    <a:pt x="50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70" y="40"/>
                    <a:pt x="70" y="43"/>
                  </a:cubicBezTo>
                  <a:lnTo>
                    <a:pt x="70" y="57"/>
                  </a:lnTo>
                  <a:close/>
                  <a:moveTo>
                    <a:pt x="114" y="63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14" y="38"/>
                    <a:pt x="114" y="38"/>
                    <a:pt x="114" y="38"/>
                  </a:cubicBezTo>
                  <a:lnTo>
                    <a:pt x="114" y="63"/>
                  </a:lnTo>
                  <a:close/>
                  <a:moveTo>
                    <a:pt x="348" y="63"/>
                  </a:moveTo>
                  <a:cubicBezTo>
                    <a:pt x="133" y="63"/>
                    <a:pt x="133" y="63"/>
                    <a:pt x="133" y="6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348" y="38"/>
                    <a:pt x="348" y="38"/>
                    <a:pt x="348" y="38"/>
                  </a:cubicBezTo>
                  <a:lnTo>
                    <a:pt x="348" y="63"/>
                  </a:ln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4" name="Freeform 30"/>
            <p:cNvSpPr>
              <a:spLocks noEditPoints="1"/>
            </p:cNvSpPr>
            <p:nvPr/>
          </p:nvSpPr>
          <p:spPr bwMode="auto">
            <a:xfrm>
              <a:off x="6430144" y="1325315"/>
              <a:ext cx="1054821" cy="271051"/>
            </a:xfrm>
            <a:custGeom>
              <a:avLst/>
              <a:gdLst>
                <a:gd name="T0" fmla="*/ 378 w 393"/>
                <a:gd name="T1" fmla="*/ 0 h 101"/>
                <a:gd name="T2" fmla="*/ 15 w 393"/>
                <a:gd name="T3" fmla="*/ 0 h 101"/>
                <a:gd name="T4" fmla="*/ 0 w 393"/>
                <a:gd name="T5" fmla="*/ 14 h 101"/>
                <a:gd name="T6" fmla="*/ 0 w 393"/>
                <a:gd name="T7" fmla="*/ 86 h 101"/>
                <a:gd name="T8" fmla="*/ 15 w 393"/>
                <a:gd name="T9" fmla="*/ 101 h 101"/>
                <a:gd name="T10" fmla="*/ 378 w 393"/>
                <a:gd name="T11" fmla="*/ 101 h 101"/>
                <a:gd name="T12" fmla="*/ 393 w 393"/>
                <a:gd name="T13" fmla="*/ 86 h 101"/>
                <a:gd name="T14" fmla="*/ 393 w 393"/>
                <a:gd name="T15" fmla="*/ 14 h 101"/>
                <a:gd name="T16" fmla="*/ 378 w 393"/>
                <a:gd name="T17" fmla="*/ 0 h 101"/>
                <a:gd name="T18" fmla="*/ 70 w 393"/>
                <a:gd name="T19" fmla="*/ 57 h 101"/>
                <a:gd name="T20" fmla="*/ 64 w 393"/>
                <a:gd name="T21" fmla="*/ 63 h 101"/>
                <a:gd name="T22" fmla="*/ 50 w 393"/>
                <a:gd name="T23" fmla="*/ 63 h 101"/>
                <a:gd name="T24" fmla="*/ 44 w 393"/>
                <a:gd name="T25" fmla="*/ 57 h 101"/>
                <a:gd name="T26" fmla="*/ 44 w 393"/>
                <a:gd name="T27" fmla="*/ 43 h 101"/>
                <a:gd name="T28" fmla="*/ 50 w 393"/>
                <a:gd name="T29" fmla="*/ 38 h 101"/>
                <a:gd name="T30" fmla="*/ 64 w 393"/>
                <a:gd name="T31" fmla="*/ 38 h 101"/>
                <a:gd name="T32" fmla="*/ 70 w 393"/>
                <a:gd name="T33" fmla="*/ 43 h 101"/>
                <a:gd name="T34" fmla="*/ 70 w 393"/>
                <a:gd name="T35" fmla="*/ 57 h 101"/>
                <a:gd name="T36" fmla="*/ 114 w 393"/>
                <a:gd name="T37" fmla="*/ 63 h 101"/>
                <a:gd name="T38" fmla="*/ 89 w 393"/>
                <a:gd name="T39" fmla="*/ 63 h 101"/>
                <a:gd name="T40" fmla="*/ 89 w 393"/>
                <a:gd name="T41" fmla="*/ 38 h 101"/>
                <a:gd name="T42" fmla="*/ 114 w 393"/>
                <a:gd name="T43" fmla="*/ 38 h 101"/>
                <a:gd name="T44" fmla="*/ 114 w 393"/>
                <a:gd name="T45" fmla="*/ 63 h 101"/>
                <a:gd name="T46" fmla="*/ 348 w 393"/>
                <a:gd name="T47" fmla="*/ 63 h 101"/>
                <a:gd name="T48" fmla="*/ 133 w 393"/>
                <a:gd name="T49" fmla="*/ 63 h 101"/>
                <a:gd name="T50" fmla="*/ 133 w 393"/>
                <a:gd name="T51" fmla="*/ 38 h 101"/>
                <a:gd name="T52" fmla="*/ 348 w 393"/>
                <a:gd name="T53" fmla="*/ 38 h 101"/>
                <a:gd name="T54" fmla="*/ 348 w 393"/>
                <a:gd name="T55" fmla="*/ 6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3" h="101">
                  <a:moveTo>
                    <a:pt x="37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7" y="101"/>
                    <a:pt x="15" y="101"/>
                  </a:cubicBezTo>
                  <a:cubicBezTo>
                    <a:pt x="378" y="101"/>
                    <a:pt x="378" y="101"/>
                    <a:pt x="378" y="101"/>
                  </a:cubicBezTo>
                  <a:cubicBezTo>
                    <a:pt x="386" y="101"/>
                    <a:pt x="393" y="94"/>
                    <a:pt x="393" y="86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6"/>
                    <a:pt x="386" y="0"/>
                    <a:pt x="378" y="0"/>
                  </a:cubicBezTo>
                  <a:close/>
                  <a:moveTo>
                    <a:pt x="70" y="57"/>
                  </a:moveTo>
                  <a:cubicBezTo>
                    <a:pt x="70" y="60"/>
                    <a:pt x="67" y="63"/>
                    <a:pt x="64" y="63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47" y="63"/>
                    <a:pt x="44" y="60"/>
                    <a:pt x="44" y="57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0"/>
                    <a:pt x="47" y="38"/>
                    <a:pt x="50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70" y="40"/>
                    <a:pt x="70" y="43"/>
                  </a:cubicBezTo>
                  <a:lnTo>
                    <a:pt x="70" y="57"/>
                  </a:lnTo>
                  <a:close/>
                  <a:moveTo>
                    <a:pt x="114" y="63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14" y="38"/>
                    <a:pt x="114" y="38"/>
                    <a:pt x="114" y="38"/>
                  </a:cubicBezTo>
                  <a:lnTo>
                    <a:pt x="114" y="63"/>
                  </a:lnTo>
                  <a:close/>
                  <a:moveTo>
                    <a:pt x="348" y="63"/>
                  </a:moveTo>
                  <a:cubicBezTo>
                    <a:pt x="133" y="63"/>
                    <a:pt x="133" y="63"/>
                    <a:pt x="133" y="6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348" y="38"/>
                    <a:pt x="348" y="38"/>
                    <a:pt x="348" y="38"/>
                  </a:cubicBezTo>
                  <a:lnTo>
                    <a:pt x="348" y="63"/>
                  </a:ln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7514350" y="1051223"/>
              <a:ext cx="190496" cy="545143"/>
            </a:xfrm>
            <a:custGeom>
              <a:avLst/>
              <a:gdLst>
                <a:gd name="T0" fmla="*/ 58 w 71"/>
                <a:gd name="T1" fmla="*/ 203 h 203"/>
                <a:gd name="T2" fmla="*/ 46 w 71"/>
                <a:gd name="T3" fmla="*/ 190 h 203"/>
                <a:gd name="T4" fmla="*/ 46 w 71"/>
                <a:gd name="T5" fmla="*/ 41 h 203"/>
                <a:gd name="T6" fmla="*/ 30 w 71"/>
                <a:gd name="T7" fmla="*/ 26 h 203"/>
                <a:gd name="T8" fmla="*/ 13 w 71"/>
                <a:gd name="T9" fmla="*/ 26 h 203"/>
                <a:gd name="T10" fmla="*/ 0 w 71"/>
                <a:gd name="T11" fmla="*/ 13 h 203"/>
                <a:gd name="T12" fmla="*/ 13 w 71"/>
                <a:gd name="T13" fmla="*/ 0 h 203"/>
                <a:gd name="T14" fmla="*/ 30 w 71"/>
                <a:gd name="T15" fmla="*/ 0 h 203"/>
                <a:gd name="T16" fmla="*/ 71 w 71"/>
                <a:gd name="T17" fmla="*/ 41 h 203"/>
                <a:gd name="T18" fmla="*/ 71 w 71"/>
                <a:gd name="T19" fmla="*/ 190 h 203"/>
                <a:gd name="T20" fmla="*/ 58 w 71"/>
                <a:gd name="T21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203">
                  <a:moveTo>
                    <a:pt x="58" y="203"/>
                  </a:moveTo>
                  <a:cubicBezTo>
                    <a:pt x="51" y="203"/>
                    <a:pt x="46" y="197"/>
                    <a:pt x="46" y="19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3"/>
                    <a:pt x="38" y="26"/>
                    <a:pt x="30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9"/>
                    <a:pt x="71" y="41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71" y="197"/>
                    <a:pt x="65" y="203"/>
                    <a:pt x="58" y="203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6634319" y="2138976"/>
              <a:ext cx="646471" cy="69916"/>
            </a:xfrm>
            <a:custGeom>
              <a:avLst/>
              <a:gdLst>
                <a:gd name="T0" fmla="*/ 228 w 241"/>
                <a:gd name="T1" fmla="*/ 26 h 26"/>
                <a:gd name="T2" fmla="*/ 13 w 241"/>
                <a:gd name="T3" fmla="*/ 26 h 26"/>
                <a:gd name="T4" fmla="*/ 0 w 241"/>
                <a:gd name="T5" fmla="*/ 13 h 26"/>
                <a:gd name="T6" fmla="*/ 13 w 241"/>
                <a:gd name="T7" fmla="*/ 0 h 26"/>
                <a:gd name="T8" fmla="*/ 228 w 241"/>
                <a:gd name="T9" fmla="*/ 0 h 26"/>
                <a:gd name="T10" fmla="*/ 241 w 241"/>
                <a:gd name="T11" fmla="*/ 13 h 26"/>
                <a:gd name="T12" fmla="*/ 228 w 241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6">
                  <a:moveTo>
                    <a:pt x="228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1" y="6"/>
                    <a:pt x="241" y="13"/>
                  </a:cubicBezTo>
                  <a:cubicBezTo>
                    <a:pt x="241" y="20"/>
                    <a:pt x="235" y="26"/>
                    <a:pt x="228" y="26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" name="Freeform 33"/>
            <p:cNvSpPr>
              <a:spLocks/>
            </p:cNvSpPr>
            <p:nvPr/>
          </p:nvSpPr>
          <p:spPr bwMode="auto">
            <a:xfrm>
              <a:off x="6210263" y="1051223"/>
              <a:ext cx="190496" cy="545143"/>
            </a:xfrm>
            <a:custGeom>
              <a:avLst/>
              <a:gdLst>
                <a:gd name="T0" fmla="*/ 12 w 71"/>
                <a:gd name="T1" fmla="*/ 203 h 203"/>
                <a:gd name="T2" fmla="*/ 0 w 71"/>
                <a:gd name="T3" fmla="*/ 190 h 203"/>
                <a:gd name="T4" fmla="*/ 0 w 71"/>
                <a:gd name="T5" fmla="*/ 41 h 203"/>
                <a:gd name="T6" fmla="*/ 41 w 71"/>
                <a:gd name="T7" fmla="*/ 0 h 203"/>
                <a:gd name="T8" fmla="*/ 58 w 71"/>
                <a:gd name="T9" fmla="*/ 0 h 203"/>
                <a:gd name="T10" fmla="*/ 71 w 71"/>
                <a:gd name="T11" fmla="*/ 13 h 203"/>
                <a:gd name="T12" fmla="*/ 58 w 71"/>
                <a:gd name="T13" fmla="*/ 26 h 203"/>
                <a:gd name="T14" fmla="*/ 41 w 71"/>
                <a:gd name="T15" fmla="*/ 26 h 203"/>
                <a:gd name="T16" fmla="*/ 25 w 71"/>
                <a:gd name="T17" fmla="*/ 41 h 203"/>
                <a:gd name="T18" fmla="*/ 25 w 71"/>
                <a:gd name="T19" fmla="*/ 190 h 203"/>
                <a:gd name="T20" fmla="*/ 12 w 71"/>
                <a:gd name="T21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203">
                  <a:moveTo>
                    <a:pt x="12" y="203"/>
                  </a:moveTo>
                  <a:cubicBezTo>
                    <a:pt x="5" y="203"/>
                    <a:pt x="0" y="197"/>
                    <a:pt x="0" y="19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5" y="0"/>
                    <a:pt x="71" y="6"/>
                    <a:pt x="71" y="13"/>
                  </a:cubicBezTo>
                  <a:cubicBezTo>
                    <a:pt x="71" y="20"/>
                    <a:pt x="65" y="26"/>
                    <a:pt x="58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2" y="26"/>
                    <a:pt x="25" y="33"/>
                    <a:pt x="25" y="41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25" y="197"/>
                    <a:pt x="19" y="203"/>
                    <a:pt x="12" y="203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29" name="Freeform 32"/>
          <p:cNvSpPr>
            <a:spLocks noEditPoints="1"/>
          </p:cNvSpPr>
          <p:nvPr/>
        </p:nvSpPr>
        <p:spPr bwMode="auto">
          <a:xfrm>
            <a:off x="7896451" y="3915033"/>
            <a:ext cx="551199" cy="385839"/>
          </a:xfrm>
          <a:custGeom>
            <a:avLst/>
            <a:gdLst/>
            <a:ahLst/>
            <a:cxnLst>
              <a:cxn ang="0">
                <a:pos x="151" y="50"/>
              </a:cxn>
              <a:cxn ang="0">
                <a:pos x="151" y="91"/>
              </a:cxn>
              <a:cxn ang="0">
                <a:pos x="107" y="51"/>
              </a:cxn>
              <a:cxn ang="0">
                <a:pos x="107" y="36"/>
              </a:cxn>
              <a:cxn ang="0">
                <a:pos x="130" y="43"/>
              </a:cxn>
              <a:cxn ang="0">
                <a:pos x="121" y="126"/>
              </a:cxn>
              <a:cxn ang="0">
                <a:pos x="108" y="60"/>
              </a:cxn>
              <a:cxn ang="0">
                <a:pos x="121" y="126"/>
              </a:cxn>
              <a:cxn ang="0">
                <a:pos x="67" y="104"/>
              </a:cxn>
              <a:cxn ang="0">
                <a:pos x="67" y="89"/>
              </a:cxn>
              <a:cxn ang="0">
                <a:pos x="90" y="97"/>
              </a:cxn>
              <a:cxn ang="0">
                <a:pos x="81" y="126"/>
              </a:cxn>
              <a:cxn ang="0">
                <a:pos x="68" y="113"/>
              </a:cxn>
              <a:cxn ang="0">
                <a:pos x="81" y="126"/>
              </a:cxn>
              <a:cxn ang="0">
                <a:pos x="26" y="78"/>
              </a:cxn>
              <a:cxn ang="0">
                <a:pos x="26" y="63"/>
              </a:cxn>
              <a:cxn ang="0">
                <a:pos x="50" y="70"/>
              </a:cxn>
              <a:cxn ang="0">
                <a:pos x="41" y="126"/>
              </a:cxn>
              <a:cxn ang="0">
                <a:pos x="28" y="87"/>
              </a:cxn>
              <a:cxn ang="0">
                <a:pos x="41" y="126"/>
              </a:cxn>
              <a:cxn ang="0">
                <a:pos x="41" y="15"/>
              </a:cxn>
              <a:cxn ang="0">
                <a:pos x="28" y="54"/>
              </a:cxn>
              <a:cxn ang="0">
                <a:pos x="68" y="15"/>
              </a:cxn>
              <a:cxn ang="0">
                <a:pos x="81" y="80"/>
              </a:cxn>
              <a:cxn ang="0">
                <a:pos x="68" y="15"/>
              </a:cxn>
              <a:cxn ang="0">
                <a:pos x="121" y="15"/>
              </a:cxn>
              <a:cxn ang="0">
                <a:pos x="108" y="27"/>
              </a:cxn>
              <a:cxn ang="0">
                <a:pos x="192" y="0"/>
              </a:cxn>
              <a:cxn ang="0">
                <a:pos x="0" y="10"/>
              </a:cxn>
              <a:cxn ang="0">
                <a:pos x="10" y="141"/>
              </a:cxn>
              <a:cxn ang="0">
                <a:pos x="202" y="131"/>
              </a:cxn>
              <a:cxn ang="0">
                <a:pos x="192" y="0"/>
              </a:cxn>
            </a:cxnLst>
            <a:rect l="0" t="0" r="r" b="b"/>
            <a:pathLst>
              <a:path w="202" h="141">
                <a:moveTo>
                  <a:pt x="151" y="91"/>
                </a:moveTo>
                <a:cubicBezTo>
                  <a:pt x="151" y="50"/>
                  <a:pt x="151" y="50"/>
                  <a:pt x="151" y="50"/>
                </a:cubicBezTo>
                <a:cubicBezTo>
                  <a:pt x="182" y="70"/>
                  <a:pt x="182" y="70"/>
                  <a:pt x="182" y="70"/>
                </a:cubicBezTo>
                <a:lnTo>
                  <a:pt x="151" y="91"/>
                </a:lnTo>
                <a:close/>
                <a:moveTo>
                  <a:pt x="122" y="51"/>
                </a:moveTo>
                <a:cubicBezTo>
                  <a:pt x="107" y="51"/>
                  <a:pt x="107" y="51"/>
                  <a:pt x="107" y="51"/>
                </a:cubicBezTo>
                <a:cubicBezTo>
                  <a:pt x="102" y="51"/>
                  <a:pt x="99" y="48"/>
                  <a:pt x="99" y="43"/>
                </a:cubicBezTo>
                <a:cubicBezTo>
                  <a:pt x="99" y="39"/>
                  <a:pt x="102" y="36"/>
                  <a:pt x="107" y="36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7" y="36"/>
                  <a:pt x="130" y="39"/>
                  <a:pt x="130" y="43"/>
                </a:cubicBezTo>
                <a:cubicBezTo>
                  <a:pt x="130" y="48"/>
                  <a:pt x="127" y="51"/>
                  <a:pt x="122" y="51"/>
                </a:cubicBezTo>
                <a:close/>
                <a:moveTo>
                  <a:pt x="121" y="126"/>
                </a:moveTo>
                <a:cubicBezTo>
                  <a:pt x="108" y="126"/>
                  <a:pt x="108" y="126"/>
                  <a:pt x="108" y="126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21" y="60"/>
                  <a:pt x="121" y="60"/>
                  <a:pt x="121" y="60"/>
                </a:cubicBezTo>
                <a:lnTo>
                  <a:pt x="121" y="126"/>
                </a:lnTo>
                <a:close/>
                <a:moveTo>
                  <a:pt x="82" y="104"/>
                </a:moveTo>
                <a:cubicBezTo>
                  <a:pt x="67" y="104"/>
                  <a:pt x="67" y="104"/>
                  <a:pt x="67" y="104"/>
                </a:cubicBezTo>
                <a:cubicBezTo>
                  <a:pt x="62" y="104"/>
                  <a:pt x="59" y="101"/>
                  <a:pt x="59" y="97"/>
                </a:cubicBezTo>
                <a:cubicBezTo>
                  <a:pt x="59" y="93"/>
                  <a:pt x="62" y="89"/>
                  <a:pt x="67" y="89"/>
                </a:cubicBezTo>
                <a:cubicBezTo>
                  <a:pt x="82" y="89"/>
                  <a:pt x="82" y="89"/>
                  <a:pt x="82" y="89"/>
                </a:cubicBezTo>
                <a:cubicBezTo>
                  <a:pt x="87" y="89"/>
                  <a:pt x="90" y="93"/>
                  <a:pt x="90" y="97"/>
                </a:cubicBezTo>
                <a:cubicBezTo>
                  <a:pt x="90" y="101"/>
                  <a:pt x="87" y="104"/>
                  <a:pt x="82" y="104"/>
                </a:cubicBezTo>
                <a:close/>
                <a:moveTo>
                  <a:pt x="81" y="126"/>
                </a:moveTo>
                <a:cubicBezTo>
                  <a:pt x="68" y="126"/>
                  <a:pt x="68" y="126"/>
                  <a:pt x="68" y="126"/>
                </a:cubicBezTo>
                <a:cubicBezTo>
                  <a:pt x="68" y="113"/>
                  <a:pt x="68" y="113"/>
                  <a:pt x="68" y="113"/>
                </a:cubicBezTo>
                <a:cubicBezTo>
                  <a:pt x="81" y="113"/>
                  <a:pt x="81" y="113"/>
                  <a:pt x="81" y="113"/>
                </a:cubicBezTo>
                <a:lnTo>
                  <a:pt x="81" y="126"/>
                </a:lnTo>
                <a:close/>
                <a:moveTo>
                  <a:pt x="42" y="78"/>
                </a:moveTo>
                <a:cubicBezTo>
                  <a:pt x="26" y="78"/>
                  <a:pt x="26" y="78"/>
                  <a:pt x="26" y="78"/>
                </a:cubicBezTo>
                <a:cubicBezTo>
                  <a:pt x="22" y="78"/>
                  <a:pt x="19" y="75"/>
                  <a:pt x="19" y="70"/>
                </a:cubicBezTo>
                <a:cubicBezTo>
                  <a:pt x="19" y="66"/>
                  <a:pt x="22" y="63"/>
                  <a:pt x="26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6" y="63"/>
                  <a:pt x="50" y="66"/>
                  <a:pt x="50" y="70"/>
                </a:cubicBezTo>
                <a:cubicBezTo>
                  <a:pt x="50" y="75"/>
                  <a:pt x="46" y="78"/>
                  <a:pt x="42" y="78"/>
                </a:cubicBezTo>
                <a:close/>
                <a:moveTo>
                  <a:pt x="41" y="126"/>
                </a:moveTo>
                <a:cubicBezTo>
                  <a:pt x="28" y="126"/>
                  <a:pt x="28" y="126"/>
                  <a:pt x="28" y="126"/>
                </a:cubicBezTo>
                <a:cubicBezTo>
                  <a:pt x="28" y="87"/>
                  <a:pt x="28" y="87"/>
                  <a:pt x="28" y="87"/>
                </a:cubicBezTo>
                <a:cubicBezTo>
                  <a:pt x="41" y="87"/>
                  <a:pt x="41" y="87"/>
                  <a:pt x="41" y="87"/>
                </a:cubicBezTo>
                <a:lnTo>
                  <a:pt x="41" y="126"/>
                </a:lnTo>
                <a:close/>
                <a:moveTo>
                  <a:pt x="28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54"/>
                  <a:pt x="41" y="54"/>
                  <a:pt x="41" y="54"/>
                </a:cubicBezTo>
                <a:cubicBezTo>
                  <a:pt x="28" y="54"/>
                  <a:pt x="28" y="54"/>
                  <a:pt x="28" y="54"/>
                </a:cubicBezTo>
                <a:lnTo>
                  <a:pt x="28" y="15"/>
                </a:lnTo>
                <a:close/>
                <a:moveTo>
                  <a:pt x="68" y="15"/>
                </a:moveTo>
                <a:cubicBezTo>
                  <a:pt x="81" y="15"/>
                  <a:pt x="81" y="15"/>
                  <a:pt x="81" y="15"/>
                </a:cubicBezTo>
                <a:cubicBezTo>
                  <a:pt x="81" y="80"/>
                  <a:pt x="81" y="80"/>
                  <a:pt x="81" y="80"/>
                </a:cubicBezTo>
                <a:cubicBezTo>
                  <a:pt x="68" y="80"/>
                  <a:pt x="68" y="80"/>
                  <a:pt x="68" y="80"/>
                </a:cubicBezTo>
                <a:lnTo>
                  <a:pt x="68" y="15"/>
                </a:lnTo>
                <a:close/>
                <a:moveTo>
                  <a:pt x="108" y="15"/>
                </a:moveTo>
                <a:cubicBezTo>
                  <a:pt x="121" y="15"/>
                  <a:pt x="121" y="15"/>
                  <a:pt x="121" y="15"/>
                </a:cubicBezTo>
                <a:cubicBezTo>
                  <a:pt x="121" y="27"/>
                  <a:pt x="121" y="27"/>
                  <a:pt x="121" y="27"/>
                </a:cubicBezTo>
                <a:cubicBezTo>
                  <a:pt x="108" y="27"/>
                  <a:pt x="108" y="27"/>
                  <a:pt x="108" y="27"/>
                </a:cubicBezTo>
                <a:lnTo>
                  <a:pt x="108" y="15"/>
                </a:lnTo>
                <a:close/>
                <a:moveTo>
                  <a:pt x="192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7"/>
                  <a:pt x="5" y="141"/>
                  <a:pt x="10" y="141"/>
                </a:cubicBezTo>
                <a:cubicBezTo>
                  <a:pt x="192" y="141"/>
                  <a:pt x="192" y="141"/>
                  <a:pt x="192" y="141"/>
                </a:cubicBezTo>
                <a:cubicBezTo>
                  <a:pt x="198" y="141"/>
                  <a:pt x="202" y="137"/>
                  <a:pt x="202" y="131"/>
                </a:cubicBezTo>
                <a:cubicBezTo>
                  <a:pt x="202" y="10"/>
                  <a:pt x="202" y="10"/>
                  <a:pt x="202" y="10"/>
                </a:cubicBezTo>
                <a:cubicBezTo>
                  <a:pt x="202" y="4"/>
                  <a:pt x="198" y="0"/>
                  <a:pt x="192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43666" y="5892398"/>
            <a:ext cx="914400" cy="2181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cs typeface="Open Sans Light"/>
              </a:rPr>
              <a:t>Make Secure and Agile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734906" y="3685918"/>
            <a:ext cx="914400" cy="2181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cs typeface="Open Sans Light"/>
              </a:rPr>
              <a:t>Centralize management</a:t>
            </a:r>
          </a:p>
        </p:txBody>
      </p:sp>
      <p:grpSp>
        <p:nvGrpSpPr>
          <p:cNvPr id="143" name="Group 145"/>
          <p:cNvGrpSpPr>
            <a:grpSpLocks noChangeAspect="1"/>
          </p:cNvGrpSpPr>
          <p:nvPr/>
        </p:nvGrpSpPr>
        <p:grpSpPr bwMode="auto">
          <a:xfrm>
            <a:off x="7893554" y="4629785"/>
            <a:ext cx="565219" cy="426194"/>
            <a:chOff x="5990" y="1471"/>
            <a:chExt cx="666" cy="378"/>
          </a:xfrm>
          <a:solidFill>
            <a:schemeClr val="accent2"/>
          </a:solidFill>
        </p:grpSpPr>
        <p:sp>
          <p:nvSpPr>
            <p:cNvPr id="144" name="Freeform 146"/>
            <p:cNvSpPr>
              <a:spLocks/>
            </p:cNvSpPr>
            <p:nvPr/>
          </p:nvSpPr>
          <p:spPr bwMode="auto">
            <a:xfrm>
              <a:off x="6100" y="1572"/>
              <a:ext cx="556" cy="277"/>
            </a:xfrm>
            <a:custGeom>
              <a:avLst/>
              <a:gdLst>
                <a:gd name="T0" fmla="*/ 162 w 187"/>
                <a:gd name="T1" fmla="*/ 44 h 93"/>
                <a:gd name="T2" fmla="*/ 161 w 187"/>
                <a:gd name="T3" fmla="*/ 44 h 93"/>
                <a:gd name="T4" fmla="*/ 161 w 187"/>
                <a:gd name="T5" fmla="*/ 41 h 93"/>
                <a:gd name="T6" fmla="*/ 120 w 187"/>
                <a:gd name="T7" fmla="*/ 0 h 93"/>
                <a:gd name="T8" fmla="*/ 82 w 187"/>
                <a:gd name="T9" fmla="*/ 26 h 93"/>
                <a:gd name="T10" fmla="*/ 62 w 187"/>
                <a:gd name="T11" fmla="*/ 17 h 93"/>
                <a:gd name="T12" fmla="*/ 35 w 187"/>
                <a:gd name="T13" fmla="*/ 44 h 93"/>
                <a:gd name="T14" fmla="*/ 24 w 187"/>
                <a:gd name="T15" fmla="*/ 44 h 93"/>
                <a:gd name="T16" fmla="*/ 0 w 187"/>
                <a:gd name="T17" fmla="*/ 68 h 93"/>
                <a:gd name="T18" fmla="*/ 24 w 187"/>
                <a:gd name="T19" fmla="*/ 93 h 93"/>
                <a:gd name="T20" fmla="*/ 162 w 187"/>
                <a:gd name="T21" fmla="*/ 93 h 93"/>
                <a:gd name="T22" fmla="*/ 187 w 187"/>
                <a:gd name="T23" fmla="*/ 68 h 93"/>
                <a:gd name="T24" fmla="*/ 162 w 187"/>
                <a:gd name="T25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93">
                  <a:moveTo>
                    <a:pt x="162" y="44"/>
                  </a:moveTo>
                  <a:cubicBezTo>
                    <a:pt x="161" y="44"/>
                    <a:pt x="161" y="44"/>
                    <a:pt x="161" y="44"/>
                  </a:cubicBezTo>
                  <a:cubicBezTo>
                    <a:pt x="161" y="43"/>
                    <a:pt x="161" y="42"/>
                    <a:pt x="161" y="41"/>
                  </a:cubicBezTo>
                  <a:cubicBezTo>
                    <a:pt x="161" y="18"/>
                    <a:pt x="143" y="0"/>
                    <a:pt x="120" y="0"/>
                  </a:cubicBezTo>
                  <a:cubicBezTo>
                    <a:pt x="103" y="0"/>
                    <a:pt x="88" y="11"/>
                    <a:pt x="82" y="26"/>
                  </a:cubicBezTo>
                  <a:cubicBezTo>
                    <a:pt x="77" y="21"/>
                    <a:pt x="70" y="17"/>
                    <a:pt x="62" y="17"/>
                  </a:cubicBezTo>
                  <a:cubicBezTo>
                    <a:pt x="47" y="17"/>
                    <a:pt x="35" y="29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1" y="44"/>
                    <a:pt x="0" y="55"/>
                    <a:pt x="0" y="68"/>
                  </a:cubicBezTo>
                  <a:cubicBezTo>
                    <a:pt x="0" y="82"/>
                    <a:pt x="11" y="93"/>
                    <a:pt x="24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76" y="93"/>
                    <a:pt x="187" y="82"/>
                    <a:pt x="187" y="68"/>
                  </a:cubicBezTo>
                  <a:cubicBezTo>
                    <a:pt x="187" y="55"/>
                    <a:pt x="176" y="44"/>
                    <a:pt x="16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5" name="Freeform 147"/>
            <p:cNvSpPr>
              <a:spLocks/>
            </p:cNvSpPr>
            <p:nvPr/>
          </p:nvSpPr>
          <p:spPr bwMode="auto">
            <a:xfrm>
              <a:off x="5990" y="1471"/>
              <a:ext cx="401" cy="253"/>
            </a:xfrm>
            <a:custGeom>
              <a:avLst/>
              <a:gdLst>
                <a:gd name="T0" fmla="*/ 63 w 135"/>
                <a:gd name="T1" fmla="*/ 67 h 85"/>
                <a:gd name="T2" fmla="*/ 73 w 135"/>
                <a:gd name="T3" fmla="*/ 51 h 85"/>
                <a:gd name="T4" fmla="*/ 99 w 135"/>
                <a:gd name="T5" fmla="*/ 41 h 85"/>
                <a:gd name="T6" fmla="*/ 116 w 135"/>
                <a:gd name="T7" fmla="*/ 44 h 85"/>
                <a:gd name="T8" fmla="*/ 135 w 135"/>
                <a:gd name="T9" fmla="*/ 28 h 85"/>
                <a:gd name="T10" fmla="*/ 113 w 135"/>
                <a:gd name="T11" fmla="*/ 16 h 85"/>
                <a:gd name="T12" fmla="*/ 95 w 135"/>
                <a:gd name="T13" fmla="*/ 24 h 85"/>
                <a:gd name="T14" fmla="*/ 60 w 135"/>
                <a:gd name="T15" fmla="*/ 0 h 85"/>
                <a:gd name="T16" fmla="*/ 23 w 135"/>
                <a:gd name="T17" fmla="*/ 37 h 85"/>
                <a:gd name="T18" fmla="*/ 23 w 135"/>
                <a:gd name="T19" fmla="*/ 40 h 85"/>
                <a:gd name="T20" fmla="*/ 22 w 135"/>
                <a:gd name="T21" fmla="*/ 40 h 85"/>
                <a:gd name="T22" fmla="*/ 0 w 135"/>
                <a:gd name="T23" fmla="*/ 63 h 85"/>
                <a:gd name="T24" fmla="*/ 22 w 135"/>
                <a:gd name="T25" fmla="*/ 85 h 85"/>
                <a:gd name="T26" fmla="*/ 31 w 135"/>
                <a:gd name="T27" fmla="*/ 85 h 85"/>
                <a:gd name="T28" fmla="*/ 61 w 135"/>
                <a:gd name="T29" fmla="*/ 67 h 85"/>
                <a:gd name="T30" fmla="*/ 63 w 135"/>
                <a:gd name="T31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85">
                  <a:moveTo>
                    <a:pt x="63" y="67"/>
                  </a:moveTo>
                  <a:cubicBezTo>
                    <a:pt x="65" y="61"/>
                    <a:pt x="68" y="56"/>
                    <a:pt x="73" y="51"/>
                  </a:cubicBezTo>
                  <a:cubicBezTo>
                    <a:pt x="80" y="44"/>
                    <a:pt x="89" y="41"/>
                    <a:pt x="99" y="41"/>
                  </a:cubicBezTo>
                  <a:cubicBezTo>
                    <a:pt x="105" y="41"/>
                    <a:pt x="111" y="42"/>
                    <a:pt x="116" y="44"/>
                  </a:cubicBezTo>
                  <a:cubicBezTo>
                    <a:pt x="121" y="37"/>
                    <a:pt x="127" y="32"/>
                    <a:pt x="135" y="28"/>
                  </a:cubicBezTo>
                  <a:cubicBezTo>
                    <a:pt x="131" y="21"/>
                    <a:pt x="123" y="16"/>
                    <a:pt x="113" y="16"/>
                  </a:cubicBezTo>
                  <a:cubicBezTo>
                    <a:pt x="106" y="16"/>
                    <a:pt x="100" y="19"/>
                    <a:pt x="95" y="24"/>
                  </a:cubicBezTo>
                  <a:cubicBezTo>
                    <a:pt x="90" y="10"/>
                    <a:pt x="76" y="0"/>
                    <a:pt x="60" y="0"/>
                  </a:cubicBezTo>
                  <a:cubicBezTo>
                    <a:pt x="39" y="0"/>
                    <a:pt x="23" y="17"/>
                    <a:pt x="23" y="37"/>
                  </a:cubicBezTo>
                  <a:cubicBezTo>
                    <a:pt x="23" y="38"/>
                    <a:pt x="23" y="39"/>
                    <a:pt x="23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0" y="40"/>
                    <a:pt x="0" y="50"/>
                    <a:pt x="0" y="63"/>
                  </a:cubicBezTo>
                  <a:cubicBezTo>
                    <a:pt x="0" y="75"/>
                    <a:pt x="10" y="85"/>
                    <a:pt x="2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7" y="74"/>
                    <a:pt x="49" y="67"/>
                    <a:pt x="61" y="67"/>
                  </a:cubicBezTo>
                  <a:lnTo>
                    <a:pt x="6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838900" y="3857419"/>
            <a:ext cx="434354" cy="553800"/>
            <a:chOff x="8831275" y="3797300"/>
            <a:chExt cx="508001" cy="682625"/>
          </a:xfrm>
        </p:grpSpPr>
        <p:sp>
          <p:nvSpPr>
            <p:cNvPr id="153" name="Freeform 341"/>
            <p:cNvSpPr>
              <a:spLocks noEditPoints="1"/>
            </p:cNvSpPr>
            <p:nvPr/>
          </p:nvSpPr>
          <p:spPr bwMode="auto">
            <a:xfrm>
              <a:off x="8831275" y="3797300"/>
              <a:ext cx="330200" cy="69850"/>
            </a:xfrm>
            <a:custGeom>
              <a:avLst/>
              <a:gdLst>
                <a:gd name="T0" fmla="*/ 114 w 114"/>
                <a:gd name="T1" fmla="*/ 14 h 24"/>
                <a:gd name="T2" fmla="*/ 99 w 114"/>
                <a:gd name="T3" fmla="*/ 0 h 24"/>
                <a:gd name="T4" fmla="*/ 14 w 114"/>
                <a:gd name="T5" fmla="*/ 0 h 24"/>
                <a:gd name="T6" fmla="*/ 0 w 114"/>
                <a:gd name="T7" fmla="*/ 14 h 24"/>
                <a:gd name="T8" fmla="*/ 0 w 114"/>
                <a:gd name="T9" fmla="*/ 24 h 24"/>
                <a:gd name="T10" fmla="*/ 114 w 114"/>
                <a:gd name="T11" fmla="*/ 24 h 24"/>
                <a:gd name="T12" fmla="*/ 114 w 114"/>
                <a:gd name="T13" fmla="*/ 14 h 24"/>
                <a:gd name="T14" fmla="*/ 76 w 114"/>
                <a:gd name="T15" fmla="*/ 14 h 24"/>
                <a:gd name="T16" fmla="*/ 38 w 114"/>
                <a:gd name="T17" fmla="*/ 14 h 24"/>
                <a:gd name="T18" fmla="*/ 38 w 114"/>
                <a:gd name="T19" fmla="*/ 10 h 24"/>
                <a:gd name="T20" fmla="*/ 76 w 114"/>
                <a:gd name="T21" fmla="*/ 10 h 24"/>
                <a:gd name="T22" fmla="*/ 76 w 114"/>
                <a:gd name="T23" fmla="*/ 14 h 24"/>
                <a:gd name="T24" fmla="*/ 88 w 114"/>
                <a:gd name="T25" fmla="*/ 14 h 24"/>
                <a:gd name="T26" fmla="*/ 85 w 114"/>
                <a:gd name="T27" fmla="*/ 12 h 24"/>
                <a:gd name="T28" fmla="*/ 88 w 114"/>
                <a:gd name="T29" fmla="*/ 10 h 24"/>
                <a:gd name="T30" fmla="*/ 90 w 114"/>
                <a:gd name="T31" fmla="*/ 12 h 24"/>
                <a:gd name="T32" fmla="*/ 88 w 114"/>
                <a:gd name="T3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24">
                  <a:moveTo>
                    <a:pt x="114" y="14"/>
                  </a:moveTo>
                  <a:cubicBezTo>
                    <a:pt x="114" y="7"/>
                    <a:pt x="107" y="0"/>
                    <a:pt x="9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14"/>
                  </a:lnTo>
                  <a:close/>
                  <a:moveTo>
                    <a:pt x="76" y="14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76" y="10"/>
                    <a:pt x="76" y="10"/>
                    <a:pt x="76" y="10"/>
                  </a:cubicBezTo>
                  <a:lnTo>
                    <a:pt x="76" y="14"/>
                  </a:lnTo>
                  <a:close/>
                  <a:moveTo>
                    <a:pt x="88" y="14"/>
                  </a:moveTo>
                  <a:cubicBezTo>
                    <a:pt x="86" y="14"/>
                    <a:pt x="85" y="13"/>
                    <a:pt x="85" y="12"/>
                  </a:cubicBezTo>
                  <a:cubicBezTo>
                    <a:pt x="85" y="11"/>
                    <a:pt x="86" y="10"/>
                    <a:pt x="88" y="10"/>
                  </a:cubicBezTo>
                  <a:cubicBezTo>
                    <a:pt x="89" y="10"/>
                    <a:pt x="90" y="11"/>
                    <a:pt x="90" y="12"/>
                  </a:cubicBezTo>
                  <a:cubicBezTo>
                    <a:pt x="90" y="13"/>
                    <a:pt x="89" y="14"/>
                    <a:pt x="88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4" name="Freeform 342"/>
            <p:cNvSpPr>
              <a:spLocks noEditPoints="1"/>
            </p:cNvSpPr>
            <p:nvPr/>
          </p:nvSpPr>
          <p:spPr bwMode="auto">
            <a:xfrm>
              <a:off x="8831275" y="4314825"/>
              <a:ext cx="327025" cy="95250"/>
            </a:xfrm>
            <a:custGeom>
              <a:avLst/>
              <a:gdLst>
                <a:gd name="T0" fmla="*/ 63 w 113"/>
                <a:gd name="T1" fmla="*/ 0 h 33"/>
                <a:gd name="T2" fmla="*/ 0 w 113"/>
                <a:gd name="T3" fmla="*/ 0 h 33"/>
                <a:gd name="T4" fmla="*/ 0 w 113"/>
                <a:gd name="T5" fmla="*/ 19 h 33"/>
                <a:gd name="T6" fmla="*/ 14 w 113"/>
                <a:gd name="T7" fmla="*/ 33 h 33"/>
                <a:gd name="T8" fmla="*/ 97 w 113"/>
                <a:gd name="T9" fmla="*/ 33 h 33"/>
                <a:gd name="T10" fmla="*/ 99 w 113"/>
                <a:gd name="T11" fmla="*/ 33 h 33"/>
                <a:gd name="T12" fmla="*/ 113 w 113"/>
                <a:gd name="T13" fmla="*/ 19 h 33"/>
                <a:gd name="T14" fmla="*/ 113 w 113"/>
                <a:gd name="T15" fmla="*/ 0 h 33"/>
                <a:gd name="T16" fmla="*/ 63 w 113"/>
                <a:gd name="T17" fmla="*/ 0 h 33"/>
                <a:gd name="T18" fmla="*/ 64 w 113"/>
                <a:gd name="T19" fmla="*/ 23 h 33"/>
                <a:gd name="T20" fmla="*/ 50 w 113"/>
                <a:gd name="T21" fmla="*/ 23 h 33"/>
                <a:gd name="T22" fmla="*/ 50 w 113"/>
                <a:gd name="T23" fmla="*/ 9 h 33"/>
                <a:gd name="T24" fmla="*/ 64 w 113"/>
                <a:gd name="T25" fmla="*/ 9 h 33"/>
                <a:gd name="T26" fmla="*/ 64 w 113"/>
                <a:gd name="T2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33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6"/>
                    <a:pt x="7" y="33"/>
                    <a:pt x="14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7" y="33"/>
                    <a:pt x="113" y="26"/>
                    <a:pt x="113" y="19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63" y="0"/>
                  </a:lnTo>
                  <a:close/>
                  <a:moveTo>
                    <a:pt x="64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23"/>
                    <a:pt x="64" y="23"/>
                    <a:pt x="64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5" name="Freeform 343"/>
            <p:cNvSpPr>
              <a:spLocks noEditPoints="1"/>
            </p:cNvSpPr>
            <p:nvPr/>
          </p:nvSpPr>
          <p:spPr bwMode="auto">
            <a:xfrm>
              <a:off x="8831275" y="3898900"/>
              <a:ext cx="330200" cy="384175"/>
            </a:xfrm>
            <a:custGeom>
              <a:avLst/>
              <a:gdLst>
                <a:gd name="T0" fmla="*/ 81 w 114"/>
                <a:gd name="T1" fmla="*/ 56 h 132"/>
                <a:gd name="T2" fmla="*/ 96 w 114"/>
                <a:gd name="T3" fmla="*/ 50 h 132"/>
                <a:gd name="T4" fmla="*/ 114 w 114"/>
                <a:gd name="T5" fmla="*/ 50 h 132"/>
                <a:gd name="T6" fmla="*/ 114 w 114"/>
                <a:gd name="T7" fmla="*/ 0 h 132"/>
                <a:gd name="T8" fmla="*/ 0 w 114"/>
                <a:gd name="T9" fmla="*/ 0 h 132"/>
                <a:gd name="T10" fmla="*/ 0 w 114"/>
                <a:gd name="T11" fmla="*/ 132 h 132"/>
                <a:gd name="T12" fmla="*/ 59 w 114"/>
                <a:gd name="T13" fmla="*/ 132 h 132"/>
                <a:gd name="T14" fmla="*/ 114 w 114"/>
                <a:gd name="T15" fmla="*/ 132 h 132"/>
                <a:gd name="T16" fmla="*/ 114 w 114"/>
                <a:gd name="T17" fmla="*/ 121 h 132"/>
                <a:gd name="T18" fmla="*/ 114 w 114"/>
                <a:gd name="T19" fmla="*/ 92 h 132"/>
                <a:gd name="T20" fmla="*/ 96 w 114"/>
                <a:gd name="T21" fmla="*/ 92 h 132"/>
                <a:gd name="T22" fmla="*/ 75 w 114"/>
                <a:gd name="T23" fmla="*/ 75 h 132"/>
                <a:gd name="T24" fmla="*/ 19 w 114"/>
                <a:gd name="T25" fmla="*/ 75 h 132"/>
                <a:gd name="T26" fmla="*/ 19 w 114"/>
                <a:gd name="T27" fmla="*/ 71 h 132"/>
                <a:gd name="T28" fmla="*/ 75 w 114"/>
                <a:gd name="T29" fmla="*/ 71 h 132"/>
                <a:gd name="T30" fmla="*/ 78 w 114"/>
                <a:gd name="T31" fmla="*/ 61 h 132"/>
                <a:gd name="T32" fmla="*/ 19 w 114"/>
                <a:gd name="T33" fmla="*/ 61 h 132"/>
                <a:gd name="T34" fmla="*/ 19 w 114"/>
                <a:gd name="T35" fmla="*/ 57 h 132"/>
                <a:gd name="T36" fmla="*/ 81 w 114"/>
                <a:gd name="T37" fmla="*/ 57 h 132"/>
                <a:gd name="T38" fmla="*/ 81 w 114"/>
                <a:gd name="T39" fmla="*/ 56 h 132"/>
                <a:gd name="T40" fmla="*/ 19 w 114"/>
                <a:gd name="T41" fmla="*/ 42 h 132"/>
                <a:gd name="T42" fmla="*/ 95 w 114"/>
                <a:gd name="T43" fmla="*/ 42 h 132"/>
                <a:gd name="T44" fmla="*/ 95 w 114"/>
                <a:gd name="T45" fmla="*/ 47 h 132"/>
                <a:gd name="T46" fmla="*/ 19 w 114"/>
                <a:gd name="T47" fmla="*/ 47 h 132"/>
                <a:gd name="T48" fmla="*/ 19 w 114"/>
                <a:gd name="T49" fmla="*/ 42 h 132"/>
                <a:gd name="T50" fmla="*/ 57 w 114"/>
                <a:gd name="T51" fmla="*/ 85 h 132"/>
                <a:gd name="T52" fmla="*/ 57 w 114"/>
                <a:gd name="T53" fmla="*/ 89 h 132"/>
                <a:gd name="T54" fmla="*/ 19 w 114"/>
                <a:gd name="T55" fmla="*/ 89 h 132"/>
                <a:gd name="T56" fmla="*/ 19 w 114"/>
                <a:gd name="T57" fmla="*/ 85 h 132"/>
                <a:gd name="T58" fmla="*/ 57 w 114"/>
                <a:gd name="T59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132">
                  <a:moveTo>
                    <a:pt x="81" y="56"/>
                  </a:moveTo>
                  <a:cubicBezTo>
                    <a:pt x="85" y="53"/>
                    <a:pt x="90" y="50"/>
                    <a:pt x="96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114" y="132"/>
                    <a:pt x="114" y="132"/>
                    <a:pt x="114" y="132"/>
                  </a:cubicBezTo>
                  <a:cubicBezTo>
                    <a:pt x="114" y="121"/>
                    <a:pt x="114" y="121"/>
                    <a:pt x="114" y="121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86" y="92"/>
                    <a:pt x="77" y="85"/>
                    <a:pt x="75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67"/>
                    <a:pt x="76" y="64"/>
                    <a:pt x="78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81" y="57"/>
                    <a:pt x="81" y="57"/>
                    <a:pt x="81" y="57"/>
                  </a:cubicBezTo>
                  <a:lnTo>
                    <a:pt x="81" y="56"/>
                  </a:lnTo>
                  <a:close/>
                  <a:moveTo>
                    <a:pt x="19" y="42"/>
                  </a:moveTo>
                  <a:cubicBezTo>
                    <a:pt x="95" y="42"/>
                    <a:pt x="95" y="42"/>
                    <a:pt x="95" y="42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9" y="47"/>
                    <a:pt x="19" y="47"/>
                    <a:pt x="19" y="47"/>
                  </a:cubicBezTo>
                  <a:lnTo>
                    <a:pt x="19" y="42"/>
                  </a:lnTo>
                  <a:close/>
                  <a:moveTo>
                    <a:pt x="57" y="85"/>
                  </a:moveTo>
                  <a:cubicBezTo>
                    <a:pt x="57" y="89"/>
                    <a:pt x="57" y="89"/>
                    <a:pt x="57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5"/>
                    <a:pt x="19" y="85"/>
                    <a:pt x="19" y="85"/>
                  </a:cubicBezTo>
                  <a:lnTo>
                    <a:pt x="57" y="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6" name="Freeform 344"/>
            <p:cNvSpPr>
              <a:spLocks/>
            </p:cNvSpPr>
            <p:nvPr/>
          </p:nvSpPr>
          <p:spPr bwMode="auto">
            <a:xfrm>
              <a:off x="9077338" y="4076700"/>
              <a:ext cx="261938" cy="403225"/>
            </a:xfrm>
            <a:custGeom>
              <a:avLst/>
              <a:gdLst>
                <a:gd name="T0" fmla="*/ 65 w 90"/>
                <a:gd name="T1" fmla="*/ 60 h 139"/>
                <a:gd name="T2" fmla="*/ 53 w 90"/>
                <a:gd name="T3" fmla="*/ 5 h 139"/>
                <a:gd name="T4" fmla="*/ 46 w 90"/>
                <a:gd name="T5" fmla="*/ 0 h 139"/>
                <a:gd name="T6" fmla="*/ 46 w 90"/>
                <a:gd name="T7" fmla="*/ 0 h 139"/>
                <a:gd name="T8" fmla="*/ 10 w 90"/>
                <a:gd name="T9" fmla="*/ 0 h 139"/>
                <a:gd name="T10" fmla="*/ 10 w 90"/>
                <a:gd name="T11" fmla="*/ 0 h 139"/>
                <a:gd name="T12" fmla="*/ 10 w 90"/>
                <a:gd name="T13" fmla="*/ 0 h 139"/>
                <a:gd name="T14" fmla="*/ 10 w 90"/>
                <a:gd name="T15" fmla="*/ 0 h 139"/>
                <a:gd name="T16" fmla="*/ 0 w 90"/>
                <a:gd name="T17" fmla="*/ 9 h 139"/>
                <a:gd name="T18" fmla="*/ 0 w 90"/>
                <a:gd name="T19" fmla="*/ 10 h 139"/>
                <a:gd name="T20" fmla="*/ 0 w 90"/>
                <a:gd name="T21" fmla="*/ 14 h 139"/>
                <a:gd name="T22" fmla="*/ 10 w 90"/>
                <a:gd name="T23" fmla="*/ 21 h 139"/>
                <a:gd name="T24" fmla="*/ 39 w 90"/>
                <a:gd name="T25" fmla="*/ 21 h 139"/>
                <a:gd name="T26" fmla="*/ 39 w 90"/>
                <a:gd name="T27" fmla="*/ 100 h 139"/>
                <a:gd name="T28" fmla="*/ 22 w 90"/>
                <a:gd name="T29" fmla="*/ 124 h 139"/>
                <a:gd name="T30" fmla="*/ 37 w 90"/>
                <a:gd name="T31" fmla="*/ 139 h 139"/>
                <a:gd name="T32" fmla="*/ 90 w 90"/>
                <a:gd name="T33" fmla="*/ 86 h 139"/>
                <a:gd name="T34" fmla="*/ 65 w 90"/>
                <a:gd name="T35" fmla="*/ 6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39">
                  <a:moveTo>
                    <a:pt x="65" y="6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2" y="2"/>
                    <a:pt x="49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8"/>
                    <a:pt x="6" y="21"/>
                    <a:pt x="1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112"/>
                    <a:pt x="32" y="121"/>
                    <a:pt x="22" y="124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90" y="86"/>
                    <a:pt x="90" y="86"/>
                    <a:pt x="90" y="86"/>
                  </a:cubicBezTo>
                  <a:lnTo>
                    <a:pt x="65" y="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714850" y="4361640"/>
            <a:ext cx="914400" cy="2181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cs typeface="Open Sans Light"/>
              </a:rPr>
              <a:t>Adopt Control Plane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521340" y="3685295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Standardize Patterns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913503" y="5849459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Optimize Services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535222" y="5107028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Containerize Everything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14355" y="6236015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endParaRPr lang="en-US" sz="900" b="1" dirty="0">
              <a:cs typeface="Open Sans Ligh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76224" y="5089161"/>
            <a:ext cx="1176438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/>
            <a:r>
              <a:rPr lang="en-US" sz="900" b="1" dirty="0">
                <a:cs typeface="Open Sans Light"/>
              </a:rPr>
              <a:t>Synergize Investment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18429" y="3594499"/>
            <a:ext cx="914400" cy="1765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Build Talent</a:t>
            </a:r>
          </a:p>
        </p:txBody>
      </p:sp>
      <p:sp>
        <p:nvSpPr>
          <p:cNvPr id="160" name="Freeform 1198"/>
          <p:cNvSpPr>
            <a:spLocks noEditPoints="1"/>
          </p:cNvSpPr>
          <p:nvPr/>
        </p:nvSpPr>
        <p:spPr bwMode="auto">
          <a:xfrm>
            <a:off x="5728909" y="4596604"/>
            <a:ext cx="551111" cy="492557"/>
          </a:xfrm>
          <a:custGeom>
            <a:avLst/>
            <a:gdLst/>
            <a:ahLst/>
            <a:cxnLst>
              <a:cxn ang="0">
                <a:pos x="681" y="255"/>
              </a:cxn>
              <a:cxn ang="0">
                <a:pos x="743" y="130"/>
              </a:cxn>
              <a:cxn ang="0">
                <a:pos x="489" y="4"/>
              </a:cxn>
              <a:cxn ang="0">
                <a:pos x="409" y="117"/>
              </a:cxn>
              <a:cxn ang="0">
                <a:pos x="328" y="4"/>
              </a:cxn>
              <a:cxn ang="0">
                <a:pos x="74" y="130"/>
              </a:cxn>
              <a:cxn ang="0">
                <a:pos x="136" y="254"/>
              </a:cxn>
              <a:cxn ang="0">
                <a:pos x="1" y="282"/>
              </a:cxn>
              <a:cxn ang="0">
                <a:pos x="146" y="364"/>
              </a:cxn>
              <a:cxn ang="0">
                <a:pos x="156" y="604"/>
              </a:cxn>
              <a:cxn ang="0">
                <a:pos x="402" y="721"/>
              </a:cxn>
              <a:cxn ang="0">
                <a:pos x="415" y="721"/>
              </a:cxn>
              <a:cxn ang="0">
                <a:pos x="661" y="604"/>
              </a:cxn>
              <a:cxn ang="0">
                <a:pos x="671" y="390"/>
              </a:cxn>
              <a:cxn ang="0">
                <a:pos x="853" y="291"/>
              </a:cxn>
              <a:cxn ang="0">
                <a:pos x="489" y="42"/>
              </a:cxn>
              <a:cxn ang="0">
                <a:pos x="646" y="246"/>
              </a:cxn>
              <a:cxn ang="0">
                <a:pos x="489" y="42"/>
              </a:cxn>
              <a:cxn ang="0">
                <a:pos x="181" y="578"/>
              </a:cxn>
              <a:cxn ang="0">
                <a:pos x="256" y="416"/>
              </a:cxn>
              <a:cxn ang="0">
                <a:pos x="265" y="418"/>
              </a:cxn>
              <a:cxn ang="0">
                <a:pos x="391" y="677"/>
              </a:cxn>
              <a:cxn ang="0">
                <a:pos x="204" y="269"/>
              </a:cxn>
              <a:cxn ang="0">
                <a:pos x="613" y="269"/>
              </a:cxn>
              <a:cxn ang="0">
                <a:pos x="593" y="505"/>
              </a:cxn>
              <a:cxn ang="0">
                <a:pos x="569" y="607"/>
              </a:cxn>
              <a:cxn ang="0">
                <a:pos x="534" y="607"/>
              </a:cxn>
              <a:cxn ang="0">
                <a:pos x="518" y="532"/>
              </a:cxn>
              <a:cxn ang="0">
                <a:pos x="498" y="525"/>
              </a:cxn>
              <a:cxn ang="0">
                <a:pos x="538" y="458"/>
              </a:cxn>
              <a:cxn ang="0">
                <a:pos x="596" y="474"/>
              </a:cxn>
              <a:cxn ang="0">
                <a:pos x="593" y="505"/>
              </a:cxn>
              <a:cxn ang="0">
                <a:pos x="671" y="352"/>
              </a:cxn>
              <a:cxn ang="0">
                <a:pos x="469" y="375"/>
              </a:cxn>
              <a:cxn ang="0">
                <a:pos x="671" y="288"/>
              </a:cxn>
              <a:cxn ang="0">
                <a:pos x="775" y="303"/>
              </a:cxn>
            </a:cxnLst>
            <a:rect l="0" t="0" r="r" b="b"/>
            <a:pathLst>
              <a:path w="854" h="722">
                <a:moveTo>
                  <a:pt x="838" y="276"/>
                </a:moveTo>
                <a:cubicBezTo>
                  <a:pt x="681" y="255"/>
                  <a:pt x="681" y="255"/>
                  <a:pt x="681" y="255"/>
                </a:cubicBezTo>
                <a:cubicBezTo>
                  <a:pt x="742" y="144"/>
                  <a:pt x="742" y="144"/>
                  <a:pt x="742" y="144"/>
                </a:cubicBezTo>
                <a:cubicBezTo>
                  <a:pt x="744" y="140"/>
                  <a:pt x="745" y="135"/>
                  <a:pt x="743" y="130"/>
                </a:cubicBezTo>
                <a:cubicBezTo>
                  <a:pt x="742" y="126"/>
                  <a:pt x="739" y="122"/>
                  <a:pt x="734" y="120"/>
                </a:cubicBezTo>
                <a:cubicBezTo>
                  <a:pt x="489" y="4"/>
                  <a:pt x="489" y="4"/>
                  <a:pt x="489" y="4"/>
                </a:cubicBezTo>
                <a:cubicBezTo>
                  <a:pt x="481" y="0"/>
                  <a:pt x="471" y="3"/>
                  <a:pt x="467" y="11"/>
                </a:cubicBezTo>
                <a:cubicBezTo>
                  <a:pt x="409" y="117"/>
                  <a:pt x="409" y="117"/>
                  <a:pt x="409" y="117"/>
                </a:cubicBezTo>
                <a:cubicBezTo>
                  <a:pt x="350" y="11"/>
                  <a:pt x="350" y="11"/>
                  <a:pt x="350" y="11"/>
                </a:cubicBezTo>
                <a:cubicBezTo>
                  <a:pt x="346" y="3"/>
                  <a:pt x="336" y="0"/>
                  <a:pt x="328" y="4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78" y="122"/>
                  <a:pt x="75" y="126"/>
                  <a:pt x="74" y="130"/>
                </a:cubicBezTo>
                <a:cubicBezTo>
                  <a:pt x="72" y="135"/>
                  <a:pt x="73" y="140"/>
                  <a:pt x="75" y="144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6" y="267"/>
                  <a:pt x="16" y="267"/>
                  <a:pt x="16" y="267"/>
                </a:cubicBezTo>
                <a:cubicBezTo>
                  <a:pt x="8" y="268"/>
                  <a:pt x="2" y="274"/>
                  <a:pt x="1" y="282"/>
                </a:cubicBezTo>
                <a:cubicBezTo>
                  <a:pt x="0" y="289"/>
                  <a:pt x="4" y="297"/>
                  <a:pt x="11" y="300"/>
                </a:cubicBezTo>
                <a:cubicBezTo>
                  <a:pt x="146" y="364"/>
                  <a:pt x="146" y="364"/>
                  <a:pt x="146" y="364"/>
                </a:cubicBezTo>
                <a:cubicBezTo>
                  <a:pt x="146" y="589"/>
                  <a:pt x="146" y="589"/>
                  <a:pt x="146" y="589"/>
                </a:cubicBezTo>
                <a:cubicBezTo>
                  <a:pt x="146" y="595"/>
                  <a:pt x="150" y="602"/>
                  <a:pt x="156" y="604"/>
                </a:cubicBezTo>
                <a:cubicBezTo>
                  <a:pt x="401" y="720"/>
                  <a:pt x="401" y="720"/>
                  <a:pt x="401" y="720"/>
                </a:cubicBezTo>
                <a:cubicBezTo>
                  <a:pt x="401" y="721"/>
                  <a:pt x="402" y="721"/>
                  <a:pt x="402" y="721"/>
                </a:cubicBezTo>
                <a:cubicBezTo>
                  <a:pt x="404" y="722"/>
                  <a:pt x="406" y="722"/>
                  <a:pt x="409" y="722"/>
                </a:cubicBezTo>
                <a:cubicBezTo>
                  <a:pt x="411" y="722"/>
                  <a:pt x="413" y="722"/>
                  <a:pt x="415" y="721"/>
                </a:cubicBezTo>
                <a:cubicBezTo>
                  <a:pt x="415" y="721"/>
                  <a:pt x="416" y="721"/>
                  <a:pt x="416" y="720"/>
                </a:cubicBezTo>
                <a:cubicBezTo>
                  <a:pt x="661" y="604"/>
                  <a:pt x="661" y="604"/>
                  <a:pt x="661" y="604"/>
                </a:cubicBezTo>
                <a:cubicBezTo>
                  <a:pt x="667" y="602"/>
                  <a:pt x="671" y="595"/>
                  <a:pt x="671" y="5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843" y="309"/>
                  <a:pt x="843" y="309"/>
                  <a:pt x="843" y="309"/>
                </a:cubicBezTo>
                <a:cubicBezTo>
                  <a:pt x="850" y="306"/>
                  <a:pt x="854" y="298"/>
                  <a:pt x="853" y="291"/>
                </a:cubicBezTo>
                <a:cubicBezTo>
                  <a:pt x="852" y="283"/>
                  <a:pt x="846" y="277"/>
                  <a:pt x="838" y="276"/>
                </a:cubicBezTo>
                <a:close/>
                <a:moveTo>
                  <a:pt x="489" y="42"/>
                </a:moveTo>
                <a:cubicBezTo>
                  <a:pt x="703" y="143"/>
                  <a:pt x="703" y="143"/>
                  <a:pt x="703" y="143"/>
                </a:cubicBezTo>
                <a:cubicBezTo>
                  <a:pt x="646" y="246"/>
                  <a:pt x="646" y="246"/>
                  <a:pt x="646" y="246"/>
                </a:cubicBezTo>
                <a:cubicBezTo>
                  <a:pt x="433" y="145"/>
                  <a:pt x="433" y="145"/>
                  <a:pt x="433" y="145"/>
                </a:cubicBezTo>
                <a:lnTo>
                  <a:pt x="489" y="42"/>
                </a:lnTo>
                <a:close/>
                <a:moveTo>
                  <a:pt x="391" y="677"/>
                </a:moveTo>
                <a:cubicBezTo>
                  <a:pt x="181" y="578"/>
                  <a:pt x="181" y="578"/>
                  <a:pt x="181" y="578"/>
                </a:cubicBezTo>
                <a:cubicBezTo>
                  <a:pt x="181" y="381"/>
                  <a:pt x="181" y="381"/>
                  <a:pt x="181" y="381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8" y="417"/>
                  <a:pt x="261" y="418"/>
                  <a:pt x="263" y="418"/>
                </a:cubicBezTo>
                <a:cubicBezTo>
                  <a:pt x="264" y="418"/>
                  <a:pt x="264" y="418"/>
                  <a:pt x="265" y="418"/>
                </a:cubicBezTo>
                <a:cubicBezTo>
                  <a:pt x="391" y="404"/>
                  <a:pt x="391" y="404"/>
                  <a:pt x="391" y="404"/>
                </a:cubicBezTo>
                <a:lnTo>
                  <a:pt x="391" y="677"/>
                </a:lnTo>
                <a:close/>
                <a:moveTo>
                  <a:pt x="409" y="365"/>
                </a:moveTo>
                <a:cubicBezTo>
                  <a:pt x="204" y="269"/>
                  <a:pt x="204" y="269"/>
                  <a:pt x="204" y="269"/>
                </a:cubicBezTo>
                <a:cubicBezTo>
                  <a:pt x="409" y="172"/>
                  <a:pt x="409" y="172"/>
                  <a:pt x="409" y="172"/>
                </a:cubicBezTo>
                <a:cubicBezTo>
                  <a:pt x="613" y="269"/>
                  <a:pt x="613" y="269"/>
                  <a:pt x="613" y="269"/>
                </a:cubicBezTo>
                <a:lnTo>
                  <a:pt x="409" y="365"/>
                </a:lnTo>
                <a:close/>
                <a:moveTo>
                  <a:pt x="593" y="505"/>
                </a:moveTo>
                <a:cubicBezTo>
                  <a:pt x="569" y="514"/>
                  <a:pt x="569" y="514"/>
                  <a:pt x="569" y="514"/>
                </a:cubicBezTo>
                <a:cubicBezTo>
                  <a:pt x="569" y="607"/>
                  <a:pt x="569" y="607"/>
                  <a:pt x="569" y="607"/>
                </a:cubicBezTo>
                <a:cubicBezTo>
                  <a:pt x="569" y="617"/>
                  <a:pt x="561" y="625"/>
                  <a:pt x="551" y="625"/>
                </a:cubicBezTo>
                <a:cubicBezTo>
                  <a:pt x="542" y="625"/>
                  <a:pt x="534" y="617"/>
                  <a:pt x="534" y="607"/>
                </a:cubicBezTo>
                <a:cubicBezTo>
                  <a:pt x="534" y="526"/>
                  <a:pt x="534" y="526"/>
                  <a:pt x="534" y="526"/>
                </a:cubicBezTo>
                <a:cubicBezTo>
                  <a:pt x="518" y="532"/>
                  <a:pt x="518" y="532"/>
                  <a:pt x="518" y="532"/>
                </a:cubicBezTo>
                <a:cubicBezTo>
                  <a:pt x="516" y="532"/>
                  <a:pt x="514" y="533"/>
                  <a:pt x="513" y="533"/>
                </a:cubicBezTo>
                <a:cubicBezTo>
                  <a:pt x="507" y="533"/>
                  <a:pt x="502" y="530"/>
                  <a:pt x="498" y="525"/>
                </a:cubicBezTo>
                <a:cubicBezTo>
                  <a:pt x="494" y="519"/>
                  <a:pt x="494" y="510"/>
                  <a:pt x="499" y="504"/>
                </a:cubicBezTo>
                <a:cubicBezTo>
                  <a:pt x="538" y="458"/>
                  <a:pt x="538" y="458"/>
                  <a:pt x="538" y="458"/>
                </a:cubicBezTo>
                <a:cubicBezTo>
                  <a:pt x="543" y="452"/>
                  <a:pt x="552" y="450"/>
                  <a:pt x="560" y="454"/>
                </a:cubicBezTo>
                <a:cubicBezTo>
                  <a:pt x="596" y="474"/>
                  <a:pt x="596" y="474"/>
                  <a:pt x="596" y="474"/>
                </a:cubicBezTo>
                <a:cubicBezTo>
                  <a:pt x="602" y="477"/>
                  <a:pt x="605" y="483"/>
                  <a:pt x="604" y="490"/>
                </a:cubicBezTo>
                <a:cubicBezTo>
                  <a:pt x="604" y="497"/>
                  <a:pt x="599" y="503"/>
                  <a:pt x="593" y="505"/>
                </a:cubicBezTo>
                <a:close/>
                <a:moveTo>
                  <a:pt x="671" y="352"/>
                </a:moveTo>
                <a:cubicBezTo>
                  <a:pt x="671" y="352"/>
                  <a:pt x="671" y="352"/>
                  <a:pt x="671" y="352"/>
                </a:cubicBezTo>
                <a:cubicBezTo>
                  <a:pt x="588" y="391"/>
                  <a:pt x="588" y="391"/>
                  <a:pt x="588" y="391"/>
                </a:cubicBezTo>
                <a:cubicBezTo>
                  <a:pt x="469" y="375"/>
                  <a:pt x="469" y="375"/>
                  <a:pt x="469" y="375"/>
                </a:cubicBezTo>
                <a:cubicBezTo>
                  <a:pt x="656" y="286"/>
                  <a:pt x="656" y="286"/>
                  <a:pt x="656" y="286"/>
                </a:cubicBezTo>
                <a:cubicBezTo>
                  <a:pt x="671" y="288"/>
                  <a:pt x="671" y="288"/>
                  <a:pt x="671" y="288"/>
                </a:cubicBezTo>
                <a:cubicBezTo>
                  <a:pt x="671" y="288"/>
                  <a:pt x="671" y="288"/>
                  <a:pt x="671" y="288"/>
                </a:cubicBezTo>
                <a:cubicBezTo>
                  <a:pt x="775" y="303"/>
                  <a:pt x="775" y="303"/>
                  <a:pt x="775" y="303"/>
                </a:cubicBezTo>
                <a:lnTo>
                  <a:pt x="671" y="35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61" name="Freeform 4843"/>
          <p:cNvSpPr>
            <a:spLocks noEditPoints="1"/>
          </p:cNvSpPr>
          <p:nvPr/>
        </p:nvSpPr>
        <p:spPr bwMode="auto">
          <a:xfrm>
            <a:off x="1338735" y="3178034"/>
            <a:ext cx="552235" cy="536151"/>
          </a:xfrm>
          <a:custGeom>
            <a:avLst/>
            <a:gdLst>
              <a:gd name="T0" fmla="*/ 376 w 412"/>
              <a:gd name="T1" fmla="*/ 96 h 400"/>
              <a:gd name="T2" fmla="*/ 382 w 412"/>
              <a:gd name="T3" fmla="*/ 126 h 400"/>
              <a:gd name="T4" fmla="*/ 356 w 412"/>
              <a:gd name="T5" fmla="*/ 144 h 400"/>
              <a:gd name="T6" fmla="*/ 328 w 412"/>
              <a:gd name="T7" fmla="*/ 116 h 400"/>
              <a:gd name="T8" fmla="*/ 344 w 412"/>
              <a:gd name="T9" fmla="*/ 90 h 400"/>
              <a:gd name="T10" fmla="*/ 374 w 412"/>
              <a:gd name="T11" fmla="*/ 156 h 400"/>
              <a:gd name="T12" fmla="*/ 320 w 412"/>
              <a:gd name="T13" fmla="*/ 156 h 400"/>
              <a:gd name="T14" fmla="*/ 314 w 412"/>
              <a:gd name="T15" fmla="*/ 204 h 400"/>
              <a:gd name="T16" fmla="*/ 370 w 412"/>
              <a:gd name="T17" fmla="*/ 268 h 400"/>
              <a:gd name="T18" fmla="*/ 404 w 412"/>
              <a:gd name="T19" fmla="*/ 246 h 400"/>
              <a:gd name="T20" fmla="*/ 410 w 412"/>
              <a:gd name="T21" fmla="*/ 166 h 400"/>
              <a:gd name="T22" fmla="*/ 398 w 412"/>
              <a:gd name="T23" fmla="*/ 156 h 400"/>
              <a:gd name="T24" fmla="*/ 98 w 412"/>
              <a:gd name="T25" fmla="*/ 156 h 400"/>
              <a:gd name="T26" fmla="*/ 56 w 412"/>
              <a:gd name="T27" fmla="*/ 182 h 400"/>
              <a:gd name="T28" fmla="*/ 14 w 412"/>
              <a:gd name="T29" fmla="*/ 156 h 400"/>
              <a:gd name="T30" fmla="*/ 2 w 412"/>
              <a:gd name="T31" fmla="*/ 166 h 400"/>
              <a:gd name="T32" fmla="*/ 8 w 412"/>
              <a:gd name="T33" fmla="*/ 246 h 400"/>
              <a:gd name="T34" fmla="*/ 42 w 412"/>
              <a:gd name="T35" fmla="*/ 268 h 400"/>
              <a:gd name="T36" fmla="*/ 98 w 412"/>
              <a:gd name="T37" fmla="*/ 204 h 400"/>
              <a:gd name="T38" fmla="*/ 172 w 412"/>
              <a:gd name="T39" fmla="*/ 50 h 400"/>
              <a:gd name="T40" fmla="*/ 192 w 412"/>
              <a:gd name="T41" fmla="*/ 68 h 400"/>
              <a:gd name="T42" fmla="*/ 214 w 412"/>
              <a:gd name="T43" fmla="*/ 70 h 400"/>
              <a:gd name="T44" fmla="*/ 236 w 412"/>
              <a:gd name="T45" fmla="*/ 56 h 400"/>
              <a:gd name="T46" fmla="*/ 242 w 412"/>
              <a:gd name="T47" fmla="*/ 36 h 400"/>
              <a:gd name="T48" fmla="*/ 232 w 412"/>
              <a:gd name="T49" fmla="*/ 10 h 400"/>
              <a:gd name="T50" fmla="*/ 206 w 412"/>
              <a:gd name="T51" fmla="*/ 0 h 400"/>
              <a:gd name="T52" fmla="*/ 186 w 412"/>
              <a:gd name="T53" fmla="*/ 6 h 400"/>
              <a:gd name="T54" fmla="*/ 170 w 412"/>
              <a:gd name="T55" fmla="*/ 28 h 400"/>
              <a:gd name="T56" fmla="*/ 206 w 412"/>
              <a:gd name="T57" fmla="*/ 400 h 400"/>
              <a:gd name="T58" fmla="*/ 296 w 412"/>
              <a:gd name="T59" fmla="*/ 378 h 400"/>
              <a:gd name="T60" fmla="*/ 366 w 412"/>
              <a:gd name="T61" fmla="*/ 322 h 400"/>
              <a:gd name="T62" fmla="*/ 320 w 412"/>
              <a:gd name="T63" fmla="*/ 250 h 400"/>
              <a:gd name="T64" fmla="*/ 244 w 412"/>
              <a:gd name="T65" fmla="*/ 200 h 400"/>
              <a:gd name="T66" fmla="*/ 206 w 412"/>
              <a:gd name="T67" fmla="*/ 194 h 400"/>
              <a:gd name="T68" fmla="*/ 158 w 412"/>
              <a:gd name="T69" fmla="*/ 234 h 400"/>
              <a:gd name="T70" fmla="*/ 140 w 412"/>
              <a:gd name="T71" fmla="*/ 262 h 400"/>
              <a:gd name="T72" fmla="*/ 118 w 412"/>
              <a:gd name="T73" fmla="*/ 262 h 400"/>
              <a:gd name="T74" fmla="*/ 100 w 412"/>
              <a:gd name="T75" fmla="*/ 244 h 400"/>
              <a:gd name="T76" fmla="*/ 46 w 412"/>
              <a:gd name="T77" fmla="*/ 322 h 400"/>
              <a:gd name="T78" fmla="*/ 96 w 412"/>
              <a:gd name="T79" fmla="*/ 368 h 400"/>
              <a:gd name="T80" fmla="*/ 182 w 412"/>
              <a:gd name="T81" fmla="*/ 398 h 400"/>
              <a:gd name="T82" fmla="*/ 28 w 412"/>
              <a:gd name="T83" fmla="*/ 116 h 400"/>
              <a:gd name="T84" fmla="*/ 56 w 412"/>
              <a:gd name="T85" fmla="*/ 144 h 400"/>
              <a:gd name="T86" fmla="*/ 82 w 412"/>
              <a:gd name="T87" fmla="*/ 126 h 400"/>
              <a:gd name="T88" fmla="*/ 76 w 412"/>
              <a:gd name="T89" fmla="*/ 96 h 400"/>
              <a:gd name="T90" fmla="*/ 46 w 412"/>
              <a:gd name="T91" fmla="*/ 90 h 400"/>
              <a:gd name="T92" fmla="*/ 28 w 412"/>
              <a:gd name="T93" fmla="*/ 116 h 400"/>
              <a:gd name="T94" fmla="*/ 300 w 412"/>
              <a:gd name="T95" fmla="*/ 116 h 400"/>
              <a:gd name="T96" fmla="*/ 298 w 412"/>
              <a:gd name="T97" fmla="*/ 102 h 400"/>
              <a:gd name="T98" fmla="*/ 268 w 412"/>
              <a:gd name="T99" fmla="*/ 82 h 400"/>
              <a:gd name="T100" fmla="*/ 144 w 412"/>
              <a:gd name="T101" fmla="*/ 82 h 400"/>
              <a:gd name="T102" fmla="*/ 122 w 412"/>
              <a:gd name="T103" fmla="*/ 92 h 400"/>
              <a:gd name="T104" fmla="*/ 112 w 412"/>
              <a:gd name="T105" fmla="*/ 116 h 400"/>
              <a:gd name="T106" fmla="*/ 114 w 412"/>
              <a:gd name="T107" fmla="*/ 240 h 400"/>
              <a:gd name="T108" fmla="*/ 128 w 412"/>
              <a:gd name="T109" fmla="*/ 248 h 400"/>
              <a:gd name="T110" fmla="*/ 144 w 412"/>
              <a:gd name="T111" fmla="*/ 234 h 400"/>
              <a:gd name="T112" fmla="*/ 154 w 412"/>
              <a:gd name="T113" fmla="*/ 140 h 400"/>
              <a:gd name="T114" fmla="*/ 158 w 412"/>
              <a:gd name="T115" fmla="*/ 170 h 400"/>
              <a:gd name="T116" fmla="*/ 230 w 412"/>
              <a:gd name="T117" fmla="*/ 164 h 400"/>
              <a:gd name="T118" fmla="*/ 254 w 412"/>
              <a:gd name="T119" fmla="*/ 150 h 400"/>
              <a:gd name="T120" fmla="*/ 268 w 412"/>
              <a:gd name="T121" fmla="*/ 176 h 400"/>
              <a:gd name="T122" fmla="*/ 300 w 412"/>
              <a:gd name="T123" fmla="*/ 19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2" h="400">
                <a:moveTo>
                  <a:pt x="356" y="88"/>
                </a:moveTo>
                <a:lnTo>
                  <a:pt x="356" y="88"/>
                </a:lnTo>
                <a:lnTo>
                  <a:pt x="366" y="90"/>
                </a:lnTo>
                <a:lnTo>
                  <a:pt x="376" y="96"/>
                </a:lnTo>
                <a:lnTo>
                  <a:pt x="382" y="104"/>
                </a:lnTo>
                <a:lnTo>
                  <a:pt x="384" y="116"/>
                </a:lnTo>
                <a:lnTo>
                  <a:pt x="384" y="116"/>
                </a:lnTo>
                <a:lnTo>
                  <a:pt x="382" y="126"/>
                </a:lnTo>
                <a:lnTo>
                  <a:pt x="376" y="136"/>
                </a:lnTo>
                <a:lnTo>
                  <a:pt x="366" y="142"/>
                </a:lnTo>
                <a:lnTo>
                  <a:pt x="356" y="144"/>
                </a:lnTo>
                <a:lnTo>
                  <a:pt x="356" y="144"/>
                </a:lnTo>
                <a:lnTo>
                  <a:pt x="344" y="142"/>
                </a:lnTo>
                <a:lnTo>
                  <a:pt x="336" y="136"/>
                </a:lnTo>
                <a:lnTo>
                  <a:pt x="330" y="126"/>
                </a:lnTo>
                <a:lnTo>
                  <a:pt x="328" y="116"/>
                </a:lnTo>
                <a:lnTo>
                  <a:pt x="328" y="116"/>
                </a:lnTo>
                <a:lnTo>
                  <a:pt x="330" y="104"/>
                </a:lnTo>
                <a:lnTo>
                  <a:pt x="336" y="96"/>
                </a:lnTo>
                <a:lnTo>
                  <a:pt x="344" y="90"/>
                </a:lnTo>
                <a:lnTo>
                  <a:pt x="356" y="88"/>
                </a:lnTo>
                <a:lnTo>
                  <a:pt x="356" y="88"/>
                </a:lnTo>
                <a:close/>
                <a:moveTo>
                  <a:pt x="392" y="156"/>
                </a:moveTo>
                <a:lnTo>
                  <a:pt x="374" y="156"/>
                </a:lnTo>
                <a:lnTo>
                  <a:pt x="356" y="182"/>
                </a:lnTo>
                <a:lnTo>
                  <a:pt x="338" y="156"/>
                </a:lnTo>
                <a:lnTo>
                  <a:pt x="320" y="156"/>
                </a:lnTo>
                <a:lnTo>
                  <a:pt x="320" y="156"/>
                </a:lnTo>
                <a:lnTo>
                  <a:pt x="314" y="156"/>
                </a:lnTo>
                <a:lnTo>
                  <a:pt x="314" y="156"/>
                </a:lnTo>
                <a:lnTo>
                  <a:pt x="314" y="158"/>
                </a:lnTo>
                <a:lnTo>
                  <a:pt x="314" y="204"/>
                </a:lnTo>
                <a:lnTo>
                  <a:pt x="314" y="204"/>
                </a:lnTo>
                <a:lnTo>
                  <a:pt x="336" y="224"/>
                </a:lnTo>
                <a:lnTo>
                  <a:pt x="354" y="244"/>
                </a:lnTo>
                <a:lnTo>
                  <a:pt x="370" y="268"/>
                </a:lnTo>
                <a:lnTo>
                  <a:pt x="386" y="294"/>
                </a:lnTo>
                <a:lnTo>
                  <a:pt x="386" y="294"/>
                </a:lnTo>
                <a:lnTo>
                  <a:pt x="396" y="270"/>
                </a:lnTo>
                <a:lnTo>
                  <a:pt x="404" y="246"/>
                </a:lnTo>
                <a:lnTo>
                  <a:pt x="410" y="220"/>
                </a:lnTo>
                <a:lnTo>
                  <a:pt x="412" y="194"/>
                </a:lnTo>
                <a:lnTo>
                  <a:pt x="412" y="194"/>
                </a:lnTo>
                <a:lnTo>
                  <a:pt x="410" y="166"/>
                </a:lnTo>
                <a:lnTo>
                  <a:pt x="410" y="166"/>
                </a:lnTo>
                <a:lnTo>
                  <a:pt x="406" y="162"/>
                </a:lnTo>
                <a:lnTo>
                  <a:pt x="402" y="158"/>
                </a:lnTo>
                <a:lnTo>
                  <a:pt x="398" y="156"/>
                </a:lnTo>
                <a:lnTo>
                  <a:pt x="392" y="156"/>
                </a:lnTo>
                <a:lnTo>
                  <a:pt x="392" y="156"/>
                </a:lnTo>
                <a:close/>
                <a:moveTo>
                  <a:pt x="98" y="204"/>
                </a:moveTo>
                <a:lnTo>
                  <a:pt x="98" y="156"/>
                </a:lnTo>
                <a:lnTo>
                  <a:pt x="98" y="156"/>
                </a:lnTo>
                <a:lnTo>
                  <a:pt x="92" y="156"/>
                </a:lnTo>
                <a:lnTo>
                  <a:pt x="74" y="156"/>
                </a:lnTo>
                <a:lnTo>
                  <a:pt x="56" y="182"/>
                </a:lnTo>
                <a:lnTo>
                  <a:pt x="38" y="156"/>
                </a:lnTo>
                <a:lnTo>
                  <a:pt x="20" y="156"/>
                </a:lnTo>
                <a:lnTo>
                  <a:pt x="20" y="156"/>
                </a:lnTo>
                <a:lnTo>
                  <a:pt x="14" y="156"/>
                </a:lnTo>
                <a:lnTo>
                  <a:pt x="10" y="158"/>
                </a:lnTo>
                <a:lnTo>
                  <a:pt x="6" y="162"/>
                </a:lnTo>
                <a:lnTo>
                  <a:pt x="2" y="166"/>
                </a:lnTo>
                <a:lnTo>
                  <a:pt x="2" y="166"/>
                </a:lnTo>
                <a:lnTo>
                  <a:pt x="0" y="194"/>
                </a:lnTo>
                <a:lnTo>
                  <a:pt x="0" y="194"/>
                </a:lnTo>
                <a:lnTo>
                  <a:pt x="2" y="220"/>
                </a:lnTo>
                <a:lnTo>
                  <a:pt x="8" y="246"/>
                </a:lnTo>
                <a:lnTo>
                  <a:pt x="16" y="270"/>
                </a:lnTo>
                <a:lnTo>
                  <a:pt x="26" y="294"/>
                </a:lnTo>
                <a:lnTo>
                  <a:pt x="26" y="294"/>
                </a:lnTo>
                <a:lnTo>
                  <a:pt x="42" y="268"/>
                </a:lnTo>
                <a:lnTo>
                  <a:pt x="58" y="244"/>
                </a:lnTo>
                <a:lnTo>
                  <a:pt x="76" y="224"/>
                </a:lnTo>
                <a:lnTo>
                  <a:pt x="98" y="204"/>
                </a:lnTo>
                <a:lnTo>
                  <a:pt x="98" y="204"/>
                </a:lnTo>
                <a:close/>
                <a:moveTo>
                  <a:pt x="170" y="36"/>
                </a:moveTo>
                <a:lnTo>
                  <a:pt x="170" y="36"/>
                </a:lnTo>
                <a:lnTo>
                  <a:pt x="170" y="42"/>
                </a:lnTo>
                <a:lnTo>
                  <a:pt x="172" y="50"/>
                </a:lnTo>
                <a:lnTo>
                  <a:pt x="176" y="56"/>
                </a:lnTo>
                <a:lnTo>
                  <a:pt x="180" y="60"/>
                </a:lnTo>
                <a:lnTo>
                  <a:pt x="186" y="66"/>
                </a:lnTo>
                <a:lnTo>
                  <a:pt x="192" y="68"/>
                </a:lnTo>
                <a:lnTo>
                  <a:pt x="198" y="70"/>
                </a:lnTo>
                <a:lnTo>
                  <a:pt x="206" y="72"/>
                </a:lnTo>
                <a:lnTo>
                  <a:pt x="206" y="72"/>
                </a:lnTo>
                <a:lnTo>
                  <a:pt x="214" y="70"/>
                </a:lnTo>
                <a:lnTo>
                  <a:pt x="220" y="68"/>
                </a:lnTo>
                <a:lnTo>
                  <a:pt x="226" y="66"/>
                </a:lnTo>
                <a:lnTo>
                  <a:pt x="232" y="60"/>
                </a:lnTo>
                <a:lnTo>
                  <a:pt x="236" y="56"/>
                </a:lnTo>
                <a:lnTo>
                  <a:pt x="240" y="50"/>
                </a:lnTo>
                <a:lnTo>
                  <a:pt x="242" y="42"/>
                </a:lnTo>
                <a:lnTo>
                  <a:pt x="242" y="36"/>
                </a:lnTo>
                <a:lnTo>
                  <a:pt x="242" y="36"/>
                </a:lnTo>
                <a:lnTo>
                  <a:pt x="242" y="28"/>
                </a:lnTo>
                <a:lnTo>
                  <a:pt x="240" y="22"/>
                </a:lnTo>
                <a:lnTo>
                  <a:pt x="236" y="16"/>
                </a:lnTo>
                <a:lnTo>
                  <a:pt x="232" y="10"/>
                </a:lnTo>
                <a:lnTo>
                  <a:pt x="226" y="6"/>
                </a:lnTo>
                <a:lnTo>
                  <a:pt x="220" y="2"/>
                </a:lnTo>
                <a:lnTo>
                  <a:pt x="214" y="0"/>
                </a:lnTo>
                <a:lnTo>
                  <a:pt x="206" y="0"/>
                </a:lnTo>
                <a:lnTo>
                  <a:pt x="206" y="0"/>
                </a:lnTo>
                <a:lnTo>
                  <a:pt x="198" y="0"/>
                </a:lnTo>
                <a:lnTo>
                  <a:pt x="192" y="2"/>
                </a:lnTo>
                <a:lnTo>
                  <a:pt x="186" y="6"/>
                </a:lnTo>
                <a:lnTo>
                  <a:pt x="180" y="10"/>
                </a:lnTo>
                <a:lnTo>
                  <a:pt x="176" y="16"/>
                </a:lnTo>
                <a:lnTo>
                  <a:pt x="172" y="22"/>
                </a:lnTo>
                <a:lnTo>
                  <a:pt x="170" y="28"/>
                </a:lnTo>
                <a:lnTo>
                  <a:pt x="170" y="36"/>
                </a:lnTo>
                <a:lnTo>
                  <a:pt x="170" y="36"/>
                </a:lnTo>
                <a:close/>
                <a:moveTo>
                  <a:pt x="206" y="400"/>
                </a:moveTo>
                <a:lnTo>
                  <a:pt x="206" y="400"/>
                </a:lnTo>
                <a:lnTo>
                  <a:pt x="230" y="398"/>
                </a:lnTo>
                <a:lnTo>
                  <a:pt x="254" y="394"/>
                </a:lnTo>
                <a:lnTo>
                  <a:pt x="276" y="388"/>
                </a:lnTo>
                <a:lnTo>
                  <a:pt x="296" y="378"/>
                </a:lnTo>
                <a:lnTo>
                  <a:pt x="316" y="368"/>
                </a:lnTo>
                <a:lnTo>
                  <a:pt x="334" y="354"/>
                </a:lnTo>
                <a:lnTo>
                  <a:pt x="352" y="338"/>
                </a:lnTo>
                <a:lnTo>
                  <a:pt x="366" y="322"/>
                </a:lnTo>
                <a:lnTo>
                  <a:pt x="366" y="322"/>
                </a:lnTo>
                <a:lnTo>
                  <a:pt x="352" y="296"/>
                </a:lnTo>
                <a:lnTo>
                  <a:pt x="336" y="272"/>
                </a:lnTo>
                <a:lnTo>
                  <a:pt x="320" y="250"/>
                </a:lnTo>
                <a:lnTo>
                  <a:pt x="300" y="232"/>
                </a:lnTo>
                <a:lnTo>
                  <a:pt x="280" y="216"/>
                </a:lnTo>
                <a:lnTo>
                  <a:pt x="256" y="204"/>
                </a:lnTo>
                <a:lnTo>
                  <a:pt x="244" y="200"/>
                </a:lnTo>
                <a:lnTo>
                  <a:pt x="232" y="196"/>
                </a:lnTo>
                <a:lnTo>
                  <a:pt x="220" y="194"/>
                </a:lnTo>
                <a:lnTo>
                  <a:pt x="206" y="194"/>
                </a:lnTo>
                <a:lnTo>
                  <a:pt x="206" y="194"/>
                </a:lnTo>
                <a:lnTo>
                  <a:pt x="182" y="196"/>
                </a:lnTo>
                <a:lnTo>
                  <a:pt x="158" y="202"/>
                </a:lnTo>
                <a:lnTo>
                  <a:pt x="158" y="234"/>
                </a:lnTo>
                <a:lnTo>
                  <a:pt x="158" y="234"/>
                </a:lnTo>
                <a:lnTo>
                  <a:pt x="158" y="240"/>
                </a:lnTo>
                <a:lnTo>
                  <a:pt x="156" y="244"/>
                </a:lnTo>
                <a:lnTo>
                  <a:pt x="150" y="254"/>
                </a:lnTo>
                <a:lnTo>
                  <a:pt x="140" y="262"/>
                </a:lnTo>
                <a:lnTo>
                  <a:pt x="134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2"/>
                </a:lnTo>
                <a:lnTo>
                  <a:pt x="110" y="258"/>
                </a:lnTo>
                <a:lnTo>
                  <a:pt x="104" y="252"/>
                </a:lnTo>
                <a:lnTo>
                  <a:pt x="100" y="244"/>
                </a:lnTo>
                <a:lnTo>
                  <a:pt x="100" y="244"/>
                </a:lnTo>
                <a:lnTo>
                  <a:pt x="84" y="260"/>
                </a:lnTo>
                <a:lnTo>
                  <a:pt x="70" y="280"/>
                </a:lnTo>
                <a:lnTo>
                  <a:pt x="58" y="300"/>
                </a:lnTo>
                <a:lnTo>
                  <a:pt x="46" y="322"/>
                </a:lnTo>
                <a:lnTo>
                  <a:pt x="46" y="322"/>
                </a:lnTo>
                <a:lnTo>
                  <a:pt x="60" y="338"/>
                </a:lnTo>
                <a:lnTo>
                  <a:pt x="78" y="354"/>
                </a:lnTo>
                <a:lnTo>
                  <a:pt x="96" y="368"/>
                </a:lnTo>
                <a:lnTo>
                  <a:pt x="116" y="378"/>
                </a:lnTo>
                <a:lnTo>
                  <a:pt x="136" y="388"/>
                </a:lnTo>
                <a:lnTo>
                  <a:pt x="158" y="394"/>
                </a:lnTo>
                <a:lnTo>
                  <a:pt x="182" y="398"/>
                </a:lnTo>
                <a:lnTo>
                  <a:pt x="206" y="400"/>
                </a:lnTo>
                <a:lnTo>
                  <a:pt x="206" y="400"/>
                </a:lnTo>
                <a:close/>
                <a:moveTo>
                  <a:pt x="28" y="116"/>
                </a:moveTo>
                <a:lnTo>
                  <a:pt x="28" y="116"/>
                </a:lnTo>
                <a:lnTo>
                  <a:pt x="30" y="126"/>
                </a:lnTo>
                <a:lnTo>
                  <a:pt x="36" y="136"/>
                </a:lnTo>
                <a:lnTo>
                  <a:pt x="46" y="142"/>
                </a:lnTo>
                <a:lnTo>
                  <a:pt x="56" y="144"/>
                </a:lnTo>
                <a:lnTo>
                  <a:pt x="56" y="144"/>
                </a:lnTo>
                <a:lnTo>
                  <a:pt x="68" y="142"/>
                </a:lnTo>
                <a:lnTo>
                  <a:pt x="76" y="136"/>
                </a:lnTo>
                <a:lnTo>
                  <a:pt x="82" y="126"/>
                </a:lnTo>
                <a:lnTo>
                  <a:pt x="84" y="116"/>
                </a:lnTo>
                <a:lnTo>
                  <a:pt x="84" y="116"/>
                </a:lnTo>
                <a:lnTo>
                  <a:pt x="82" y="104"/>
                </a:lnTo>
                <a:lnTo>
                  <a:pt x="76" y="96"/>
                </a:lnTo>
                <a:lnTo>
                  <a:pt x="68" y="90"/>
                </a:lnTo>
                <a:lnTo>
                  <a:pt x="56" y="88"/>
                </a:lnTo>
                <a:lnTo>
                  <a:pt x="56" y="88"/>
                </a:lnTo>
                <a:lnTo>
                  <a:pt x="46" y="90"/>
                </a:lnTo>
                <a:lnTo>
                  <a:pt x="36" y="96"/>
                </a:lnTo>
                <a:lnTo>
                  <a:pt x="30" y="104"/>
                </a:lnTo>
                <a:lnTo>
                  <a:pt x="28" y="116"/>
                </a:lnTo>
                <a:lnTo>
                  <a:pt x="28" y="116"/>
                </a:lnTo>
                <a:close/>
                <a:moveTo>
                  <a:pt x="300" y="192"/>
                </a:moveTo>
                <a:lnTo>
                  <a:pt x="300" y="116"/>
                </a:lnTo>
                <a:lnTo>
                  <a:pt x="300" y="116"/>
                </a:lnTo>
                <a:lnTo>
                  <a:pt x="300" y="116"/>
                </a:lnTo>
                <a:lnTo>
                  <a:pt x="300" y="114"/>
                </a:lnTo>
                <a:lnTo>
                  <a:pt x="300" y="114"/>
                </a:lnTo>
                <a:lnTo>
                  <a:pt x="300" y="108"/>
                </a:lnTo>
                <a:lnTo>
                  <a:pt x="298" y="102"/>
                </a:lnTo>
                <a:lnTo>
                  <a:pt x="290" y="92"/>
                </a:lnTo>
                <a:lnTo>
                  <a:pt x="280" y="84"/>
                </a:lnTo>
                <a:lnTo>
                  <a:pt x="274" y="82"/>
                </a:lnTo>
                <a:lnTo>
                  <a:pt x="268" y="82"/>
                </a:lnTo>
                <a:lnTo>
                  <a:pt x="232" y="82"/>
                </a:lnTo>
                <a:lnTo>
                  <a:pt x="206" y="116"/>
                </a:lnTo>
                <a:lnTo>
                  <a:pt x="180" y="82"/>
                </a:lnTo>
                <a:lnTo>
                  <a:pt x="144" y="82"/>
                </a:lnTo>
                <a:lnTo>
                  <a:pt x="144" y="82"/>
                </a:lnTo>
                <a:lnTo>
                  <a:pt x="138" y="82"/>
                </a:lnTo>
                <a:lnTo>
                  <a:pt x="132" y="84"/>
                </a:lnTo>
                <a:lnTo>
                  <a:pt x="122" y="92"/>
                </a:lnTo>
                <a:lnTo>
                  <a:pt x="114" y="102"/>
                </a:lnTo>
                <a:lnTo>
                  <a:pt x="112" y="108"/>
                </a:lnTo>
                <a:lnTo>
                  <a:pt x="112" y="114"/>
                </a:lnTo>
                <a:lnTo>
                  <a:pt x="112" y="116"/>
                </a:lnTo>
                <a:lnTo>
                  <a:pt x="112" y="130"/>
                </a:lnTo>
                <a:lnTo>
                  <a:pt x="112" y="234"/>
                </a:lnTo>
                <a:lnTo>
                  <a:pt x="112" y="234"/>
                </a:lnTo>
                <a:lnTo>
                  <a:pt x="114" y="240"/>
                </a:lnTo>
                <a:lnTo>
                  <a:pt x="116" y="244"/>
                </a:lnTo>
                <a:lnTo>
                  <a:pt x="122" y="248"/>
                </a:lnTo>
                <a:lnTo>
                  <a:pt x="128" y="248"/>
                </a:lnTo>
                <a:lnTo>
                  <a:pt x="128" y="248"/>
                </a:lnTo>
                <a:lnTo>
                  <a:pt x="134" y="248"/>
                </a:lnTo>
                <a:lnTo>
                  <a:pt x="138" y="244"/>
                </a:lnTo>
                <a:lnTo>
                  <a:pt x="142" y="240"/>
                </a:lnTo>
                <a:lnTo>
                  <a:pt x="144" y="234"/>
                </a:lnTo>
                <a:lnTo>
                  <a:pt x="144" y="130"/>
                </a:lnTo>
                <a:lnTo>
                  <a:pt x="144" y="130"/>
                </a:lnTo>
                <a:lnTo>
                  <a:pt x="150" y="134"/>
                </a:lnTo>
                <a:lnTo>
                  <a:pt x="154" y="140"/>
                </a:lnTo>
                <a:lnTo>
                  <a:pt x="158" y="148"/>
                </a:lnTo>
                <a:lnTo>
                  <a:pt x="158" y="156"/>
                </a:lnTo>
                <a:lnTo>
                  <a:pt x="158" y="170"/>
                </a:lnTo>
                <a:lnTo>
                  <a:pt x="158" y="170"/>
                </a:lnTo>
                <a:lnTo>
                  <a:pt x="182" y="164"/>
                </a:lnTo>
                <a:lnTo>
                  <a:pt x="206" y="162"/>
                </a:lnTo>
                <a:lnTo>
                  <a:pt x="206" y="162"/>
                </a:lnTo>
                <a:lnTo>
                  <a:pt x="230" y="164"/>
                </a:lnTo>
                <a:lnTo>
                  <a:pt x="254" y="170"/>
                </a:lnTo>
                <a:lnTo>
                  <a:pt x="254" y="158"/>
                </a:lnTo>
                <a:lnTo>
                  <a:pt x="254" y="158"/>
                </a:lnTo>
                <a:lnTo>
                  <a:pt x="254" y="150"/>
                </a:lnTo>
                <a:lnTo>
                  <a:pt x="258" y="142"/>
                </a:lnTo>
                <a:lnTo>
                  <a:pt x="262" y="136"/>
                </a:lnTo>
                <a:lnTo>
                  <a:pt x="268" y="132"/>
                </a:lnTo>
                <a:lnTo>
                  <a:pt x="268" y="176"/>
                </a:lnTo>
                <a:lnTo>
                  <a:pt x="268" y="176"/>
                </a:lnTo>
                <a:lnTo>
                  <a:pt x="284" y="184"/>
                </a:lnTo>
                <a:lnTo>
                  <a:pt x="300" y="192"/>
                </a:lnTo>
                <a:lnTo>
                  <a:pt x="300" y="1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3571160" y="4573186"/>
            <a:ext cx="374057" cy="455036"/>
            <a:chOff x="6611944" y="1049117"/>
            <a:chExt cx="374057" cy="455036"/>
          </a:xfrm>
        </p:grpSpPr>
        <p:sp>
          <p:nvSpPr>
            <p:cNvPr id="163" name="Freeform 8"/>
            <p:cNvSpPr>
              <a:spLocks/>
            </p:cNvSpPr>
            <p:nvPr/>
          </p:nvSpPr>
          <p:spPr bwMode="auto">
            <a:xfrm>
              <a:off x="6611944" y="1049117"/>
              <a:ext cx="374057" cy="260187"/>
            </a:xfrm>
            <a:custGeom>
              <a:avLst/>
              <a:gdLst>
                <a:gd name="T0" fmla="*/ 260 w 133"/>
                <a:gd name="T1" fmla="*/ 219 h 110"/>
                <a:gd name="T2" fmla="*/ 266 w 133"/>
                <a:gd name="T3" fmla="*/ 215 h 110"/>
                <a:gd name="T4" fmla="*/ 266 w 133"/>
                <a:gd name="T5" fmla="*/ 199 h 110"/>
                <a:gd name="T6" fmla="*/ 231 w 133"/>
                <a:gd name="T7" fmla="*/ 180 h 110"/>
                <a:gd name="T8" fmla="*/ 171 w 133"/>
                <a:gd name="T9" fmla="*/ 144 h 110"/>
                <a:gd name="T10" fmla="*/ 142 w 133"/>
                <a:gd name="T11" fmla="*/ 118 h 110"/>
                <a:gd name="T12" fmla="*/ 95 w 133"/>
                <a:gd name="T13" fmla="*/ 53 h 110"/>
                <a:gd name="T14" fmla="*/ 83 w 133"/>
                <a:gd name="T15" fmla="*/ 0 h 110"/>
                <a:gd name="T16" fmla="*/ 0 w 133"/>
                <a:gd name="T17" fmla="*/ 10 h 110"/>
                <a:gd name="T18" fmla="*/ 12 w 133"/>
                <a:gd name="T19" fmla="*/ 120 h 110"/>
                <a:gd name="T20" fmla="*/ 22 w 133"/>
                <a:gd name="T21" fmla="*/ 156 h 110"/>
                <a:gd name="T22" fmla="*/ 47 w 133"/>
                <a:gd name="T23" fmla="*/ 180 h 110"/>
                <a:gd name="T24" fmla="*/ 108 w 133"/>
                <a:gd name="T25" fmla="*/ 211 h 110"/>
                <a:gd name="T26" fmla="*/ 122 w 133"/>
                <a:gd name="T27" fmla="*/ 215 h 110"/>
                <a:gd name="T28" fmla="*/ 130 w 133"/>
                <a:gd name="T29" fmla="*/ 209 h 110"/>
                <a:gd name="T30" fmla="*/ 134 w 133"/>
                <a:gd name="T31" fmla="*/ 199 h 110"/>
                <a:gd name="T32" fmla="*/ 126 w 133"/>
                <a:gd name="T33" fmla="*/ 182 h 110"/>
                <a:gd name="T34" fmla="*/ 69 w 133"/>
                <a:gd name="T35" fmla="*/ 142 h 110"/>
                <a:gd name="T36" fmla="*/ 75 w 133"/>
                <a:gd name="T37" fmla="*/ 136 h 110"/>
                <a:gd name="T38" fmla="*/ 126 w 133"/>
                <a:gd name="T39" fmla="*/ 174 h 110"/>
                <a:gd name="T40" fmla="*/ 144 w 133"/>
                <a:gd name="T41" fmla="*/ 184 h 110"/>
                <a:gd name="T42" fmla="*/ 235 w 133"/>
                <a:gd name="T43" fmla="*/ 217 h 110"/>
                <a:gd name="T44" fmla="*/ 260 w 133"/>
                <a:gd name="T45" fmla="*/ 219 h 1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3" h="110">
                  <a:moveTo>
                    <a:pt x="128" y="108"/>
                  </a:moveTo>
                  <a:cubicBezTo>
                    <a:pt x="131" y="107"/>
                    <a:pt x="130" y="107"/>
                    <a:pt x="131" y="106"/>
                  </a:cubicBezTo>
                  <a:cubicBezTo>
                    <a:pt x="133" y="103"/>
                    <a:pt x="133" y="101"/>
                    <a:pt x="131" y="98"/>
                  </a:cubicBezTo>
                  <a:cubicBezTo>
                    <a:pt x="129" y="95"/>
                    <a:pt x="125" y="94"/>
                    <a:pt x="114" y="89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79" y="66"/>
                    <a:pt x="73" y="61"/>
                    <a:pt x="70" y="58"/>
                  </a:cubicBezTo>
                  <a:cubicBezTo>
                    <a:pt x="70" y="58"/>
                    <a:pt x="49" y="39"/>
                    <a:pt x="47" y="26"/>
                  </a:cubicBezTo>
                  <a:cubicBezTo>
                    <a:pt x="44" y="12"/>
                    <a:pt x="41" y="0"/>
                    <a:pt x="4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7"/>
                    <a:pt x="9" y="73"/>
                    <a:pt x="11" y="77"/>
                  </a:cubicBezTo>
                  <a:cubicBezTo>
                    <a:pt x="13" y="82"/>
                    <a:pt x="17" y="86"/>
                    <a:pt x="23" y="89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6" y="106"/>
                    <a:pt x="57" y="107"/>
                    <a:pt x="60" y="106"/>
                  </a:cubicBezTo>
                  <a:cubicBezTo>
                    <a:pt x="63" y="106"/>
                    <a:pt x="63" y="105"/>
                    <a:pt x="64" y="103"/>
                  </a:cubicBezTo>
                  <a:cubicBezTo>
                    <a:pt x="65" y="102"/>
                    <a:pt x="66" y="100"/>
                    <a:pt x="66" y="98"/>
                  </a:cubicBezTo>
                  <a:cubicBezTo>
                    <a:pt x="65" y="95"/>
                    <a:pt x="65" y="93"/>
                    <a:pt x="62" y="9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116" y="107"/>
                    <a:pt x="116" y="107"/>
                    <a:pt x="116" y="107"/>
                  </a:cubicBezTo>
                  <a:cubicBezTo>
                    <a:pt x="121" y="109"/>
                    <a:pt x="125" y="110"/>
                    <a:pt x="128" y="108"/>
                  </a:cubicBezTo>
                  <a:close/>
                </a:path>
              </a:pathLst>
            </a:custGeom>
            <a:solidFill>
              <a:srgbClr val="064E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" name="Freeform 10"/>
            <p:cNvSpPr>
              <a:spLocks noEditPoints="1"/>
            </p:cNvSpPr>
            <p:nvPr/>
          </p:nvSpPr>
          <p:spPr bwMode="auto">
            <a:xfrm>
              <a:off x="6738015" y="1326806"/>
              <a:ext cx="153779" cy="177347"/>
            </a:xfrm>
            <a:custGeom>
              <a:avLst/>
              <a:gdLst>
                <a:gd name="T0" fmla="*/ 111 w 55"/>
                <a:gd name="T1" fmla="*/ 97 h 75"/>
                <a:gd name="T2" fmla="*/ 107 w 55"/>
                <a:gd name="T3" fmla="*/ 85 h 75"/>
                <a:gd name="T4" fmla="*/ 95 w 55"/>
                <a:gd name="T5" fmla="*/ 71 h 75"/>
                <a:gd name="T6" fmla="*/ 73 w 55"/>
                <a:gd name="T7" fmla="*/ 63 h 75"/>
                <a:gd name="T8" fmla="*/ 67 w 55"/>
                <a:gd name="T9" fmla="*/ 61 h 75"/>
                <a:gd name="T10" fmla="*/ 63 w 55"/>
                <a:gd name="T11" fmla="*/ 59 h 75"/>
                <a:gd name="T12" fmla="*/ 63 w 55"/>
                <a:gd name="T13" fmla="*/ 24 h 75"/>
                <a:gd name="T14" fmla="*/ 73 w 55"/>
                <a:gd name="T15" fmla="*/ 28 h 75"/>
                <a:gd name="T16" fmla="*/ 79 w 55"/>
                <a:gd name="T17" fmla="*/ 43 h 75"/>
                <a:gd name="T18" fmla="*/ 107 w 55"/>
                <a:gd name="T19" fmla="*/ 43 h 75"/>
                <a:gd name="T20" fmla="*/ 103 w 55"/>
                <a:gd name="T21" fmla="*/ 24 h 75"/>
                <a:gd name="T22" fmla="*/ 93 w 55"/>
                <a:gd name="T23" fmla="*/ 12 h 75"/>
                <a:gd name="T24" fmla="*/ 79 w 55"/>
                <a:gd name="T25" fmla="*/ 4 h 75"/>
                <a:gd name="T26" fmla="*/ 63 w 55"/>
                <a:gd name="T27" fmla="*/ 0 h 75"/>
                <a:gd name="T28" fmla="*/ 63 w 55"/>
                <a:gd name="T29" fmla="*/ 0 h 75"/>
                <a:gd name="T30" fmla="*/ 50 w 55"/>
                <a:gd name="T31" fmla="*/ 0 h 75"/>
                <a:gd name="T32" fmla="*/ 50 w 55"/>
                <a:gd name="T33" fmla="*/ 0 h 75"/>
                <a:gd name="T34" fmla="*/ 32 w 55"/>
                <a:gd name="T35" fmla="*/ 4 h 75"/>
                <a:gd name="T36" fmla="*/ 18 w 55"/>
                <a:gd name="T37" fmla="*/ 12 h 75"/>
                <a:gd name="T38" fmla="*/ 8 w 55"/>
                <a:gd name="T39" fmla="*/ 24 h 75"/>
                <a:gd name="T40" fmla="*/ 4 w 55"/>
                <a:gd name="T41" fmla="*/ 43 h 75"/>
                <a:gd name="T42" fmla="*/ 6 w 55"/>
                <a:gd name="T43" fmla="*/ 61 h 75"/>
                <a:gd name="T44" fmla="*/ 16 w 55"/>
                <a:gd name="T45" fmla="*/ 71 h 75"/>
                <a:gd name="T46" fmla="*/ 28 w 55"/>
                <a:gd name="T47" fmla="*/ 79 h 75"/>
                <a:gd name="T48" fmla="*/ 44 w 55"/>
                <a:gd name="T49" fmla="*/ 83 h 75"/>
                <a:gd name="T50" fmla="*/ 46 w 55"/>
                <a:gd name="T51" fmla="*/ 85 h 75"/>
                <a:gd name="T52" fmla="*/ 50 w 55"/>
                <a:gd name="T53" fmla="*/ 85 h 75"/>
                <a:gd name="T54" fmla="*/ 50 w 55"/>
                <a:gd name="T55" fmla="*/ 128 h 75"/>
                <a:gd name="T56" fmla="*/ 34 w 55"/>
                <a:gd name="T57" fmla="*/ 120 h 75"/>
                <a:gd name="T58" fmla="*/ 28 w 55"/>
                <a:gd name="T59" fmla="*/ 101 h 75"/>
                <a:gd name="T60" fmla="*/ 0 w 55"/>
                <a:gd name="T61" fmla="*/ 101 h 75"/>
                <a:gd name="T62" fmla="*/ 14 w 55"/>
                <a:gd name="T63" fmla="*/ 136 h 75"/>
                <a:gd name="T64" fmla="*/ 50 w 55"/>
                <a:gd name="T65" fmla="*/ 150 h 75"/>
                <a:gd name="T66" fmla="*/ 50 w 55"/>
                <a:gd name="T67" fmla="*/ 152 h 75"/>
                <a:gd name="T68" fmla="*/ 63 w 55"/>
                <a:gd name="T69" fmla="*/ 152 h 75"/>
                <a:gd name="T70" fmla="*/ 63 w 55"/>
                <a:gd name="T71" fmla="*/ 150 h 75"/>
                <a:gd name="T72" fmla="*/ 87 w 55"/>
                <a:gd name="T73" fmla="*/ 144 h 75"/>
                <a:gd name="T74" fmla="*/ 101 w 55"/>
                <a:gd name="T75" fmla="*/ 134 h 75"/>
                <a:gd name="T76" fmla="*/ 109 w 55"/>
                <a:gd name="T77" fmla="*/ 120 h 75"/>
                <a:gd name="T78" fmla="*/ 111 w 55"/>
                <a:gd name="T79" fmla="*/ 109 h 75"/>
                <a:gd name="T80" fmla="*/ 111 w 55"/>
                <a:gd name="T81" fmla="*/ 97 h 75"/>
                <a:gd name="T82" fmla="*/ 50 w 55"/>
                <a:gd name="T83" fmla="*/ 57 h 75"/>
                <a:gd name="T84" fmla="*/ 36 w 55"/>
                <a:gd name="T85" fmla="*/ 51 h 75"/>
                <a:gd name="T86" fmla="*/ 32 w 55"/>
                <a:gd name="T87" fmla="*/ 41 h 75"/>
                <a:gd name="T88" fmla="*/ 32 w 55"/>
                <a:gd name="T89" fmla="*/ 32 h 75"/>
                <a:gd name="T90" fmla="*/ 38 w 55"/>
                <a:gd name="T91" fmla="*/ 28 h 75"/>
                <a:gd name="T92" fmla="*/ 42 w 55"/>
                <a:gd name="T93" fmla="*/ 24 h 75"/>
                <a:gd name="T94" fmla="*/ 50 w 55"/>
                <a:gd name="T95" fmla="*/ 24 h 75"/>
                <a:gd name="T96" fmla="*/ 50 w 55"/>
                <a:gd name="T97" fmla="*/ 57 h 75"/>
                <a:gd name="T98" fmla="*/ 81 w 55"/>
                <a:gd name="T99" fmla="*/ 116 h 75"/>
                <a:gd name="T100" fmla="*/ 77 w 55"/>
                <a:gd name="T101" fmla="*/ 122 h 75"/>
                <a:gd name="T102" fmla="*/ 69 w 55"/>
                <a:gd name="T103" fmla="*/ 126 h 75"/>
                <a:gd name="T104" fmla="*/ 63 w 55"/>
                <a:gd name="T105" fmla="*/ 128 h 75"/>
                <a:gd name="T106" fmla="*/ 63 w 55"/>
                <a:gd name="T107" fmla="*/ 89 h 75"/>
                <a:gd name="T108" fmla="*/ 79 w 55"/>
                <a:gd name="T109" fmla="*/ 95 h 75"/>
                <a:gd name="T110" fmla="*/ 83 w 55"/>
                <a:gd name="T111" fmla="*/ 107 h 75"/>
                <a:gd name="T112" fmla="*/ 81 w 55"/>
                <a:gd name="T113" fmla="*/ 116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5" h="75">
                  <a:moveTo>
                    <a:pt x="55" y="48"/>
                  </a:moveTo>
                  <a:cubicBezTo>
                    <a:pt x="55" y="46"/>
                    <a:pt x="54" y="44"/>
                    <a:pt x="53" y="42"/>
                  </a:cubicBezTo>
                  <a:cubicBezTo>
                    <a:pt x="52" y="39"/>
                    <a:pt x="50" y="37"/>
                    <a:pt x="47" y="35"/>
                  </a:cubicBezTo>
                  <a:cubicBezTo>
                    <a:pt x="44" y="34"/>
                    <a:pt x="41" y="32"/>
                    <a:pt x="36" y="31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3" y="12"/>
                    <a:pt x="35" y="13"/>
                    <a:pt x="36" y="14"/>
                  </a:cubicBezTo>
                  <a:cubicBezTo>
                    <a:pt x="38" y="16"/>
                    <a:pt x="39" y="19"/>
                    <a:pt x="39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18"/>
                    <a:pt x="52" y="15"/>
                    <a:pt x="51" y="12"/>
                  </a:cubicBezTo>
                  <a:cubicBezTo>
                    <a:pt x="50" y="10"/>
                    <a:pt x="48" y="8"/>
                    <a:pt x="46" y="6"/>
                  </a:cubicBezTo>
                  <a:cubicBezTo>
                    <a:pt x="44" y="4"/>
                    <a:pt x="42" y="3"/>
                    <a:pt x="39" y="2"/>
                  </a:cubicBezTo>
                  <a:cubicBezTo>
                    <a:pt x="36" y="1"/>
                    <a:pt x="34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19" y="1"/>
                    <a:pt x="16" y="2"/>
                  </a:cubicBezTo>
                  <a:cubicBezTo>
                    <a:pt x="13" y="3"/>
                    <a:pt x="11" y="4"/>
                    <a:pt x="9" y="6"/>
                  </a:cubicBezTo>
                  <a:cubicBezTo>
                    <a:pt x="7" y="8"/>
                    <a:pt x="5" y="10"/>
                    <a:pt x="4" y="12"/>
                  </a:cubicBezTo>
                  <a:cubicBezTo>
                    <a:pt x="2" y="15"/>
                    <a:pt x="2" y="18"/>
                    <a:pt x="2" y="21"/>
                  </a:cubicBezTo>
                  <a:cubicBezTo>
                    <a:pt x="2" y="25"/>
                    <a:pt x="2" y="27"/>
                    <a:pt x="3" y="30"/>
                  </a:cubicBezTo>
                  <a:cubicBezTo>
                    <a:pt x="4" y="32"/>
                    <a:pt x="6" y="34"/>
                    <a:pt x="8" y="35"/>
                  </a:cubicBezTo>
                  <a:cubicBezTo>
                    <a:pt x="10" y="37"/>
                    <a:pt x="12" y="38"/>
                    <a:pt x="14" y="39"/>
                  </a:cubicBezTo>
                  <a:cubicBezTo>
                    <a:pt x="17" y="40"/>
                    <a:pt x="19" y="40"/>
                    <a:pt x="22" y="41"/>
                  </a:cubicBezTo>
                  <a:cubicBezTo>
                    <a:pt x="22" y="41"/>
                    <a:pt x="23" y="41"/>
                    <a:pt x="23" y="42"/>
                  </a:cubicBezTo>
                  <a:cubicBezTo>
                    <a:pt x="24" y="42"/>
                    <a:pt x="24" y="42"/>
                    <a:pt x="25" y="42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2" y="62"/>
                    <a:pt x="19" y="61"/>
                    <a:pt x="17" y="59"/>
                  </a:cubicBezTo>
                  <a:cubicBezTo>
                    <a:pt x="15" y="56"/>
                    <a:pt x="14" y="53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7"/>
                    <a:pt x="3" y="63"/>
                    <a:pt x="7" y="67"/>
                  </a:cubicBezTo>
                  <a:cubicBezTo>
                    <a:pt x="11" y="72"/>
                    <a:pt x="17" y="74"/>
                    <a:pt x="25" y="74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6" y="74"/>
                    <a:pt x="40" y="73"/>
                    <a:pt x="43" y="71"/>
                  </a:cubicBezTo>
                  <a:cubicBezTo>
                    <a:pt x="46" y="70"/>
                    <a:pt x="49" y="68"/>
                    <a:pt x="50" y="66"/>
                  </a:cubicBezTo>
                  <a:cubicBezTo>
                    <a:pt x="52" y="64"/>
                    <a:pt x="54" y="61"/>
                    <a:pt x="54" y="59"/>
                  </a:cubicBezTo>
                  <a:cubicBezTo>
                    <a:pt x="55" y="57"/>
                    <a:pt x="55" y="55"/>
                    <a:pt x="55" y="54"/>
                  </a:cubicBezTo>
                  <a:cubicBezTo>
                    <a:pt x="55" y="52"/>
                    <a:pt x="55" y="50"/>
                    <a:pt x="55" y="48"/>
                  </a:cubicBezTo>
                  <a:close/>
                  <a:moveTo>
                    <a:pt x="25" y="28"/>
                  </a:moveTo>
                  <a:cubicBezTo>
                    <a:pt x="22" y="27"/>
                    <a:pt x="19" y="26"/>
                    <a:pt x="18" y="25"/>
                  </a:cubicBezTo>
                  <a:cubicBezTo>
                    <a:pt x="16" y="24"/>
                    <a:pt x="16" y="22"/>
                    <a:pt x="16" y="20"/>
                  </a:cubicBezTo>
                  <a:cubicBezTo>
                    <a:pt x="16" y="19"/>
                    <a:pt x="16" y="17"/>
                    <a:pt x="16" y="16"/>
                  </a:cubicBezTo>
                  <a:cubicBezTo>
                    <a:pt x="17" y="15"/>
                    <a:pt x="18" y="14"/>
                    <a:pt x="19" y="14"/>
                  </a:cubicBezTo>
                  <a:cubicBezTo>
                    <a:pt x="19" y="13"/>
                    <a:pt x="20" y="13"/>
                    <a:pt x="21" y="12"/>
                  </a:cubicBezTo>
                  <a:cubicBezTo>
                    <a:pt x="23" y="12"/>
                    <a:pt x="24" y="12"/>
                    <a:pt x="25" y="12"/>
                  </a:cubicBezTo>
                  <a:lnTo>
                    <a:pt x="25" y="28"/>
                  </a:lnTo>
                  <a:close/>
                  <a:moveTo>
                    <a:pt x="40" y="57"/>
                  </a:moveTo>
                  <a:cubicBezTo>
                    <a:pt x="40" y="58"/>
                    <a:pt x="39" y="59"/>
                    <a:pt x="38" y="60"/>
                  </a:cubicBezTo>
                  <a:cubicBezTo>
                    <a:pt x="37" y="61"/>
                    <a:pt x="36" y="62"/>
                    <a:pt x="34" y="62"/>
                  </a:cubicBezTo>
                  <a:cubicBezTo>
                    <a:pt x="33" y="62"/>
                    <a:pt x="32" y="63"/>
                    <a:pt x="31" y="6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5"/>
                    <a:pt x="37" y="46"/>
                    <a:pt x="39" y="47"/>
                  </a:cubicBezTo>
                  <a:cubicBezTo>
                    <a:pt x="41" y="49"/>
                    <a:pt x="41" y="50"/>
                    <a:pt x="41" y="53"/>
                  </a:cubicBezTo>
                  <a:cubicBezTo>
                    <a:pt x="41" y="55"/>
                    <a:pt x="41" y="56"/>
                    <a:pt x="40" y="57"/>
                  </a:cubicBezTo>
                  <a:close/>
                </a:path>
              </a:pathLst>
            </a:custGeom>
            <a:solidFill>
              <a:srgbClr val="064E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50525" y="3178656"/>
            <a:ext cx="450208" cy="390354"/>
            <a:chOff x="10855325" y="5438775"/>
            <a:chExt cx="823913" cy="714376"/>
          </a:xfrm>
        </p:grpSpPr>
        <p:sp>
          <p:nvSpPr>
            <p:cNvPr id="56" name="Oval 410"/>
            <p:cNvSpPr>
              <a:spLocks noChangeArrowheads="1"/>
            </p:cNvSpPr>
            <p:nvPr/>
          </p:nvSpPr>
          <p:spPr bwMode="auto">
            <a:xfrm>
              <a:off x="10855325" y="5438775"/>
              <a:ext cx="300038" cy="3000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7" name="Oval 411"/>
            <p:cNvSpPr>
              <a:spLocks noChangeArrowheads="1"/>
            </p:cNvSpPr>
            <p:nvPr/>
          </p:nvSpPr>
          <p:spPr bwMode="auto">
            <a:xfrm>
              <a:off x="11374438" y="5438775"/>
              <a:ext cx="304800" cy="3000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Freeform 412"/>
            <p:cNvSpPr>
              <a:spLocks/>
            </p:cNvSpPr>
            <p:nvPr/>
          </p:nvSpPr>
          <p:spPr bwMode="auto">
            <a:xfrm>
              <a:off x="10855325" y="5764213"/>
              <a:ext cx="823913" cy="388938"/>
            </a:xfrm>
            <a:custGeom>
              <a:avLst/>
              <a:gdLst>
                <a:gd name="T0" fmla="*/ 187 w 203"/>
                <a:gd name="T1" fmla="*/ 0 h 96"/>
                <a:gd name="T2" fmla="*/ 165 w 203"/>
                <a:gd name="T3" fmla="*/ 5 h 96"/>
                <a:gd name="T4" fmla="*/ 143 w 203"/>
                <a:gd name="T5" fmla="*/ 0 h 96"/>
                <a:gd name="T6" fmla="*/ 143 w 203"/>
                <a:gd name="T7" fmla="*/ 0 h 96"/>
                <a:gd name="T8" fmla="*/ 143 w 203"/>
                <a:gd name="T9" fmla="*/ 0 h 96"/>
                <a:gd name="T10" fmla="*/ 143 w 203"/>
                <a:gd name="T11" fmla="*/ 0 h 96"/>
                <a:gd name="T12" fmla="*/ 138 w 203"/>
                <a:gd name="T13" fmla="*/ 4 h 96"/>
                <a:gd name="T14" fmla="*/ 101 w 203"/>
                <a:gd name="T15" fmla="*/ 37 h 96"/>
                <a:gd name="T16" fmla="*/ 64 w 203"/>
                <a:gd name="T17" fmla="*/ 4 h 96"/>
                <a:gd name="T18" fmla="*/ 60 w 203"/>
                <a:gd name="T19" fmla="*/ 0 h 96"/>
                <a:gd name="T20" fmla="*/ 59 w 203"/>
                <a:gd name="T21" fmla="*/ 0 h 96"/>
                <a:gd name="T22" fmla="*/ 59 w 203"/>
                <a:gd name="T23" fmla="*/ 0 h 96"/>
                <a:gd name="T24" fmla="*/ 59 w 203"/>
                <a:gd name="T25" fmla="*/ 0 h 96"/>
                <a:gd name="T26" fmla="*/ 37 w 203"/>
                <a:gd name="T27" fmla="*/ 5 h 96"/>
                <a:gd name="T28" fmla="*/ 15 w 203"/>
                <a:gd name="T29" fmla="*/ 0 h 96"/>
                <a:gd name="T30" fmla="*/ 0 w 203"/>
                <a:gd name="T31" fmla="*/ 30 h 96"/>
                <a:gd name="T32" fmla="*/ 0 w 203"/>
                <a:gd name="T33" fmla="*/ 30 h 96"/>
                <a:gd name="T34" fmla="*/ 0 w 203"/>
                <a:gd name="T35" fmla="*/ 96 h 96"/>
                <a:gd name="T36" fmla="*/ 74 w 203"/>
                <a:gd name="T37" fmla="*/ 96 h 96"/>
                <a:gd name="T38" fmla="*/ 74 w 203"/>
                <a:gd name="T39" fmla="*/ 49 h 96"/>
                <a:gd name="T40" fmla="*/ 92 w 203"/>
                <a:gd name="T41" fmla="*/ 65 h 96"/>
                <a:gd name="T42" fmla="*/ 101 w 203"/>
                <a:gd name="T43" fmla="*/ 69 h 96"/>
                <a:gd name="T44" fmla="*/ 110 w 203"/>
                <a:gd name="T45" fmla="*/ 65 h 96"/>
                <a:gd name="T46" fmla="*/ 128 w 203"/>
                <a:gd name="T47" fmla="*/ 49 h 96"/>
                <a:gd name="T48" fmla="*/ 128 w 203"/>
                <a:gd name="T49" fmla="*/ 96 h 96"/>
                <a:gd name="T50" fmla="*/ 203 w 203"/>
                <a:gd name="T51" fmla="*/ 96 h 96"/>
                <a:gd name="T52" fmla="*/ 203 w 203"/>
                <a:gd name="T53" fmla="*/ 30 h 96"/>
                <a:gd name="T54" fmla="*/ 203 w 203"/>
                <a:gd name="T55" fmla="*/ 30 h 96"/>
                <a:gd name="T56" fmla="*/ 187 w 203"/>
                <a:gd name="T5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3" h="96">
                  <a:moveTo>
                    <a:pt x="187" y="0"/>
                  </a:moveTo>
                  <a:cubicBezTo>
                    <a:pt x="181" y="3"/>
                    <a:pt x="173" y="5"/>
                    <a:pt x="165" y="5"/>
                  </a:cubicBezTo>
                  <a:cubicBezTo>
                    <a:pt x="157" y="5"/>
                    <a:pt x="150" y="3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1" y="1"/>
                    <a:pt x="139" y="3"/>
                    <a:pt x="138" y="4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3" y="3"/>
                    <a:pt x="62" y="1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3" y="3"/>
                    <a:pt x="45" y="5"/>
                    <a:pt x="37" y="5"/>
                  </a:cubicBezTo>
                  <a:cubicBezTo>
                    <a:pt x="29" y="5"/>
                    <a:pt x="22" y="3"/>
                    <a:pt x="15" y="0"/>
                  </a:cubicBezTo>
                  <a:cubicBezTo>
                    <a:pt x="6" y="6"/>
                    <a:pt x="0" y="17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5" y="68"/>
                    <a:pt x="98" y="69"/>
                    <a:pt x="101" y="69"/>
                  </a:cubicBezTo>
                  <a:cubicBezTo>
                    <a:pt x="104" y="69"/>
                    <a:pt x="108" y="68"/>
                    <a:pt x="110" y="65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202" y="17"/>
                    <a:pt x="197" y="6"/>
                    <a:pt x="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452295" y="5315169"/>
            <a:ext cx="571503" cy="441328"/>
            <a:chOff x="6397653" y="2368566"/>
            <a:chExt cx="571503" cy="441328"/>
          </a:xfrm>
        </p:grpSpPr>
        <p:sp>
          <p:nvSpPr>
            <p:cNvPr id="97" name="Freeform 255"/>
            <p:cNvSpPr>
              <a:spLocks/>
            </p:cNvSpPr>
            <p:nvPr/>
          </p:nvSpPr>
          <p:spPr bwMode="auto">
            <a:xfrm>
              <a:off x="6486554" y="2455879"/>
              <a:ext cx="354014" cy="315914"/>
            </a:xfrm>
            <a:custGeom>
              <a:avLst/>
              <a:gdLst>
                <a:gd name="T0" fmla="*/ 127 w 138"/>
                <a:gd name="T1" fmla="*/ 71 h 123"/>
                <a:gd name="T2" fmla="*/ 124 w 138"/>
                <a:gd name="T3" fmla="*/ 69 h 123"/>
                <a:gd name="T4" fmla="*/ 84 w 138"/>
                <a:gd name="T5" fmla="*/ 28 h 123"/>
                <a:gd name="T6" fmla="*/ 81 w 138"/>
                <a:gd name="T7" fmla="*/ 28 h 123"/>
                <a:gd name="T8" fmla="*/ 81 w 138"/>
                <a:gd name="T9" fmla="*/ 28 h 123"/>
                <a:gd name="T10" fmla="*/ 60 w 138"/>
                <a:gd name="T11" fmla="*/ 49 h 123"/>
                <a:gd name="T12" fmla="*/ 42 w 138"/>
                <a:gd name="T13" fmla="*/ 53 h 123"/>
                <a:gd name="T14" fmla="*/ 37 w 138"/>
                <a:gd name="T15" fmla="*/ 49 h 123"/>
                <a:gd name="T16" fmla="*/ 37 w 138"/>
                <a:gd name="T17" fmla="*/ 26 h 123"/>
                <a:gd name="T18" fmla="*/ 48 w 138"/>
                <a:gd name="T19" fmla="*/ 0 h 123"/>
                <a:gd name="T20" fmla="*/ 18 w 138"/>
                <a:gd name="T21" fmla="*/ 66 h 123"/>
                <a:gd name="T22" fmla="*/ 29 w 138"/>
                <a:gd name="T23" fmla="*/ 60 h 123"/>
                <a:gd name="T24" fmla="*/ 34 w 138"/>
                <a:gd name="T25" fmla="*/ 61 h 123"/>
                <a:gd name="T26" fmla="*/ 42 w 138"/>
                <a:gd name="T27" fmla="*/ 73 h 123"/>
                <a:gd name="T28" fmla="*/ 44 w 138"/>
                <a:gd name="T29" fmla="*/ 75 h 123"/>
                <a:gd name="T30" fmla="*/ 53 w 138"/>
                <a:gd name="T31" fmla="*/ 78 h 123"/>
                <a:gd name="T32" fmla="*/ 59 w 138"/>
                <a:gd name="T33" fmla="*/ 89 h 123"/>
                <a:gd name="T34" fmla="*/ 68 w 138"/>
                <a:gd name="T35" fmla="*/ 93 h 123"/>
                <a:gd name="T36" fmla="*/ 71 w 138"/>
                <a:gd name="T37" fmla="*/ 104 h 123"/>
                <a:gd name="T38" fmla="*/ 82 w 138"/>
                <a:gd name="T39" fmla="*/ 108 h 123"/>
                <a:gd name="T40" fmla="*/ 89 w 138"/>
                <a:gd name="T41" fmla="*/ 114 h 123"/>
                <a:gd name="T42" fmla="*/ 95 w 138"/>
                <a:gd name="T43" fmla="*/ 120 h 123"/>
                <a:gd name="T44" fmla="*/ 106 w 138"/>
                <a:gd name="T45" fmla="*/ 109 h 123"/>
                <a:gd name="T46" fmla="*/ 100 w 138"/>
                <a:gd name="T47" fmla="*/ 104 h 123"/>
                <a:gd name="T48" fmla="*/ 86 w 138"/>
                <a:gd name="T49" fmla="*/ 82 h 123"/>
                <a:gd name="T50" fmla="*/ 104 w 138"/>
                <a:gd name="T51" fmla="*/ 100 h 123"/>
                <a:gd name="T52" fmla="*/ 120 w 138"/>
                <a:gd name="T53" fmla="*/ 106 h 123"/>
                <a:gd name="T54" fmla="*/ 115 w 138"/>
                <a:gd name="T55" fmla="*/ 89 h 123"/>
                <a:gd name="T56" fmla="*/ 97 w 138"/>
                <a:gd name="T57" fmla="*/ 71 h 123"/>
                <a:gd name="T58" fmla="*/ 118 w 138"/>
                <a:gd name="T59" fmla="*/ 85 h 123"/>
                <a:gd name="T60" fmla="*/ 124 w 138"/>
                <a:gd name="T61" fmla="*/ 91 h 123"/>
                <a:gd name="T62" fmla="*/ 135 w 138"/>
                <a:gd name="T63" fmla="*/ 8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123">
                  <a:moveTo>
                    <a:pt x="132" y="77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4" y="29"/>
                    <a:pt x="84" y="29"/>
                    <a:pt x="84" y="28"/>
                  </a:cubicBezTo>
                  <a:cubicBezTo>
                    <a:pt x="83" y="28"/>
                    <a:pt x="82" y="28"/>
                    <a:pt x="82" y="28"/>
                  </a:cubicBezTo>
                  <a:cubicBezTo>
                    <a:pt x="82" y="28"/>
                    <a:pt x="81" y="28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7" y="52"/>
                    <a:pt x="53" y="54"/>
                    <a:pt x="49" y="54"/>
                  </a:cubicBezTo>
                  <a:cubicBezTo>
                    <a:pt x="46" y="54"/>
                    <a:pt x="44" y="54"/>
                    <a:pt x="42" y="53"/>
                  </a:cubicBezTo>
                  <a:cubicBezTo>
                    <a:pt x="42" y="52"/>
                    <a:pt x="41" y="52"/>
                    <a:pt x="40" y="52"/>
                  </a:cubicBezTo>
                  <a:cubicBezTo>
                    <a:pt x="39" y="51"/>
                    <a:pt x="38" y="50"/>
                    <a:pt x="37" y="49"/>
                  </a:cubicBezTo>
                  <a:cubicBezTo>
                    <a:pt x="34" y="46"/>
                    <a:pt x="32" y="42"/>
                    <a:pt x="32" y="37"/>
                  </a:cubicBezTo>
                  <a:cubicBezTo>
                    <a:pt x="32" y="33"/>
                    <a:pt x="34" y="29"/>
                    <a:pt x="37" y="26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2" y="61"/>
                    <a:pt x="26" y="60"/>
                    <a:pt x="29" y="60"/>
                  </a:cubicBezTo>
                  <a:cubicBezTo>
                    <a:pt x="30" y="60"/>
                    <a:pt x="31" y="60"/>
                    <a:pt x="32" y="60"/>
                  </a:cubicBezTo>
                  <a:cubicBezTo>
                    <a:pt x="33" y="60"/>
                    <a:pt x="34" y="61"/>
                    <a:pt x="34" y="61"/>
                  </a:cubicBezTo>
                  <a:cubicBezTo>
                    <a:pt x="36" y="62"/>
                    <a:pt x="37" y="62"/>
                    <a:pt x="38" y="64"/>
                  </a:cubicBezTo>
                  <a:cubicBezTo>
                    <a:pt x="41" y="66"/>
                    <a:pt x="42" y="69"/>
                    <a:pt x="42" y="73"/>
                  </a:cubicBezTo>
                  <a:cubicBezTo>
                    <a:pt x="42" y="74"/>
                    <a:pt x="42" y="74"/>
                    <a:pt x="42" y="75"/>
                  </a:cubicBezTo>
                  <a:cubicBezTo>
                    <a:pt x="43" y="75"/>
                    <a:pt x="43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7" y="75"/>
                    <a:pt x="51" y="76"/>
                    <a:pt x="53" y="78"/>
                  </a:cubicBezTo>
                  <a:cubicBezTo>
                    <a:pt x="56" y="81"/>
                    <a:pt x="57" y="86"/>
                    <a:pt x="57" y="89"/>
                  </a:cubicBezTo>
                  <a:cubicBezTo>
                    <a:pt x="57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2" y="89"/>
                    <a:pt x="65" y="91"/>
                    <a:pt x="68" y="93"/>
                  </a:cubicBezTo>
                  <a:cubicBezTo>
                    <a:pt x="70" y="95"/>
                    <a:pt x="72" y="99"/>
                    <a:pt x="72" y="102"/>
                  </a:cubicBezTo>
                  <a:cubicBezTo>
                    <a:pt x="72" y="103"/>
                    <a:pt x="72" y="103"/>
                    <a:pt x="71" y="104"/>
                  </a:cubicBezTo>
                  <a:cubicBezTo>
                    <a:pt x="72" y="104"/>
                    <a:pt x="73" y="104"/>
                    <a:pt x="73" y="104"/>
                  </a:cubicBezTo>
                  <a:cubicBezTo>
                    <a:pt x="77" y="104"/>
                    <a:pt x="80" y="105"/>
                    <a:pt x="82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8" y="123"/>
                    <a:pt x="103" y="123"/>
                    <a:pt x="106" y="120"/>
                  </a:cubicBezTo>
                  <a:cubicBezTo>
                    <a:pt x="109" y="117"/>
                    <a:pt x="109" y="112"/>
                    <a:pt x="106" y="10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2" y="109"/>
                    <a:pt x="117" y="109"/>
                    <a:pt x="120" y="106"/>
                  </a:cubicBezTo>
                  <a:cubicBezTo>
                    <a:pt x="123" y="103"/>
                    <a:pt x="123" y="98"/>
                    <a:pt x="120" y="95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18" y="85"/>
                    <a:pt x="118" y="85"/>
                    <a:pt x="118" y="85"/>
                  </a:cubicBezTo>
                  <a:cubicBezTo>
                    <a:pt x="118" y="85"/>
                    <a:pt x="118" y="85"/>
                    <a:pt x="118" y="85"/>
                  </a:cubicBezTo>
                  <a:cubicBezTo>
                    <a:pt x="124" y="91"/>
                    <a:pt x="124" y="91"/>
                    <a:pt x="124" y="91"/>
                  </a:cubicBezTo>
                  <a:cubicBezTo>
                    <a:pt x="127" y="94"/>
                    <a:pt x="132" y="94"/>
                    <a:pt x="135" y="91"/>
                  </a:cubicBezTo>
                  <a:cubicBezTo>
                    <a:pt x="138" y="88"/>
                    <a:pt x="138" y="83"/>
                    <a:pt x="135" y="80"/>
                  </a:cubicBezTo>
                  <a:lnTo>
                    <a:pt x="132" y="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8" name="Freeform 256"/>
            <p:cNvSpPr>
              <a:spLocks/>
            </p:cNvSpPr>
            <p:nvPr/>
          </p:nvSpPr>
          <p:spPr bwMode="auto">
            <a:xfrm>
              <a:off x="6684992" y="2760681"/>
              <a:ext cx="42863" cy="49213"/>
            </a:xfrm>
            <a:custGeom>
              <a:avLst/>
              <a:gdLst>
                <a:gd name="T0" fmla="*/ 14 w 17"/>
                <a:gd name="T1" fmla="*/ 5 h 19"/>
                <a:gd name="T2" fmla="*/ 13 w 17"/>
                <a:gd name="T3" fmla="*/ 4 h 19"/>
                <a:gd name="T4" fmla="*/ 9 w 17"/>
                <a:gd name="T5" fmla="*/ 0 h 19"/>
                <a:gd name="T6" fmla="*/ 9 w 17"/>
                <a:gd name="T7" fmla="*/ 0 h 19"/>
                <a:gd name="T8" fmla="*/ 5 w 17"/>
                <a:gd name="T9" fmla="*/ 7 h 19"/>
                <a:gd name="T10" fmla="*/ 0 w 17"/>
                <a:gd name="T11" fmla="*/ 13 h 19"/>
                <a:gd name="T12" fmla="*/ 3 w 17"/>
                <a:gd name="T13" fmla="*/ 16 h 19"/>
                <a:gd name="T14" fmla="*/ 14 w 17"/>
                <a:gd name="T15" fmla="*/ 16 h 19"/>
                <a:gd name="T16" fmla="*/ 14 w 17"/>
                <a:gd name="T1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9">
                  <a:moveTo>
                    <a:pt x="14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3"/>
                    <a:pt x="7" y="5"/>
                    <a:pt x="5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6" y="19"/>
                    <a:pt x="11" y="19"/>
                    <a:pt x="14" y="16"/>
                  </a:cubicBezTo>
                  <a:cubicBezTo>
                    <a:pt x="17" y="13"/>
                    <a:pt x="17" y="8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9" name="Freeform 257"/>
            <p:cNvSpPr>
              <a:spLocks/>
            </p:cNvSpPr>
            <p:nvPr/>
          </p:nvSpPr>
          <p:spPr bwMode="auto">
            <a:xfrm>
              <a:off x="6578629" y="2455879"/>
              <a:ext cx="303214" cy="179389"/>
            </a:xfrm>
            <a:custGeom>
              <a:avLst/>
              <a:gdLst>
                <a:gd name="T0" fmla="*/ 61 w 118"/>
                <a:gd name="T1" fmla="*/ 9 h 70"/>
                <a:gd name="T2" fmla="*/ 43 w 118"/>
                <a:gd name="T3" fmla="*/ 0 h 70"/>
                <a:gd name="T4" fmla="*/ 25 w 118"/>
                <a:gd name="T5" fmla="*/ 9 h 70"/>
                <a:gd name="T6" fmla="*/ 23 w 118"/>
                <a:gd name="T7" fmla="*/ 11 h 70"/>
                <a:gd name="T8" fmla="*/ 4 w 118"/>
                <a:gd name="T9" fmla="*/ 30 h 70"/>
                <a:gd name="T10" fmla="*/ 4 w 118"/>
                <a:gd name="T11" fmla="*/ 46 h 70"/>
                <a:gd name="T12" fmla="*/ 8 w 118"/>
                <a:gd name="T13" fmla="*/ 48 h 70"/>
                <a:gd name="T14" fmla="*/ 10 w 118"/>
                <a:gd name="T15" fmla="*/ 49 h 70"/>
                <a:gd name="T16" fmla="*/ 12 w 118"/>
                <a:gd name="T17" fmla="*/ 49 h 70"/>
                <a:gd name="T18" fmla="*/ 20 w 118"/>
                <a:gd name="T19" fmla="*/ 46 h 70"/>
                <a:gd name="T20" fmla="*/ 40 w 118"/>
                <a:gd name="T21" fmla="*/ 26 h 70"/>
                <a:gd name="T22" fmla="*/ 41 w 118"/>
                <a:gd name="T23" fmla="*/ 25 h 70"/>
                <a:gd name="T24" fmla="*/ 43 w 118"/>
                <a:gd name="T25" fmla="*/ 24 h 70"/>
                <a:gd name="T26" fmla="*/ 46 w 118"/>
                <a:gd name="T27" fmla="*/ 23 h 70"/>
                <a:gd name="T28" fmla="*/ 52 w 118"/>
                <a:gd name="T29" fmla="*/ 25 h 70"/>
                <a:gd name="T30" fmla="*/ 96 w 118"/>
                <a:gd name="T31" fmla="*/ 70 h 70"/>
                <a:gd name="T32" fmla="*/ 118 w 118"/>
                <a:gd name="T33" fmla="*/ 48 h 70"/>
                <a:gd name="T34" fmla="*/ 69 w 118"/>
                <a:gd name="T35" fmla="*/ 1 h 70"/>
                <a:gd name="T36" fmla="*/ 61 w 118"/>
                <a:gd name="T3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70">
                  <a:moveTo>
                    <a:pt x="61" y="9"/>
                  </a:moveTo>
                  <a:cubicBezTo>
                    <a:pt x="56" y="3"/>
                    <a:pt x="50" y="0"/>
                    <a:pt x="43" y="0"/>
                  </a:cubicBezTo>
                  <a:cubicBezTo>
                    <a:pt x="38" y="0"/>
                    <a:pt x="31" y="3"/>
                    <a:pt x="25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4"/>
                    <a:pt x="0" y="41"/>
                    <a:pt x="4" y="46"/>
                  </a:cubicBezTo>
                  <a:cubicBezTo>
                    <a:pt x="6" y="47"/>
                    <a:pt x="7" y="47"/>
                    <a:pt x="8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1" y="49"/>
                    <a:pt x="12" y="49"/>
                    <a:pt x="12" y="49"/>
                  </a:cubicBezTo>
                  <a:cubicBezTo>
                    <a:pt x="15" y="49"/>
                    <a:pt x="18" y="48"/>
                    <a:pt x="20" y="4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2" y="24"/>
                    <a:pt x="42" y="24"/>
                    <a:pt x="43" y="24"/>
                  </a:cubicBezTo>
                  <a:cubicBezTo>
                    <a:pt x="44" y="23"/>
                    <a:pt x="45" y="23"/>
                    <a:pt x="46" y="23"/>
                  </a:cubicBezTo>
                  <a:cubicBezTo>
                    <a:pt x="48" y="23"/>
                    <a:pt x="50" y="24"/>
                    <a:pt x="52" y="2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69" y="1"/>
                    <a:pt x="69" y="1"/>
                    <a:pt x="69" y="1"/>
                  </a:cubicBezTo>
                  <a:lnTo>
                    <a:pt x="61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0" name="Freeform 258"/>
            <p:cNvSpPr>
              <a:spLocks noEditPoints="1"/>
            </p:cNvSpPr>
            <p:nvPr/>
          </p:nvSpPr>
          <p:spPr bwMode="auto">
            <a:xfrm>
              <a:off x="6397653" y="2368566"/>
              <a:ext cx="209551" cy="211139"/>
            </a:xfrm>
            <a:custGeom>
              <a:avLst/>
              <a:gdLst>
                <a:gd name="T0" fmla="*/ 88 w 132"/>
                <a:gd name="T1" fmla="*/ 0 h 133"/>
                <a:gd name="T2" fmla="*/ 0 w 132"/>
                <a:gd name="T3" fmla="*/ 89 h 133"/>
                <a:gd name="T4" fmla="*/ 43 w 132"/>
                <a:gd name="T5" fmla="*/ 133 h 133"/>
                <a:gd name="T6" fmla="*/ 132 w 132"/>
                <a:gd name="T7" fmla="*/ 44 h 133"/>
                <a:gd name="T8" fmla="*/ 88 w 132"/>
                <a:gd name="T9" fmla="*/ 0 h 133"/>
                <a:gd name="T10" fmla="*/ 11 w 132"/>
                <a:gd name="T11" fmla="*/ 89 h 133"/>
                <a:gd name="T12" fmla="*/ 88 w 132"/>
                <a:gd name="T13" fmla="*/ 13 h 133"/>
                <a:gd name="T14" fmla="*/ 119 w 132"/>
                <a:gd name="T15" fmla="*/ 44 h 133"/>
                <a:gd name="T16" fmla="*/ 43 w 132"/>
                <a:gd name="T17" fmla="*/ 120 h 133"/>
                <a:gd name="T18" fmla="*/ 11 w 132"/>
                <a:gd name="T19" fmla="*/ 8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88" y="0"/>
                  </a:moveTo>
                  <a:lnTo>
                    <a:pt x="0" y="89"/>
                  </a:lnTo>
                  <a:lnTo>
                    <a:pt x="43" y="133"/>
                  </a:lnTo>
                  <a:lnTo>
                    <a:pt x="132" y="44"/>
                  </a:lnTo>
                  <a:lnTo>
                    <a:pt x="88" y="0"/>
                  </a:lnTo>
                  <a:close/>
                  <a:moveTo>
                    <a:pt x="11" y="89"/>
                  </a:moveTo>
                  <a:lnTo>
                    <a:pt x="88" y="13"/>
                  </a:lnTo>
                  <a:lnTo>
                    <a:pt x="119" y="44"/>
                  </a:lnTo>
                  <a:lnTo>
                    <a:pt x="43" y="120"/>
                  </a:lnTo>
                  <a:lnTo>
                    <a:pt x="11" y="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1" name="Freeform 259"/>
            <p:cNvSpPr>
              <a:spLocks/>
            </p:cNvSpPr>
            <p:nvPr/>
          </p:nvSpPr>
          <p:spPr bwMode="auto">
            <a:xfrm>
              <a:off x="6450041" y="2498741"/>
              <a:ext cx="28575" cy="26988"/>
            </a:xfrm>
            <a:custGeom>
              <a:avLst/>
              <a:gdLst>
                <a:gd name="T0" fmla="*/ 5 w 11"/>
                <a:gd name="T1" fmla="*/ 0 h 10"/>
                <a:gd name="T2" fmla="*/ 2 w 11"/>
                <a:gd name="T3" fmla="*/ 1 h 10"/>
                <a:gd name="T4" fmla="*/ 2 w 11"/>
                <a:gd name="T5" fmla="*/ 8 h 10"/>
                <a:gd name="T6" fmla="*/ 5 w 11"/>
                <a:gd name="T7" fmla="*/ 10 h 10"/>
                <a:gd name="T8" fmla="*/ 9 w 11"/>
                <a:gd name="T9" fmla="*/ 8 h 10"/>
                <a:gd name="T10" fmla="*/ 9 w 11"/>
                <a:gd name="T11" fmla="*/ 1 h 10"/>
                <a:gd name="T12" fmla="*/ 5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3" y="9"/>
                    <a:pt x="4" y="10"/>
                    <a:pt x="5" y="10"/>
                  </a:cubicBezTo>
                  <a:cubicBezTo>
                    <a:pt x="6" y="10"/>
                    <a:pt x="8" y="9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2" name="Freeform 260"/>
            <p:cNvSpPr>
              <a:spLocks noEditPoints="1"/>
            </p:cNvSpPr>
            <p:nvPr/>
          </p:nvSpPr>
          <p:spPr bwMode="auto">
            <a:xfrm>
              <a:off x="6759605" y="2368566"/>
              <a:ext cx="209551" cy="211139"/>
            </a:xfrm>
            <a:custGeom>
              <a:avLst/>
              <a:gdLst>
                <a:gd name="T0" fmla="*/ 43 w 132"/>
                <a:gd name="T1" fmla="*/ 0 h 133"/>
                <a:gd name="T2" fmla="*/ 0 w 132"/>
                <a:gd name="T3" fmla="*/ 44 h 133"/>
                <a:gd name="T4" fmla="*/ 64 w 132"/>
                <a:gd name="T5" fmla="*/ 108 h 133"/>
                <a:gd name="T6" fmla="*/ 84 w 132"/>
                <a:gd name="T7" fmla="*/ 126 h 133"/>
                <a:gd name="T8" fmla="*/ 88 w 132"/>
                <a:gd name="T9" fmla="*/ 133 h 133"/>
                <a:gd name="T10" fmla="*/ 132 w 132"/>
                <a:gd name="T11" fmla="*/ 89 h 133"/>
                <a:gd name="T12" fmla="*/ 43 w 132"/>
                <a:gd name="T13" fmla="*/ 0 h 133"/>
                <a:gd name="T14" fmla="*/ 88 w 132"/>
                <a:gd name="T15" fmla="*/ 120 h 133"/>
                <a:gd name="T16" fmla="*/ 12 w 132"/>
                <a:gd name="T17" fmla="*/ 44 h 133"/>
                <a:gd name="T18" fmla="*/ 43 w 132"/>
                <a:gd name="T19" fmla="*/ 13 h 133"/>
                <a:gd name="T20" fmla="*/ 119 w 132"/>
                <a:gd name="T21" fmla="*/ 89 h 133"/>
                <a:gd name="T22" fmla="*/ 88 w 132"/>
                <a:gd name="T23" fmla="*/ 12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133">
                  <a:moveTo>
                    <a:pt x="43" y="0"/>
                  </a:moveTo>
                  <a:lnTo>
                    <a:pt x="0" y="44"/>
                  </a:lnTo>
                  <a:lnTo>
                    <a:pt x="64" y="108"/>
                  </a:lnTo>
                  <a:lnTo>
                    <a:pt x="84" y="126"/>
                  </a:lnTo>
                  <a:lnTo>
                    <a:pt x="88" y="133"/>
                  </a:lnTo>
                  <a:lnTo>
                    <a:pt x="132" y="89"/>
                  </a:lnTo>
                  <a:lnTo>
                    <a:pt x="43" y="0"/>
                  </a:lnTo>
                  <a:close/>
                  <a:moveTo>
                    <a:pt x="88" y="120"/>
                  </a:moveTo>
                  <a:lnTo>
                    <a:pt x="12" y="44"/>
                  </a:lnTo>
                  <a:lnTo>
                    <a:pt x="43" y="13"/>
                  </a:lnTo>
                  <a:lnTo>
                    <a:pt x="119" y="89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" name="Freeform 261"/>
            <p:cNvSpPr>
              <a:spLocks/>
            </p:cNvSpPr>
            <p:nvPr/>
          </p:nvSpPr>
          <p:spPr bwMode="auto">
            <a:xfrm>
              <a:off x="6886605" y="2498741"/>
              <a:ext cx="28575" cy="26988"/>
            </a:xfrm>
            <a:custGeom>
              <a:avLst/>
              <a:gdLst>
                <a:gd name="T0" fmla="*/ 9 w 11"/>
                <a:gd name="T1" fmla="*/ 1 h 10"/>
                <a:gd name="T2" fmla="*/ 5 w 11"/>
                <a:gd name="T3" fmla="*/ 0 h 10"/>
                <a:gd name="T4" fmla="*/ 2 w 11"/>
                <a:gd name="T5" fmla="*/ 1 h 10"/>
                <a:gd name="T6" fmla="*/ 2 w 11"/>
                <a:gd name="T7" fmla="*/ 8 h 10"/>
                <a:gd name="T8" fmla="*/ 5 w 11"/>
                <a:gd name="T9" fmla="*/ 10 h 10"/>
                <a:gd name="T10" fmla="*/ 9 w 11"/>
                <a:gd name="T11" fmla="*/ 8 h 10"/>
                <a:gd name="T12" fmla="*/ 9 w 11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1"/>
                  </a:move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7"/>
                    <a:pt x="2" y="8"/>
                  </a:cubicBezTo>
                  <a:cubicBezTo>
                    <a:pt x="3" y="9"/>
                    <a:pt x="4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" name="Freeform 262"/>
            <p:cNvSpPr>
              <a:spLocks/>
            </p:cNvSpPr>
            <p:nvPr/>
          </p:nvSpPr>
          <p:spPr bwMode="auto">
            <a:xfrm>
              <a:off x="6507191" y="2625742"/>
              <a:ext cx="74613" cy="68263"/>
            </a:xfrm>
            <a:custGeom>
              <a:avLst/>
              <a:gdLst>
                <a:gd name="T0" fmla="*/ 26 w 29"/>
                <a:gd name="T1" fmla="*/ 12 h 27"/>
                <a:gd name="T2" fmla="*/ 26 w 29"/>
                <a:gd name="T3" fmla="*/ 2 h 27"/>
                <a:gd name="T4" fmla="*/ 22 w 29"/>
                <a:gd name="T5" fmla="*/ 0 h 27"/>
                <a:gd name="T6" fmla="*/ 21 w 29"/>
                <a:gd name="T7" fmla="*/ 0 h 27"/>
                <a:gd name="T8" fmla="*/ 18 w 29"/>
                <a:gd name="T9" fmla="*/ 0 h 27"/>
                <a:gd name="T10" fmla="*/ 16 w 29"/>
                <a:gd name="T11" fmla="*/ 2 h 27"/>
                <a:gd name="T12" fmla="*/ 14 w 29"/>
                <a:gd name="T13" fmla="*/ 4 h 27"/>
                <a:gd name="T14" fmla="*/ 3 w 29"/>
                <a:gd name="T15" fmla="*/ 14 h 27"/>
                <a:gd name="T16" fmla="*/ 3 w 29"/>
                <a:gd name="T17" fmla="*/ 25 h 27"/>
                <a:gd name="T18" fmla="*/ 9 w 29"/>
                <a:gd name="T19" fmla="*/ 27 h 27"/>
                <a:gd name="T20" fmla="*/ 14 w 29"/>
                <a:gd name="T21" fmla="*/ 25 h 27"/>
                <a:gd name="T22" fmla="*/ 21 w 29"/>
                <a:gd name="T23" fmla="*/ 18 h 27"/>
                <a:gd name="T24" fmla="*/ 26 w 29"/>
                <a:gd name="T2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7">
                  <a:moveTo>
                    <a:pt x="26" y="12"/>
                  </a:moveTo>
                  <a:cubicBezTo>
                    <a:pt x="29" y="10"/>
                    <a:pt x="29" y="5"/>
                    <a:pt x="26" y="2"/>
                  </a:cubicBezTo>
                  <a:cubicBezTo>
                    <a:pt x="25" y="0"/>
                    <a:pt x="23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7" y="1"/>
                    <a:pt x="16" y="1"/>
                    <a:pt x="16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7"/>
                    <a:pt x="0" y="22"/>
                    <a:pt x="3" y="25"/>
                  </a:cubicBezTo>
                  <a:cubicBezTo>
                    <a:pt x="5" y="26"/>
                    <a:pt x="7" y="27"/>
                    <a:pt x="9" y="27"/>
                  </a:cubicBezTo>
                  <a:cubicBezTo>
                    <a:pt x="11" y="27"/>
                    <a:pt x="13" y="26"/>
                    <a:pt x="14" y="25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6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5" name="Freeform 263"/>
            <p:cNvSpPr>
              <a:spLocks/>
            </p:cNvSpPr>
            <p:nvPr/>
          </p:nvSpPr>
          <p:spPr bwMode="auto">
            <a:xfrm>
              <a:off x="6545291" y="2660667"/>
              <a:ext cx="74613" cy="73025"/>
            </a:xfrm>
            <a:custGeom>
              <a:avLst/>
              <a:gdLst>
                <a:gd name="T0" fmla="*/ 26 w 29"/>
                <a:gd name="T1" fmla="*/ 13 h 28"/>
                <a:gd name="T2" fmla="*/ 26 w 29"/>
                <a:gd name="T3" fmla="*/ 2 h 28"/>
                <a:gd name="T4" fmla="*/ 21 w 29"/>
                <a:gd name="T5" fmla="*/ 0 h 28"/>
                <a:gd name="T6" fmla="*/ 15 w 29"/>
                <a:gd name="T7" fmla="*/ 2 h 28"/>
                <a:gd name="T8" fmla="*/ 10 w 29"/>
                <a:gd name="T9" fmla="*/ 8 h 28"/>
                <a:gd name="T10" fmla="*/ 3 w 29"/>
                <a:gd name="T11" fmla="*/ 15 h 28"/>
                <a:gd name="T12" fmla="*/ 3 w 29"/>
                <a:gd name="T13" fmla="*/ 26 h 28"/>
                <a:gd name="T14" fmla="*/ 8 w 29"/>
                <a:gd name="T15" fmla="*/ 28 h 28"/>
                <a:gd name="T16" fmla="*/ 14 w 29"/>
                <a:gd name="T17" fmla="*/ 26 h 28"/>
                <a:gd name="T18" fmla="*/ 21 w 29"/>
                <a:gd name="T19" fmla="*/ 18 h 28"/>
                <a:gd name="T20" fmla="*/ 26 w 29"/>
                <a:gd name="T2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26" y="13"/>
                  </a:moveTo>
                  <a:cubicBezTo>
                    <a:pt x="29" y="10"/>
                    <a:pt x="29" y="5"/>
                    <a:pt x="26" y="2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19" y="0"/>
                    <a:pt x="17" y="1"/>
                    <a:pt x="15" y="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23"/>
                    <a:pt x="3" y="26"/>
                  </a:cubicBezTo>
                  <a:cubicBezTo>
                    <a:pt x="4" y="27"/>
                    <a:pt x="6" y="28"/>
                    <a:pt x="8" y="28"/>
                  </a:cubicBezTo>
                  <a:cubicBezTo>
                    <a:pt x="10" y="28"/>
                    <a:pt x="12" y="27"/>
                    <a:pt x="14" y="26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6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6" name="Freeform 264"/>
            <p:cNvSpPr>
              <a:spLocks/>
            </p:cNvSpPr>
            <p:nvPr/>
          </p:nvSpPr>
          <p:spPr bwMode="auto">
            <a:xfrm>
              <a:off x="6584979" y="2700355"/>
              <a:ext cx="73025" cy="68263"/>
            </a:xfrm>
            <a:custGeom>
              <a:avLst/>
              <a:gdLst>
                <a:gd name="T0" fmla="*/ 26 w 29"/>
                <a:gd name="T1" fmla="*/ 13 h 27"/>
                <a:gd name="T2" fmla="*/ 26 w 29"/>
                <a:gd name="T3" fmla="*/ 2 h 27"/>
                <a:gd name="T4" fmla="*/ 20 w 29"/>
                <a:gd name="T5" fmla="*/ 0 h 27"/>
                <a:gd name="T6" fmla="*/ 15 w 29"/>
                <a:gd name="T7" fmla="*/ 2 h 27"/>
                <a:gd name="T8" fmla="*/ 10 w 29"/>
                <a:gd name="T9" fmla="*/ 7 h 27"/>
                <a:gd name="T10" fmla="*/ 3 w 29"/>
                <a:gd name="T11" fmla="*/ 14 h 27"/>
                <a:gd name="T12" fmla="*/ 3 w 29"/>
                <a:gd name="T13" fmla="*/ 25 h 27"/>
                <a:gd name="T14" fmla="*/ 8 w 29"/>
                <a:gd name="T15" fmla="*/ 27 h 27"/>
                <a:gd name="T16" fmla="*/ 14 w 29"/>
                <a:gd name="T17" fmla="*/ 25 h 27"/>
                <a:gd name="T18" fmla="*/ 21 w 29"/>
                <a:gd name="T19" fmla="*/ 18 h 27"/>
                <a:gd name="T20" fmla="*/ 26 w 29"/>
                <a:gd name="T2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7">
                  <a:moveTo>
                    <a:pt x="26" y="13"/>
                  </a:moveTo>
                  <a:cubicBezTo>
                    <a:pt x="29" y="10"/>
                    <a:pt x="29" y="5"/>
                    <a:pt x="26" y="2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7" y="1"/>
                    <a:pt x="15" y="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7"/>
                    <a:pt x="0" y="22"/>
                    <a:pt x="3" y="25"/>
                  </a:cubicBezTo>
                  <a:cubicBezTo>
                    <a:pt x="4" y="27"/>
                    <a:pt x="6" y="27"/>
                    <a:pt x="8" y="27"/>
                  </a:cubicBezTo>
                  <a:cubicBezTo>
                    <a:pt x="10" y="27"/>
                    <a:pt x="12" y="27"/>
                    <a:pt x="14" y="25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6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7" name="Freeform 265"/>
            <p:cNvSpPr>
              <a:spLocks/>
            </p:cNvSpPr>
            <p:nvPr/>
          </p:nvSpPr>
          <p:spPr bwMode="auto">
            <a:xfrm>
              <a:off x="6619904" y="2735280"/>
              <a:ext cx="74613" cy="71438"/>
            </a:xfrm>
            <a:custGeom>
              <a:avLst/>
              <a:gdLst>
                <a:gd name="T0" fmla="*/ 28 w 29"/>
                <a:gd name="T1" fmla="*/ 6 h 28"/>
                <a:gd name="T2" fmla="*/ 27 w 29"/>
                <a:gd name="T3" fmla="*/ 3 h 28"/>
                <a:gd name="T4" fmla="*/ 21 w 29"/>
                <a:gd name="T5" fmla="*/ 0 h 28"/>
                <a:gd name="T6" fmla="*/ 16 w 29"/>
                <a:gd name="T7" fmla="*/ 3 h 28"/>
                <a:gd name="T8" fmla="*/ 10 w 29"/>
                <a:gd name="T9" fmla="*/ 8 h 28"/>
                <a:gd name="T10" fmla="*/ 3 w 29"/>
                <a:gd name="T11" fmla="*/ 15 h 28"/>
                <a:gd name="T12" fmla="*/ 3 w 29"/>
                <a:gd name="T13" fmla="*/ 26 h 28"/>
                <a:gd name="T14" fmla="*/ 9 w 29"/>
                <a:gd name="T15" fmla="*/ 28 h 28"/>
                <a:gd name="T16" fmla="*/ 14 w 29"/>
                <a:gd name="T17" fmla="*/ 26 h 28"/>
                <a:gd name="T18" fmla="*/ 21 w 29"/>
                <a:gd name="T19" fmla="*/ 19 h 28"/>
                <a:gd name="T20" fmla="*/ 21 w 29"/>
                <a:gd name="T21" fmla="*/ 19 h 28"/>
                <a:gd name="T22" fmla="*/ 27 w 29"/>
                <a:gd name="T23" fmla="*/ 13 h 28"/>
                <a:gd name="T24" fmla="*/ 28 w 29"/>
                <a:gd name="T25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8">
                  <a:moveTo>
                    <a:pt x="28" y="6"/>
                  </a:moveTo>
                  <a:cubicBezTo>
                    <a:pt x="28" y="5"/>
                    <a:pt x="28" y="4"/>
                    <a:pt x="27" y="3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19" y="0"/>
                    <a:pt x="17" y="1"/>
                    <a:pt x="16" y="3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23"/>
                    <a:pt x="3" y="26"/>
                  </a:cubicBezTo>
                  <a:cubicBezTo>
                    <a:pt x="5" y="27"/>
                    <a:pt x="7" y="28"/>
                    <a:pt x="9" y="28"/>
                  </a:cubicBezTo>
                  <a:cubicBezTo>
                    <a:pt x="11" y="28"/>
                    <a:pt x="13" y="27"/>
                    <a:pt x="14" y="2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1"/>
                    <a:pt x="29" y="9"/>
                    <a:pt x="28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758634" y="5294824"/>
            <a:ext cx="547161" cy="585383"/>
            <a:chOff x="3110519" y="5874050"/>
            <a:chExt cx="647274" cy="692489"/>
          </a:xfrm>
        </p:grpSpPr>
        <p:grpSp>
          <p:nvGrpSpPr>
            <p:cNvPr id="166" name="Group 165"/>
            <p:cNvGrpSpPr/>
            <p:nvPr/>
          </p:nvGrpSpPr>
          <p:grpSpPr>
            <a:xfrm>
              <a:off x="3333581" y="6269997"/>
              <a:ext cx="201151" cy="296542"/>
              <a:chOff x="602159" y="335759"/>
              <a:chExt cx="461962" cy="681037"/>
            </a:xfrm>
          </p:grpSpPr>
          <p:sp>
            <p:nvSpPr>
              <p:cNvPr id="171" name="Freeform 36"/>
              <p:cNvSpPr>
                <a:spLocks noEditPoints="1"/>
              </p:cNvSpPr>
              <p:nvPr/>
            </p:nvSpPr>
            <p:spPr bwMode="auto">
              <a:xfrm>
                <a:off x="724396" y="877096"/>
                <a:ext cx="185737" cy="139700"/>
              </a:xfrm>
              <a:custGeom>
                <a:avLst/>
                <a:gdLst>
                  <a:gd name="T0" fmla="*/ 54 w 64"/>
                  <a:gd name="T1" fmla="*/ 11 h 48"/>
                  <a:gd name="T2" fmla="*/ 54 w 64"/>
                  <a:gd name="T3" fmla="*/ 16 h 48"/>
                  <a:gd name="T4" fmla="*/ 32 w 64"/>
                  <a:gd name="T5" fmla="*/ 37 h 48"/>
                  <a:gd name="T6" fmla="*/ 11 w 64"/>
                  <a:gd name="T7" fmla="*/ 16 h 48"/>
                  <a:gd name="T8" fmla="*/ 11 w 64"/>
                  <a:gd name="T9" fmla="*/ 11 h 48"/>
                  <a:gd name="T10" fmla="*/ 54 w 64"/>
                  <a:gd name="T11" fmla="*/ 11 h 48"/>
                  <a:gd name="T12" fmla="*/ 64 w 64"/>
                  <a:gd name="T13" fmla="*/ 0 h 48"/>
                  <a:gd name="T14" fmla="*/ 0 w 64"/>
                  <a:gd name="T15" fmla="*/ 0 h 48"/>
                  <a:gd name="T16" fmla="*/ 0 w 64"/>
                  <a:gd name="T17" fmla="*/ 16 h 48"/>
                  <a:gd name="T18" fmla="*/ 32 w 64"/>
                  <a:gd name="T19" fmla="*/ 48 h 48"/>
                  <a:gd name="T20" fmla="*/ 64 w 64"/>
                  <a:gd name="T21" fmla="*/ 16 h 48"/>
                  <a:gd name="T22" fmla="*/ 64 w 64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48">
                    <a:moveTo>
                      <a:pt x="54" y="11"/>
                    </a:move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28"/>
                      <a:pt x="44" y="37"/>
                      <a:pt x="32" y="37"/>
                    </a:cubicBezTo>
                    <a:cubicBezTo>
                      <a:pt x="21" y="37"/>
                      <a:pt x="11" y="28"/>
                      <a:pt x="11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4" y="11"/>
                      <a:pt x="54" y="11"/>
                      <a:pt x="54" y="11"/>
                    </a:cubicBezTo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34"/>
                      <a:pt x="15" y="48"/>
                      <a:pt x="32" y="48"/>
                    </a:cubicBezTo>
                    <a:cubicBezTo>
                      <a:pt x="50" y="48"/>
                      <a:pt x="64" y="34"/>
                      <a:pt x="64" y="1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2" name="Freeform 37"/>
              <p:cNvSpPr>
                <a:spLocks noEditPoints="1"/>
              </p:cNvSpPr>
              <p:nvPr/>
            </p:nvSpPr>
            <p:spPr bwMode="auto">
              <a:xfrm>
                <a:off x="724396" y="877096"/>
                <a:ext cx="185737" cy="139700"/>
              </a:xfrm>
              <a:custGeom>
                <a:avLst/>
                <a:gdLst>
                  <a:gd name="T0" fmla="*/ 54 w 64"/>
                  <a:gd name="T1" fmla="*/ 11 h 48"/>
                  <a:gd name="T2" fmla="*/ 54 w 64"/>
                  <a:gd name="T3" fmla="*/ 16 h 48"/>
                  <a:gd name="T4" fmla="*/ 32 w 64"/>
                  <a:gd name="T5" fmla="*/ 37 h 48"/>
                  <a:gd name="T6" fmla="*/ 11 w 64"/>
                  <a:gd name="T7" fmla="*/ 16 h 48"/>
                  <a:gd name="T8" fmla="*/ 11 w 64"/>
                  <a:gd name="T9" fmla="*/ 11 h 48"/>
                  <a:gd name="T10" fmla="*/ 54 w 64"/>
                  <a:gd name="T11" fmla="*/ 11 h 48"/>
                  <a:gd name="T12" fmla="*/ 64 w 64"/>
                  <a:gd name="T13" fmla="*/ 0 h 48"/>
                  <a:gd name="T14" fmla="*/ 0 w 64"/>
                  <a:gd name="T15" fmla="*/ 0 h 48"/>
                  <a:gd name="T16" fmla="*/ 0 w 64"/>
                  <a:gd name="T17" fmla="*/ 16 h 48"/>
                  <a:gd name="T18" fmla="*/ 32 w 64"/>
                  <a:gd name="T19" fmla="*/ 48 h 48"/>
                  <a:gd name="T20" fmla="*/ 64 w 64"/>
                  <a:gd name="T21" fmla="*/ 16 h 48"/>
                  <a:gd name="T22" fmla="*/ 64 w 64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48">
                    <a:moveTo>
                      <a:pt x="54" y="11"/>
                    </a:move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28"/>
                      <a:pt x="44" y="37"/>
                      <a:pt x="32" y="37"/>
                    </a:cubicBezTo>
                    <a:cubicBezTo>
                      <a:pt x="21" y="37"/>
                      <a:pt x="11" y="28"/>
                      <a:pt x="11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4" y="11"/>
                      <a:pt x="54" y="11"/>
                      <a:pt x="54" y="11"/>
                    </a:cubicBezTo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34"/>
                      <a:pt x="15" y="48"/>
                      <a:pt x="32" y="48"/>
                    </a:cubicBezTo>
                    <a:cubicBezTo>
                      <a:pt x="50" y="48"/>
                      <a:pt x="64" y="34"/>
                      <a:pt x="64" y="1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38"/>
              <p:cNvSpPr>
                <a:spLocks noEditPoints="1"/>
              </p:cNvSpPr>
              <p:nvPr/>
            </p:nvSpPr>
            <p:spPr bwMode="auto">
              <a:xfrm>
                <a:off x="602159" y="335759"/>
                <a:ext cx="461962" cy="509587"/>
              </a:xfrm>
              <a:custGeom>
                <a:avLst/>
                <a:gdLst>
                  <a:gd name="T0" fmla="*/ 74 w 159"/>
                  <a:gd name="T1" fmla="*/ 0 h 176"/>
                  <a:gd name="T2" fmla="*/ 0 w 159"/>
                  <a:gd name="T3" fmla="*/ 75 h 176"/>
                  <a:gd name="T4" fmla="*/ 13 w 159"/>
                  <a:gd name="T5" fmla="*/ 118 h 176"/>
                  <a:gd name="T6" fmla="*/ 22 w 159"/>
                  <a:gd name="T7" fmla="*/ 128 h 176"/>
                  <a:gd name="T8" fmla="*/ 42 w 159"/>
                  <a:gd name="T9" fmla="*/ 176 h 176"/>
                  <a:gd name="T10" fmla="*/ 106 w 159"/>
                  <a:gd name="T11" fmla="*/ 176 h 176"/>
                  <a:gd name="T12" fmla="*/ 127 w 159"/>
                  <a:gd name="T13" fmla="*/ 128 h 176"/>
                  <a:gd name="T14" fmla="*/ 136 w 159"/>
                  <a:gd name="T15" fmla="*/ 118 h 176"/>
                  <a:gd name="T16" fmla="*/ 117 w 159"/>
                  <a:gd name="T17" fmla="*/ 14 h 176"/>
                  <a:gd name="T18" fmla="*/ 74 w 159"/>
                  <a:gd name="T19" fmla="*/ 0 h 176"/>
                  <a:gd name="T20" fmla="*/ 133 w 159"/>
                  <a:gd name="T21" fmla="*/ 75 h 176"/>
                  <a:gd name="T22" fmla="*/ 74 w 159"/>
                  <a:gd name="T23" fmla="*/ 16 h 176"/>
                  <a:gd name="T24" fmla="*/ 74 w 159"/>
                  <a:gd name="T25" fmla="*/ 11 h 176"/>
                  <a:gd name="T26" fmla="*/ 138 w 159"/>
                  <a:gd name="T27" fmla="*/ 75 h 176"/>
                  <a:gd name="T28" fmla="*/ 133 w 159"/>
                  <a:gd name="T29" fmla="*/ 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9" h="176">
                    <a:moveTo>
                      <a:pt x="74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90"/>
                      <a:pt x="4" y="105"/>
                      <a:pt x="13" y="118"/>
                    </a:cubicBezTo>
                    <a:cubicBezTo>
                      <a:pt x="16" y="121"/>
                      <a:pt x="19" y="125"/>
                      <a:pt x="22" y="128"/>
                    </a:cubicBezTo>
                    <a:cubicBezTo>
                      <a:pt x="39" y="145"/>
                      <a:pt x="42" y="149"/>
                      <a:pt x="42" y="176"/>
                    </a:cubicBezTo>
                    <a:cubicBezTo>
                      <a:pt x="106" y="176"/>
                      <a:pt x="106" y="176"/>
                      <a:pt x="106" y="176"/>
                    </a:cubicBezTo>
                    <a:cubicBezTo>
                      <a:pt x="106" y="149"/>
                      <a:pt x="110" y="145"/>
                      <a:pt x="127" y="128"/>
                    </a:cubicBezTo>
                    <a:cubicBezTo>
                      <a:pt x="130" y="125"/>
                      <a:pt x="133" y="121"/>
                      <a:pt x="136" y="118"/>
                    </a:cubicBezTo>
                    <a:cubicBezTo>
                      <a:pt x="159" y="84"/>
                      <a:pt x="151" y="37"/>
                      <a:pt x="117" y="14"/>
                    </a:cubicBezTo>
                    <a:cubicBezTo>
                      <a:pt x="105" y="5"/>
                      <a:pt x="90" y="0"/>
                      <a:pt x="74" y="0"/>
                    </a:cubicBezTo>
                    <a:close/>
                    <a:moveTo>
                      <a:pt x="133" y="75"/>
                    </a:moveTo>
                    <a:cubicBezTo>
                      <a:pt x="133" y="43"/>
                      <a:pt x="107" y="16"/>
                      <a:pt x="74" y="16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110" y="11"/>
                      <a:pt x="138" y="40"/>
                      <a:pt x="138" y="75"/>
                    </a:cubicBezTo>
                    <a:lnTo>
                      <a:pt x="133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7" name="Freeform 312"/>
            <p:cNvSpPr>
              <a:spLocks noEditPoints="1"/>
            </p:cNvSpPr>
            <p:nvPr/>
          </p:nvSpPr>
          <p:spPr bwMode="auto">
            <a:xfrm>
              <a:off x="3316912" y="5874050"/>
              <a:ext cx="234488" cy="234488"/>
            </a:xfrm>
            <a:custGeom>
              <a:avLst/>
              <a:gdLst>
                <a:gd name="T0" fmla="*/ 71 w 91"/>
                <a:gd name="T1" fmla="*/ 21 h 91"/>
                <a:gd name="T2" fmla="*/ 67 w 91"/>
                <a:gd name="T3" fmla="*/ 17 h 91"/>
                <a:gd name="T4" fmla="*/ 68 w 91"/>
                <a:gd name="T5" fmla="*/ 6 h 91"/>
                <a:gd name="T6" fmla="*/ 64 w 91"/>
                <a:gd name="T7" fmla="*/ 4 h 91"/>
                <a:gd name="T8" fmla="*/ 56 w 91"/>
                <a:gd name="T9" fmla="*/ 12 h 91"/>
                <a:gd name="T10" fmla="*/ 50 w 91"/>
                <a:gd name="T11" fmla="*/ 11 h 91"/>
                <a:gd name="T12" fmla="*/ 46 w 91"/>
                <a:gd name="T13" fmla="*/ 0 h 91"/>
                <a:gd name="T14" fmla="*/ 45 w 91"/>
                <a:gd name="T15" fmla="*/ 0 h 91"/>
                <a:gd name="T16" fmla="*/ 43 w 91"/>
                <a:gd name="T17" fmla="*/ 0 h 91"/>
                <a:gd name="T18" fmla="*/ 40 w 91"/>
                <a:gd name="T19" fmla="*/ 1 h 91"/>
                <a:gd name="T20" fmla="*/ 37 w 91"/>
                <a:gd name="T21" fmla="*/ 11 h 91"/>
                <a:gd name="T22" fmla="*/ 32 w 91"/>
                <a:gd name="T23" fmla="*/ 13 h 91"/>
                <a:gd name="T24" fmla="*/ 23 w 91"/>
                <a:gd name="T25" fmla="*/ 6 h 91"/>
                <a:gd name="T26" fmla="*/ 18 w 91"/>
                <a:gd name="T27" fmla="*/ 9 h 91"/>
                <a:gd name="T28" fmla="*/ 21 w 91"/>
                <a:gd name="T29" fmla="*/ 20 h 91"/>
                <a:gd name="T30" fmla="*/ 17 w 91"/>
                <a:gd name="T31" fmla="*/ 24 h 91"/>
                <a:gd name="T32" fmla="*/ 6 w 91"/>
                <a:gd name="T33" fmla="*/ 23 h 91"/>
                <a:gd name="T34" fmla="*/ 4 w 91"/>
                <a:gd name="T35" fmla="*/ 28 h 91"/>
                <a:gd name="T36" fmla="*/ 11 w 91"/>
                <a:gd name="T37" fmla="*/ 36 h 91"/>
                <a:gd name="T38" fmla="*/ 10 w 91"/>
                <a:gd name="T39" fmla="*/ 41 h 91"/>
                <a:gd name="T40" fmla="*/ 0 w 91"/>
                <a:gd name="T41" fmla="*/ 46 h 91"/>
                <a:gd name="T42" fmla="*/ 0 w 91"/>
                <a:gd name="T43" fmla="*/ 48 h 91"/>
                <a:gd name="T44" fmla="*/ 0 w 91"/>
                <a:gd name="T45" fmla="*/ 51 h 91"/>
                <a:gd name="T46" fmla="*/ 11 w 91"/>
                <a:gd name="T47" fmla="*/ 54 h 91"/>
                <a:gd name="T48" fmla="*/ 13 w 91"/>
                <a:gd name="T49" fmla="*/ 60 h 91"/>
                <a:gd name="T50" fmla="*/ 6 w 91"/>
                <a:gd name="T51" fmla="*/ 68 h 91"/>
                <a:gd name="T52" fmla="*/ 9 w 91"/>
                <a:gd name="T53" fmla="*/ 73 h 91"/>
                <a:gd name="T54" fmla="*/ 20 w 91"/>
                <a:gd name="T55" fmla="*/ 70 h 91"/>
                <a:gd name="T56" fmla="*/ 24 w 91"/>
                <a:gd name="T57" fmla="*/ 74 h 91"/>
                <a:gd name="T58" fmla="*/ 23 w 91"/>
                <a:gd name="T59" fmla="*/ 85 h 91"/>
                <a:gd name="T60" fmla="*/ 27 w 91"/>
                <a:gd name="T61" fmla="*/ 88 h 91"/>
                <a:gd name="T62" fmla="*/ 35 w 91"/>
                <a:gd name="T63" fmla="*/ 80 h 91"/>
                <a:gd name="T64" fmla="*/ 41 w 91"/>
                <a:gd name="T65" fmla="*/ 81 h 91"/>
                <a:gd name="T66" fmla="*/ 45 w 91"/>
                <a:gd name="T67" fmla="*/ 91 h 91"/>
                <a:gd name="T68" fmla="*/ 46 w 91"/>
                <a:gd name="T69" fmla="*/ 91 h 91"/>
                <a:gd name="T70" fmla="*/ 48 w 91"/>
                <a:gd name="T71" fmla="*/ 91 h 91"/>
                <a:gd name="T72" fmla="*/ 51 w 91"/>
                <a:gd name="T73" fmla="*/ 91 h 91"/>
                <a:gd name="T74" fmla="*/ 54 w 91"/>
                <a:gd name="T75" fmla="*/ 80 h 91"/>
                <a:gd name="T76" fmla="*/ 59 w 91"/>
                <a:gd name="T77" fmla="*/ 79 h 91"/>
                <a:gd name="T78" fmla="*/ 68 w 91"/>
                <a:gd name="T79" fmla="*/ 85 h 91"/>
                <a:gd name="T80" fmla="*/ 73 w 91"/>
                <a:gd name="T81" fmla="*/ 82 h 91"/>
                <a:gd name="T82" fmla="*/ 70 w 91"/>
                <a:gd name="T83" fmla="*/ 72 h 91"/>
                <a:gd name="T84" fmla="*/ 74 w 91"/>
                <a:gd name="T85" fmla="*/ 67 h 91"/>
                <a:gd name="T86" fmla="*/ 85 w 91"/>
                <a:gd name="T87" fmla="*/ 69 h 91"/>
                <a:gd name="T88" fmla="*/ 87 w 91"/>
                <a:gd name="T89" fmla="*/ 64 h 91"/>
                <a:gd name="T90" fmla="*/ 80 w 91"/>
                <a:gd name="T91" fmla="*/ 56 h 91"/>
                <a:gd name="T92" fmla="*/ 81 w 91"/>
                <a:gd name="T93" fmla="*/ 50 h 91"/>
                <a:gd name="T94" fmla="*/ 91 w 91"/>
                <a:gd name="T95" fmla="*/ 46 h 91"/>
                <a:gd name="T96" fmla="*/ 91 w 91"/>
                <a:gd name="T97" fmla="*/ 43 h 91"/>
                <a:gd name="T98" fmla="*/ 91 w 91"/>
                <a:gd name="T99" fmla="*/ 41 h 91"/>
                <a:gd name="T100" fmla="*/ 80 w 91"/>
                <a:gd name="T101" fmla="*/ 38 h 91"/>
                <a:gd name="T102" fmla="*/ 78 w 91"/>
                <a:gd name="T103" fmla="*/ 32 h 91"/>
                <a:gd name="T104" fmla="*/ 85 w 91"/>
                <a:gd name="T105" fmla="*/ 24 h 91"/>
                <a:gd name="T106" fmla="*/ 84 w 91"/>
                <a:gd name="T107" fmla="*/ 22 h 91"/>
                <a:gd name="T108" fmla="*/ 82 w 91"/>
                <a:gd name="T109" fmla="*/ 19 h 91"/>
                <a:gd name="T110" fmla="*/ 71 w 91"/>
                <a:gd name="T111" fmla="*/ 21 h 91"/>
                <a:gd name="T112" fmla="*/ 47 w 91"/>
                <a:gd name="T113" fmla="*/ 63 h 91"/>
                <a:gd name="T114" fmla="*/ 46 w 91"/>
                <a:gd name="T115" fmla="*/ 63 h 91"/>
                <a:gd name="T116" fmla="*/ 28 w 91"/>
                <a:gd name="T117" fmla="*/ 46 h 91"/>
                <a:gd name="T118" fmla="*/ 45 w 91"/>
                <a:gd name="T119" fmla="*/ 28 h 91"/>
                <a:gd name="T120" fmla="*/ 46 w 91"/>
                <a:gd name="T121" fmla="*/ 28 h 91"/>
                <a:gd name="T122" fmla="*/ 63 w 91"/>
                <a:gd name="T123" fmla="*/ 46 h 91"/>
                <a:gd name="T124" fmla="*/ 47 w 91"/>
                <a:gd name="T125" fmla="*/ 6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1" h="91">
                  <a:moveTo>
                    <a:pt x="71" y="21"/>
                  </a:moveTo>
                  <a:cubicBezTo>
                    <a:pt x="70" y="20"/>
                    <a:pt x="69" y="19"/>
                    <a:pt x="67" y="1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5" y="5"/>
                    <a:pt x="64" y="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11"/>
                    <a:pt x="52" y="11"/>
                    <a:pt x="50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0"/>
                    <a:pt x="40" y="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2"/>
                    <a:pt x="34" y="12"/>
                    <a:pt x="32" y="1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1" y="7"/>
                    <a:pt x="20" y="8"/>
                    <a:pt x="18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1"/>
                    <a:pt x="18" y="23"/>
                    <a:pt x="1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4" y="26"/>
                    <a:pt x="4" y="2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8"/>
                    <a:pt x="11" y="39"/>
                    <a:pt x="10" y="4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2"/>
                    <a:pt x="9" y="73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2"/>
                    <a:pt x="23" y="73"/>
                    <a:pt x="24" y="7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6" y="87"/>
                    <a:pt x="27" y="88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7" y="80"/>
                    <a:pt x="39" y="81"/>
                    <a:pt x="41" y="8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6" y="80"/>
                    <a:pt x="58" y="79"/>
                    <a:pt x="59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5"/>
                    <a:pt x="71" y="84"/>
                    <a:pt x="73" y="8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1" y="70"/>
                    <a:pt x="73" y="69"/>
                    <a:pt x="74" y="67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6"/>
                    <a:pt x="87" y="64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54"/>
                    <a:pt x="81" y="52"/>
                    <a:pt x="81" y="50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1" y="44"/>
                    <a:pt x="91" y="43"/>
                  </a:cubicBezTo>
                  <a:cubicBezTo>
                    <a:pt x="91" y="43"/>
                    <a:pt x="91" y="42"/>
                    <a:pt x="91" y="41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36"/>
                    <a:pt x="79" y="34"/>
                    <a:pt x="78" y="32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1"/>
                    <a:pt x="83" y="20"/>
                    <a:pt x="82" y="19"/>
                  </a:cubicBezTo>
                  <a:lnTo>
                    <a:pt x="71" y="21"/>
                  </a:lnTo>
                  <a:close/>
                  <a:moveTo>
                    <a:pt x="47" y="63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36" y="63"/>
                    <a:pt x="28" y="55"/>
                    <a:pt x="28" y="46"/>
                  </a:cubicBezTo>
                  <a:cubicBezTo>
                    <a:pt x="28" y="36"/>
                    <a:pt x="35" y="29"/>
                    <a:pt x="45" y="28"/>
                  </a:cubicBezTo>
                  <a:cubicBezTo>
                    <a:pt x="45" y="28"/>
                    <a:pt x="45" y="28"/>
                    <a:pt x="46" y="28"/>
                  </a:cubicBezTo>
                  <a:cubicBezTo>
                    <a:pt x="55" y="28"/>
                    <a:pt x="63" y="36"/>
                    <a:pt x="63" y="46"/>
                  </a:cubicBezTo>
                  <a:cubicBezTo>
                    <a:pt x="63" y="55"/>
                    <a:pt x="56" y="63"/>
                    <a:pt x="47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3110519" y="5966995"/>
              <a:ext cx="647274" cy="467589"/>
              <a:chOff x="7741209" y="1880003"/>
              <a:chExt cx="1006475" cy="727075"/>
            </a:xfrm>
          </p:grpSpPr>
          <p:sp>
            <p:nvSpPr>
              <p:cNvPr id="169" name="Freeform 102"/>
              <p:cNvSpPr>
                <a:spLocks/>
              </p:cNvSpPr>
              <p:nvPr/>
            </p:nvSpPr>
            <p:spPr bwMode="auto">
              <a:xfrm>
                <a:off x="8542896" y="1880003"/>
                <a:ext cx="204788" cy="727075"/>
              </a:xfrm>
              <a:custGeom>
                <a:avLst/>
                <a:gdLst>
                  <a:gd name="T0" fmla="*/ 9 w 22"/>
                  <a:gd name="T1" fmla="*/ 4 h 78"/>
                  <a:gd name="T2" fmla="*/ 15 w 22"/>
                  <a:gd name="T3" fmla="*/ 4 h 78"/>
                  <a:gd name="T4" fmla="*/ 17 w 22"/>
                  <a:gd name="T5" fmla="*/ 4 h 78"/>
                  <a:gd name="T6" fmla="*/ 17 w 22"/>
                  <a:gd name="T7" fmla="*/ 2 h 78"/>
                  <a:gd name="T8" fmla="*/ 16 w 22"/>
                  <a:gd name="T9" fmla="*/ 1 h 78"/>
                  <a:gd name="T10" fmla="*/ 2 w 22"/>
                  <a:gd name="T11" fmla="*/ 0 h 78"/>
                  <a:gd name="T12" fmla="*/ 2 w 22"/>
                  <a:gd name="T13" fmla="*/ 14 h 78"/>
                  <a:gd name="T14" fmla="*/ 2 w 22"/>
                  <a:gd name="T15" fmla="*/ 15 h 78"/>
                  <a:gd name="T16" fmla="*/ 4 w 22"/>
                  <a:gd name="T17" fmla="*/ 16 h 78"/>
                  <a:gd name="T18" fmla="*/ 4 w 22"/>
                  <a:gd name="T19" fmla="*/ 16 h 78"/>
                  <a:gd name="T20" fmla="*/ 5 w 22"/>
                  <a:gd name="T21" fmla="*/ 15 h 78"/>
                  <a:gd name="T22" fmla="*/ 6 w 22"/>
                  <a:gd name="T23" fmla="*/ 14 h 78"/>
                  <a:gd name="T24" fmla="*/ 5 w 22"/>
                  <a:gd name="T25" fmla="*/ 6 h 78"/>
                  <a:gd name="T26" fmla="*/ 18 w 22"/>
                  <a:gd name="T27" fmla="*/ 38 h 78"/>
                  <a:gd name="T28" fmla="*/ 1 w 22"/>
                  <a:gd name="T29" fmla="*/ 74 h 78"/>
                  <a:gd name="T30" fmla="*/ 1 w 22"/>
                  <a:gd name="T31" fmla="*/ 77 h 78"/>
                  <a:gd name="T32" fmla="*/ 2 w 22"/>
                  <a:gd name="T33" fmla="*/ 78 h 78"/>
                  <a:gd name="T34" fmla="*/ 4 w 22"/>
                  <a:gd name="T35" fmla="*/ 77 h 78"/>
                  <a:gd name="T36" fmla="*/ 22 w 22"/>
                  <a:gd name="T37" fmla="*/ 38 h 78"/>
                  <a:gd name="T38" fmla="*/ 9 w 22"/>
                  <a:gd name="T39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78">
                    <a:moveTo>
                      <a:pt x="9" y="4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3" y="15"/>
                      <a:pt x="3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5" y="15"/>
                      <a:pt x="5" y="15"/>
                    </a:cubicBezTo>
                    <a:cubicBezTo>
                      <a:pt x="5" y="15"/>
                      <a:pt x="6" y="14"/>
                      <a:pt x="6" y="1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5"/>
                      <a:pt x="18" y="26"/>
                      <a:pt x="18" y="38"/>
                    </a:cubicBezTo>
                    <a:cubicBezTo>
                      <a:pt x="18" y="52"/>
                      <a:pt x="12" y="65"/>
                      <a:pt x="1" y="74"/>
                    </a:cubicBezTo>
                    <a:cubicBezTo>
                      <a:pt x="0" y="75"/>
                      <a:pt x="0" y="76"/>
                      <a:pt x="1" y="77"/>
                    </a:cubicBezTo>
                    <a:cubicBezTo>
                      <a:pt x="1" y="77"/>
                      <a:pt x="2" y="78"/>
                      <a:pt x="2" y="78"/>
                    </a:cubicBezTo>
                    <a:cubicBezTo>
                      <a:pt x="3" y="78"/>
                      <a:pt x="3" y="77"/>
                      <a:pt x="4" y="77"/>
                    </a:cubicBezTo>
                    <a:cubicBezTo>
                      <a:pt x="15" y="67"/>
                      <a:pt x="22" y="53"/>
                      <a:pt x="22" y="38"/>
                    </a:cubicBezTo>
                    <a:cubicBezTo>
                      <a:pt x="22" y="25"/>
                      <a:pt x="17" y="13"/>
                      <a:pt x="9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0" name="Freeform 103"/>
              <p:cNvSpPr>
                <a:spLocks/>
              </p:cNvSpPr>
              <p:nvPr/>
            </p:nvSpPr>
            <p:spPr bwMode="auto">
              <a:xfrm>
                <a:off x="7741209" y="1880003"/>
                <a:ext cx="196850" cy="727075"/>
              </a:xfrm>
              <a:custGeom>
                <a:avLst/>
                <a:gdLst>
                  <a:gd name="T0" fmla="*/ 13 w 21"/>
                  <a:gd name="T1" fmla="*/ 74 h 78"/>
                  <a:gd name="T2" fmla="*/ 6 w 21"/>
                  <a:gd name="T3" fmla="*/ 73 h 78"/>
                  <a:gd name="T4" fmla="*/ 5 w 21"/>
                  <a:gd name="T5" fmla="*/ 74 h 78"/>
                  <a:gd name="T6" fmla="*/ 4 w 21"/>
                  <a:gd name="T7" fmla="*/ 75 h 78"/>
                  <a:gd name="T8" fmla="*/ 6 w 21"/>
                  <a:gd name="T9" fmla="*/ 77 h 78"/>
                  <a:gd name="T10" fmla="*/ 20 w 21"/>
                  <a:gd name="T11" fmla="*/ 78 h 78"/>
                  <a:gd name="T12" fmla="*/ 19 w 21"/>
                  <a:gd name="T13" fmla="*/ 64 h 78"/>
                  <a:gd name="T14" fmla="*/ 19 w 21"/>
                  <a:gd name="T15" fmla="*/ 63 h 78"/>
                  <a:gd name="T16" fmla="*/ 17 w 21"/>
                  <a:gd name="T17" fmla="*/ 62 h 78"/>
                  <a:gd name="T18" fmla="*/ 17 w 21"/>
                  <a:gd name="T19" fmla="*/ 62 h 78"/>
                  <a:gd name="T20" fmla="*/ 16 w 21"/>
                  <a:gd name="T21" fmla="*/ 63 h 78"/>
                  <a:gd name="T22" fmla="*/ 16 w 21"/>
                  <a:gd name="T23" fmla="*/ 64 h 78"/>
                  <a:gd name="T24" fmla="*/ 16 w 21"/>
                  <a:gd name="T25" fmla="*/ 71 h 78"/>
                  <a:gd name="T26" fmla="*/ 4 w 21"/>
                  <a:gd name="T27" fmla="*/ 40 h 78"/>
                  <a:gd name="T28" fmla="*/ 20 w 21"/>
                  <a:gd name="T29" fmla="*/ 4 h 78"/>
                  <a:gd name="T30" fmla="*/ 20 w 21"/>
                  <a:gd name="T31" fmla="*/ 1 h 78"/>
                  <a:gd name="T32" fmla="*/ 19 w 21"/>
                  <a:gd name="T33" fmla="*/ 0 h 78"/>
                  <a:gd name="T34" fmla="*/ 18 w 21"/>
                  <a:gd name="T35" fmla="*/ 1 h 78"/>
                  <a:gd name="T36" fmla="*/ 0 w 21"/>
                  <a:gd name="T37" fmla="*/ 40 h 78"/>
                  <a:gd name="T38" fmla="*/ 13 w 21"/>
                  <a:gd name="T39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78">
                    <a:moveTo>
                      <a:pt x="13" y="74"/>
                    </a:moveTo>
                    <a:cubicBezTo>
                      <a:pt x="6" y="73"/>
                      <a:pt x="6" y="73"/>
                      <a:pt x="6" y="73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4" y="74"/>
                      <a:pt x="4" y="75"/>
                      <a:pt x="4" y="75"/>
                    </a:cubicBezTo>
                    <a:cubicBezTo>
                      <a:pt x="4" y="76"/>
                      <a:pt x="5" y="77"/>
                      <a:pt x="6" y="77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8" y="62"/>
                      <a:pt x="18" y="62"/>
                      <a:pt x="17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7" y="62"/>
                      <a:pt x="16" y="62"/>
                      <a:pt x="16" y="63"/>
                    </a:cubicBezTo>
                    <a:cubicBezTo>
                      <a:pt x="16" y="63"/>
                      <a:pt x="16" y="63"/>
                      <a:pt x="16" y="64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2"/>
                      <a:pt x="4" y="51"/>
                      <a:pt x="4" y="40"/>
                    </a:cubicBezTo>
                    <a:cubicBezTo>
                      <a:pt x="4" y="26"/>
                      <a:pt x="10" y="13"/>
                      <a:pt x="20" y="4"/>
                    </a:cubicBezTo>
                    <a:cubicBezTo>
                      <a:pt x="21" y="3"/>
                      <a:pt x="21" y="2"/>
                      <a:pt x="20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6" y="10"/>
                      <a:pt x="0" y="25"/>
                      <a:pt x="0" y="40"/>
                    </a:cubicBezTo>
                    <a:cubicBezTo>
                      <a:pt x="0" y="52"/>
                      <a:pt x="4" y="64"/>
                      <a:pt x="13" y="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74" name="Rectangle 173"/>
          <p:cNvSpPr/>
          <p:nvPr/>
        </p:nvSpPr>
        <p:spPr>
          <a:xfrm>
            <a:off x="947827" y="1708030"/>
            <a:ext cx="10163385" cy="7855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82880" bIns="9144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We believe a successful hybrid cloud strategy will enable us to deliver much more </a:t>
            </a:r>
            <a:r>
              <a:rPr lang="en-US" sz="1200" b="1" dirty="0">
                <a:solidFill>
                  <a:schemeClr val="tx1"/>
                </a:solidFill>
              </a:rPr>
              <a:t>connected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tx1"/>
                </a:solidFill>
              </a:rPr>
              <a:t>flexible, effective and innovative</a:t>
            </a:r>
            <a:r>
              <a:rPr lang="en-US" sz="1200" dirty="0">
                <a:solidFill>
                  <a:schemeClr val="tx1"/>
                </a:solidFill>
              </a:rPr>
              <a:t> solutions than our competitors, retain </a:t>
            </a:r>
            <a:r>
              <a:rPr lang="en-US" sz="1200" b="1" dirty="0">
                <a:solidFill>
                  <a:schemeClr val="tx1"/>
                </a:solidFill>
              </a:rPr>
              <a:t>better operational and compliance controls</a:t>
            </a:r>
            <a:r>
              <a:rPr lang="en-US" sz="1200" dirty="0">
                <a:solidFill>
                  <a:schemeClr val="tx1"/>
                </a:solidFill>
              </a:rPr>
              <a:t>, deliver </a:t>
            </a:r>
            <a:r>
              <a:rPr lang="en-US" sz="1200" b="1" dirty="0">
                <a:solidFill>
                  <a:schemeClr val="tx1"/>
                </a:solidFill>
              </a:rPr>
              <a:t>freedom of choice</a:t>
            </a:r>
            <a:r>
              <a:rPr lang="en-US" sz="1200" dirty="0">
                <a:solidFill>
                  <a:schemeClr val="tx1"/>
                </a:solidFill>
              </a:rPr>
              <a:t> to developers, and ultimately deliver a </a:t>
            </a:r>
            <a:r>
              <a:rPr lang="en-US" sz="1200" b="1" dirty="0">
                <a:solidFill>
                  <a:schemeClr val="tx1"/>
                </a:solidFill>
              </a:rPr>
              <a:t>richer set of healthcare services. </a:t>
            </a:r>
            <a:r>
              <a:rPr lang="en-US" sz="1200" dirty="0">
                <a:solidFill>
                  <a:schemeClr val="tx1"/>
                </a:solidFill>
              </a:rPr>
              <a:t>This will lead us to be the technology pioneer in healthcare. 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947827" y="2426151"/>
            <a:ext cx="10163386" cy="6745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rtlCol="0" anchor="t"/>
          <a:lstStyle/>
          <a:p>
            <a:pPr marL="194310" indent="-19431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accent1"/>
              </a:solidFill>
            </a:endParaRPr>
          </a:p>
        </p:txBody>
      </p:sp>
      <p:sp>
        <p:nvSpPr>
          <p:cNvPr id="177" name="Freeform 11"/>
          <p:cNvSpPr>
            <a:spLocks noEditPoints="1"/>
          </p:cNvSpPr>
          <p:nvPr/>
        </p:nvSpPr>
        <p:spPr bwMode="auto">
          <a:xfrm>
            <a:off x="7984528" y="5363607"/>
            <a:ext cx="375043" cy="425529"/>
          </a:xfrm>
          <a:custGeom>
            <a:avLst/>
            <a:gdLst>
              <a:gd name="T0" fmla="*/ 107 w 193"/>
              <a:gd name="T1" fmla="*/ 198 h 219"/>
              <a:gd name="T2" fmla="*/ 150 w 193"/>
              <a:gd name="T3" fmla="*/ 97 h 219"/>
              <a:gd name="T4" fmla="*/ 123 w 193"/>
              <a:gd name="T5" fmla="*/ 145 h 219"/>
              <a:gd name="T6" fmla="*/ 126 w 193"/>
              <a:gd name="T7" fmla="*/ 159 h 219"/>
              <a:gd name="T8" fmla="*/ 178 w 193"/>
              <a:gd name="T9" fmla="*/ 159 h 219"/>
              <a:gd name="T10" fmla="*/ 181 w 193"/>
              <a:gd name="T11" fmla="*/ 145 h 219"/>
              <a:gd name="T12" fmla="*/ 156 w 193"/>
              <a:gd name="T13" fmla="*/ 98 h 219"/>
              <a:gd name="T14" fmla="*/ 187 w 193"/>
              <a:gd name="T15" fmla="*/ 107 h 219"/>
              <a:gd name="T16" fmla="*/ 188 w 193"/>
              <a:gd name="T17" fmla="*/ 97 h 219"/>
              <a:gd name="T18" fmla="*/ 107 w 193"/>
              <a:gd name="T19" fmla="*/ 51 h 219"/>
              <a:gd name="T20" fmla="*/ 96 w 193"/>
              <a:gd name="T21" fmla="*/ 0 h 219"/>
              <a:gd name="T22" fmla="*/ 85 w 193"/>
              <a:gd name="T23" fmla="*/ 51 h 219"/>
              <a:gd name="T24" fmla="*/ 7 w 193"/>
              <a:gd name="T25" fmla="*/ 43 h 219"/>
              <a:gd name="T26" fmla="*/ 4 w 193"/>
              <a:gd name="T27" fmla="*/ 54 h 219"/>
              <a:gd name="T28" fmla="*/ 11 w 193"/>
              <a:gd name="T29" fmla="*/ 113 h 219"/>
              <a:gd name="T30" fmla="*/ 11 w 193"/>
              <a:gd name="T31" fmla="*/ 116 h 219"/>
              <a:gd name="T32" fmla="*/ 40 w 193"/>
              <a:gd name="T33" fmla="*/ 142 h 219"/>
              <a:gd name="T34" fmla="*/ 69 w 193"/>
              <a:gd name="T35" fmla="*/ 116 h 219"/>
              <a:gd name="T36" fmla="*/ 69 w 193"/>
              <a:gd name="T37" fmla="*/ 113 h 219"/>
              <a:gd name="T38" fmla="*/ 43 w 193"/>
              <a:gd name="T39" fmla="*/ 65 h 219"/>
              <a:gd name="T40" fmla="*/ 86 w 193"/>
              <a:gd name="T41" fmla="*/ 198 h 219"/>
              <a:gd name="T42" fmla="*/ 0 w 193"/>
              <a:gd name="T43" fmla="*/ 209 h 219"/>
              <a:gd name="T44" fmla="*/ 11 w 193"/>
              <a:gd name="T45" fmla="*/ 219 h 219"/>
              <a:gd name="T46" fmla="*/ 192 w 193"/>
              <a:gd name="T47" fmla="*/ 209 h 219"/>
              <a:gd name="T48" fmla="*/ 182 w 193"/>
              <a:gd name="T49" fmla="*/ 198 h 219"/>
              <a:gd name="T50" fmla="*/ 152 w 193"/>
              <a:gd name="T51" fmla="*/ 103 h 219"/>
              <a:gd name="T52" fmla="*/ 129 w 193"/>
              <a:gd name="T53" fmla="*/ 145 h 219"/>
              <a:gd name="T54" fmla="*/ 107 w 193"/>
              <a:gd name="T55" fmla="*/ 27 h 219"/>
              <a:gd name="T56" fmla="*/ 96 w 193"/>
              <a:gd name="T57" fmla="*/ 38 h 219"/>
              <a:gd name="T58" fmla="*/ 86 w 193"/>
              <a:gd name="T59" fmla="*/ 27 h 219"/>
              <a:gd name="T60" fmla="*/ 17 w 193"/>
              <a:gd name="T61" fmla="*/ 113 h 219"/>
              <a:gd name="T62" fmla="*/ 64 w 193"/>
              <a:gd name="T63" fmla="*/ 11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3" h="219">
                <a:moveTo>
                  <a:pt x="182" y="198"/>
                </a:moveTo>
                <a:cubicBezTo>
                  <a:pt x="107" y="198"/>
                  <a:pt x="107" y="198"/>
                  <a:pt x="107" y="198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150" y="97"/>
                  <a:pt x="150" y="97"/>
                  <a:pt x="150" y="97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6"/>
                  <a:pt x="123" y="147"/>
                  <a:pt x="123" y="148"/>
                </a:cubicBezTo>
                <a:cubicBezTo>
                  <a:pt x="124" y="152"/>
                  <a:pt x="125" y="155"/>
                  <a:pt x="126" y="159"/>
                </a:cubicBezTo>
                <a:cubicBezTo>
                  <a:pt x="131" y="168"/>
                  <a:pt x="141" y="174"/>
                  <a:pt x="152" y="174"/>
                </a:cubicBezTo>
                <a:cubicBezTo>
                  <a:pt x="163" y="174"/>
                  <a:pt x="173" y="168"/>
                  <a:pt x="178" y="159"/>
                </a:cubicBezTo>
                <a:cubicBezTo>
                  <a:pt x="180" y="155"/>
                  <a:pt x="181" y="152"/>
                  <a:pt x="181" y="148"/>
                </a:cubicBezTo>
                <a:cubicBezTo>
                  <a:pt x="181" y="147"/>
                  <a:pt x="181" y="146"/>
                  <a:pt x="181" y="145"/>
                </a:cubicBezTo>
                <a:cubicBezTo>
                  <a:pt x="181" y="145"/>
                  <a:pt x="181" y="145"/>
                  <a:pt x="181" y="145"/>
                </a:cubicBezTo>
                <a:cubicBezTo>
                  <a:pt x="156" y="98"/>
                  <a:pt x="156" y="98"/>
                  <a:pt x="156" y="98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7"/>
                  <a:pt x="186" y="107"/>
                  <a:pt x="187" y="107"/>
                </a:cubicBezTo>
                <a:cubicBezTo>
                  <a:pt x="189" y="107"/>
                  <a:pt x="191" y="106"/>
                  <a:pt x="192" y="103"/>
                </a:cubicBezTo>
                <a:cubicBezTo>
                  <a:pt x="193" y="101"/>
                  <a:pt x="191" y="98"/>
                  <a:pt x="188" y="97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6" y="47"/>
                  <a:pt x="123" y="38"/>
                  <a:pt x="123" y="27"/>
                </a:cubicBezTo>
                <a:cubicBezTo>
                  <a:pt x="123" y="12"/>
                  <a:pt x="111" y="0"/>
                  <a:pt x="96" y="0"/>
                </a:cubicBezTo>
                <a:cubicBezTo>
                  <a:pt x="81" y="0"/>
                  <a:pt x="69" y="12"/>
                  <a:pt x="69" y="27"/>
                </a:cubicBezTo>
                <a:cubicBezTo>
                  <a:pt x="69" y="38"/>
                  <a:pt x="76" y="47"/>
                  <a:pt x="85" y="51"/>
                </a:cubicBezTo>
                <a:cubicBezTo>
                  <a:pt x="85" y="67"/>
                  <a:pt x="85" y="67"/>
                  <a:pt x="85" y="67"/>
                </a:cubicBezTo>
                <a:cubicBezTo>
                  <a:pt x="7" y="43"/>
                  <a:pt x="7" y="43"/>
                  <a:pt x="7" y="43"/>
                </a:cubicBezTo>
                <a:cubicBezTo>
                  <a:pt x="4" y="43"/>
                  <a:pt x="2" y="44"/>
                  <a:pt x="1" y="47"/>
                </a:cubicBezTo>
                <a:cubicBezTo>
                  <a:pt x="0" y="50"/>
                  <a:pt x="1" y="53"/>
                  <a:pt x="4" y="54"/>
                </a:cubicBezTo>
                <a:cubicBezTo>
                  <a:pt x="38" y="64"/>
                  <a:pt x="38" y="64"/>
                  <a:pt x="38" y="64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11" y="114"/>
                  <a:pt x="11" y="115"/>
                  <a:pt x="11" y="116"/>
                </a:cubicBezTo>
                <a:cubicBezTo>
                  <a:pt x="12" y="120"/>
                  <a:pt x="13" y="123"/>
                  <a:pt x="14" y="127"/>
                </a:cubicBezTo>
                <a:cubicBezTo>
                  <a:pt x="19" y="136"/>
                  <a:pt x="29" y="142"/>
                  <a:pt x="40" y="142"/>
                </a:cubicBezTo>
                <a:cubicBezTo>
                  <a:pt x="51" y="142"/>
                  <a:pt x="61" y="136"/>
                  <a:pt x="66" y="127"/>
                </a:cubicBezTo>
                <a:cubicBezTo>
                  <a:pt x="68" y="123"/>
                  <a:pt x="69" y="120"/>
                  <a:pt x="69" y="116"/>
                </a:cubicBezTo>
                <a:cubicBezTo>
                  <a:pt x="69" y="115"/>
                  <a:pt x="69" y="114"/>
                  <a:pt x="69" y="113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43" y="65"/>
                  <a:pt x="43" y="65"/>
                  <a:pt x="43" y="65"/>
                </a:cubicBezTo>
                <a:cubicBezTo>
                  <a:pt x="86" y="78"/>
                  <a:pt x="86" y="78"/>
                  <a:pt x="86" y="78"/>
                </a:cubicBezTo>
                <a:cubicBezTo>
                  <a:pt x="86" y="198"/>
                  <a:pt x="86" y="198"/>
                  <a:pt x="86" y="198"/>
                </a:cubicBezTo>
                <a:cubicBezTo>
                  <a:pt x="11" y="198"/>
                  <a:pt x="11" y="198"/>
                  <a:pt x="11" y="198"/>
                </a:cubicBezTo>
                <a:cubicBezTo>
                  <a:pt x="5" y="198"/>
                  <a:pt x="0" y="203"/>
                  <a:pt x="0" y="209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15"/>
                  <a:pt x="5" y="219"/>
                  <a:pt x="11" y="219"/>
                </a:cubicBezTo>
                <a:cubicBezTo>
                  <a:pt x="182" y="219"/>
                  <a:pt x="182" y="219"/>
                  <a:pt x="182" y="219"/>
                </a:cubicBezTo>
                <a:cubicBezTo>
                  <a:pt x="188" y="219"/>
                  <a:pt x="192" y="215"/>
                  <a:pt x="192" y="209"/>
                </a:cubicBezTo>
                <a:cubicBezTo>
                  <a:pt x="192" y="209"/>
                  <a:pt x="192" y="209"/>
                  <a:pt x="192" y="209"/>
                </a:cubicBezTo>
                <a:cubicBezTo>
                  <a:pt x="192" y="203"/>
                  <a:pt x="188" y="198"/>
                  <a:pt x="182" y="198"/>
                </a:cubicBezTo>
                <a:close/>
                <a:moveTo>
                  <a:pt x="129" y="145"/>
                </a:moveTo>
                <a:cubicBezTo>
                  <a:pt x="152" y="103"/>
                  <a:pt x="152" y="103"/>
                  <a:pt x="152" y="103"/>
                </a:cubicBezTo>
                <a:cubicBezTo>
                  <a:pt x="176" y="145"/>
                  <a:pt x="176" y="145"/>
                  <a:pt x="176" y="145"/>
                </a:cubicBezTo>
                <a:lnTo>
                  <a:pt x="129" y="145"/>
                </a:lnTo>
                <a:close/>
                <a:moveTo>
                  <a:pt x="96" y="17"/>
                </a:moveTo>
                <a:cubicBezTo>
                  <a:pt x="102" y="17"/>
                  <a:pt x="107" y="21"/>
                  <a:pt x="107" y="27"/>
                </a:cubicBezTo>
                <a:cubicBezTo>
                  <a:pt x="107" y="27"/>
                  <a:pt x="107" y="28"/>
                  <a:pt x="107" y="28"/>
                </a:cubicBezTo>
                <a:cubicBezTo>
                  <a:pt x="107" y="33"/>
                  <a:pt x="102" y="38"/>
                  <a:pt x="96" y="38"/>
                </a:cubicBezTo>
                <a:cubicBezTo>
                  <a:pt x="91" y="38"/>
                  <a:pt x="86" y="33"/>
                  <a:pt x="86" y="28"/>
                </a:cubicBezTo>
                <a:cubicBezTo>
                  <a:pt x="86" y="28"/>
                  <a:pt x="86" y="27"/>
                  <a:pt x="86" y="27"/>
                </a:cubicBezTo>
                <a:cubicBezTo>
                  <a:pt x="86" y="21"/>
                  <a:pt x="90" y="17"/>
                  <a:pt x="96" y="17"/>
                </a:cubicBezTo>
                <a:close/>
                <a:moveTo>
                  <a:pt x="17" y="113"/>
                </a:moveTo>
                <a:cubicBezTo>
                  <a:pt x="40" y="71"/>
                  <a:pt x="40" y="71"/>
                  <a:pt x="40" y="71"/>
                </a:cubicBezTo>
                <a:cubicBezTo>
                  <a:pt x="64" y="113"/>
                  <a:pt x="64" y="113"/>
                  <a:pt x="64" y="113"/>
                </a:cubicBezTo>
                <a:lnTo>
                  <a:pt x="1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10157462" y="3172205"/>
            <a:ext cx="556502" cy="556502"/>
            <a:chOff x="3774810" y="1302560"/>
            <a:chExt cx="814269" cy="814269"/>
          </a:xfrm>
        </p:grpSpPr>
        <p:sp>
          <p:nvSpPr>
            <p:cNvPr id="179" name="Oval 178"/>
            <p:cNvSpPr/>
            <p:nvPr/>
          </p:nvSpPr>
          <p:spPr>
            <a:xfrm>
              <a:off x="3774810" y="1302560"/>
              <a:ext cx="814269" cy="81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t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80" name="Picture 8" descr="https://static.thenounproject.com/png/235453-200.png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270" y="1341051"/>
              <a:ext cx="727348" cy="72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1" name="Group 180"/>
          <p:cNvGrpSpPr/>
          <p:nvPr/>
        </p:nvGrpSpPr>
        <p:grpSpPr>
          <a:xfrm>
            <a:off x="7944454" y="3134487"/>
            <a:ext cx="495303" cy="538174"/>
            <a:chOff x="4208490" y="5737337"/>
            <a:chExt cx="495303" cy="538174"/>
          </a:xfrm>
        </p:grpSpPr>
        <p:sp>
          <p:nvSpPr>
            <p:cNvPr id="182" name="Freeform 177"/>
            <p:cNvSpPr>
              <a:spLocks/>
            </p:cNvSpPr>
            <p:nvPr/>
          </p:nvSpPr>
          <p:spPr bwMode="auto">
            <a:xfrm>
              <a:off x="4237065" y="6248523"/>
              <a:ext cx="438153" cy="26988"/>
            </a:xfrm>
            <a:custGeom>
              <a:avLst/>
              <a:gdLst>
                <a:gd name="T0" fmla="*/ 165 w 171"/>
                <a:gd name="T1" fmla="*/ 11 h 11"/>
                <a:gd name="T2" fmla="*/ 5 w 171"/>
                <a:gd name="T3" fmla="*/ 11 h 11"/>
                <a:gd name="T4" fmla="*/ 0 w 171"/>
                <a:gd name="T5" fmla="*/ 6 h 11"/>
                <a:gd name="T6" fmla="*/ 5 w 171"/>
                <a:gd name="T7" fmla="*/ 0 h 11"/>
                <a:gd name="T8" fmla="*/ 165 w 171"/>
                <a:gd name="T9" fmla="*/ 0 h 11"/>
                <a:gd name="T10" fmla="*/ 171 w 171"/>
                <a:gd name="T11" fmla="*/ 6 h 11"/>
                <a:gd name="T12" fmla="*/ 165 w 17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1">
                  <a:moveTo>
                    <a:pt x="16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71" y="3"/>
                    <a:pt x="171" y="6"/>
                  </a:cubicBezTo>
                  <a:cubicBezTo>
                    <a:pt x="171" y="9"/>
                    <a:pt x="168" y="11"/>
                    <a:pt x="165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3" name="Freeform 178"/>
            <p:cNvSpPr>
              <a:spLocks/>
            </p:cNvSpPr>
            <p:nvPr/>
          </p:nvSpPr>
          <p:spPr bwMode="auto">
            <a:xfrm>
              <a:off x="4291040" y="5811951"/>
              <a:ext cx="328615" cy="107952"/>
            </a:xfrm>
            <a:custGeom>
              <a:avLst/>
              <a:gdLst>
                <a:gd name="T0" fmla="*/ 103 w 207"/>
                <a:gd name="T1" fmla="*/ 0 h 68"/>
                <a:gd name="T2" fmla="*/ 0 w 207"/>
                <a:gd name="T3" fmla="*/ 68 h 68"/>
                <a:gd name="T4" fmla="*/ 207 w 207"/>
                <a:gd name="T5" fmla="*/ 68 h 68"/>
                <a:gd name="T6" fmla="*/ 103 w 20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68">
                  <a:moveTo>
                    <a:pt x="103" y="0"/>
                  </a:moveTo>
                  <a:lnTo>
                    <a:pt x="0" y="68"/>
                  </a:lnTo>
                  <a:lnTo>
                    <a:pt x="207" y="68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4208490" y="5737337"/>
              <a:ext cx="495303" cy="192091"/>
            </a:xfrm>
            <a:custGeom>
              <a:avLst/>
              <a:gdLst>
                <a:gd name="T0" fmla="*/ 187 w 193"/>
                <a:gd name="T1" fmla="*/ 74 h 75"/>
                <a:gd name="T2" fmla="*/ 184 w 193"/>
                <a:gd name="T3" fmla="*/ 73 h 75"/>
                <a:gd name="T4" fmla="*/ 96 w 193"/>
                <a:gd name="T5" fmla="*/ 13 h 75"/>
                <a:gd name="T6" fmla="*/ 9 w 193"/>
                <a:gd name="T7" fmla="*/ 73 h 75"/>
                <a:gd name="T8" fmla="*/ 2 w 193"/>
                <a:gd name="T9" fmla="*/ 71 h 75"/>
                <a:gd name="T10" fmla="*/ 3 w 193"/>
                <a:gd name="T11" fmla="*/ 64 h 75"/>
                <a:gd name="T12" fmla="*/ 93 w 193"/>
                <a:gd name="T13" fmla="*/ 2 h 75"/>
                <a:gd name="T14" fmla="*/ 99 w 193"/>
                <a:gd name="T15" fmla="*/ 2 h 75"/>
                <a:gd name="T16" fmla="*/ 190 w 193"/>
                <a:gd name="T17" fmla="*/ 64 h 75"/>
                <a:gd name="T18" fmla="*/ 191 w 193"/>
                <a:gd name="T19" fmla="*/ 72 h 75"/>
                <a:gd name="T20" fmla="*/ 187 w 193"/>
                <a:gd name="T21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75">
                  <a:moveTo>
                    <a:pt x="187" y="74"/>
                  </a:moveTo>
                  <a:cubicBezTo>
                    <a:pt x="186" y="74"/>
                    <a:pt x="185" y="74"/>
                    <a:pt x="184" y="7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7" y="75"/>
                    <a:pt x="3" y="74"/>
                    <a:pt x="2" y="71"/>
                  </a:cubicBezTo>
                  <a:cubicBezTo>
                    <a:pt x="0" y="69"/>
                    <a:pt x="0" y="66"/>
                    <a:pt x="3" y="64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2" y="66"/>
                    <a:pt x="193" y="69"/>
                    <a:pt x="191" y="72"/>
                  </a:cubicBezTo>
                  <a:cubicBezTo>
                    <a:pt x="190" y="73"/>
                    <a:pt x="188" y="74"/>
                    <a:pt x="187" y="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5" name="Freeform 180"/>
            <p:cNvSpPr>
              <a:spLocks noEditPoints="1"/>
            </p:cNvSpPr>
            <p:nvPr/>
          </p:nvSpPr>
          <p:spPr bwMode="auto">
            <a:xfrm>
              <a:off x="4291040" y="5988167"/>
              <a:ext cx="80963" cy="193679"/>
            </a:xfrm>
            <a:custGeom>
              <a:avLst/>
              <a:gdLst>
                <a:gd name="T0" fmla="*/ 32 w 32"/>
                <a:gd name="T1" fmla="*/ 0 h 75"/>
                <a:gd name="T2" fmla="*/ 0 w 32"/>
                <a:gd name="T3" fmla="*/ 0 h 75"/>
                <a:gd name="T4" fmla="*/ 0 w 32"/>
                <a:gd name="T5" fmla="*/ 75 h 75"/>
                <a:gd name="T6" fmla="*/ 32 w 32"/>
                <a:gd name="T7" fmla="*/ 75 h 75"/>
                <a:gd name="T8" fmla="*/ 32 w 32"/>
                <a:gd name="T9" fmla="*/ 0 h 75"/>
                <a:gd name="T10" fmla="*/ 11 w 32"/>
                <a:gd name="T11" fmla="*/ 67 h 75"/>
                <a:gd name="T12" fmla="*/ 8 w 32"/>
                <a:gd name="T13" fmla="*/ 69 h 75"/>
                <a:gd name="T14" fmla="*/ 6 w 32"/>
                <a:gd name="T15" fmla="*/ 67 h 75"/>
                <a:gd name="T16" fmla="*/ 6 w 32"/>
                <a:gd name="T17" fmla="*/ 8 h 75"/>
                <a:gd name="T18" fmla="*/ 8 w 32"/>
                <a:gd name="T19" fmla="*/ 5 h 75"/>
                <a:gd name="T20" fmla="*/ 11 w 32"/>
                <a:gd name="T21" fmla="*/ 8 h 75"/>
                <a:gd name="T22" fmla="*/ 11 w 32"/>
                <a:gd name="T2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75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2" y="75"/>
                    <a:pt x="32" y="75"/>
                    <a:pt x="32" y="75"/>
                  </a:cubicBezTo>
                  <a:lnTo>
                    <a:pt x="32" y="0"/>
                  </a:lnTo>
                  <a:close/>
                  <a:moveTo>
                    <a:pt x="11" y="67"/>
                  </a:moveTo>
                  <a:cubicBezTo>
                    <a:pt x="11" y="68"/>
                    <a:pt x="10" y="69"/>
                    <a:pt x="8" y="69"/>
                  </a:cubicBezTo>
                  <a:cubicBezTo>
                    <a:pt x="7" y="69"/>
                    <a:pt x="6" y="68"/>
                    <a:pt x="6" y="6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5"/>
                    <a:pt x="8" y="5"/>
                  </a:cubicBezTo>
                  <a:cubicBezTo>
                    <a:pt x="10" y="5"/>
                    <a:pt x="11" y="7"/>
                    <a:pt x="11" y="8"/>
                  </a:cubicBezTo>
                  <a:cubicBezTo>
                    <a:pt x="11" y="67"/>
                    <a:pt x="11" y="67"/>
                    <a:pt x="11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4276752" y="5946892"/>
              <a:ext cx="111126" cy="28576"/>
            </a:xfrm>
            <a:custGeom>
              <a:avLst/>
              <a:gdLst>
                <a:gd name="T0" fmla="*/ 37 w 43"/>
                <a:gd name="T1" fmla="*/ 0 h 11"/>
                <a:gd name="T2" fmla="*/ 5 w 43"/>
                <a:gd name="T3" fmla="*/ 0 h 11"/>
                <a:gd name="T4" fmla="*/ 0 w 43"/>
                <a:gd name="T5" fmla="*/ 5 h 11"/>
                <a:gd name="T6" fmla="*/ 5 w 43"/>
                <a:gd name="T7" fmla="*/ 11 h 11"/>
                <a:gd name="T8" fmla="*/ 37 w 43"/>
                <a:gd name="T9" fmla="*/ 11 h 11"/>
                <a:gd name="T10" fmla="*/ 43 w 43"/>
                <a:gd name="T11" fmla="*/ 5 h 11"/>
                <a:gd name="T12" fmla="*/ 37 w 4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0" y="11"/>
                    <a:pt x="43" y="8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7" name="Freeform 182"/>
            <p:cNvSpPr>
              <a:spLocks/>
            </p:cNvSpPr>
            <p:nvPr/>
          </p:nvSpPr>
          <p:spPr bwMode="auto">
            <a:xfrm>
              <a:off x="4276752" y="6194547"/>
              <a:ext cx="111126" cy="26988"/>
            </a:xfrm>
            <a:custGeom>
              <a:avLst/>
              <a:gdLst>
                <a:gd name="T0" fmla="*/ 37 w 43"/>
                <a:gd name="T1" fmla="*/ 0 h 11"/>
                <a:gd name="T2" fmla="*/ 5 w 43"/>
                <a:gd name="T3" fmla="*/ 0 h 11"/>
                <a:gd name="T4" fmla="*/ 0 w 43"/>
                <a:gd name="T5" fmla="*/ 5 h 11"/>
                <a:gd name="T6" fmla="*/ 5 w 43"/>
                <a:gd name="T7" fmla="*/ 11 h 11"/>
                <a:gd name="T8" fmla="*/ 37 w 43"/>
                <a:gd name="T9" fmla="*/ 11 h 11"/>
                <a:gd name="T10" fmla="*/ 43 w 43"/>
                <a:gd name="T11" fmla="*/ 5 h 11"/>
                <a:gd name="T12" fmla="*/ 37 w 4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0" y="11"/>
                    <a:pt x="43" y="8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8" name="Freeform 183"/>
            <p:cNvSpPr>
              <a:spLocks noEditPoints="1"/>
            </p:cNvSpPr>
            <p:nvPr/>
          </p:nvSpPr>
          <p:spPr bwMode="auto">
            <a:xfrm>
              <a:off x="4413278" y="5988167"/>
              <a:ext cx="82551" cy="193679"/>
            </a:xfrm>
            <a:custGeom>
              <a:avLst/>
              <a:gdLst>
                <a:gd name="T0" fmla="*/ 32 w 32"/>
                <a:gd name="T1" fmla="*/ 0 h 75"/>
                <a:gd name="T2" fmla="*/ 0 w 32"/>
                <a:gd name="T3" fmla="*/ 0 h 75"/>
                <a:gd name="T4" fmla="*/ 0 w 32"/>
                <a:gd name="T5" fmla="*/ 75 h 75"/>
                <a:gd name="T6" fmla="*/ 32 w 32"/>
                <a:gd name="T7" fmla="*/ 75 h 75"/>
                <a:gd name="T8" fmla="*/ 32 w 32"/>
                <a:gd name="T9" fmla="*/ 0 h 75"/>
                <a:gd name="T10" fmla="*/ 11 w 32"/>
                <a:gd name="T11" fmla="*/ 67 h 75"/>
                <a:gd name="T12" fmla="*/ 8 w 32"/>
                <a:gd name="T13" fmla="*/ 69 h 75"/>
                <a:gd name="T14" fmla="*/ 6 w 32"/>
                <a:gd name="T15" fmla="*/ 67 h 75"/>
                <a:gd name="T16" fmla="*/ 6 w 32"/>
                <a:gd name="T17" fmla="*/ 8 h 75"/>
                <a:gd name="T18" fmla="*/ 8 w 32"/>
                <a:gd name="T19" fmla="*/ 5 h 75"/>
                <a:gd name="T20" fmla="*/ 11 w 32"/>
                <a:gd name="T21" fmla="*/ 8 h 75"/>
                <a:gd name="T22" fmla="*/ 11 w 32"/>
                <a:gd name="T2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75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2" y="75"/>
                    <a:pt x="32" y="75"/>
                    <a:pt x="32" y="75"/>
                  </a:cubicBezTo>
                  <a:lnTo>
                    <a:pt x="32" y="0"/>
                  </a:lnTo>
                  <a:close/>
                  <a:moveTo>
                    <a:pt x="11" y="67"/>
                  </a:moveTo>
                  <a:cubicBezTo>
                    <a:pt x="11" y="68"/>
                    <a:pt x="10" y="69"/>
                    <a:pt x="8" y="69"/>
                  </a:cubicBezTo>
                  <a:cubicBezTo>
                    <a:pt x="7" y="69"/>
                    <a:pt x="6" y="68"/>
                    <a:pt x="6" y="6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5"/>
                    <a:pt x="8" y="5"/>
                  </a:cubicBezTo>
                  <a:cubicBezTo>
                    <a:pt x="10" y="5"/>
                    <a:pt x="11" y="7"/>
                    <a:pt x="11" y="8"/>
                  </a:cubicBezTo>
                  <a:cubicBezTo>
                    <a:pt x="11" y="67"/>
                    <a:pt x="11" y="67"/>
                    <a:pt x="11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9" name="Freeform 184"/>
            <p:cNvSpPr>
              <a:spLocks/>
            </p:cNvSpPr>
            <p:nvPr/>
          </p:nvSpPr>
          <p:spPr bwMode="auto">
            <a:xfrm>
              <a:off x="4400578" y="5946892"/>
              <a:ext cx="111126" cy="28576"/>
            </a:xfrm>
            <a:custGeom>
              <a:avLst/>
              <a:gdLst>
                <a:gd name="T0" fmla="*/ 37 w 43"/>
                <a:gd name="T1" fmla="*/ 0 h 11"/>
                <a:gd name="T2" fmla="*/ 5 w 43"/>
                <a:gd name="T3" fmla="*/ 0 h 11"/>
                <a:gd name="T4" fmla="*/ 0 w 43"/>
                <a:gd name="T5" fmla="*/ 5 h 11"/>
                <a:gd name="T6" fmla="*/ 5 w 43"/>
                <a:gd name="T7" fmla="*/ 11 h 11"/>
                <a:gd name="T8" fmla="*/ 37 w 43"/>
                <a:gd name="T9" fmla="*/ 11 h 11"/>
                <a:gd name="T10" fmla="*/ 43 w 43"/>
                <a:gd name="T11" fmla="*/ 5 h 11"/>
                <a:gd name="T12" fmla="*/ 37 w 4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0" y="11"/>
                    <a:pt x="43" y="8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0" name="Freeform 185"/>
            <p:cNvSpPr>
              <a:spLocks/>
            </p:cNvSpPr>
            <p:nvPr/>
          </p:nvSpPr>
          <p:spPr bwMode="auto">
            <a:xfrm>
              <a:off x="4400578" y="6194547"/>
              <a:ext cx="111126" cy="26988"/>
            </a:xfrm>
            <a:custGeom>
              <a:avLst/>
              <a:gdLst>
                <a:gd name="T0" fmla="*/ 37 w 43"/>
                <a:gd name="T1" fmla="*/ 0 h 11"/>
                <a:gd name="T2" fmla="*/ 5 w 43"/>
                <a:gd name="T3" fmla="*/ 0 h 11"/>
                <a:gd name="T4" fmla="*/ 0 w 43"/>
                <a:gd name="T5" fmla="*/ 5 h 11"/>
                <a:gd name="T6" fmla="*/ 5 w 43"/>
                <a:gd name="T7" fmla="*/ 11 h 11"/>
                <a:gd name="T8" fmla="*/ 37 w 43"/>
                <a:gd name="T9" fmla="*/ 11 h 11"/>
                <a:gd name="T10" fmla="*/ 43 w 43"/>
                <a:gd name="T11" fmla="*/ 5 h 11"/>
                <a:gd name="T12" fmla="*/ 37 w 4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0" y="11"/>
                    <a:pt x="43" y="8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1" name="Freeform 186"/>
            <p:cNvSpPr>
              <a:spLocks noEditPoints="1"/>
            </p:cNvSpPr>
            <p:nvPr/>
          </p:nvSpPr>
          <p:spPr bwMode="auto">
            <a:xfrm>
              <a:off x="4537104" y="5988167"/>
              <a:ext cx="82551" cy="193679"/>
            </a:xfrm>
            <a:custGeom>
              <a:avLst/>
              <a:gdLst>
                <a:gd name="T0" fmla="*/ 0 w 32"/>
                <a:gd name="T1" fmla="*/ 75 h 75"/>
                <a:gd name="T2" fmla="*/ 32 w 32"/>
                <a:gd name="T3" fmla="*/ 75 h 75"/>
                <a:gd name="T4" fmla="*/ 32 w 32"/>
                <a:gd name="T5" fmla="*/ 0 h 75"/>
                <a:gd name="T6" fmla="*/ 0 w 32"/>
                <a:gd name="T7" fmla="*/ 0 h 75"/>
                <a:gd name="T8" fmla="*/ 0 w 32"/>
                <a:gd name="T9" fmla="*/ 75 h 75"/>
                <a:gd name="T10" fmla="*/ 6 w 32"/>
                <a:gd name="T11" fmla="*/ 8 h 75"/>
                <a:gd name="T12" fmla="*/ 8 w 32"/>
                <a:gd name="T13" fmla="*/ 5 h 75"/>
                <a:gd name="T14" fmla="*/ 11 w 32"/>
                <a:gd name="T15" fmla="*/ 8 h 75"/>
                <a:gd name="T16" fmla="*/ 11 w 32"/>
                <a:gd name="T17" fmla="*/ 67 h 75"/>
                <a:gd name="T18" fmla="*/ 8 w 32"/>
                <a:gd name="T19" fmla="*/ 69 h 75"/>
                <a:gd name="T20" fmla="*/ 6 w 32"/>
                <a:gd name="T21" fmla="*/ 67 h 75"/>
                <a:gd name="T22" fmla="*/ 6 w 32"/>
                <a:gd name="T2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75">
                  <a:moveTo>
                    <a:pt x="0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5"/>
                  </a:lnTo>
                  <a:close/>
                  <a:moveTo>
                    <a:pt x="6" y="8"/>
                  </a:moveTo>
                  <a:cubicBezTo>
                    <a:pt x="6" y="7"/>
                    <a:pt x="7" y="5"/>
                    <a:pt x="8" y="5"/>
                  </a:cubicBezTo>
                  <a:cubicBezTo>
                    <a:pt x="9" y="5"/>
                    <a:pt x="11" y="7"/>
                    <a:pt x="11" y="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8"/>
                    <a:pt x="9" y="69"/>
                    <a:pt x="8" y="69"/>
                  </a:cubicBezTo>
                  <a:cubicBezTo>
                    <a:pt x="7" y="69"/>
                    <a:pt x="6" y="68"/>
                    <a:pt x="6" y="6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4524404" y="5946892"/>
              <a:ext cx="109538" cy="28576"/>
            </a:xfrm>
            <a:custGeom>
              <a:avLst/>
              <a:gdLst>
                <a:gd name="T0" fmla="*/ 5 w 43"/>
                <a:gd name="T1" fmla="*/ 11 h 11"/>
                <a:gd name="T2" fmla="*/ 37 w 43"/>
                <a:gd name="T3" fmla="*/ 11 h 11"/>
                <a:gd name="T4" fmla="*/ 43 w 43"/>
                <a:gd name="T5" fmla="*/ 5 h 11"/>
                <a:gd name="T6" fmla="*/ 37 w 43"/>
                <a:gd name="T7" fmla="*/ 0 h 11"/>
                <a:gd name="T8" fmla="*/ 5 w 43"/>
                <a:gd name="T9" fmla="*/ 0 h 11"/>
                <a:gd name="T10" fmla="*/ 0 w 43"/>
                <a:gd name="T11" fmla="*/ 5 h 11"/>
                <a:gd name="T12" fmla="*/ 5 w 4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">
                  <a:moveTo>
                    <a:pt x="5" y="11"/>
                  </a:moveTo>
                  <a:cubicBezTo>
                    <a:pt x="37" y="11"/>
                    <a:pt x="37" y="11"/>
                    <a:pt x="37" y="11"/>
                  </a:cubicBezTo>
                  <a:cubicBezTo>
                    <a:pt x="40" y="11"/>
                    <a:pt x="43" y="8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3" name="Freeform 188"/>
            <p:cNvSpPr>
              <a:spLocks/>
            </p:cNvSpPr>
            <p:nvPr/>
          </p:nvSpPr>
          <p:spPr bwMode="auto">
            <a:xfrm>
              <a:off x="4524404" y="6194547"/>
              <a:ext cx="109538" cy="26988"/>
            </a:xfrm>
            <a:custGeom>
              <a:avLst/>
              <a:gdLst>
                <a:gd name="T0" fmla="*/ 37 w 43"/>
                <a:gd name="T1" fmla="*/ 0 h 11"/>
                <a:gd name="T2" fmla="*/ 5 w 43"/>
                <a:gd name="T3" fmla="*/ 0 h 11"/>
                <a:gd name="T4" fmla="*/ 0 w 43"/>
                <a:gd name="T5" fmla="*/ 5 h 11"/>
                <a:gd name="T6" fmla="*/ 5 w 43"/>
                <a:gd name="T7" fmla="*/ 11 h 11"/>
                <a:gd name="T8" fmla="*/ 37 w 43"/>
                <a:gd name="T9" fmla="*/ 11 h 11"/>
                <a:gd name="T10" fmla="*/ 43 w 43"/>
                <a:gd name="T11" fmla="*/ 5 h 11"/>
                <a:gd name="T12" fmla="*/ 37 w 4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0" y="11"/>
                    <a:pt x="43" y="8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714712" y="3142210"/>
            <a:ext cx="527656" cy="524606"/>
            <a:chOff x="378733" y="4120593"/>
            <a:chExt cx="549275" cy="546100"/>
          </a:xfrm>
        </p:grpSpPr>
        <p:sp>
          <p:nvSpPr>
            <p:cNvPr id="195" name="Freeform 15"/>
            <p:cNvSpPr>
              <a:spLocks/>
            </p:cNvSpPr>
            <p:nvPr/>
          </p:nvSpPr>
          <p:spPr bwMode="auto">
            <a:xfrm>
              <a:off x="794658" y="4415868"/>
              <a:ext cx="133350" cy="133350"/>
            </a:xfrm>
            <a:custGeom>
              <a:avLst/>
              <a:gdLst>
                <a:gd name="T0" fmla="*/ 32 w 52"/>
                <a:gd name="T1" fmla="*/ 49 h 52"/>
                <a:gd name="T2" fmla="*/ 14 w 52"/>
                <a:gd name="T3" fmla="*/ 30 h 52"/>
                <a:gd name="T4" fmla="*/ 12 w 52"/>
                <a:gd name="T5" fmla="*/ 20 h 52"/>
                <a:gd name="T6" fmla="*/ 0 w 52"/>
                <a:gd name="T7" fmla="*/ 8 h 52"/>
                <a:gd name="T8" fmla="*/ 8 w 52"/>
                <a:gd name="T9" fmla="*/ 0 h 52"/>
                <a:gd name="T10" fmla="*/ 20 w 52"/>
                <a:gd name="T11" fmla="*/ 12 h 52"/>
                <a:gd name="T12" fmla="*/ 30 w 52"/>
                <a:gd name="T13" fmla="*/ 14 h 52"/>
                <a:gd name="T14" fmla="*/ 48 w 52"/>
                <a:gd name="T15" fmla="*/ 32 h 52"/>
                <a:gd name="T16" fmla="*/ 48 w 52"/>
                <a:gd name="T17" fmla="*/ 44 h 52"/>
                <a:gd name="T18" fmla="*/ 44 w 52"/>
                <a:gd name="T19" fmla="*/ 49 h 52"/>
                <a:gd name="T20" fmla="*/ 32 w 52"/>
                <a:gd name="T2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2">
                  <a:moveTo>
                    <a:pt x="32" y="49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1" y="28"/>
                    <a:pt x="10" y="24"/>
                    <a:pt x="12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6"/>
                    <a:pt x="6" y="3"/>
                    <a:pt x="8" y="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3" y="10"/>
                    <a:pt x="27" y="11"/>
                    <a:pt x="30" y="14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52" y="36"/>
                    <a:pt x="52" y="41"/>
                    <a:pt x="48" y="44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52"/>
                    <a:pt x="36" y="52"/>
                    <a:pt x="32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6" name="Freeform 16"/>
            <p:cNvSpPr>
              <a:spLocks/>
            </p:cNvSpPr>
            <p:nvPr/>
          </p:nvSpPr>
          <p:spPr bwMode="auto">
            <a:xfrm>
              <a:off x="431120" y="4406343"/>
              <a:ext cx="225425" cy="100013"/>
            </a:xfrm>
            <a:custGeom>
              <a:avLst/>
              <a:gdLst>
                <a:gd name="T0" fmla="*/ 80 w 88"/>
                <a:gd name="T1" fmla="*/ 5 h 39"/>
                <a:gd name="T2" fmla="*/ 60 w 88"/>
                <a:gd name="T3" fmla="*/ 26 h 39"/>
                <a:gd name="T4" fmla="*/ 37 w 88"/>
                <a:gd name="T5" fmla="*/ 3 h 39"/>
                <a:gd name="T6" fmla="*/ 29 w 88"/>
                <a:gd name="T7" fmla="*/ 3 h 39"/>
                <a:gd name="T8" fmla="*/ 2 w 88"/>
                <a:gd name="T9" fmla="*/ 29 h 39"/>
                <a:gd name="T10" fmla="*/ 2 w 88"/>
                <a:gd name="T11" fmla="*/ 37 h 39"/>
                <a:gd name="T12" fmla="*/ 10 w 88"/>
                <a:gd name="T13" fmla="*/ 37 h 39"/>
                <a:gd name="T14" fmla="*/ 33 w 88"/>
                <a:gd name="T15" fmla="*/ 14 h 39"/>
                <a:gd name="T16" fmla="*/ 56 w 88"/>
                <a:gd name="T17" fmla="*/ 37 h 39"/>
                <a:gd name="T18" fmla="*/ 60 w 88"/>
                <a:gd name="T19" fmla="*/ 38 h 39"/>
                <a:gd name="T20" fmla="*/ 64 w 88"/>
                <a:gd name="T21" fmla="*/ 37 h 39"/>
                <a:gd name="T22" fmla="*/ 88 w 88"/>
                <a:gd name="T23" fmla="*/ 13 h 39"/>
                <a:gd name="T24" fmla="*/ 80 w 88"/>
                <a:gd name="T25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39">
                  <a:moveTo>
                    <a:pt x="80" y="5"/>
                  </a:moveTo>
                  <a:cubicBezTo>
                    <a:pt x="60" y="26"/>
                    <a:pt x="60" y="26"/>
                    <a:pt x="60" y="2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5" y="0"/>
                    <a:pt x="31" y="0"/>
                    <a:pt x="29" y="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9"/>
                    <a:pt x="8" y="39"/>
                    <a:pt x="10" y="37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7" y="38"/>
                    <a:pt x="58" y="38"/>
                    <a:pt x="60" y="38"/>
                  </a:cubicBezTo>
                  <a:cubicBezTo>
                    <a:pt x="61" y="38"/>
                    <a:pt x="63" y="38"/>
                    <a:pt x="64" y="37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5" y="10"/>
                    <a:pt x="82" y="8"/>
                    <a:pt x="8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7" name="Freeform 17"/>
            <p:cNvSpPr>
              <a:spLocks/>
            </p:cNvSpPr>
            <p:nvPr/>
          </p:nvSpPr>
          <p:spPr bwMode="auto">
            <a:xfrm>
              <a:off x="799420" y="4171393"/>
              <a:ext cx="103188" cy="103188"/>
            </a:xfrm>
            <a:custGeom>
              <a:avLst/>
              <a:gdLst>
                <a:gd name="T0" fmla="*/ 36 w 40"/>
                <a:gd name="T1" fmla="*/ 1 h 40"/>
                <a:gd name="T2" fmla="*/ 13 w 40"/>
                <a:gd name="T3" fmla="*/ 8 h 40"/>
                <a:gd name="T4" fmla="*/ 12 w 40"/>
                <a:gd name="T5" fmla="*/ 13 h 40"/>
                <a:gd name="T6" fmla="*/ 16 w 40"/>
                <a:gd name="T7" fmla="*/ 17 h 40"/>
                <a:gd name="T8" fmla="*/ 0 w 40"/>
                <a:gd name="T9" fmla="*/ 32 h 40"/>
                <a:gd name="T10" fmla="*/ 7 w 40"/>
                <a:gd name="T11" fmla="*/ 40 h 40"/>
                <a:gd name="T12" fmla="*/ 23 w 40"/>
                <a:gd name="T13" fmla="*/ 24 h 40"/>
                <a:gd name="T14" fmla="*/ 27 w 40"/>
                <a:gd name="T15" fmla="*/ 28 h 40"/>
                <a:gd name="T16" fmla="*/ 31 w 40"/>
                <a:gd name="T17" fmla="*/ 27 h 40"/>
                <a:gd name="T18" fmla="*/ 39 w 40"/>
                <a:gd name="T19" fmla="*/ 4 h 40"/>
                <a:gd name="T20" fmla="*/ 36 w 40"/>
                <a:gd name="T2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6" y="1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1" y="9"/>
                    <a:pt x="10" y="11"/>
                    <a:pt x="12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" y="35"/>
                    <a:pt x="5" y="37"/>
                    <a:pt x="7" y="4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1" y="29"/>
                    <a:pt x="31" y="2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2"/>
                    <a:pt x="38" y="0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8" name="Freeform 18"/>
            <p:cNvSpPr>
              <a:spLocks noEditPoints="1"/>
            </p:cNvSpPr>
            <p:nvPr/>
          </p:nvSpPr>
          <p:spPr bwMode="auto">
            <a:xfrm>
              <a:off x="624795" y="4244418"/>
              <a:ext cx="204788" cy="204788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40 h 80"/>
                <a:gd name="T4" fmla="*/ 40 w 80"/>
                <a:gd name="T5" fmla="*/ 80 h 80"/>
                <a:gd name="T6" fmla="*/ 80 w 80"/>
                <a:gd name="T7" fmla="*/ 40 h 80"/>
                <a:gd name="T8" fmla="*/ 40 w 80"/>
                <a:gd name="T9" fmla="*/ 0 h 80"/>
                <a:gd name="T10" fmla="*/ 40 w 80"/>
                <a:gd name="T11" fmla="*/ 69 h 80"/>
                <a:gd name="T12" fmla="*/ 10 w 80"/>
                <a:gd name="T13" fmla="*/ 40 h 80"/>
                <a:gd name="T14" fmla="*/ 40 w 80"/>
                <a:gd name="T15" fmla="*/ 11 h 80"/>
                <a:gd name="T16" fmla="*/ 69 w 80"/>
                <a:gd name="T17" fmla="*/ 40 h 80"/>
                <a:gd name="T18" fmla="*/ 40 w 80"/>
                <a:gd name="T19" fmla="*/ 6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40" y="69"/>
                  </a:moveTo>
                  <a:cubicBezTo>
                    <a:pt x="24" y="69"/>
                    <a:pt x="10" y="56"/>
                    <a:pt x="10" y="40"/>
                  </a:cubicBezTo>
                  <a:cubicBezTo>
                    <a:pt x="10" y="24"/>
                    <a:pt x="24" y="11"/>
                    <a:pt x="40" y="11"/>
                  </a:cubicBezTo>
                  <a:cubicBezTo>
                    <a:pt x="56" y="11"/>
                    <a:pt x="69" y="24"/>
                    <a:pt x="69" y="40"/>
                  </a:cubicBezTo>
                  <a:cubicBezTo>
                    <a:pt x="69" y="56"/>
                    <a:pt x="56" y="69"/>
                    <a:pt x="40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9" name="Freeform 19"/>
            <p:cNvSpPr>
              <a:spLocks noEditPoints="1"/>
            </p:cNvSpPr>
            <p:nvPr/>
          </p:nvSpPr>
          <p:spPr bwMode="auto">
            <a:xfrm>
              <a:off x="678770" y="4298393"/>
              <a:ext cx="98425" cy="96838"/>
            </a:xfrm>
            <a:custGeom>
              <a:avLst/>
              <a:gdLst>
                <a:gd name="T0" fmla="*/ 2 w 38"/>
                <a:gd name="T1" fmla="*/ 36 h 38"/>
                <a:gd name="T2" fmla="*/ 2 w 38"/>
                <a:gd name="T3" fmla="*/ 28 h 38"/>
                <a:gd name="T4" fmla="*/ 2 w 38"/>
                <a:gd name="T5" fmla="*/ 28 h 38"/>
                <a:gd name="T6" fmla="*/ 9 w 38"/>
                <a:gd name="T7" fmla="*/ 28 h 38"/>
                <a:gd name="T8" fmla="*/ 9 w 38"/>
                <a:gd name="T9" fmla="*/ 28 h 38"/>
                <a:gd name="T10" fmla="*/ 9 w 38"/>
                <a:gd name="T11" fmla="*/ 36 h 38"/>
                <a:gd name="T12" fmla="*/ 9 w 38"/>
                <a:gd name="T13" fmla="*/ 36 h 38"/>
                <a:gd name="T14" fmla="*/ 6 w 38"/>
                <a:gd name="T15" fmla="*/ 38 h 38"/>
                <a:gd name="T16" fmla="*/ 6 w 38"/>
                <a:gd name="T17" fmla="*/ 38 h 38"/>
                <a:gd name="T18" fmla="*/ 2 w 38"/>
                <a:gd name="T19" fmla="*/ 36 h 38"/>
                <a:gd name="T20" fmla="*/ 15 w 38"/>
                <a:gd name="T21" fmla="*/ 23 h 38"/>
                <a:gd name="T22" fmla="*/ 15 w 38"/>
                <a:gd name="T23" fmla="*/ 15 h 38"/>
                <a:gd name="T24" fmla="*/ 15 w 38"/>
                <a:gd name="T25" fmla="*/ 15 h 38"/>
                <a:gd name="T26" fmla="*/ 23 w 38"/>
                <a:gd name="T27" fmla="*/ 15 h 38"/>
                <a:gd name="T28" fmla="*/ 23 w 38"/>
                <a:gd name="T29" fmla="*/ 15 h 38"/>
                <a:gd name="T30" fmla="*/ 23 w 38"/>
                <a:gd name="T31" fmla="*/ 23 h 38"/>
                <a:gd name="T32" fmla="*/ 23 w 38"/>
                <a:gd name="T33" fmla="*/ 23 h 38"/>
                <a:gd name="T34" fmla="*/ 19 w 38"/>
                <a:gd name="T35" fmla="*/ 24 h 38"/>
                <a:gd name="T36" fmla="*/ 19 w 38"/>
                <a:gd name="T37" fmla="*/ 24 h 38"/>
                <a:gd name="T38" fmla="*/ 15 w 38"/>
                <a:gd name="T39" fmla="*/ 23 h 38"/>
                <a:gd name="T40" fmla="*/ 28 w 38"/>
                <a:gd name="T41" fmla="*/ 10 h 38"/>
                <a:gd name="T42" fmla="*/ 28 w 38"/>
                <a:gd name="T43" fmla="*/ 2 h 38"/>
                <a:gd name="T44" fmla="*/ 28 w 38"/>
                <a:gd name="T45" fmla="*/ 2 h 38"/>
                <a:gd name="T46" fmla="*/ 36 w 38"/>
                <a:gd name="T47" fmla="*/ 2 h 38"/>
                <a:gd name="T48" fmla="*/ 36 w 38"/>
                <a:gd name="T49" fmla="*/ 2 h 38"/>
                <a:gd name="T50" fmla="*/ 36 w 38"/>
                <a:gd name="T51" fmla="*/ 10 h 38"/>
                <a:gd name="T52" fmla="*/ 36 w 38"/>
                <a:gd name="T53" fmla="*/ 10 h 38"/>
                <a:gd name="T54" fmla="*/ 32 w 38"/>
                <a:gd name="T55" fmla="*/ 11 h 38"/>
                <a:gd name="T56" fmla="*/ 32 w 38"/>
                <a:gd name="T57" fmla="*/ 11 h 38"/>
                <a:gd name="T58" fmla="*/ 28 w 38"/>
                <a:gd name="T5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8">
                  <a:moveTo>
                    <a:pt x="2" y="36"/>
                  </a:moveTo>
                  <a:cubicBezTo>
                    <a:pt x="0" y="34"/>
                    <a:pt x="0" y="30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6"/>
                    <a:pt x="7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30"/>
                    <a:pt x="11" y="34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7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7"/>
                    <a:pt x="3" y="37"/>
                    <a:pt x="2" y="36"/>
                  </a:cubicBezTo>
                  <a:close/>
                  <a:moveTo>
                    <a:pt x="15" y="23"/>
                  </a:moveTo>
                  <a:cubicBezTo>
                    <a:pt x="13" y="21"/>
                    <a:pt x="13" y="17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7" y="13"/>
                    <a:pt x="20" y="13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5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1" y="24"/>
                    <a:pt x="20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4"/>
                    <a:pt x="16" y="24"/>
                    <a:pt x="15" y="23"/>
                  </a:cubicBezTo>
                  <a:close/>
                  <a:moveTo>
                    <a:pt x="28" y="10"/>
                  </a:moveTo>
                  <a:cubicBezTo>
                    <a:pt x="26" y="7"/>
                    <a:pt x="26" y="4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4"/>
                    <a:pt x="38" y="7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1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1"/>
                    <a:pt x="29" y="11"/>
                    <a:pt x="28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" name="Freeform 20"/>
            <p:cNvSpPr>
              <a:spLocks/>
            </p:cNvSpPr>
            <p:nvPr/>
          </p:nvSpPr>
          <p:spPr bwMode="auto">
            <a:xfrm>
              <a:off x="378733" y="4120593"/>
              <a:ext cx="546100" cy="546100"/>
            </a:xfrm>
            <a:custGeom>
              <a:avLst/>
              <a:gdLst>
                <a:gd name="T0" fmla="*/ 344 w 344"/>
                <a:gd name="T1" fmla="*/ 344 h 344"/>
                <a:gd name="T2" fmla="*/ 0 w 344"/>
                <a:gd name="T3" fmla="*/ 344 h 344"/>
                <a:gd name="T4" fmla="*/ 0 w 344"/>
                <a:gd name="T5" fmla="*/ 0 h 344"/>
                <a:gd name="T6" fmla="*/ 17 w 344"/>
                <a:gd name="T7" fmla="*/ 0 h 344"/>
                <a:gd name="T8" fmla="*/ 17 w 344"/>
                <a:gd name="T9" fmla="*/ 328 h 344"/>
                <a:gd name="T10" fmla="*/ 344 w 344"/>
                <a:gd name="T11" fmla="*/ 328 h 344"/>
                <a:gd name="T12" fmla="*/ 344 w 344"/>
                <a:gd name="T1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44">
                  <a:moveTo>
                    <a:pt x="344" y="344"/>
                  </a:moveTo>
                  <a:lnTo>
                    <a:pt x="0" y="344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28"/>
                  </a:lnTo>
                  <a:lnTo>
                    <a:pt x="344" y="328"/>
                  </a:lnTo>
                  <a:lnTo>
                    <a:pt x="34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0112962" y="3980328"/>
            <a:ext cx="653591" cy="522398"/>
            <a:chOff x="8036643" y="1702277"/>
            <a:chExt cx="958405" cy="776766"/>
          </a:xfrm>
        </p:grpSpPr>
        <p:sp>
          <p:nvSpPr>
            <p:cNvPr id="207" name="Freeform 36"/>
            <p:cNvSpPr>
              <a:spLocks noEditPoints="1"/>
            </p:cNvSpPr>
            <p:nvPr/>
          </p:nvSpPr>
          <p:spPr bwMode="auto">
            <a:xfrm>
              <a:off x="8475230" y="1904467"/>
              <a:ext cx="69373" cy="52178"/>
            </a:xfrm>
            <a:custGeom>
              <a:avLst/>
              <a:gdLst>
                <a:gd name="T0" fmla="*/ 54 w 64"/>
                <a:gd name="T1" fmla="*/ 11 h 48"/>
                <a:gd name="T2" fmla="*/ 54 w 64"/>
                <a:gd name="T3" fmla="*/ 16 h 48"/>
                <a:gd name="T4" fmla="*/ 32 w 64"/>
                <a:gd name="T5" fmla="*/ 37 h 48"/>
                <a:gd name="T6" fmla="*/ 11 w 64"/>
                <a:gd name="T7" fmla="*/ 16 h 48"/>
                <a:gd name="T8" fmla="*/ 11 w 64"/>
                <a:gd name="T9" fmla="*/ 11 h 48"/>
                <a:gd name="T10" fmla="*/ 54 w 64"/>
                <a:gd name="T11" fmla="*/ 11 h 48"/>
                <a:gd name="T12" fmla="*/ 64 w 64"/>
                <a:gd name="T13" fmla="*/ 0 h 48"/>
                <a:gd name="T14" fmla="*/ 0 w 64"/>
                <a:gd name="T15" fmla="*/ 0 h 48"/>
                <a:gd name="T16" fmla="*/ 0 w 64"/>
                <a:gd name="T17" fmla="*/ 16 h 48"/>
                <a:gd name="T18" fmla="*/ 32 w 64"/>
                <a:gd name="T19" fmla="*/ 48 h 48"/>
                <a:gd name="T20" fmla="*/ 64 w 64"/>
                <a:gd name="T21" fmla="*/ 16 h 48"/>
                <a:gd name="T22" fmla="*/ 64 w 64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8">
                  <a:moveTo>
                    <a:pt x="54" y="11"/>
                  </a:moveTo>
                  <a:cubicBezTo>
                    <a:pt x="54" y="16"/>
                    <a:pt x="54" y="16"/>
                    <a:pt x="54" y="16"/>
                  </a:cubicBezTo>
                  <a:cubicBezTo>
                    <a:pt x="54" y="28"/>
                    <a:pt x="44" y="37"/>
                    <a:pt x="32" y="37"/>
                  </a:cubicBezTo>
                  <a:cubicBezTo>
                    <a:pt x="21" y="37"/>
                    <a:pt x="11" y="28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4" y="11"/>
                    <a:pt x="54" y="11"/>
                    <a:pt x="54" y="11"/>
                  </a:cubicBezTo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15" y="48"/>
                    <a:pt x="32" y="48"/>
                  </a:cubicBezTo>
                  <a:cubicBezTo>
                    <a:pt x="50" y="48"/>
                    <a:pt x="64" y="34"/>
                    <a:pt x="64" y="16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8" name="Freeform 37"/>
            <p:cNvSpPr>
              <a:spLocks noEditPoints="1"/>
            </p:cNvSpPr>
            <p:nvPr/>
          </p:nvSpPr>
          <p:spPr bwMode="auto">
            <a:xfrm>
              <a:off x="8475230" y="1904467"/>
              <a:ext cx="69373" cy="52178"/>
            </a:xfrm>
            <a:custGeom>
              <a:avLst/>
              <a:gdLst>
                <a:gd name="T0" fmla="*/ 54 w 64"/>
                <a:gd name="T1" fmla="*/ 11 h 48"/>
                <a:gd name="T2" fmla="*/ 54 w 64"/>
                <a:gd name="T3" fmla="*/ 16 h 48"/>
                <a:gd name="T4" fmla="*/ 32 w 64"/>
                <a:gd name="T5" fmla="*/ 37 h 48"/>
                <a:gd name="T6" fmla="*/ 11 w 64"/>
                <a:gd name="T7" fmla="*/ 16 h 48"/>
                <a:gd name="T8" fmla="*/ 11 w 64"/>
                <a:gd name="T9" fmla="*/ 11 h 48"/>
                <a:gd name="T10" fmla="*/ 54 w 64"/>
                <a:gd name="T11" fmla="*/ 11 h 48"/>
                <a:gd name="T12" fmla="*/ 64 w 64"/>
                <a:gd name="T13" fmla="*/ 0 h 48"/>
                <a:gd name="T14" fmla="*/ 0 w 64"/>
                <a:gd name="T15" fmla="*/ 0 h 48"/>
                <a:gd name="T16" fmla="*/ 0 w 64"/>
                <a:gd name="T17" fmla="*/ 16 h 48"/>
                <a:gd name="T18" fmla="*/ 32 w 64"/>
                <a:gd name="T19" fmla="*/ 48 h 48"/>
                <a:gd name="T20" fmla="*/ 64 w 64"/>
                <a:gd name="T21" fmla="*/ 16 h 48"/>
                <a:gd name="T22" fmla="*/ 64 w 64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8">
                  <a:moveTo>
                    <a:pt x="54" y="11"/>
                  </a:moveTo>
                  <a:cubicBezTo>
                    <a:pt x="54" y="16"/>
                    <a:pt x="54" y="16"/>
                    <a:pt x="54" y="16"/>
                  </a:cubicBezTo>
                  <a:cubicBezTo>
                    <a:pt x="54" y="28"/>
                    <a:pt x="44" y="37"/>
                    <a:pt x="32" y="37"/>
                  </a:cubicBezTo>
                  <a:cubicBezTo>
                    <a:pt x="21" y="37"/>
                    <a:pt x="11" y="28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4" y="11"/>
                    <a:pt x="54" y="11"/>
                    <a:pt x="54" y="11"/>
                  </a:cubicBezTo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15" y="48"/>
                    <a:pt x="32" y="48"/>
                  </a:cubicBezTo>
                  <a:cubicBezTo>
                    <a:pt x="50" y="48"/>
                    <a:pt x="64" y="34"/>
                    <a:pt x="64" y="16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9" name="Freeform 38"/>
            <p:cNvSpPr>
              <a:spLocks noEditPoints="1"/>
            </p:cNvSpPr>
            <p:nvPr/>
          </p:nvSpPr>
          <p:spPr bwMode="auto">
            <a:xfrm>
              <a:off x="8429574" y="1702277"/>
              <a:ext cx="172544" cy="190331"/>
            </a:xfrm>
            <a:custGeom>
              <a:avLst/>
              <a:gdLst>
                <a:gd name="T0" fmla="*/ 74 w 159"/>
                <a:gd name="T1" fmla="*/ 0 h 176"/>
                <a:gd name="T2" fmla="*/ 0 w 159"/>
                <a:gd name="T3" fmla="*/ 75 h 176"/>
                <a:gd name="T4" fmla="*/ 13 w 159"/>
                <a:gd name="T5" fmla="*/ 118 h 176"/>
                <a:gd name="T6" fmla="*/ 22 w 159"/>
                <a:gd name="T7" fmla="*/ 128 h 176"/>
                <a:gd name="T8" fmla="*/ 42 w 159"/>
                <a:gd name="T9" fmla="*/ 176 h 176"/>
                <a:gd name="T10" fmla="*/ 106 w 159"/>
                <a:gd name="T11" fmla="*/ 176 h 176"/>
                <a:gd name="T12" fmla="*/ 127 w 159"/>
                <a:gd name="T13" fmla="*/ 128 h 176"/>
                <a:gd name="T14" fmla="*/ 136 w 159"/>
                <a:gd name="T15" fmla="*/ 118 h 176"/>
                <a:gd name="T16" fmla="*/ 117 w 159"/>
                <a:gd name="T17" fmla="*/ 14 h 176"/>
                <a:gd name="T18" fmla="*/ 74 w 159"/>
                <a:gd name="T19" fmla="*/ 0 h 176"/>
                <a:gd name="T20" fmla="*/ 133 w 159"/>
                <a:gd name="T21" fmla="*/ 75 h 176"/>
                <a:gd name="T22" fmla="*/ 74 w 159"/>
                <a:gd name="T23" fmla="*/ 16 h 176"/>
                <a:gd name="T24" fmla="*/ 74 w 159"/>
                <a:gd name="T25" fmla="*/ 11 h 176"/>
                <a:gd name="T26" fmla="*/ 138 w 159"/>
                <a:gd name="T27" fmla="*/ 75 h 176"/>
                <a:gd name="T28" fmla="*/ 133 w 159"/>
                <a:gd name="T29" fmla="*/ 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176">
                  <a:moveTo>
                    <a:pt x="74" y="0"/>
                  </a:moveTo>
                  <a:cubicBezTo>
                    <a:pt x="33" y="0"/>
                    <a:pt x="0" y="34"/>
                    <a:pt x="0" y="75"/>
                  </a:cubicBezTo>
                  <a:cubicBezTo>
                    <a:pt x="0" y="90"/>
                    <a:pt x="4" y="105"/>
                    <a:pt x="13" y="118"/>
                  </a:cubicBezTo>
                  <a:cubicBezTo>
                    <a:pt x="16" y="121"/>
                    <a:pt x="19" y="125"/>
                    <a:pt x="22" y="128"/>
                  </a:cubicBezTo>
                  <a:cubicBezTo>
                    <a:pt x="39" y="145"/>
                    <a:pt x="42" y="149"/>
                    <a:pt x="42" y="176"/>
                  </a:cubicBezTo>
                  <a:cubicBezTo>
                    <a:pt x="106" y="176"/>
                    <a:pt x="106" y="176"/>
                    <a:pt x="106" y="176"/>
                  </a:cubicBezTo>
                  <a:cubicBezTo>
                    <a:pt x="106" y="149"/>
                    <a:pt x="110" y="145"/>
                    <a:pt x="127" y="128"/>
                  </a:cubicBezTo>
                  <a:cubicBezTo>
                    <a:pt x="130" y="125"/>
                    <a:pt x="133" y="121"/>
                    <a:pt x="136" y="118"/>
                  </a:cubicBezTo>
                  <a:cubicBezTo>
                    <a:pt x="159" y="84"/>
                    <a:pt x="151" y="37"/>
                    <a:pt x="117" y="14"/>
                  </a:cubicBezTo>
                  <a:cubicBezTo>
                    <a:pt x="105" y="5"/>
                    <a:pt x="90" y="0"/>
                    <a:pt x="74" y="0"/>
                  </a:cubicBezTo>
                  <a:close/>
                  <a:moveTo>
                    <a:pt x="133" y="75"/>
                  </a:moveTo>
                  <a:cubicBezTo>
                    <a:pt x="133" y="43"/>
                    <a:pt x="107" y="16"/>
                    <a:pt x="74" y="16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110" y="11"/>
                    <a:pt x="138" y="40"/>
                    <a:pt x="138" y="75"/>
                  </a:cubicBezTo>
                  <a:lnTo>
                    <a:pt x="133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0" name="Freeform 37"/>
            <p:cNvSpPr>
              <a:spLocks/>
            </p:cNvSpPr>
            <p:nvPr/>
          </p:nvSpPr>
          <p:spPr bwMode="auto">
            <a:xfrm>
              <a:off x="8036643" y="1829938"/>
              <a:ext cx="304814" cy="317757"/>
            </a:xfrm>
            <a:custGeom>
              <a:avLst/>
              <a:gdLst>
                <a:gd name="T0" fmla="*/ 82 w 271"/>
                <a:gd name="T1" fmla="*/ 18 h 283"/>
                <a:gd name="T2" fmla="*/ 2 w 271"/>
                <a:gd name="T3" fmla="*/ 271 h 283"/>
                <a:gd name="T4" fmla="*/ 12 w 271"/>
                <a:gd name="T5" fmla="*/ 283 h 283"/>
                <a:gd name="T6" fmla="*/ 19 w 271"/>
                <a:gd name="T7" fmla="*/ 283 h 283"/>
                <a:gd name="T8" fmla="*/ 38 w 271"/>
                <a:gd name="T9" fmla="*/ 272 h 283"/>
                <a:gd name="T10" fmla="*/ 87 w 271"/>
                <a:gd name="T11" fmla="*/ 178 h 283"/>
                <a:gd name="T12" fmla="*/ 137 w 271"/>
                <a:gd name="T13" fmla="*/ 272 h 283"/>
                <a:gd name="T14" fmla="*/ 156 w 271"/>
                <a:gd name="T15" fmla="*/ 283 h 283"/>
                <a:gd name="T16" fmla="*/ 164 w 271"/>
                <a:gd name="T17" fmla="*/ 283 h 283"/>
                <a:gd name="T18" fmla="*/ 176 w 271"/>
                <a:gd name="T19" fmla="*/ 266 h 283"/>
                <a:gd name="T20" fmla="*/ 126 w 271"/>
                <a:gd name="T21" fmla="*/ 117 h 283"/>
                <a:gd name="T22" fmla="*/ 153 w 271"/>
                <a:gd name="T23" fmla="*/ 46 h 283"/>
                <a:gd name="T24" fmla="*/ 179 w 271"/>
                <a:gd name="T25" fmla="*/ 26 h 283"/>
                <a:gd name="T26" fmla="*/ 271 w 271"/>
                <a:gd name="T27" fmla="*/ 17 h 283"/>
                <a:gd name="T28" fmla="*/ 271 w 271"/>
                <a:gd name="T29" fmla="*/ 0 h 283"/>
                <a:gd name="T30" fmla="*/ 106 w 271"/>
                <a:gd name="T31" fmla="*/ 0 h 283"/>
                <a:gd name="T32" fmla="*/ 82 w 271"/>
                <a:gd name="T33" fmla="*/ 1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1" h="283">
                  <a:moveTo>
                    <a:pt x="82" y="18"/>
                  </a:moveTo>
                  <a:cubicBezTo>
                    <a:pt x="2" y="271"/>
                    <a:pt x="2" y="271"/>
                    <a:pt x="2" y="271"/>
                  </a:cubicBezTo>
                  <a:cubicBezTo>
                    <a:pt x="0" y="277"/>
                    <a:pt x="5" y="283"/>
                    <a:pt x="12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27" y="283"/>
                    <a:pt x="34" y="279"/>
                    <a:pt x="38" y="272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137" y="272"/>
                    <a:pt x="137" y="272"/>
                    <a:pt x="137" y="272"/>
                  </a:cubicBezTo>
                  <a:cubicBezTo>
                    <a:pt x="141" y="279"/>
                    <a:pt x="148" y="283"/>
                    <a:pt x="156" y="283"/>
                  </a:cubicBezTo>
                  <a:cubicBezTo>
                    <a:pt x="164" y="283"/>
                    <a:pt x="164" y="283"/>
                    <a:pt x="164" y="283"/>
                  </a:cubicBezTo>
                  <a:cubicBezTo>
                    <a:pt x="173" y="283"/>
                    <a:pt x="179" y="275"/>
                    <a:pt x="176" y="266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7" y="35"/>
                    <a:pt x="167" y="27"/>
                    <a:pt x="179" y="26"/>
                  </a:cubicBezTo>
                  <a:cubicBezTo>
                    <a:pt x="271" y="17"/>
                    <a:pt x="271" y="17"/>
                    <a:pt x="271" y="17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95" y="0"/>
                    <a:pt x="85" y="7"/>
                    <a:pt x="82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1" name="Oval 38"/>
            <p:cNvSpPr>
              <a:spLocks noChangeArrowheads="1"/>
            </p:cNvSpPr>
            <p:nvPr/>
          </p:nvSpPr>
          <p:spPr bwMode="auto">
            <a:xfrm>
              <a:off x="8160575" y="1736747"/>
              <a:ext cx="74100" cy="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2" name="Freeform 39"/>
            <p:cNvSpPr>
              <a:spLocks/>
            </p:cNvSpPr>
            <p:nvPr/>
          </p:nvSpPr>
          <p:spPr bwMode="auto">
            <a:xfrm>
              <a:off x="8690234" y="1829938"/>
              <a:ext cx="304814" cy="317757"/>
            </a:xfrm>
            <a:custGeom>
              <a:avLst/>
              <a:gdLst>
                <a:gd name="T0" fmla="*/ 189 w 271"/>
                <a:gd name="T1" fmla="*/ 18 h 283"/>
                <a:gd name="T2" fmla="*/ 269 w 271"/>
                <a:gd name="T3" fmla="*/ 271 h 283"/>
                <a:gd name="T4" fmla="*/ 259 w 271"/>
                <a:gd name="T5" fmla="*/ 283 h 283"/>
                <a:gd name="T6" fmla="*/ 252 w 271"/>
                <a:gd name="T7" fmla="*/ 283 h 283"/>
                <a:gd name="T8" fmla="*/ 233 w 271"/>
                <a:gd name="T9" fmla="*/ 272 h 283"/>
                <a:gd name="T10" fmla="*/ 184 w 271"/>
                <a:gd name="T11" fmla="*/ 178 h 283"/>
                <a:gd name="T12" fmla="*/ 134 w 271"/>
                <a:gd name="T13" fmla="*/ 272 h 283"/>
                <a:gd name="T14" fmla="*/ 115 w 271"/>
                <a:gd name="T15" fmla="*/ 283 h 283"/>
                <a:gd name="T16" fmla="*/ 107 w 271"/>
                <a:gd name="T17" fmla="*/ 283 h 283"/>
                <a:gd name="T18" fmla="*/ 95 w 271"/>
                <a:gd name="T19" fmla="*/ 266 h 283"/>
                <a:gd name="T20" fmla="*/ 145 w 271"/>
                <a:gd name="T21" fmla="*/ 117 h 283"/>
                <a:gd name="T22" fmla="*/ 118 w 271"/>
                <a:gd name="T23" fmla="*/ 46 h 283"/>
                <a:gd name="T24" fmla="*/ 92 w 271"/>
                <a:gd name="T25" fmla="*/ 26 h 283"/>
                <a:gd name="T26" fmla="*/ 0 w 271"/>
                <a:gd name="T27" fmla="*/ 17 h 283"/>
                <a:gd name="T28" fmla="*/ 0 w 271"/>
                <a:gd name="T29" fmla="*/ 0 h 283"/>
                <a:gd name="T30" fmla="*/ 165 w 271"/>
                <a:gd name="T31" fmla="*/ 0 h 283"/>
                <a:gd name="T32" fmla="*/ 189 w 271"/>
                <a:gd name="T33" fmla="*/ 1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1" h="283">
                  <a:moveTo>
                    <a:pt x="189" y="18"/>
                  </a:moveTo>
                  <a:cubicBezTo>
                    <a:pt x="269" y="271"/>
                    <a:pt x="269" y="271"/>
                    <a:pt x="269" y="271"/>
                  </a:cubicBezTo>
                  <a:cubicBezTo>
                    <a:pt x="271" y="277"/>
                    <a:pt x="266" y="283"/>
                    <a:pt x="259" y="283"/>
                  </a:cubicBezTo>
                  <a:cubicBezTo>
                    <a:pt x="252" y="283"/>
                    <a:pt x="252" y="283"/>
                    <a:pt x="252" y="283"/>
                  </a:cubicBezTo>
                  <a:cubicBezTo>
                    <a:pt x="244" y="283"/>
                    <a:pt x="237" y="279"/>
                    <a:pt x="233" y="272"/>
                  </a:cubicBezTo>
                  <a:cubicBezTo>
                    <a:pt x="184" y="178"/>
                    <a:pt x="184" y="178"/>
                    <a:pt x="184" y="178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0" y="279"/>
                    <a:pt x="123" y="283"/>
                    <a:pt x="115" y="283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98" y="283"/>
                    <a:pt x="92" y="275"/>
                    <a:pt x="95" y="266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4" y="35"/>
                    <a:pt x="104" y="27"/>
                    <a:pt x="92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6" y="0"/>
                    <a:pt x="186" y="7"/>
                    <a:pt x="189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3" name="Oval 40"/>
            <p:cNvSpPr>
              <a:spLocks noChangeArrowheads="1"/>
            </p:cNvSpPr>
            <p:nvPr/>
          </p:nvSpPr>
          <p:spPr bwMode="auto">
            <a:xfrm>
              <a:off x="8797016" y="1736747"/>
              <a:ext cx="74424" cy="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4" name="Oval 41"/>
            <p:cNvSpPr>
              <a:spLocks noChangeArrowheads="1"/>
            </p:cNvSpPr>
            <p:nvPr/>
          </p:nvSpPr>
          <p:spPr bwMode="auto">
            <a:xfrm>
              <a:off x="8480899" y="2058064"/>
              <a:ext cx="75395" cy="750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5" name="Freeform 42"/>
            <p:cNvSpPr>
              <a:spLocks/>
            </p:cNvSpPr>
            <p:nvPr/>
          </p:nvSpPr>
          <p:spPr bwMode="auto">
            <a:xfrm>
              <a:off x="8347259" y="2066800"/>
              <a:ext cx="343967" cy="412243"/>
            </a:xfrm>
            <a:custGeom>
              <a:avLst/>
              <a:gdLst>
                <a:gd name="T0" fmla="*/ 294 w 306"/>
                <a:gd name="T1" fmla="*/ 0 h 367"/>
                <a:gd name="T2" fmla="*/ 189 w 306"/>
                <a:gd name="T3" fmla="*/ 63 h 367"/>
                <a:gd name="T4" fmla="*/ 153 w 306"/>
                <a:gd name="T5" fmla="*/ 72 h 367"/>
                <a:gd name="T6" fmla="*/ 153 w 306"/>
                <a:gd name="T7" fmla="*/ 72 h 367"/>
                <a:gd name="T8" fmla="*/ 117 w 306"/>
                <a:gd name="T9" fmla="*/ 63 h 367"/>
                <a:gd name="T10" fmla="*/ 11 w 306"/>
                <a:gd name="T11" fmla="*/ 0 h 367"/>
                <a:gd name="T12" fmla="*/ 0 w 306"/>
                <a:gd name="T13" fmla="*/ 17 h 367"/>
                <a:gd name="T14" fmla="*/ 64 w 306"/>
                <a:gd name="T15" fmla="*/ 69 h 367"/>
                <a:gd name="T16" fmla="*/ 112 w 306"/>
                <a:gd name="T17" fmla="*/ 179 h 367"/>
                <a:gd name="T18" fmla="*/ 111 w 306"/>
                <a:gd name="T19" fmla="*/ 200 h 367"/>
                <a:gd name="T20" fmla="*/ 67 w 306"/>
                <a:gd name="T21" fmla="*/ 367 h 367"/>
                <a:gd name="T22" fmla="*/ 92 w 306"/>
                <a:gd name="T23" fmla="*/ 367 h 367"/>
                <a:gd name="T24" fmla="*/ 110 w 306"/>
                <a:gd name="T25" fmla="*/ 354 h 367"/>
                <a:gd name="T26" fmla="*/ 153 w 306"/>
                <a:gd name="T27" fmla="*/ 231 h 367"/>
                <a:gd name="T28" fmla="*/ 196 w 306"/>
                <a:gd name="T29" fmla="*/ 354 h 367"/>
                <a:gd name="T30" fmla="*/ 214 w 306"/>
                <a:gd name="T31" fmla="*/ 367 h 367"/>
                <a:gd name="T32" fmla="*/ 239 w 306"/>
                <a:gd name="T33" fmla="*/ 367 h 367"/>
                <a:gd name="T34" fmla="*/ 194 w 306"/>
                <a:gd name="T35" fmla="*/ 200 h 367"/>
                <a:gd name="T36" fmla="*/ 193 w 306"/>
                <a:gd name="T37" fmla="*/ 179 h 367"/>
                <a:gd name="T38" fmla="*/ 241 w 306"/>
                <a:gd name="T39" fmla="*/ 69 h 367"/>
                <a:gd name="T40" fmla="*/ 306 w 306"/>
                <a:gd name="T41" fmla="*/ 17 h 367"/>
                <a:gd name="T42" fmla="*/ 294 w 306"/>
                <a:gd name="T4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6" h="367">
                  <a:moveTo>
                    <a:pt x="294" y="0"/>
                  </a:moveTo>
                  <a:cubicBezTo>
                    <a:pt x="189" y="63"/>
                    <a:pt x="189" y="63"/>
                    <a:pt x="189" y="63"/>
                  </a:cubicBezTo>
                  <a:cubicBezTo>
                    <a:pt x="178" y="69"/>
                    <a:pt x="166" y="72"/>
                    <a:pt x="153" y="72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40" y="72"/>
                    <a:pt x="128" y="69"/>
                    <a:pt x="117" y="6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97" y="96"/>
                    <a:pt x="115" y="136"/>
                    <a:pt x="112" y="179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67" y="367"/>
                    <a:pt x="67" y="367"/>
                    <a:pt x="67" y="367"/>
                  </a:cubicBezTo>
                  <a:cubicBezTo>
                    <a:pt x="92" y="367"/>
                    <a:pt x="92" y="367"/>
                    <a:pt x="92" y="367"/>
                  </a:cubicBezTo>
                  <a:cubicBezTo>
                    <a:pt x="100" y="367"/>
                    <a:pt x="107" y="362"/>
                    <a:pt x="110" y="354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96" y="354"/>
                    <a:pt x="196" y="354"/>
                    <a:pt x="196" y="354"/>
                  </a:cubicBezTo>
                  <a:cubicBezTo>
                    <a:pt x="198" y="362"/>
                    <a:pt x="205" y="367"/>
                    <a:pt x="214" y="367"/>
                  </a:cubicBezTo>
                  <a:cubicBezTo>
                    <a:pt x="239" y="367"/>
                    <a:pt x="239" y="367"/>
                    <a:pt x="239" y="367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190" y="136"/>
                    <a:pt x="208" y="96"/>
                    <a:pt x="241" y="69"/>
                  </a:cubicBezTo>
                  <a:cubicBezTo>
                    <a:pt x="306" y="17"/>
                    <a:pt x="306" y="17"/>
                    <a:pt x="306" y="17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9789589" y="4501162"/>
            <a:ext cx="1244939" cy="188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Embrace Collaboration</a:t>
            </a:r>
          </a:p>
        </p:txBody>
      </p:sp>
      <p:sp>
        <p:nvSpPr>
          <p:cNvPr id="217" name="Freeform 6"/>
          <p:cNvSpPr>
            <a:spLocks/>
          </p:cNvSpPr>
          <p:nvPr/>
        </p:nvSpPr>
        <p:spPr bwMode="auto">
          <a:xfrm>
            <a:off x="10149123" y="4790686"/>
            <a:ext cx="533839" cy="255543"/>
          </a:xfrm>
          <a:custGeom>
            <a:avLst/>
            <a:gdLst/>
            <a:ahLst/>
            <a:cxnLst>
              <a:cxn ang="0">
                <a:pos x="137" y="90"/>
              </a:cxn>
              <a:cxn ang="0">
                <a:pos x="155" y="72"/>
              </a:cxn>
              <a:cxn ang="0">
                <a:pos x="170" y="87"/>
              </a:cxn>
              <a:cxn ang="0">
                <a:pos x="216" y="87"/>
              </a:cxn>
              <a:cxn ang="0">
                <a:pos x="216" y="40"/>
              </a:cxn>
              <a:cxn ang="0">
                <a:pos x="170" y="40"/>
              </a:cxn>
              <a:cxn ang="0">
                <a:pos x="105" y="105"/>
              </a:cxn>
              <a:cxn ang="0">
                <a:pos x="63" y="122"/>
              </a:cxn>
              <a:cxn ang="0">
                <a:pos x="63" y="122"/>
              </a:cxn>
              <a:cxn ang="0">
                <a:pos x="23" y="105"/>
              </a:cxn>
              <a:cxn ang="0">
                <a:pos x="23" y="22"/>
              </a:cxn>
              <a:cxn ang="0">
                <a:pos x="105" y="22"/>
              </a:cxn>
              <a:cxn ang="0">
                <a:pos x="119" y="36"/>
              </a:cxn>
              <a:cxn ang="0">
                <a:pos x="101" y="54"/>
              </a:cxn>
              <a:cxn ang="0">
                <a:pos x="87" y="40"/>
              </a:cxn>
              <a:cxn ang="0">
                <a:pos x="41" y="40"/>
              </a:cxn>
              <a:cxn ang="0">
                <a:pos x="41" y="87"/>
              </a:cxn>
              <a:cxn ang="0">
                <a:pos x="63" y="96"/>
              </a:cxn>
              <a:cxn ang="0">
                <a:pos x="63" y="96"/>
              </a:cxn>
              <a:cxn ang="0">
                <a:pos x="87" y="87"/>
              </a:cxn>
              <a:cxn ang="0">
                <a:pos x="152" y="22"/>
              </a:cxn>
              <a:cxn ang="0">
                <a:pos x="234" y="22"/>
              </a:cxn>
              <a:cxn ang="0">
                <a:pos x="234" y="105"/>
              </a:cxn>
              <a:cxn ang="0">
                <a:pos x="193" y="122"/>
              </a:cxn>
              <a:cxn ang="0">
                <a:pos x="193" y="122"/>
              </a:cxn>
              <a:cxn ang="0">
                <a:pos x="152" y="105"/>
              </a:cxn>
              <a:cxn ang="0">
                <a:pos x="137" y="90"/>
              </a:cxn>
            </a:cxnLst>
            <a:rect l="0" t="0" r="r" b="b"/>
            <a:pathLst>
              <a:path w="257" h="122">
                <a:moveTo>
                  <a:pt x="137" y="90"/>
                </a:moveTo>
                <a:cubicBezTo>
                  <a:pt x="155" y="72"/>
                  <a:pt x="155" y="72"/>
                  <a:pt x="155" y="72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83" y="100"/>
                  <a:pt x="204" y="100"/>
                  <a:pt x="216" y="87"/>
                </a:cubicBezTo>
                <a:cubicBezTo>
                  <a:pt x="229" y="74"/>
                  <a:pt x="229" y="53"/>
                  <a:pt x="216" y="40"/>
                </a:cubicBezTo>
                <a:cubicBezTo>
                  <a:pt x="204" y="27"/>
                  <a:pt x="183" y="27"/>
                  <a:pt x="170" y="40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93" y="116"/>
                  <a:pt x="79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47" y="122"/>
                  <a:pt x="34" y="116"/>
                  <a:pt x="23" y="105"/>
                </a:cubicBezTo>
                <a:cubicBezTo>
                  <a:pt x="0" y="82"/>
                  <a:pt x="0" y="45"/>
                  <a:pt x="23" y="22"/>
                </a:cubicBezTo>
                <a:cubicBezTo>
                  <a:pt x="44" y="0"/>
                  <a:pt x="82" y="0"/>
                  <a:pt x="105" y="22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87" y="40"/>
                  <a:pt x="87" y="40"/>
                  <a:pt x="87" y="40"/>
                </a:cubicBezTo>
                <a:cubicBezTo>
                  <a:pt x="74" y="27"/>
                  <a:pt x="53" y="27"/>
                  <a:pt x="41" y="40"/>
                </a:cubicBezTo>
                <a:cubicBezTo>
                  <a:pt x="28" y="53"/>
                  <a:pt x="28" y="74"/>
                  <a:pt x="41" y="87"/>
                </a:cubicBezTo>
                <a:cubicBezTo>
                  <a:pt x="46" y="93"/>
                  <a:pt x="54" y="96"/>
                  <a:pt x="63" y="96"/>
                </a:cubicBezTo>
                <a:cubicBezTo>
                  <a:pt x="63" y="96"/>
                  <a:pt x="63" y="96"/>
                  <a:pt x="63" y="96"/>
                </a:cubicBezTo>
                <a:cubicBezTo>
                  <a:pt x="72" y="96"/>
                  <a:pt x="80" y="93"/>
                  <a:pt x="87" y="87"/>
                </a:cubicBezTo>
                <a:cubicBezTo>
                  <a:pt x="152" y="22"/>
                  <a:pt x="152" y="22"/>
                  <a:pt x="152" y="22"/>
                </a:cubicBezTo>
                <a:cubicBezTo>
                  <a:pt x="175" y="0"/>
                  <a:pt x="212" y="0"/>
                  <a:pt x="234" y="22"/>
                </a:cubicBezTo>
                <a:cubicBezTo>
                  <a:pt x="257" y="45"/>
                  <a:pt x="257" y="82"/>
                  <a:pt x="234" y="105"/>
                </a:cubicBezTo>
                <a:cubicBezTo>
                  <a:pt x="223" y="116"/>
                  <a:pt x="209" y="122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178" y="122"/>
                  <a:pt x="163" y="116"/>
                  <a:pt x="152" y="105"/>
                </a:cubicBezTo>
                <a:lnTo>
                  <a:pt x="137" y="9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0184979" y="5345890"/>
            <a:ext cx="548777" cy="503569"/>
            <a:chOff x="10514013" y="3363913"/>
            <a:chExt cx="693737" cy="636587"/>
          </a:xfrm>
          <a:solidFill>
            <a:schemeClr val="accent2"/>
          </a:solidFill>
        </p:grpSpPr>
        <p:sp>
          <p:nvSpPr>
            <p:cNvPr id="226" name="Freeform 237"/>
            <p:cNvSpPr>
              <a:spLocks/>
            </p:cNvSpPr>
            <p:nvPr/>
          </p:nvSpPr>
          <p:spPr bwMode="auto">
            <a:xfrm>
              <a:off x="10650538" y="3363913"/>
              <a:ext cx="155575" cy="149225"/>
            </a:xfrm>
            <a:custGeom>
              <a:avLst/>
              <a:gdLst>
                <a:gd name="T0" fmla="*/ 10 w 46"/>
                <a:gd name="T1" fmla="*/ 19 h 44"/>
                <a:gd name="T2" fmla="*/ 9 w 46"/>
                <a:gd name="T3" fmla="*/ 25 h 44"/>
                <a:gd name="T4" fmla="*/ 28 w 46"/>
                <a:gd name="T5" fmla="*/ 44 h 44"/>
                <a:gd name="T6" fmla="*/ 46 w 46"/>
                <a:gd name="T7" fmla="*/ 25 h 44"/>
                <a:gd name="T8" fmla="*/ 28 w 46"/>
                <a:gd name="T9" fmla="*/ 6 h 44"/>
                <a:gd name="T10" fmla="*/ 18 w 46"/>
                <a:gd name="T11" fmla="*/ 9 h 44"/>
                <a:gd name="T12" fmla="*/ 9 w 46"/>
                <a:gd name="T13" fmla="*/ 0 h 44"/>
                <a:gd name="T14" fmla="*/ 0 w 46"/>
                <a:gd name="T15" fmla="*/ 10 h 44"/>
                <a:gd name="T16" fmla="*/ 9 w 46"/>
                <a:gd name="T17" fmla="*/ 19 h 44"/>
                <a:gd name="T18" fmla="*/ 10 w 46"/>
                <a:gd name="T1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4">
                  <a:moveTo>
                    <a:pt x="10" y="19"/>
                  </a:moveTo>
                  <a:cubicBezTo>
                    <a:pt x="9" y="21"/>
                    <a:pt x="9" y="23"/>
                    <a:pt x="9" y="25"/>
                  </a:cubicBezTo>
                  <a:cubicBezTo>
                    <a:pt x="9" y="35"/>
                    <a:pt x="17" y="44"/>
                    <a:pt x="28" y="44"/>
                  </a:cubicBezTo>
                  <a:cubicBezTo>
                    <a:pt x="38" y="44"/>
                    <a:pt x="46" y="35"/>
                    <a:pt x="46" y="25"/>
                  </a:cubicBezTo>
                  <a:cubicBezTo>
                    <a:pt x="46" y="15"/>
                    <a:pt x="38" y="6"/>
                    <a:pt x="28" y="6"/>
                  </a:cubicBezTo>
                  <a:cubicBezTo>
                    <a:pt x="24" y="6"/>
                    <a:pt x="21" y="7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7" name="Freeform 238"/>
            <p:cNvSpPr>
              <a:spLocks/>
            </p:cNvSpPr>
            <p:nvPr/>
          </p:nvSpPr>
          <p:spPr bwMode="auto">
            <a:xfrm>
              <a:off x="10680700" y="3524250"/>
              <a:ext cx="125412" cy="131762"/>
            </a:xfrm>
            <a:custGeom>
              <a:avLst/>
              <a:gdLst>
                <a:gd name="T0" fmla="*/ 30 w 37"/>
                <a:gd name="T1" fmla="*/ 0 h 39"/>
                <a:gd name="T2" fmla="*/ 19 w 37"/>
                <a:gd name="T3" fmla="*/ 3 h 39"/>
                <a:gd name="T4" fmla="*/ 8 w 37"/>
                <a:gd name="T5" fmla="*/ 0 h 39"/>
                <a:gd name="T6" fmla="*/ 0 w 37"/>
                <a:gd name="T7" fmla="*/ 15 h 39"/>
                <a:gd name="T8" fmla="*/ 0 w 37"/>
                <a:gd name="T9" fmla="*/ 15 h 39"/>
                <a:gd name="T10" fmla="*/ 0 w 37"/>
                <a:gd name="T11" fmla="*/ 39 h 39"/>
                <a:gd name="T12" fmla="*/ 37 w 37"/>
                <a:gd name="T13" fmla="*/ 39 h 39"/>
                <a:gd name="T14" fmla="*/ 37 w 37"/>
                <a:gd name="T15" fmla="*/ 15 h 39"/>
                <a:gd name="T16" fmla="*/ 37 w 37"/>
                <a:gd name="T17" fmla="*/ 15 h 39"/>
                <a:gd name="T18" fmla="*/ 30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30" y="0"/>
                  </a:moveTo>
                  <a:cubicBezTo>
                    <a:pt x="26" y="2"/>
                    <a:pt x="23" y="3"/>
                    <a:pt x="19" y="3"/>
                  </a:cubicBezTo>
                  <a:cubicBezTo>
                    <a:pt x="15" y="3"/>
                    <a:pt x="11" y="2"/>
                    <a:pt x="8" y="0"/>
                  </a:cubicBezTo>
                  <a:cubicBezTo>
                    <a:pt x="3" y="4"/>
                    <a:pt x="0" y="9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9"/>
                    <a:pt x="34" y="4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8" name="Oval 239"/>
            <p:cNvSpPr>
              <a:spLocks noChangeArrowheads="1"/>
            </p:cNvSpPr>
            <p:nvPr/>
          </p:nvSpPr>
          <p:spPr bwMode="auto">
            <a:xfrm>
              <a:off x="10936288" y="3384550"/>
              <a:ext cx="125412" cy="128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9" name="Freeform 240"/>
            <p:cNvSpPr>
              <a:spLocks/>
            </p:cNvSpPr>
            <p:nvPr/>
          </p:nvSpPr>
          <p:spPr bwMode="auto">
            <a:xfrm>
              <a:off x="10936288" y="3524250"/>
              <a:ext cx="125412" cy="131762"/>
            </a:xfrm>
            <a:custGeom>
              <a:avLst/>
              <a:gdLst>
                <a:gd name="T0" fmla="*/ 29 w 37"/>
                <a:gd name="T1" fmla="*/ 0 h 39"/>
                <a:gd name="T2" fmla="*/ 18 w 37"/>
                <a:gd name="T3" fmla="*/ 3 h 39"/>
                <a:gd name="T4" fmla="*/ 7 w 37"/>
                <a:gd name="T5" fmla="*/ 0 h 39"/>
                <a:gd name="T6" fmla="*/ 0 w 37"/>
                <a:gd name="T7" fmla="*/ 15 h 39"/>
                <a:gd name="T8" fmla="*/ 0 w 37"/>
                <a:gd name="T9" fmla="*/ 15 h 39"/>
                <a:gd name="T10" fmla="*/ 0 w 37"/>
                <a:gd name="T11" fmla="*/ 39 h 39"/>
                <a:gd name="T12" fmla="*/ 37 w 37"/>
                <a:gd name="T13" fmla="*/ 39 h 39"/>
                <a:gd name="T14" fmla="*/ 37 w 37"/>
                <a:gd name="T15" fmla="*/ 15 h 39"/>
                <a:gd name="T16" fmla="*/ 37 w 37"/>
                <a:gd name="T17" fmla="*/ 15 h 39"/>
                <a:gd name="T18" fmla="*/ 29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29" y="0"/>
                  </a:moveTo>
                  <a:cubicBezTo>
                    <a:pt x="26" y="2"/>
                    <a:pt x="22" y="3"/>
                    <a:pt x="18" y="3"/>
                  </a:cubicBezTo>
                  <a:cubicBezTo>
                    <a:pt x="14" y="3"/>
                    <a:pt x="11" y="2"/>
                    <a:pt x="7" y="0"/>
                  </a:cubicBezTo>
                  <a:cubicBezTo>
                    <a:pt x="3" y="4"/>
                    <a:pt x="0" y="9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9"/>
                    <a:pt x="34" y="4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0" name="Oval 241"/>
            <p:cNvSpPr>
              <a:spLocks noChangeArrowheads="1"/>
            </p:cNvSpPr>
            <p:nvPr/>
          </p:nvSpPr>
          <p:spPr bwMode="auto">
            <a:xfrm>
              <a:off x="10829925" y="3479800"/>
              <a:ext cx="82550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1" name="Freeform 242"/>
            <p:cNvSpPr>
              <a:spLocks/>
            </p:cNvSpPr>
            <p:nvPr/>
          </p:nvSpPr>
          <p:spPr bwMode="auto">
            <a:xfrm>
              <a:off x="10829925" y="3578225"/>
              <a:ext cx="82550" cy="77787"/>
            </a:xfrm>
            <a:custGeom>
              <a:avLst/>
              <a:gdLst>
                <a:gd name="T0" fmla="*/ 21 w 24"/>
                <a:gd name="T1" fmla="*/ 0 h 23"/>
                <a:gd name="T2" fmla="*/ 12 w 24"/>
                <a:gd name="T3" fmla="*/ 3 h 23"/>
                <a:gd name="T4" fmla="*/ 3 w 24"/>
                <a:gd name="T5" fmla="*/ 0 h 23"/>
                <a:gd name="T6" fmla="*/ 0 w 24"/>
                <a:gd name="T7" fmla="*/ 9 h 23"/>
                <a:gd name="T8" fmla="*/ 0 w 24"/>
                <a:gd name="T9" fmla="*/ 9 h 23"/>
                <a:gd name="T10" fmla="*/ 0 w 24"/>
                <a:gd name="T11" fmla="*/ 23 h 23"/>
                <a:gd name="T12" fmla="*/ 24 w 24"/>
                <a:gd name="T13" fmla="*/ 23 h 23"/>
                <a:gd name="T14" fmla="*/ 24 w 24"/>
                <a:gd name="T15" fmla="*/ 9 h 23"/>
                <a:gd name="T16" fmla="*/ 24 w 24"/>
                <a:gd name="T17" fmla="*/ 9 h 23"/>
                <a:gd name="T18" fmla="*/ 21 w 24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3">
                  <a:moveTo>
                    <a:pt x="21" y="0"/>
                  </a:moveTo>
                  <a:cubicBezTo>
                    <a:pt x="18" y="2"/>
                    <a:pt x="15" y="3"/>
                    <a:pt x="12" y="3"/>
                  </a:cubicBezTo>
                  <a:cubicBezTo>
                    <a:pt x="9" y="3"/>
                    <a:pt x="6" y="2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"/>
                    <a:pt x="23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2" name="Freeform 243"/>
            <p:cNvSpPr>
              <a:spLocks/>
            </p:cNvSpPr>
            <p:nvPr/>
          </p:nvSpPr>
          <p:spPr bwMode="auto">
            <a:xfrm>
              <a:off x="10850563" y="3417888"/>
              <a:ext cx="41275" cy="38100"/>
            </a:xfrm>
            <a:custGeom>
              <a:avLst/>
              <a:gdLst>
                <a:gd name="T0" fmla="*/ 5 w 12"/>
                <a:gd name="T1" fmla="*/ 10 h 11"/>
                <a:gd name="T2" fmla="*/ 6 w 12"/>
                <a:gd name="T3" fmla="*/ 11 h 11"/>
                <a:gd name="T4" fmla="*/ 6 w 12"/>
                <a:gd name="T5" fmla="*/ 11 h 11"/>
                <a:gd name="T6" fmla="*/ 7 w 12"/>
                <a:gd name="T7" fmla="*/ 10 h 11"/>
                <a:gd name="T8" fmla="*/ 12 w 12"/>
                <a:gd name="T9" fmla="*/ 3 h 11"/>
                <a:gd name="T10" fmla="*/ 12 w 12"/>
                <a:gd name="T11" fmla="*/ 3 h 11"/>
                <a:gd name="T12" fmla="*/ 9 w 12"/>
                <a:gd name="T13" fmla="*/ 0 h 11"/>
                <a:gd name="T14" fmla="*/ 9 w 12"/>
                <a:gd name="T15" fmla="*/ 0 h 11"/>
                <a:gd name="T16" fmla="*/ 8 w 12"/>
                <a:gd name="T17" fmla="*/ 0 h 11"/>
                <a:gd name="T18" fmla="*/ 8 w 12"/>
                <a:gd name="T19" fmla="*/ 0 h 11"/>
                <a:gd name="T20" fmla="*/ 7 w 12"/>
                <a:gd name="T21" fmla="*/ 1 h 11"/>
                <a:gd name="T22" fmla="*/ 6 w 12"/>
                <a:gd name="T23" fmla="*/ 2 h 11"/>
                <a:gd name="T24" fmla="*/ 5 w 12"/>
                <a:gd name="T25" fmla="*/ 1 h 11"/>
                <a:gd name="T26" fmla="*/ 4 w 12"/>
                <a:gd name="T27" fmla="*/ 0 h 11"/>
                <a:gd name="T28" fmla="*/ 4 w 12"/>
                <a:gd name="T29" fmla="*/ 0 h 11"/>
                <a:gd name="T30" fmla="*/ 3 w 12"/>
                <a:gd name="T31" fmla="*/ 0 h 11"/>
                <a:gd name="T32" fmla="*/ 3 w 12"/>
                <a:gd name="T33" fmla="*/ 0 h 11"/>
                <a:gd name="T34" fmla="*/ 0 w 12"/>
                <a:gd name="T35" fmla="*/ 3 h 11"/>
                <a:gd name="T36" fmla="*/ 0 w 12"/>
                <a:gd name="T37" fmla="*/ 3 h 11"/>
                <a:gd name="T38" fmla="*/ 5 w 12"/>
                <a:gd name="T3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1">
                  <a:moveTo>
                    <a:pt x="5" y="10"/>
                  </a:moveTo>
                  <a:cubicBezTo>
                    <a:pt x="5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9" y="9"/>
                    <a:pt x="12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3" y="9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3" name="Freeform 244"/>
            <p:cNvSpPr>
              <a:spLocks/>
            </p:cNvSpPr>
            <p:nvPr/>
          </p:nvSpPr>
          <p:spPr bwMode="auto">
            <a:xfrm>
              <a:off x="10514013" y="3656013"/>
              <a:ext cx="693737" cy="344487"/>
            </a:xfrm>
            <a:custGeom>
              <a:avLst/>
              <a:gdLst>
                <a:gd name="T0" fmla="*/ 166 w 204"/>
                <a:gd name="T1" fmla="*/ 29 h 101"/>
                <a:gd name="T2" fmla="*/ 166 w 204"/>
                <a:gd name="T3" fmla="*/ 29 h 101"/>
                <a:gd name="T4" fmla="*/ 157 w 204"/>
                <a:gd name="T5" fmla="*/ 22 h 101"/>
                <a:gd name="T6" fmla="*/ 141 w 204"/>
                <a:gd name="T7" fmla="*/ 17 h 101"/>
                <a:gd name="T8" fmla="*/ 141 w 204"/>
                <a:gd name="T9" fmla="*/ 17 h 101"/>
                <a:gd name="T10" fmla="*/ 140 w 204"/>
                <a:gd name="T11" fmla="*/ 17 h 101"/>
                <a:gd name="T12" fmla="*/ 140 w 204"/>
                <a:gd name="T13" fmla="*/ 17 h 101"/>
                <a:gd name="T14" fmla="*/ 140 w 204"/>
                <a:gd name="T15" fmla="*/ 17 h 101"/>
                <a:gd name="T16" fmla="*/ 140 w 204"/>
                <a:gd name="T17" fmla="*/ 17 h 101"/>
                <a:gd name="T18" fmla="*/ 64 w 204"/>
                <a:gd name="T19" fmla="*/ 17 h 101"/>
                <a:gd name="T20" fmla="*/ 55 w 204"/>
                <a:gd name="T21" fmla="*/ 21 h 101"/>
                <a:gd name="T22" fmla="*/ 54 w 204"/>
                <a:gd name="T23" fmla="*/ 22 h 101"/>
                <a:gd name="T24" fmla="*/ 53 w 204"/>
                <a:gd name="T25" fmla="*/ 23 h 101"/>
                <a:gd name="T26" fmla="*/ 53 w 204"/>
                <a:gd name="T27" fmla="*/ 23 h 101"/>
                <a:gd name="T28" fmla="*/ 52 w 204"/>
                <a:gd name="T29" fmla="*/ 24 h 101"/>
                <a:gd name="T30" fmla="*/ 52 w 204"/>
                <a:gd name="T31" fmla="*/ 24 h 101"/>
                <a:gd name="T32" fmla="*/ 51 w 204"/>
                <a:gd name="T33" fmla="*/ 31 h 101"/>
                <a:gd name="T34" fmla="*/ 51 w 204"/>
                <a:gd name="T35" fmla="*/ 31 h 101"/>
                <a:gd name="T36" fmla="*/ 51 w 204"/>
                <a:gd name="T37" fmla="*/ 31 h 101"/>
                <a:gd name="T38" fmla="*/ 64 w 204"/>
                <a:gd name="T39" fmla="*/ 44 h 101"/>
                <a:gd name="T40" fmla="*/ 64 w 204"/>
                <a:gd name="T41" fmla="*/ 44 h 101"/>
                <a:gd name="T42" fmla="*/ 116 w 204"/>
                <a:gd name="T43" fmla="*/ 44 h 101"/>
                <a:gd name="T44" fmla="*/ 116 w 204"/>
                <a:gd name="T45" fmla="*/ 50 h 101"/>
                <a:gd name="T46" fmla="*/ 70 w 204"/>
                <a:gd name="T47" fmla="*/ 50 h 101"/>
                <a:gd name="T48" fmla="*/ 64 w 204"/>
                <a:gd name="T49" fmla="*/ 50 h 101"/>
                <a:gd name="T50" fmla="*/ 45 w 204"/>
                <a:gd name="T51" fmla="*/ 31 h 101"/>
                <a:gd name="T52" fmla="*/ 46 w 204"/>
                <a:gd name="T53" fmla="*/ 26 h 101"/>
                <a:gd name="T54" fmla="*/ 24 w 204"/>
                <a:gd name="T55" fmla="*/ 4 h 101"/>
                <a:gd name="T56" fmla="*/ 14 w 204"/>
                <a:gd name="T57" fmla="*/ 0 h 101"/>
                <a:gd name="T58" fmla="*/ 5 w 204"/>
                <a:gd name="T59" fmla="*/ 4 h 101"/>
                <a:gd name="T60" fmla="*/ 5 w 204"/>
                <a:gd name="T61" fmla="*/ 23 h 101"/>
                <a:gd name="T62" fmla="*/ 55 w 204"/>
                <a:gd name="T63" fmla="*/ 73 h 101"/>
                <a:gd name="T64" fmla="*/ 56 w 204"/>
                <a:gd name="T65" fmla="*/ 74 h 101"/>
                <a:gd name="T66" fmla="*/ 56 w 204"/>
                <a:gd name="T67" fmla="*/ 74 h 101"/>
                <a:gd name="T68" fmla="*/ 57 w 204"/>
                <a:gd name="T69" fmla="*/ 74 h 101"/>
                <a:gd name="T70" fmla="*/ 57 w 204"/>
                <a:gd name="T71" fmla="*/ 75 h 101"/>
                <a:gd name="T72" fmla="*/ 58 w 204"/>
                <a:gd name="T73" fmla="*/ 75 h 101"/>
                <a:gd name="T74" fmla="*/ 58 w 204"/>
                <a:gd name="T75" fmla="*/ 75 h 101"/>
                <a:gd name="T76" fmla="*/ 59 w 204"/>
                <a:gd name="T77" fmla="*/ 76 h 101"/>
                <a:gd name="T78" fmla="*/ 59 w 204"/>
                <a:gd name="T79" fmla="*/ 76 h 101"/>
                <a:gd name="T80" fmla="*/ 60 w 204"/>
                <a:gd name="T81" fmla="*/ 76 h 101"/>
                <a:gd name="T82" fmla="*/ 61 w 204"/>
                <a:gd name="T83" fmla="*/ 76 h 101"/>
                <a:gd name="T84" fmla="*/ 62 w 204"/>
                <a:gd name="T85" fmla="*/ 76 h 101"/>
                <a:gd name="T86" fmla="*/ 62 w 204"/>
                <a:gd name="T87" fmla="*/ 77 h 101"/>
                <a:gd name="T88" fmla="*/ 63 w 204"/>
                <a:gd name="T89" fmla="*/ 77 h 101"/>
                <a:gd name="T90" fmla="*/ 64 w 204"/>
                <a:gd name="T91" fmla="*/ 77 h 101"/>
                <a:gd name="T92" fmla="*/ 64 w 204"/>
                <a:gd name="T93" fmla="*/ 77 h 101"/>
                <a:gd name="T94" fmla="*/ 140 w 204"/>
                <a:gd name="T95" fmla="*/ 77 h 101"/>
                <a:gd name="T96" fmla="*/ 144 w 204"/>
                <a:gd name="T97" fmla="*/ 76 h 101"/>
                <a:gd name="T98" fmla="*/ 169 w 204"/>
                <a:gd name="T99" fmla="*/ 101 h 101"/>
                <a:gd name="T100" fmla="*/ 204 w 204"/>
                <a:gd name="T101" fmla="*/ 67 h 101"/>
                <a:gd name="T102" fmla="*/ 166 w 204"/>
                <a:gd name="T103" fmla="*/ 2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01">
                  <a:moveTo>
                    <a:pt x="166" y="29"/>
                  </a:moveTo>
                  <a:cubicBezTo>
                    <a:pt x="166" y="29"/>
                    <a:pt x="166" y="29"/>
                    <a:pt x="166" y="29"/>
                  </a:cubicBezTo>
                  <a:cubicBezTo>
                    <a:pt x="166" y="29"/>
                    <a:pt x="163" y="25"/>
                    <a:pt x="157" y="22"/>
                  </a:cubicBezTo>
                  <a:cubicBezTo>
                    <a:pt x="153" y="20"/>
                    <a:pt x="147" y="18"/>
                    <a:pt x="141" y="1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0" y="17"/>
                    <a:pt x="57" y="19"/>
                    <a:pt x="55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1" y="26"/>
                    <a:pt x="51" y="28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8"/>
                    <a:pt x="57" y="44"/>
                    <a:pt x="64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54" y="50"/>
                    <a:pt x="45" y="41"/>
                    <a:pt x="45" y="31"/>
                  </a:cubicBezTo>
                  <a:cubicBezTo>
                    <a:pt x="45" y="29"/>
                    <a:pt x="46" y="27"/>
                    <a:pt x="46" y="2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1" y="1"/>
                    <a:pt x="18" y="0"/>
                    <a:pt x="14" y="0"/>
                  </a:cubicBezTo>
                  <a:cubicBezTo>
                    <a:pt x="11" y="0"/>
                    <a:pt x="8" y="1"/>
                    <a:pt x="5" y="4"/>
                  </a:cubicBezTo>
                  <a:cubicBezTo>
                    <a:pt x="0" y="9"/>
                    <a:pt x="0" y="18"/>
                    <a:pt x="5" y="2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6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6" y="74"/>
                    <a:pt x="57" y="74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61" y="76"/>
                    <a:pt x="61" y="76"/>
                  </a:cubicBezTo>
                  <a:cubicBezTo>
                    <a:pt x="61" y="76"/>
                    <a:pt x="61" y="76"/>
                    <a:pt x="62" y="76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7"/>
                    <a:pt x="63" y="77"/>
                    <a:pt x="63" y="77"/>
                  </a:cubicBezTo>
                  <a:cubicBezTo>
                    <a:pt x="63" y="77"/>
                    <a:pt x="63" y="77"/>
                    <a:pt x="64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40" y="77"/>
                    <a:pt x="140" y="77"/>
                    <a:pt x="140" y="77"/>
                  </a:cubicBezTo>
                  <a:cubicBezTo>
                    <a:pt x="141" y="77"/>
                    <a:pt x="143" y="77"/>
                    <a:pt x="144" y="76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204" y="67"/>
                    <a:pt x="204" y="67"/>
                    <a:pt x="204" y="67"/>
                  </a:cubicBez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9868651" y="5110170"/>
            <a:ext cx="1086815" cy="188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900" b="1" dirty="0">
                <a:cs typeface="Open Sans Light"/>
              </a:rPr>
              <a:t>Exploit Opportunities</a:t>
            </a:r>
          </a:p>
        </p:txBody>
      </p:sp>
      <p:sp>
        <p:nvSpPr>
          <p:cNvPr id="151" name="Freeform 4977"/>
          <p:cNvSpPr>
            <a:spLocks noEditPoints="1"/>
          </p:cNvSpPr>
          <p:nvPr/>
        </p:nvSpPr>
        <p:spPr bwMode="auto">
          <a:xfrm>
            <a:off x="1339684" y="5303109"/>
            <a:ext cx="453388" cy="453388"/>
          </a:xfrm>
          <a:custGeom>
            <a:avLst/>
            <a:gdLst>
              <a:gd name="T0" fmla="*/ 354 w 392"/>
              <a:gd name="T1" fmla="*/ 130 h 392"/>
              <a:gd name="T2" fmla="*/ 342 w 392"/>
              <a:gd name="T3" fmla="*/ 72 h 392"/>
              <a:gd name="T4" fmla="*/ 276 w 392"/>
              <a:gd name="T5" fmla="*/ 36 h 392"/>
              <a:gd name="T6" fmla="*/ 228 w 392"/>
              <a:gd name="T7" fmla="*/ 52 h 392"/>
              <a:gd name="T8" fmla="*/ 154 w 392"/>
              <a:gd name="T9" fmla="*/ 46 h 392"/>
              <a:gd name="T10" fmla="*/ 100 w 392"/>
              <a:gd name="T11" fmla="*/ 38 h 392"/>
              <a:gd name="T12" fmla="*/ 42 w 392"/>
              <a:gd name="T13" fmla="*/ 84 h 392"/>
              <a:gd name="T14" fmla="*/ 42 w 392"/>
              <a:gd name="T15" fmla="*/ 148 h 392"/>
              <a:gd name="T16" fmla="*/ 68 w 392"/>
              <a:gd name="T17" fmla="*/ 124 h 392"/>
              <a:gd name="T18" fmla="*/ 76 w 392"/>
              <a:gd name="T19" fmla="*/ 90 h 392"/>
              <a:gd name="T20" fmla="*/ 116 w 392"/>
              <a:gd name="T21" fmla="*/ 68 h 392"/>
              <a:gd name="T22" fmla="*/ 150 w 392"/>
              <a:gd name="T23" fmla="*/ 82 h 392"/>
              <a:gd name="T24" fmla="*/ 164 w 392"/>
              <a:gd name="T25" fmla="*/ 148 h 392"/>
              <a:gd name="T26" fmla="*/ 228 w 392"/>
              <a:gd name="T27" fmla="*/ 148 h 392"/>
              <a:gd name="T28" fmla="*/ 236 w 392"/>
              <a:gd name="T29" fmla="*/ 90 h 392"/>
              <a:gd name="T30" fmla="*/ 276 w 392"/>
              <a:gd name="T31" fmla="*/ 68 h 392"/>
              <a:gd name="T32" fmla="*/ 310 w 392"/>
              <a:gd name="T33" fmla="*/ 82 h 392"/>
              <a:gd name="T34" fmla="*/ 324 w 392"/>
              <a:gd name="T35" fmla="*/ 116 h 392"/>
              <a:gd name="T36" fmla="*/ 302 w 392"/>
              <a:gd name="T37" fmla="*/ 156 h 392"/>
              <a:gd name="T38" fmla="*/ 228 w 392"/>
              <a:gd name="T39" fmla="*/ 164 h 392"/>
              <a:gd name="T40" fmla="*/ 114 w 392"/>
              <a:gd name="T41" fmla="*/ 164 h 392"/>
              <a:gd name="T42" fmla="*/ 52 w 392"/>
              <a:gd name="T43" fmla="*/ 228 h 392"/>
              <a:gd name="T44" fmla="*/ 36 w 392"/>
              <a:gd name="T45" fmla="*/ 276 h 392"/>
              <a:gd name="T46" fmla="*/ 60 w 392"/>
              <a:gd name="T47" fmla="*/ 332 h 392"/>
              <a:gd name="T48" fmla="*/ 116 w 392"/>
              <a:gd name="T49" fmla="*/ 356 h 392"/>
              <a:gd name="T50" fmla="*/ 164 w 392"/>
              <a:gd name="T51" fmla="*/ 392 h 392"/>
              <a:gd name="T52" fmla="*/ 250 w 392"/>
              <a:gd name="T53" fmla="*/ 352 h 392"/>
              <a:gd name="T54" fmla="*/ 308 w 392"/>
              <a:gd name="T55" fmla="*/ 350 h 392"/>
              <a:gd name="T56" fmla="*/ 354 w 392"/>
              <a:gd name="T57" fmla="*/ 292 h 392"/>
              <a:gd name="T58" fmla="*/ 312 w 392"/>
              <a:gd name="T59" fmla="*/ 244 h 392"/>
              <a:gd name="T60" fmla="*/ 324 w 392"/>
              <a:gd name="T61" fmla="*/ 276 h 392"/>
              <a:gd name="T62" fmla="*/ 310 w 392"/>
              <a:gd name="T63" fmla="*/ 310 h 392"/>
              <a:gd name="T64" fmla="*/ 276 w 392"/>
              <a:gd name="T65" fmla="*/ 324 h 392"/>
              <a:gd name="T66" fmla="*/ 236 w 392"/>
              <a:gd name="T67" fmla="*/ 302 h 392"/>
              <a:gd name="T68" fmla="*/ 204 w 392"/>
              <a:gd name="T69" fmla="*/ 244 h 392"/>
              <a:gd name="T70" fmla="*/ 164 w 392"/>
              <a:gd name="T71" fmla="*/ 276 h 392"/>
              <a:gd name="T72" fmla="*/ 150 w 392"/>
              <a:gd name="T73" fmla="*/ 310 h 392"/>
              <a:gd name="T74" fmla="*/ 116 w 392"/>
              <a:gd name="T75" fmla="*/ 324 h 392"/>
              <a:gd name="T76" fmla="*/ 76 w 392"/>
              <a:gd name="T77" fmla="*/ 302 h 392"/>
              <a:gd name="T78" fmla="*/ 68 w 392"/>
              <a:gd name="T79" fmla="*/ 266 h 392"/>
              <a:gd name="T80" fmla="*/ 98 w 392"/>
              <a:gd name="T81" fmla="*/ 232 h 392"/>
              <a:gd name="T82" fmla="*/ 228 w 392"/>
              <a:gd name="T83" fmla="*/ 228 h 392"/>
              <a:gd name="T84" fmla="*/ 340 w 392"/>
              <a:gd name="T85" fmla="*/ 228 h 392"/>
              <a:gd name="T86" fmla="*/ 204 w 392"/>
              <a:gd name="T87" fmla="*/ 102 h 392"/>
              <a:gd name="T88" fmla="*/ 204 w 392"/>
              <a:gd name="T89" fmla="*/ 50 h 392"/>
              <a:gd name="T90" fmla="*/ 50 w 392"/>
              <a:gd name="T91" fmla="*/ 204 h 392"/>
              <a:gd name="T92" fmla="*/ 188 w 392"/>
              <a:gd name="T93" fmla="*/ 290 h 392"/>
              <a:gd name="T94" fmla="*/ 188 w 392"/>
              <a:gd name="T95" fmla="*/ 342 h 392"/>
              <a:gd name="T96" fmla="*/ 104 w 392"/>
              <a:gd name="T97" fmla="*/ 204 h 392"/>
              <a:gd name="T98" fmla="*/ 156 w 392"/>
              <a:gd name="T99" fmla="*/ 204 h 392"/>
              <a:gd name="T100" fmla="*/ 210 w 392"/>
              <a:gd name="T101" fmla="*/ 204 h 392"/>
              <a:gd name="T102" fmla="*/ 262 w 392"/>
              <a:gd name="T103" fmla="*/ 204 h 392"/>
              <a:gd name="T104" fmla="*/ 316 w 392"/>
              <a:gd name="T105" fmla="*/ 204 h 392"/>
              <a:gd name="T106" fmla="*/ 368 w 392"/>
              <a:gd name="T107" fmla="*/ 20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2" h="392">
                <a:moveTo>
                  <a:pt x="340" y="164"/>
                </a:moveTo>
                <a:lnTo>
                  <a:pt x="340" y="164"/>
                </a:lnTo>
                <a:lnTo>
                  <a:pt x="346" y="154"/>
                </a:lnTo>
                <a:lnTo>
                  <a:pt x="352" y="142"/>
                </a:lnTo>
                <a:lnTo>
                  <a:pt x="354" y="130"/>
                </a:lnTo>
                <a:lnTo>
                  <a:pt x="356" y="116"/>
                </a:lnTo>
                <a:lnTo>
                  <a:pt x="356" y="116"/>
                </a:lnTo>
                <a:lnTo>
                  <a:pt x="354" y="100"/>
                </a:lnTo>
                <a:lnTo>
                  <a:pt x="350" y="84"/>
                </a:lnTo>
                <a:lnTo>
                  <a:pt x="342" y="72"/>
                </a:lnTo>
                <a:lnTo>
                  <a:pt x="332" y="60"/>
                </a:lnTo>
                <a:lnTo>
                  <a:pt x="320" y="50"/>
                </a:lnTo>
                <a:lnTo>
                  <a:pt x="308" y="42"/>
                </a:lnTo>
                <a:lnTo>
                  <a:pt x="292" y="38"/>
                </a:lnTo>
                <a:lnTo>
                  <a:pt x="276" y="36"/>
                </a:lnTo>
                <a:lnTo>
                  <a:pt x="276" y="36"/>
                </a:lnTo>
                <a:lnTo>
                  <a:pt x="262" y="38"/>
                </a:lnTo>
                <a:lnTo>
                  <a:pt x="250" y="40"/>
                </a:lnTo>
                <a:lnTo>
                  <a:pt x="238" y="46"/>
                </a:lnTo>
                <a:lnTo>
                  <a:pt x="228" y="52"/>
                </a:lnTo>
                <a:lnTo>
                  <a:pt x="228" y="0"/>
                </a:lnTo>
                <a:lnTo>
                  <a:pt x="164" y="0"/>
                </a:lnTo>
                <a:lnTo>
                  <a:pt x="164" y="52"/>
                </a:lnTo>
                <a:lnTo>
                  <a:pt x="164" y="52"/>
                </a:lnTo>
                <a:lnTo>
                  <a:pt x="154" y="46"/>
                </a:lnTo>
                <a:lnTo>
                  <a:pt x="142" y="40"/>
                </a:lnTo>
                <a:lnTo>
                  <a:pt x="130" y="38"/>
                </a:lnTo>
                <a:lnTo>
                  <a:pt x="116" y="36"/>
                </a:lnTo>
                <a:lnTo>
                  <a:pt x="116" y="36"/>
                </a:lnTo>
                <a:lnTo>
                  <a:pt x="100" y="38"/>
                </a:lnTo>
                <a:lnTo>
                  <a:pt x="84" y="42"/>
                </a:lnTo>
                <a:lnTo>
                  <a:pt x="72" y="50"/>
                </a:lnTo>
                <a:lnTo>
                  <a:pt x="60" y="60"/>
                </a:lnTo>
                <a:lnTo>
                  <a:pt x="50" y="72"/>
                </a:lnTo>
                <a:lnTo>
                  <a:pt x="42" y="84"/>
                </a:lnTo>
                <a:lnTo>
                  <a:pt x="38" y="100"/>
                </a:lnTo>
                <a:lnTo>
                  <a:pt x="36" y="116"/>
                </a:lnTo>
                <a:lnTo>
                  <a:pt x="36" y="116"/>
                </a:lnTo>
                <a:lnTo>
                  <a:pt x="38" y="132"/>
                </a:lnTo>
                <a:lnTo>
                  <a:pt x="42" y="148"/>
                </a:lnTo>
                <a:lnTo>
                  <a:pt x="80" y="148"/>
                </a:lnTo>
                <a:lnTo>
                  <a:pt x="80" y="148"/>
                </a:lnTo>
                <a:lnTo>
                  <a:pt x="74" y="140"/>
                </a:lnTo>
                <a:lnTo>
                  <a:pt x="72" y="132"/>
                </a:lnTo>
                <a:lnTo>
                  <a:pt x="68" y="124"/>
                </a:lnTo>
                <a:lnTo>
                  <a:pt x="68" y="116"/>
                </a:lnTo>
                <a:lnTo>
                  <a:pt x="68" y="116"/>
                </a:lnTo>
                <a:lnTo>
                  <a:pt x="68" y="106"/>
                </a:lnTo>
                <a:lnTo>
                  <a:pt x="72" y="98"/>
                </a:lnTo>
                <a:lnTo>
                  <a:pt x="76" y="90"/>
                </a:lnTo>
                <a:lnTo>
                  <a:pt x="82" y="82"/>
                </a:lnTo>
                <a:lnTo>
                  <a:pt x="90" y="76"/>
                </a:lnTo>
                <a:lnTo>
                  <a:pt x="98" y="72"/>
                </a:lnTo>
                <a:lnTo>
                  <a:pt x="106" y="68"/>
                </a:lnTo>
                <a:lnTo>
                  <a:pt x="116" y="68"/>
                </a:lnTo>
                <a:lnTo>
                  <a:pt x="116" y="68"/>
                </a:lnTo>
                <a:lnTo>
                  <a:pt x="126" y="68"/>
                </a:lnTo>
                <a:lnTo>
                  <a:pt x="134" y="72"/>
                </a:lnTo>
                <a:lnTo>
                  <a:pt x="142" y="76"/>
                </a:lnTo>
                <a:lnTo>
                  <a:pt x="150" y="82"/>
                </a:lnTo>
                <a:lnTo>
                  <a:pt x="156" y="90"/>
                </a:lnTo>
                <a:lnTo>
                  <a:pt x="160" y="98"/>
                </a:lnTo>
                <a:lnTo>
                  <a:pt x="164" y="106"/>
                </a:lnTo>
                <a:lnTo>
                  <a:pt x="164" y="116"/>
                </a:lnTo>
                <a:lnTo>
                  <a:pt x="164" y="148"/>
                </a:lnTo>
                <a:lnTo>
                  <a:pt x="188" y="148"/>
                </a:lnTo>
                <a:lnTo>
                  <a:pt x="188" y="128"/>
                </a:lnTo>
                <a:lnTo>
                  <a:pt x="204" y="128"/>
                </a:lnTo>
                <a:lnTo>
                  <a:pt x="204" y="148"/>
                </a:lnTo>
                <a:lnTo>
                  <a:pt x="228" y="148"/>
                </a:lnTo>
                <a:lnTo>
                  <a:pt x="228" y="116"/>
                </a:lnTo>
                <a:lnTo>
                  <a:pt x="228" y="116"/>
                </a:lnTo>
                <a:lnTo>
                  <a:pt x="228" y="106"/>
                </a:lnTo>
                <a:lnTo>
                  <a:pt x="232" y="98"/>
                </a:lnTo>
                <a:lnTo>
                  <a:pt x="236" y="90"/>
                </a:lnTo>
                <a:lnTo>
                  <a:pt x="242" y="82"/>
                </a:lnTo>
                <a:lnTo>
                  <a:pt x="250" y="76"/>
                </a:lnTo>
                <a:lnTo>
                  <a:pt x="258" y="72"/>
                </a:lnTo>
                <a:lnTo>
                  <a:pt x="266" y="68"/>
                </a:lnTo>
                <a:lnTo>
                  <a:pt x="276" y="68"/>
                </a:lnTo>
                <a:lnTo>
                  <a:pt x="276" y="68"/>
                </a:lnTo>
                <a:lnTo>
                  <a:pt x="286" y="68"/>
                </a:lnTo>
                <a:lnTo>
                  <a:pt x="294" y="72"/>
                </a:lnTo>
                <a:lnTo>
                  <a:pt x="302" y="76"/>
                </a:lnTo>
                <a:lnTo>
                  <a:pt x="310" y="82"/>
                </a:lnTo>
                <a:lnTo>
                  <a:pt x="316" y="90"/>
                </a:lnTo>
                <a:lnTo>
                  <a:pt x="320" y="98"/>
                </a:lnTo>
                <a:lnTo>
                  <a:pt x="324" y="106"/>
                </a:lnTo>
                <a:lnTo>
                  <a:pt x="324" y="116"/>
                </a:lnTo>
                <a:lnTo>
                  <a:pt x="324" y="116"/>
                </a:lnTo>
                <a:lnTo>
                  <a:pt x="324" y="126"/>
                </a:lnTo>
                <a:lnTo>
                  <a:pt x="320" y="134"/>
                </a:lnTo>
                <a:lnTo>
                  <a:pt x="316" y="142"/>
                </a:lnTo>
                <a:lnTo>
                  <a:pt x="310" y="150"/>
                </a:lnTo>
                <a:lnTo>
                  <a:pt x="302" y="156"/>
                </a:lnTo>
                <a:lnTo>
                  <a:pt x="294" y="160"/>
                </a:lnTo>
                <a:lnTo>
                  <a:pt x="286" y="164"/>
                </a:lnTo>
                <a:lnTo>
                  <a:pt x="276" y="164"/>
                </a:lnTo>
                <a:lnTo>
                  <a:pt x="228" y="164"/>
                </a:lnTo>
                <a:lnTo>
                  <a:pt x="228" y="164"/>
                </a:lnTo>
                <a:lnTo>
                  <a:pt x="164" y="164"/>
                </a:lnTo>
                <a:lnTo>
                  <a:pt x="164" y="164"/>
                </a:lnTo>
                <a:lnTo>
                  <a:pt x="116" y="164"/>
                </a:lnTo>
                <a:lnTo>
                  <a:pt x="116" y="164"/>
                </a:lnTo>
                <a:lnTo>
                  <a:pt x="114" y="164"/>
                </a:lnTo>
                <a:lnTo>
                  <a:pt x="52" y="164"/>
                </a:lnTo>
                <a:lnTo>
                  <a:pt x="16" y="164"/>
                </a:lnTo>
                <a:lnTo>
                  <a:pt x="0" y="164"/>
                </a:lnTo>
                <a:lnTo>
                  <a:pt x="0" y="228"/>
                </a:lnTo>
                <a:lnTo>
                  <a:pt x="52" y="228"/>
                </a:lnTo>
                <a:lnTo>
                  <a:pt x="52" y="228"/>
                </a:lnTo>
                <a:lnTo>
                  <a:pt x="46" y="238"/>
                </a:lnTo>
                <a:lnTo>
                  <a:pt x="40" y="250"/>
                </a:lnTo>
                <a:lnTo>
                  <a:pt x="38" y="262"/>
                </a:lnTo>
                <a:lnTo>
                  <a:pt x="36" y="276"/>
                </a:lnTo>
                <a:lnTo>
                  <a:pt x="36" y="276"/>
                </a:lnTo>
                <a:lnTo>
                  <a:pt x="38" y="292"/>
                </a:lnTo>
                <a:lnTo>
                  <a:pt x="42" y="308"/>
                </a:lnTo>
                <a:lnTo>
                  <a:pt x="50" y="320"/>
                </a:lnTo>
                <a:lnTo>
                  <a:pt x="60" y="332"/>
                </a:lnTo>
                <a:lnTo>
                  <a:pt x="72" y="342"/>
                </a:lnTo>
                <a:lnTo>
                  <a:pt x="84" y="350"/>
                </a:lnTo>
                <a:lnTo>
                  <a:pt x="100" y="354"/>
                </a:lnTo>
                <a:lnTo>
                  <a:pt x="116" y="356"/>
                </a:lnTo>
                <a:lnTo>
                  <a:pt x="116" y="356"/>
                </a:lnTo>
                <a:lnTo>
                  <a:pt x="130" y="354"/>
                </a:lnTo>
                <a:lnTo>
                  <a:pt x="142" y="352"/>
                </a:lnTo>
                <a:lnTo>
                  <a:pt x="154" y="346"/>
                </a:lnTo>
                <a:lnTo>
                  <a:pt x="164" y="340"/>
                </a:lnTo>
                <a:lnTo>
                  <a:pt x="164" y="392"/>
                </a:lnTo>
                <a:lnTo>
                  <a:pt x="228" y="392"/>
                </a:lnTo>
                <a:lnTo>
                  <a:pt x="228" y="340"/>
                </a:lnTo>
                <a:lnTo>
                  <a:pt x="228" y="340"/>
                </a:lnTo>
                <a:lnTo>
                  <a:pt x="238" y="346"/>
                </a:lnTo>
                <a:lnTo>
                  <a:pt x="250" y="352"/>
                </a:lnTo>
                <a:lnTo>
                  <a:pt x="262" y="354"/>
                </a:lnTo>
                <a:lnTo>
                  <a:pt x="276" y="356"/>
                </a:lnTo>
                <a:lnTo>
                  <a:pt x="276" y="356"/>
                </a:lnTo>
                <a:lnTo>
                  <a:pt x="292" y="354"/>
                </a:lnTo>
                <a:lnTo>
                  <a:pt x="308" y="350"/>
                </a:lnTo>
                <a:lnTo>
                  <a:pt x="320" y="342"/>
                </a:lnTo>
                <a:lnTo>
                  <a:pt x="332" y="332"/>
                </a:lnTo>
                <a:lnTo>
                  <a:pt x="342" y="320"/>
                </a:lnTo>
                <a:lnTo>
                  <a:pt x="350" y="308"/>
                </a:lnTo>
                <a:lnTo>
                  <a:pt x="354" y="292"/>
                </a:lnTo>
                <a:lnTo>
                  <a:pt x="356" y="276"/>
                </a:lnTo>
                <a:lnTo>
                  <a:pt x="356" y="276"/>
                </a:lnTo>
                <a:lnTo>
                  <a:pt x="354" y="260"/>
                </a:lnTo>
                <a:lnTo>
                  <a:pt x="350" y="244"/>
                </a:lnTo>
                <a:lnTo>
                  <a:pt x="312" y="244"/>
                </a:lnTo>
                <a:lnTo>
                  <a:pt x="312" y="244"/>
                </a:lnTo>
                <a:lnTo>
                  <a:pt x="318" y="252"/>
                </a:lnTo>
                <a:lnTo>
                  <a:pt x="320" y="260"/>
                </a:lnTo>
                <a:lnTo>
                  <a:pt x="324" y="268"/>
                </a:lnTo>
                <a:lnTo>
                  <a:pt x="324" y="276"/>
                </a:lnTo>
                <a:lnTo>
                  <a:pt x="324" y="276"/>
                </a:lnTo>
                <a:lnTo>
                  <a:pt x="324" y="286"/>
                </a:lnTo>
                <a:lnTo>
                  <a:pt x="320" y="294"/>
                </a:lnTo>
                <a:lnTo>
                  <a:pt x="316" y="302"/>
                </a:lnTo>
                <a:lnTo>
                  <a:pt x="310" y="310"/>
                </a:lnTo>
                <a:lnTo>
                  <a:pt x="302" y="316"/>
                </a:lnTo>
                <a:lnTo>
                  <a:pt x="294" y="320"/>
                </a:lnTo>
                <a:lnTo>
                  <a:pt x="286" y="324"/>
                </a:lnTo>
                <a:lnTo>
                  <a:pt x="276" y="324"/>
                </a:lnTo>
                <a:lnTo>
                  <a:pt x="276" y="324"/>
                </a:lnTo>
                <a:lnTo>
                  <a:pt x="266" y="324"/>
                </a:lnTo>
                <a:lnTo>
                  <a:pt x="258" y="320"/>
                </a:lnTo>
                <a:lnTo>
                  <a:pt x="250" y="316"/>
                </a:lnTo>
                <a:lnTo>
                  <a:pt x="242" y="310"/>
                </a:lnTo>
                <a:lnTo>
                  <a:pt x="236" y="302"/>
                </a:lnTo>
                <a:lnTo>
                  <a:pt x="232" y="294"/>
                </a:lnTo>
                <a:lnTo>
                  <a:pt x="228" y="286"/>
                </a:lnTo>
                <a:lnTo>
                  <a:pt x="228" y="276"/>
                </a:lnTo>
                <a:lnTo>
                  <a:pt x="228" y="244"/>
                </a:lnTo>
                <a:lnTo>
                  <a:pt x="204" y="244"/>
                </a:lnTo>
                <a:lnTo>
                  <a:pt x="204" y="264"/>
                </a:lnTo>
                <a:lnTo>
                  <a:pt x="188" y="264"/>
                </a:lnTo>
                <a:lnTo>
                  <a:pt x="188" y="244"/>
                </a:lnTo>
                <a:lnTo>
                  <a:pt x="164" y="244"/>
                </a:lnTo>
                <a:lnTo>
                  <a:pt x="164" y="276"/>
                </a:lnTo>
                <a:lnTo>
                  <a:pt x="164" y="276"/>
                </a:lnTo>
                <a:lnTo>
                  <a:pt x="164" y="286"/>
                </a:lnTo>
                <a:lnTo>
                  <a:pt x="160" y="294"/>
                </a:lnTo>
                <a:lnTo>
                  <a:pt x="156" y="302"/>
                </a:lnTo>
                <a:lnTo>
                  <a:pt x="150" y="310"/>
                </a:lnTo>
                <a:lnTo>
                  <a:pt x="142" y="316"/>
                </a:lnTo>
                <a:lnTo>
                  <a:pt x="134" y="320"/>
                </a:lnTo>
                <a:lnTo>
                  <a:pt x="126" y="324"/>
                </a:lnTo>
                <a:lnTo>
                  <a:pt x="116" y="324"/>
                </a:lnTo>
                <a:lnTo>
                  <a:pt x="116" y="324"/>
                </a:lnTo>
                <a:lnTo>
                  <a:pt x="106" y="324"/>
                </a:lnTo>
                <a:lnTo>
                  <a:pt x="98" y="320"/>
                </a:lnTo>
                <a:lnTo>
                  <a:pt x="90" y="316"/>
                </a:lnTo>
                <a:lnTo>
                  <a:pt x="82" y="310"/>
                </a:lnTo>
                <a:lnTo>
                  <a:pt x="76" y="302"/>
                </a:lnTo>
                <a:lnTo>
                  <a:pt x="72" y="294"/>
                </a:lnTo>
                <a:lnTo>
                  <a:pt x="68" y="286"/>
                </a:lnTo>
                <a:lnTo>
                  <a:pt x="68" y="276"/>
                </a:lnTo>
                <a:lnTo>
                  <a:pt x="68" y="276"/>
                </a:lnTo>
                <a:lnTo>
                  <a:pt x="68" y="266"/>
                </a:lnTo>
                <a:lnTo>
                  <a:pt x="72" y="258"/>
                </a:lnTo>
                <a:lnTo>
                  <a:pt x="76" y="250"/>
                </a:lnTo>
                <a:lnTo>
                  <a:pt x="82" y="242"/>
                </a:lnTo>
                <a:lnTo>
                  <a:pt x="90" y="236"/>
                </a:lnTo>
                <a:lnTo>
                  <a:pt x="98" y="232"/>
                </a:lnTo>
                <a:lnTo>
                  <a:pt x="106" y="228"/>
                </a:lnTo>
                <a:lnTo>
                  <a:pt x="116" y="228"/>
                </a:lnTo>
                <a:lnTo>
                  <a:pt x="164" y="228"/>
                </a:lnTo>
                <a:lnTo>
                  <a:pt x="164" y="228"/>
                </a:lnTo>
                <a:lnTo>
                  <a:pt x="228" y="228"/>
                </a:lnTo>
                <a:lnTo>
                  <a:pt x="228" y="228"/>
                </a:lnTo>
                <a:lnTo>
                  <a:pt x="276" y="228"/>
                </a:lnTo>
                <a:lnTo>
                  <a:pt x="276" y="228"/>
                </a:lnTo>
                <a:lnTo>
                  <a:pt x="278" y="228"/>
                </a:lnTo>
                <a:lnTo>
                  <a:pt x="340" y="228"/>
                </a:lnTo>
                <a:lnTo>
                  <a:pt x="340" y="228"/>
                </a:lnTo>
                <a:lnTo>
                  <a:pt x="392" y="228"/>
                </a:lnTo>
                <a:lnTo>
                  <a:pt x="392" y="164"/>
                </a:lnTo>
                <a:lnTo>
                  <a:pt x="340" y="164"/>
                </a:lnTo>
                <a:close/>
                <a:moveTo>
                  <a:pt x="204" y="102"/>
                </a:moveTo>
                <a:lnTo>
                  <a:pt x="188" y="102"/>
                </a:lnTo>
                <a:lnTo>
                  <a:pt x="188" y="76"/>
                </a:lnTo>
                <a:lnTo>
                  <a:pt x="204" y="76"/>
                </a:lnTo>
                <a:lnTo>
                  <a:pt x="204" y="102"/>
                </a:lnTo>
                <a:close/>
                <a:moveTo>
                  <a:pt x="204" y="50"/>
                </a:moveTo>
                <a:lnTo>
                  <a:pt x="188" y="50"/>
                </a:lnTo>
                <a:lnTo>
                  <a:pt x="188" y="24"/>
                </a:lnTo>
                <a:lnTo>
                  <a:pt x="204" y="24"/>
                </a:lnTo>
                <a:lnTo>
                  <a:pt x="204" y="50"/>
                </a:lnTo>
                <a:close/>
                <a:moveTo>
                  <a:pt x="50" y="204"/>
                </a:moveTo>
                <a:lnTo>
                  <a:pt x="24" y="204"/>
                </a:lnTo>
                <a:lnTo>
                  <a:pt x="24" y="188"/>
                </a:lnTo>
                <a:lnTo>
                  <a:pt x="50" y="188"/>
                </a:lnTo>
                <a:lnTo>
                  <a:pt x="50" y="204"/>
                </a:lnTo>
                <a:close/>
                <a:moveTo>
                  <a:pt x="188" y="290"/>
                </a:moveTo>
                <a:lnTo>
                  <a:pt x="204" y="290"/>
                </a:lnTo>
                <a:lnTo>
                  <a:pt x="204" y="316"/>
                </a:lnTo>
                <a:lnTo>
                  <a:pt x="188" y="316"/>
                </a:lnTo>
                <a:lnTo>
                  <a:pt x="188" y="290"/>
                </a:lnTo>
                <a:close/>
                <a:moveTo>
                  <a:pt x="188" y="342"/>
                </a:moveTo>
                <a:lnTo>
                  <a:pt x="204" y="342"/>
                </a:lnTo>
                <a:lnTo>
                  <a:pt x="204" y="368"/>
                </a:lnTo>
                <a:lnTo>
                  <a:pt x="188" y="368"/>
                </a:lnTo>
                <a:lnTo>
                  <a:pt x="188" y="342"/>
                </a:lnTo>
                <a:close/>
                <a:moveTo>
                  <a:pt x="104" y="204"/>
                </a:moveTo>
                <a:lnTo>
                  <a:pt x="76" y="204"/>
                </a:lnTo>
                <a:lnTo>
                  <a:pt x="76" y="188"/>
                </a:lnTo>
                <a:lnTo>
                  <a:pt x="104" y="188"/>
                </a:lnTo>
                <a:lnTo>
                  <a:pt x="104" y="204"/>
                </a:lnTo>
                <a:close/>
                <a:moveTo>
                  <a:pt x="156" y="204"/>
                </a:moveTo>
                <a:lnTo>
                  <a:pt x="130" y="204"/>
                </a:lnTo>
                <a:lnTo>
                  <a:pt x="130" y="188"/>
                </a:lnTo>
                <a:lnTo>
                  <a:pt x="156" y="188"/>
                </a:lnTo>
                <a:lnTo>
                  <a:pt x="156" y="204"/>
                </a:lnTo>
                <a:close/>
                <a:moveTo>
                  <a:pt x="210" y="204"/>
                </a:moveTo>
                <a:lnTo>
                  <a:pt x="182" y="204"/>
                </a:lnTo>
                <a:lnTo>
                  <a:pt x="182" y="188"/>
                </a:lnTo>
                <a:lnTo>
                  <a:pt x="210" y="188"/>
                </a:lnTo>
                <a:lnTo>
                  <a:pt x="210" y="204"/>
                </a:lnTo>
                <a:close/>
                <a:moveTo>
                  <a:pt x="262" y="204"/>
                </a:moveTo>
                <a:lnTo>
                  <a:pt x="236" y="204"/>
                </a:lnTo>
                <a:lnTo>
                  <a:pt x="236" y="188"/>
                </a:lnTo>
                <a:lnTo>
                  <a:pt x="262" y="188"/>
                </a:lnTo>
                <a:lnTo>
                  <a:pt x="262" y="204"/>
                </a:lnTo>
                <a:close/>
                <a:moveTo>
                  <a:pt x="316" y="204"/>
                </a:moveTo>
                <a:lnTo>
                  <a:pt x="288" y="204"/>
                </a:lnTo>
                <a:lnTo>
                  <a:pt x="288" y="188"/>
                </a:lnTo>
                <a:lnTo>
                  <a:pt x="316" y="188"/>
                </a:lnTo>
                <a:lnTo>
                  <a:pt x="316" y="204"/>
                </a:lnTo>
                <a:close/>
                <a:moveTo>
                  <a:pt x="368" y="204"/>
                </a:moveTo>
                <a:lnTo>
                  <a:pt x="342" y="204"/>
                </a:lnTo>
                <a:lnTo>
                  <a:pt x="342" y="188"/>
                </a:lnTo>
                <a:lnTo>
                  <a:pt x="368" y="188"/>
                </a:lnTo>
                <a:lnTo>
                  <a:pt x="368" y="204"/>
                </a:lnTo>
                <a:close/>
              </a:path>
            </a:pathLst>
          </a:custGeom>
          <a:solidFill>
            <a:srgbClr val="064E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 rot="1638352">
            <a:off x="1342435" y="3889626"/>
            <a:ext cx="496529" cy="485013"/>
            <a:chOff x="252413" y="1048068"/>
            <a:chExt cx="4699000" cy="4699000"/>
          </a:xfrm>
        </p:grpSpPr>
        <p:sp>
          <p:nvSpPr>
            <p:cNvPr id="176" name="Rectangle 17"/>
            <p:cNvSpPr>
              <a:spLocks noChangeArrowheads="1"/>
            </p:cNvSpPr>
            <p:nvPr/>
          </p:nvSpPr>
          <p:spPr bwMode="auto">
            <a:xfrm>
              <a:off x="3046413" y="4553268"/>
              <a:ext cx="901700" cy="393700"/>
            </a:xfrm>
            <a:prstGeom prst="rect">
              <a:avLst/>
            </a:pr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" name="Freeform 18"/>
            <p:cNvSpPr>
              <a:spLocks noEditPoints="1"/>
            </p:cNvSpPr>
            <p:nvPr/>
          </p:nvSpPr>
          <p:spPr bwMode="auto">
            <a:xfrm>
              <a:off x="2449513" y="3797618"/>
              <a:ext cx="2501900" cy="1149350"/>
            </a:xfrm>
            <a:custGeom>
              <a:avLst/>
              <a:gdLst>
                <a:gd name="T0" fmla="*/ 191 w 222"/>
                <a:gd name="T1" fmla="*/ 0 h 102"/>
                <a:gd name="T2" fmla="*/ 166 w 222"/>
                <a:gd name="T3" fmla="*/ 14 h 102"/>
                <a:gd name="T4" fmla="*/ 36 w 222"/>
                <a:gd name="T5" fmla="*/ 14 h 102"/>
                <a:gd name="T6" fmla="*/ 0 w 222"/>
                <a:gd name="T7" fmla="*/ 14 h 102"/>
                <a:gd name="T8" fmla="*/ 0 w 222"/>
                <a:gd name="T9" fmla="*/ 49 h 102"/>
                <a:gd name="T10" fmla="*/ 0 w 222"/>
                <a:gd name="T11" fmla="*/ 89 h 102"/>
                <a:gd name="T12" fmla="*/ 13 w 222"/>
                <a:gd name="T13" fmla="*/ 102 h 102"/>
                <a:gd name="T14" fmla="*/ 22 w 222"/>
                <a:gd name="T15" fmla="*/ 102 h 102"/>
                <a:gd name="T16" fmla="*/ 36 w 222"/>
                <a:gd name="T17" fmla="*/ 89 h 102"/>
                <a:gd name="T18" fmla="*/ 36 w 222"/>
                <a:gd name="T19" fmla="*/ 49 h 102"/>
                <a:gd name="T20" fmla="*/ 166 w 222"/>
                <a:gd name="T21" fmla="*/ 49 h 102"/>
                <a:gd name="T22" fmla="*/ 191 w 222"/>
                <a:gd name="T23" fmla="*/ 62 h 102"/>
                <a:gd name="T24" fmla="*/ 222 w 222"/>
                <a:gd name="T25" fmla="*/ 31 h 102"/>
                <a:gd name="T26" fmla="*/ 191 w 222"/>
                <a:gd name="T27" fmla="*/ 0 h 102"/>
                <a:gd name="T28" fmla="*/ 191 w 222"/>
                <a:gd name="T29" fmla="*/ 54 h 102"/>
                <a:gd name="T30" fmla="*/ 169 w 222"/>
                <a:gd name="T31" fmla="*/ 31 h 102"/>
                <a:gd name="T32" fmla="*/ 191 w 222"/>
                <a:gd name="T33" fmla="*/ 9 h 102"/>
                <a:gd name="T34" fmla="*/ 213 w 222"/>
                <a:gd name="T35" fmla="*/ 31 h 102"/>
                <a:gd name="T36" fmla="*/ 191 w 222"/>
                <a:gd name="T37" fmla="*/ 5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102">
                  <a:moveTo>
                    <a:pt x="191" y="0"/>
                  </a:moveTo>
                  <a:cubicBezTo>
                    <a:pt x="180" y="0"/>
                    <a:pt x="171" y="6"/>
                    <a:pt x="16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6" y="102"/>
                    <a:pt x="13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30" y="102"/>
                    <a:pt x="36" y="97"/>
                    <a:pt x="36" y="8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71" y="57"/>
                    <a:pt x="180" y="62"/>
                    <a:pt x="191" y="62"/>
                  </a:cubicBezTo>
                  <a:cubicBezTo>
                    <a:pt x="208" y="62"/>
                    <a:pt x="222" y="48"/>
                    <a:pt x="222" y="31"/>
                  </a:cubicBezTo>
                  <a:cubicBezTo>
                    <a:pt x="222" y="14"/>
                    <a:pt x="208" y="0"/>
                    <a:pt x="191" y="0"/>
                  </a:cubicBezTo>
                  <a:close/>
                  <a:moveTo>
                    <a:pt x="191" y="54"/>
                  </a:moveTo>
                  <a:cubicBezTo>
                    <a:pt x="179" y="54"/>
                    <a:pt x="169" y="44"/>
                    <a:pt x="169" y="31"/>
                  </a:cubicBezTo>
                  <a:cubicBezTo>
                    <a:pt x="169" y="19"/>
                    <a:pt x="179" y="9"/>
                    <a:pt x="191" y="9"/>
                  </a:cubicBezTo>
                  <a:cubicBezTo>
                    <a:pt x="203" y="9"/>
                    <a:pt x="213" y="19"/>
                    <a:pt x="213" y="31"/>
                  </a:cubicBezTo>
                  <a:cubicBezTo>
                    <a:pt x="213" y="44"/>
                    <a:pt x="203" y="54"/>
                    <a:pt x="191" y="54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" name="Rectangle 19"/>
            <p:cNvSpPr>
              <a:spLocks noChangeArrowheads="1"/>
            </p:cNvSpPr>
            <p:nvPr/>
          </p:nvSpPr>
          <p:spPr bwMode="auto">
            <a:xfrm>
              <a:off x="1244601" y="1848168"/>
              <a:ext cx="901700" cy="406400"/>
            </a:xfrm>
            <a:prstGeom prst="rect">
              <a:avLst/>
            </a:pr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" name="Freeform 20"/>
            <p:cNvSpPr>
              <a:spLocks noEditPoints="1"/>
            </p:cNvSpPr>
            <p:nvPr/>
          </p:nvSpPr>
          <p:spPr bwMode="auto">
            <a:xfrm>
              <a:off x="252413" y="1848168"/>
              <a:ext cx="2501900" cy="1149350"/>
            </a:xfrm>
            <a:custGeom>
              <a:avLst/>
              <a:gdLst>
                <a:gd name="T0" fmla="*/ 31 w 222"/>
                <a:gd name="T1" fmla="*/ 102 h 102"/>
                <a:gd name="T2" fmla="*/ 56 w 222"/>
                <a:gd name="T3" fmla="*/ 89 h 102"/>
                <a:gd name="T4" fmla="*/ 186 w 222"/>
                <a:gd name="T5" fmla="*/ 89 h 102"/>
                <a:gd name="T6" fmla="*/ 222 w 222"/>
                <a:gd name="T7" fmla="*/ 89 h 102"/>
                <a:gd name="T8" fmla="*/ 222 w 222"/>
                <a:gd name="T9" fmla="*/ 53 h 102"/>
                <a:gd name="T10" fmla="*/ 222 w 222"/>
                <a:gd name="T11" fmla="*/ 13 h 102"/>
                <a:gd name="T12" fmla="*/ 209 w 222"/>
                <a:gd name="T13" fmla="*/ 0 h 102"/>
                <a:gd name="T14" fmla="*/ 199 w 222"/>
                <a:gd name="T15" fmla="*/ 0 h 102"/>
                <a:gd name="T16" fmla="*/ 186 w 222"/>
                <a:gd name="T17" fmla="*/ 13 h 102"/>
                <a:gd name="T18" fmla="*/ 186 w 222"/>
                <a:gd name="T19" fmla="*/ 53 h 102"/>
                <a:gd name="T20" fmla="*/ 56 w 222"/>
                <a:gd name="T21" fmla="*/ 53 h 102"/>
                <a:gd name="T22" fmla="*/ 31 w 222"/>
                <a:gd name="T23" fmla="*/ 40 h 102"/>
                <a:gd name="T24" fmla="*/ 0 w 222"/>
                <a:gd name="T25" fmla="*/ 71 h 102"/>
                <a:gd name="T26" fmla="*/ 31 w 222"/>
                <a:gd name="T27" fmla="*/ 102 h 102"/>
                <a:gd name="T28" fmla="*/ 31 w 222"/>
                <a:gd name="T29" fmla="*/ 49 h 102"/>
                <a:gd name="T30" fmla="*/ 53 w 222"/>
                <a:gd name="T31" fmla="*/ 71 h 102"/>
                <a:gd name="T32" fmla="*/ 31 w 222"/>
                <a:gd name="T33" fmla="*/ 93 h 102"/>
                <a:gd name="T34" fmla="*/ 8 w 222"/>
                <a:gd name="T35" fmla="*/ 71 h 102"/>
                <a:gd name="T36" fmla="*/ 31 w 222"/>
                <a:gd name="T37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102">
                  <a:moveTo>
                    <a:pt x="31" y="102"/>
                  </a:moveTo>
                  <a:cubicBezTo>
                    <a:pt x="41" y="102"/>
                    <a:pt x="51" y="97"/>
                    <a:pt x="56" y="89"/>
                  </a:cubicBezTo>
                  <a:cubicBezTo>
                    <a:pt x="186" y="89"/>
                    <a:pt x="186" y="89"/>
                    <a:pt x="186" y="89"/>
                  </a:cubicBezTo>
                  <a:cubicBezTo>
                    <a:pt x="222" y="89"/>
                    <a:pt x="222" y="89"/>
                    <a:pt x="222" y="89"/>
                  </a:cubicBezTo>
                  <a:cubicBezTo>
                    <a:pt x="222" y="53"/>
                    <a:pt x="222" y="53"/>
                    <a:pt x="222" y="53"/>
                  </a:cubicBezTo>
                  <a:cubicBezTo>
                    <a:pt x="222" y="13"/>
                    <a:pt x="222" y="13"/>
                    <a:pt x="222" y="13"/>
                  </a:cubicBezTo>
                  <a:cubicBezTo>
                    <a:pt x="222" y="6"/>
                    <a:pt x="216" y="0"/>
                    <a:pt x="20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2" y="0"/>
                    <a:pt x="186" y="6"/>
                    <a:pt x="186" y="1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1" y="45"/>
                    <a:pt x="41" y="40"/>
                    <a:pt x="31" y="40"/>
                  </a:cubicBezTo>
                  <a:cubicBezTo>
                    <a:pt x="14" y="40"/>
                    <a:pt x="0" y="54"/>
                    <a:pt x="0" y="71"/>
                  </a:cubicBezTo>
                  <a:cubicBezTo>
                    <a:pt x="0" y="88"/>
                    <a:pt x="14" y="102"/>
                    <a:pt x="31" y="102"/>
                  </a:cubicBezTo>
                  <a:close/>
                  <a:moveTo>
                    <a:pt x="31" y="49"/>
                  </a:moveTo>
                  <a:cubicBezTo>
                    <a:pt x="43" y="49"/>
                    <a:pt x="53" y="59"/>
                    <a:pt x="53" y="71"/>
                  </a:cubicBezTo>
                  <a:cubicBezTo>
                    <a:pt x="53" y="83"/>
                    <a:pt x="43" y="93"/>
                    <a:pt x="31" y="93"/>
                  </a:cubicBezTo>
                  <a:cubicBezTo>
                    <a:pt x="18" y="93"/>
                    <a:pt x="8" y="83"/>
                    <a:pt x="8" y="71"/>
                  </a:cubicBezTo>
                  <a:cubicBezTo>
                    <a:pt x="8" y="59"/>
                    <a:pt x="18" y="49"/>
                    <a:pt x="31" y="49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" name="Rectangle 21"/>
            <p:cNvSpPr>
              <a:spLocks noChangeArrowheads="1"/>
            </p:cNvSpPr>
            <p:nvPr/>
          </p:nvSpPr>
          <p:spPr bwMode="auto">
            <a:xfrm>
              <a:off x="1052513" y="3854768"/>
              <a:ext cx="393700" cy="900113"/>
            </a:xfrm>
            <a:prstGeom prst="rect">
              <a:avLst/>
            </a:pr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" name="Freeform 22"/>
            <p:cNvSpPr>
              <a:spLocks noEditPoints="1"/>
            </p:cNvSpPr>
            <p:nvPr/>
          </p:nvSpPr>
          <p:spPr bwMode="auto">
            <a:xfrm>
              <a:off x="1052513" y="3245168"/>
              <a:ext cx="1149350" cy="2501900"/>
            </a:xfrm>
            <a:custGeom>
              <a:avLst/>
              <a:gdLst>
                <a:gd name="T0" fmla="*/ 102 w 102"/>
                <a:gd name="T1" fmla="*/ 191 h 222"/>
                <a:gd name="T2" fmla="*/ 88 w 102"/>
                <a:gd name="T3" fmla="*/ 166 h 222"/>
                <a:gd name="T4" fmla="*/ 88 w 102"/>
                <a:gd name="T5" fmla="*/ 36 h 222"/>
                <a:gd name="T6" fmla="*/ 88 w 102"/>
                <a:gd name="T7" fmla="*/ 0 h 222"/>
                <a:gd name="T8" fmla="*/ 53 w 102"/>
                <a:gd name="T9" fmla="*/ 0 h 222"/>
                <a:gd name="T10" fmla="*/ 13 w 102"/>
                <a:gd name="T11" fmla="*/ 0 h 222"/>
                <a:gd name="T12" fmla="*/ 0 w 102"/>
                <a:gd name="T13" fmla="*/ 13 h 222"/>
                <a:gd name="T14" fmla="*/ 0 w 102"/>
                <a:gd name="T15" fmla="*/ 23 h 222"/>
                <a:gd name="T16" fmla="*/ 13 w 102"/>
                <a:gd name="T17" fmla="*/ 36 h 222"/>
                <a:gd name="T18" fmla="*/ 53 w 102"/>
                <a:gd name="T19" fmla="*/ 36 h 222"/>
                <a:gd name="T20" fmla="*/ 53 w 102"/>
                <a:gd name="T21" fmla="*/ 166 h 222"/>
                <a:gd name="T22" fmla="*/ 40 w 102"/>
                <a:gd name="T23" fmla="*/ 191 h 222"/>
                <a:gd name="T24" fmla="*/ 71 w 102"/>
                <a:gd name="T25" fmla="*/ 222 h 222"/>
                <a:gd name="T26" fmla="*/ 102 w 102"/>
                <a:gd name="T27" fmla="*/ 191 h 222"/>
                <a:gd name="T28" fmla="*/ 49 w 102"/>
                <a:gd name="T29" fmla="*/ 191 h 222"/>
                <a:gd name="T30" fmla="*/ 71 w 102"/>
                <a:gd name="T31" fmla="*/ 169 h 222"/>
                <a:gd name="T32" fmla="*/ 93 w 102"/>
                <a:gd name="T33" fmla="*/ 191 h 222"/>
                <a:gd name="T34" fmla="*/ 71 w 102"/>
                <a:gd name="T35" fmla="*/ 214 h 222"/>
                <a:gd name="T36" fmla="*/ 49 w 102"/>
                <a:gd name="T37" fmla="*/ 19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222">
                  <a:moveTo>
                    <a:pt x="102" y="191"/>
                  </a:moveTo>
                  <a:cubicBezTo>
                    <a:pt x="102" y="181"/>
                    <a:pt x="97" y="172"/>
                    <a:pt x="88" y="16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0"/>
                    <a:pt x="6" y="36"/>
                    <a:pt x="1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45" y="172"/>
                    <a:pt x="40" y="181"/>
                    <a:pt x="40" y="191"/>
                  </a:cubicBezTo>
                  <a:cubicBezTo>
                    <a:pt x="40" y="208"/>
                    <a:pt x="54" y="222"/>
                    <a:pt x="71" y="222"/>
                  </a:cubicBezTo>
                  <a:cubicBezTo>
                    <a:pt x="88" y="222"/>
                    <a:pt x="102" y="208"/>
                    <a:pt x="102" y="191"/>
                  </a:cubicBezTo>
                  <a:close/>
                  <a:moveTo>
                    <a:pt x="49" y="191"/>
                  </a:moveTo>
                  <a:cubicBezTo>
                    <a:pt x="49" y="179"/>
                    <a:pt x="58" y="169"/>
                    <a:pt x="71" y="169"/>
                  </a:cubicBezTo>
                  <a:cubicBezTo>
                    <a:pt x="83" y="169"/>
                    <a:pt x="93" y="179"/>
                    <a:pt x="93" y="191"/>
                  </a:cubicBezTo>
                  <a:cubicBezTo>
                    <a:pt x="93" y="204"/>
                    <a:pt x="83" y="214"/>
                    <a:pt x="71" y="214"/>
                  </a:cubicBezTo>
                  <a:cubicBezTo>
                    <a:pt x="58" y="214"/>
                    <a:pt x="49" y="204"/>
                    <a:pt x="49" y="191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8" name="Rectangle 23"/>
            <p:cNvSpPr>
              <a:spLocks noChangeArrowheads="1"/>
            </p:cNvSpPr>
            <p:nvPr/>
          </p:nvSpPr>
          <p:spPr bwMode="auto">
            <a:xfrm>
              <a:off x="3744913" y="2051368"/>
              <a:ext cx="406400" cy="901700"/>
            </a:xfrm>
            <a:prstGeom prst="rect">
              <a:avLst/>
            </a:pr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9" name="Freeform 24"/>
            <p:cNvSpPr>
              <a:spLocks noEditPoints="1"/>
            </p:cNvSpPr>
            <p:nvPr/>
          </p:nvSpPr>
          <p:spPr bwMode="auto">
            <a:xfrm>
              <a:off x="3001963" y="1048068"/>
              <a:ext cx="1149350" cy="2501900"/>
            </a:xfrm>
            <a:custGeom>
              <a:avLst/>
              <a:gdLst>
                <a:gd name="T0" fmla="*/ 0 w 102"/>
                <a:gd name="T1" fmla="*/ 31 h 222"/>
                <a:gd name="T2" fmla="*/ 13 w 102"/>
                <a:gd name="T3" fmla="*/ 57 h 222"/>
                <a:gd name="T4" fmla="*/ 13 w 102"/>
                <a:gd name="T5" fmla="*/ 187 h 222"/>
                <a:gd name="T6" fmla="*/ 13 w 102"/>
                <a:gd name="T7" fmla="*/ 222 h 222"/>
                <a:gd name="T8" fmla="*/ 49 w 102"/>
                <a:gd name="T9" fmla="*/ 222 h 222"/>
                <a:gd name="T10" fmla="*/ 89 w 102"/>
                <a:gd name="T11" fmla="*/ 222 h 222"/>
                <a:gd name="T12" fmla="*/ 102 w 102"/>
                <a:gd name="T13" fmla="*/ 209 h 222"/>
                <a:gd name="T14" fmla="*/ 102 w 102"/>
                <a:gd name="T15" fmla="*/ 200 h 222"/>
                <a:gd name="T16" fmla="*/ 89 w 102"/>
                <a:gd name="T17" fmla="*/ 187 h 222"/>
                <a:gd name="T18" fmla="*/ 49 w 102"/>
                <a:gd name="T19" fmla="*/ 187 h 222"/>
                <a:gd name="T20" fmla="*/ 49 w 102"/>
                <a:gd name="T21" fmla="*/ 57 h 222"/>
                <a:gd name="T22" fmla="*/ 62 w 102"/>
                <a:gd name="T23" fmla="*/ 31 h 222"/>
                <a:gd name="T24" fmla="*/ 31 w 102"/>
                <a:gd name="T25" fmla="*/ 0 h 222"/>
                <a:gd name="T26" fmla="*/ 0 w 102"/>
                <a:gd name="T27" fmla="*/ 31 h 222"/>
                <a:gd name="T28" fmla="*/ 53 w 102"/>
                <a:gd name="T29" fmla="*/ 31 h 222"/>
                <a:gd name="T30" fmla="*/ 31 w 102"/>
                <a:gd name="T31" fmla="*/ 53 h 222"/>
                <a:gd name="T32" fmla="*/ 9 w 102"/>
                <a:gd name="T33" fmla="*/ 31 h 222"/>
                <a:gd name="T34" fmla="*/ 31 w 102"/>
                <a:gd name="T35" fmla="*/ 9 h 222"/>
                <a:gd name="T36" fmla="*/ 53 w 102"/>
                <a:gd name="T37" fmla="*/ 3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222">
                  <a:moveTo>
                    <a:pt x="0" y="31"/>
                  </a:moveTo>
                  <a:cubicBezTo>
                    <a:pt x="0" y="42"/>
                    <a:pt x="5" y="51"/>
                    <a:pt x="13" y="57"/>
                  </a:cubicBezTo>
                  <a:cubicBezTo>
                    <a:pt x="13" y="187"/>
                    <a:pt x="13" y="187"/>
                    <a:pt x="13" y="187"/>
                  </a:cubicBezTo>
                  <a:cubicBezTo>
                    <a:pt x="13" y="222"/>
                    <a:pt x="13" y="222"/>
                    <a:pt x="13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89" y="222"/>
                    <a:pt x="89" y="222"/>
                    <a:pt x="89" y="222"/>
                  </a:cubicBezTo>
                  <a:cubicBezTo>
                    <a:pt x="96" y="222"/>
                    <a:pt x="102" y="216"/>
                    <a:pt x="102" y="209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192"/>
                    <a:pt x="96" y="187"/>
                    <a:pt x="89" y="187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7" y="51"/>
                    <a:pt x="62" y="42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53" y="31"/>
                  </a:moveTo>
                  <a:cubicBezTo>
                    <a:pt x="53" y="43"/>
                    <a:pt x="43" y="53"/>
                    <a:pt x="31" y="53"/>
                  </a:cubicBezTo>
                  <a:cubicBezTo>
                    <a:pt x="19" y="53"/>
                    <a:pt x="9" y="43"/>
                    <a:pt x="9" y="31"/>
                  </a:cubicBezTo>
                  <a:cubicBezTo>
                    <a:pt x="9" y="19"/>
                    <a:pt x="19" y="9"/>
                    <a:pt x="31" y="9"/>
                  </a:cubicBezTo>
                  <a:cubicBezTo>
                    <a:pt x="43" y="9"/>
                    <a:pt x="53" y="19"/>
                    <a:pt x="53" y="31"/>
                  </a:cubicBezTo>
                  <a:close/>
                </a:path>
              </a:pathLst>
            </a:custGeom>
            <a:solidFill>
              <a:srgbClr val="09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29533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3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CVSH Hybrid Cloud Control Plane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3521F-8C27-4A8E-8FCA-96D8BDA3D085}"/>
              </a:ext>
            </a:extLst>
          </p:cNvPr>
          <p:cNvGrpSpPr/>
          <p:nvPr/>
        </p:nvGrpSpPr>
        <p:grpSpPr>
          <a:xfrm>
            <a:off x="1711514" y="2402521"/>
            <a:ext cx="8765797" cy="3094196"/>
            <a:chOff x="161925" y="1152525"/>
            <a:chExt cx="8829672" cy="5191124"/>
          </a:xfrm>
        </p:grpSpPr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5ACE3D7-4B44-43A0-BB83-CE762F808D60}"/>
                </a:ext>
              </a:extLst>
            </p:cNvPr>
            <p:cNvSpPr/>
            <p:nvPr/>
          </p:nvSpPr>
          <p:spPr>
            <a:xfrm>
              <a:off x="161925" y="1152525"/>
              <a:ext cx="8829672" cy="2336006"/>
            </a:xfrm>
            <a:prstGeom prst="roundRect">
              <a:avLst>
                <a:gd name="adj" fmla="val 10000"/>
              </a:avLst>
            </a:prstGeom>
            <a:solidFill>
              <a:srgbClr val="563D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563D82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8D8703FB-524F-4F12-956F-4856F48A7EBD}"/>
                </a:ext>
              </a:extLst>
            </p:cNvPr>
            <p:cNvSpPr/>
            <p:nvPr/>
          </p:nvSpPr>
          <p:spPr>
            <a:xfrm>
              <a:off x="486082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706B8A68-2775-49AB-91FA-84180D8015CB}"/>
                </a:ext>
              </a:extLst>
            </p:cNvPr>
            <p:cNvSpPr/>
            <p:nvPr/>
          </p:nvSpPr>
          <p:spPr>
            <a:xfrm>
              <a:off x="432285" y="3488531"/>
              <a:ext cx="916921" cy="2855118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6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Access </a:t>
              </a:r>
              <a:r>
                <a:rPr lang="en-US" sz="825" b="1" kern="0" dirty="0">
                  <a:solidFill>
                    <a:srgbClr val="FFFFFF"/>
                  </a:solidFill>
                  <a:latin typeface="Open Sans Light"/>
                </a:rPr>
                <a:t>  </a:t>
              </a:r>
              <a:r>
                <a:rPr lang="en-US" sz="600" kern="0" dirty="0">
                  <a:solidFill>
                    <a:srgbClr val="FFFFFF"/>
                  </a:solidFill>
                  <a:latin typeface="Open Sans Light"/>
                </a:rPr>
                <a:t>      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Open Sans Light"/>
                </a:rPr>
                <a:t>    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60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60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Consistent provisioning of user accounts in cloud providers</a:t>
              </a:r>
            </a:p>
          </p:txBody>
        </p:sp>
        <p:sp>
          <p:nvSpPr>
            <p:cNvPr id="10" name="Rectangle: Rounded Corners 10">
              <a:extLst>
                <a:ext uri="{FF2B5EF4-FFF2-40B4-BE49-F238E27FC236}">
                  <a16:creationId xmlns:a16="http://schemas.microsoft.com/office/drawing/2014/main" id="{0755B186-0C62-4389-A07F-C1748975A42B}"/>
                </a:ext>
              </a:extLst>
            </p:cNvPr>
            <p:cNvSpPr/>
            <p:nvPr/>
          </p:nvSpPr>
          <p:spPr>
            <a:xfrm>
              <a:off x="1407585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53A9CFCF-476E-4234-A27D-2584507DB389}"/>
                </a:ext>
              </a:extLst>
            </p:cNvPr>
            <p:cNvSpPr/>
            <p:nvPr/>
          </p:nvSpPr>
          <p:spPr>
            <a:xfrm>
              <a:off x="1353790" y="3488531"/>
              <a:ext cx="916919" cy="2855118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6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Hybrid Cloud Management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60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60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Self-service delivery for deploying, automating and managing multi-cloud environments </a:t>
              </a:r>
            </a:p>
          </p:txBody>
        </p:sp>
        <p:sp>
          <p:nvSpPr>
            <p:cNvPr id="12" name="Rectangle: Rounded Corners 17">
              <a:extLst>
                <a:ext uri="{FF2B5EF4-FFF2-40B4-BE49-F238E27FC236}">
                  <a16:creationId xmlns:a16="http://schemas.microsoft.com/office/drawing/2014/main" id="{9044F5E0-4B36-43D5-AF4F-A32BCFE496C0}"/>
                </a:ext>
              </a:extLst>
            </p:cNvPr>
            <p:cNvSpPr/>
            <p:nvPr/>
          </p:nvSpPr>
          <p:spPr>
            <a:xfrm>
              <a:off x="2329089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D7A06000-ABC9-42B0-928B-366B9B0B890A}"/>
                </a:ext>
              </a:extLst>
            </p:cNvPr>
            <p:cNvSpPr/>
            <p:nvPr/>
          </p:nvSpPr>
          <p:spPr>
            <a:xfrm>
              <a:off x="2275293" y="3488531"/>
              <a:ext cx="916920" cy="2855118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6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Vulnerability Management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Cyclical practice of identifying, classifying, remediating, and mitigating vulnerabilities  </a:t>
              </a:r>
            </a:p>
          </p:txBody>
        </p:sp>
        <p:sp>
          <p:nvSpPr>
            <p:cNvPr id="14" name="Rectangle: Rounded Corners 19">
              <a:extLst>
                <a:ext uri="{FF2B5EF4-FFF2-40B4-BE49-F238E27FC236}">
                  <a16:creationId xmlns:a16="http://schemas.microsoft.com/office/drawing/2014/main" id="{46EC7417-3F5E-4DA3-8E51-6886DBE56E79}"/>
                </a:ext>
              </a:extLst>
            </p:cNvPr>
            <p:cNvSpPr/>
            <p:nvPr/>
          </p:nvSpPr>
          <p:spPr>
            <a:xfrm>
              <a:off x="3250594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FC86AEEC-A061-4076-AF0A-98A5EF6A2C8A}"/>
                </a:ext>
              </a:extLst>
            </p:cNvPr>
            <p:cNvSpPr/>
            <p:nvPr/>
          </p:nvSpPr>
          <p:spPr>
            <a:xfrm>
              <a:off x="3196797" y="3488530"/>
              <a:ext cx="916920" cy="2855119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7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Repository Services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Centralized source code management</a:t>
              </a:r>
            </a:p>
          </p:txBody>
        </p:sp>
        <p:sp>
          <p:nvSpPr>
            <p:cNvPr id="16" name="Rectangle: Rounded Corners 21">
              <a:extLst>
                <a:ext uri="{FF2B5EF4-FFF2-40B4-BE49-F238E27FC236}">
                  <a16:creationId xmlns:a16="http://schemas.microsoft.com/office/drawing/2014/main" id="{250DA012-7C3F-4E89-ACD6-F73C973BEEA7}"/>
                </a:ext>
              </a:extLst>
            </p:cNvPr>
            <p:cNvSpPr/>
            <p:nvPr/>
          </p:nvSpPr>
          <p:spPr>
            <a:xfrm>
              <a:off x="4172097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7" name="Freeform: Shape 32">
              <a:extLst>
                <a:ext uri="{FF2B5EF4-FFF2-40B4-BE49-F238E27FC236}">
                  <a16:creationId xmlns:a16="http://schemas.microsoft.com/office/drawing/2014/main" id="{BEFA8879-A516-42B5-96A4-831571A4B753}"/>
                </a:ext>
              </a:extLst>
            </p:cNvPr>
            <p:cNvSpPr/>
            <p:nvPr/>
          </p:nvSpPr>
          <p:spPr>
            <a:xfrm>
              <a:off x="4118301" y="3488530"/>
              <a:ext cx="916919" cy="2855119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7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Network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Standardize core to cloud connectivity with reputable service provider (</a:t>
              </a:r>
              <a:r>
                <a:rPr lang="en-US" sz="675" kern="0" dirty="0" err="1">
                  <a:solidFill>
                    <a:srgbClr val="FFFFFF"/>
                  </a:solidFill>
                  <a:latin typeface="Open Sans Light"/>
                </a:rPr>
                <a:t>Equinix</a:t>
              </a: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)</a:t>
              </a:r>
            </a:p>
          </p:txBody>
        </p:sp>
        <p:sp>
          <p:nvSpPr>
            <p:cNvPr id="18" name="Rectangle: Rounded Corners 33">
              <a:extLst>
                <a:ext uri="{FF2B5EF4-FFF2-40B4-BE49-F238E27FC236}">
                  <a16:creationId xmlns:a16="http://schemas.microsoft.com/office/drawing/2014/main" id="{465B94CF-5E99-4276-AFDE-34E91518F20D}"/>
                </a:ext>
              </a:extLst>
            </p:cNvPr>
            <p:cNvSpPr/>
            <p:nvPr/>
          </p:nvSpPr>
          <p:spPr>
            <a:xfrm>
              <a:off x="5093601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" name="Freeform: Shape 46">
              <a:extLst>
                <a:ext uri="{FF2B5EF4-FFF2-40B4-BE49-F238E27FC236}">
                  <a16:creationId xmlns:a16="http://schemas.microsoft.com/office/drawing/2014/main" id="{595FDDD0-AD2F-4DD7-9516-3D78CB35501F}"/>
                </a:ext>
              </a:extLst>
            </p:cNvPr>
            <p:cNvSpPr/>
            <p:nvPr/>
          </p:nvSpPr>
          <p:spPr>
            <a:xfrm>
              <a:off x="5039804" y="3488530"/>
              <a:ext cx="916920" cy="2855119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7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Incident, Problem, Change 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Extend existing process to include cloud activity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75" kern="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" name="Rectangle: Rounded Corners 47">
              <a:extLst>
                <a:ext uri="{FF2B5EF4-FFF2-40B4-BE49-F238E27FC236}">
                  <a16:creationId xmlns:a16="http://schemas.microsoft.com/office/drawing/2014/main" id="{6ECF328D-0101-428A-8758-CC9BD33AA57A}"/>
                </a:ext>
              </a:extLst>
            </p:cNvPr>
            <p:cNvSpPr/>
            <p:nvPr/>
          </p:nvSpPr>
          <p:spPr>
            <a:xfrm>
              <a:off x="6015105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1" name="Freeform: Shape 48">
              <a:extLst>
                <a:ext uri="{FF2B5EF4-FFF2-40B4-BE49-F238E27FC236}">
                  <a16:creationId xmlns:a16="http://schemas.microsoft.com/office/drawing/2014/main" id="{6CE2B60D-CDA0-4B1F-924F-D193713C69FF}"/>
                </a:ext>
              </a:extLst>
            </p:cNvPr>
            <p:cNvSpPr/>
            <p:nvPr/>
          </p:nvSpPr>
          <p:spPr>
            <a:xfrm>
              <a:off x="5961308" y="3488531"/>
              <a:ext cx="916920" cy="2855118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6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Monitoring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45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45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45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450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Extend existing tooling to cloud accounts or leverage new products to fill gaps </a:t>
              </a:r>
            </a:p>
          </p:txBody>
        </p:sp>
        <p:sp>
          <p:nvSpPr>
            <p:cNvPr id="22" name="Rectangle: Rounded Corners 55">
              <a:extLst>
                <a:ext uri="{FF2B5EF4-FFF2-40B4-BE49-F238E27FC236}">
                  <a16:creationId xmlns:a16="http://schemas.microsoft.com/office/drawing/2014/main" id="{B6B989D2-0EE6-43C2-8ED0-09831FDC0647}"/>
                </a:ext>
              </a:extLst>
            </p:cNvPr>
            <p:cNvSpPr/>
            <p:nvPr/>
          </p:nvSpPr>
          <p:spPr>
            <a:xfrm>
              <a:off x="6936608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3" name="Freeform: Shape 56">
              <a:extLst>
                <a:ext uri="{FF2B5EF4-FFF2-40B4-BE49-F238E27FC236}">
                  <a16:creationId xmlns:a16="http://schemas.microsoft.com/office/drawing/2014/main" id="{42106F3D-60E8-460C-AB8E-4BB199DE007E}"/>
                </a:ext>
              </a:extLst>
            </p:cNvPr>
            <p:cNvSpPr/>
            <p:nvPr/>
          </p:nvSpPr>
          <p:spPr>
            <a:xfrm>
              <a:off x="6882813" y="3488531"/>
              <a:ext cx="916920" cy="2855118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6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Inventory</a:t>
              </a:r>
              <a:r>
                <a:rPr lang="en-US" sz="525" kern="0" dirty="0">
                  <a:solidFill>
                    <a:srgbClr val="FFFFFF"/>
                  </a:solidFill>
                  <a:latin typeface="Open Sans Light"/>
                </a:rPr>
                <a:t> 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52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52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52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Ingest cloud assets into our existing CMDB </a:t>
              </a:r>
            </a:p>
          </p:txBody>
        </p:sp>
        <p:sp>
          <p:nvSpPr>
            <p:cNvPr id="24" name="Rectangle: Rounded Corners 57">
              <a:extLst>
                <a:ext uri="{FF2B5EF4-FFF2-40B4-BE49-F238E27FC236}">
                  <a16:creationId xmlns:a16="http://schemas.microsoft.com/office/drawing/2014/main" id="{E799E4ED-C3EE-41D0-89A9-828B0672431F}"/>
                </a:ext>
              </a:extLst>
            </p:cNvPr>
            <p:cNvSpPr/>
            <p:nvPr/>
          </p:nvSpPr>
          <p:spPr>
            <a:xfrm>
              <a:off x="7858112" y="1372925"/>
              <a:ext cx="809325" cy="1895204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5" name="Freeform: Shape 58">
              <a:extLst>
                <a:ext uri="{FF2B5EF4-FFF2-40B4-BE49-F238E27FC236}">
                  <a16:creationId xmlns:a16="http://schemas.microsoft.com/office/drawing/2014/main" id="{85143BF3-CA6D-431C-B890-AC048535033C}"/>
                </a:ext>
              </a:extLst>
            </p:cNvPr>
            <p:cNvSpPr/>
            <p:nvPr/>
          </p:nvSpPr>
          <p:spPr>
            <a:xfrm>
              <a:off x="7804319" y="3488531"/>
              <a:ext cx="916919" cy="2855118"/>
            </a:xfrm>
            <a:custGeom>
              <a:avLst/>
              <a:gdLst>
                <a:gd name="connsiteX0" fmla="*/ 96276 w 916919"/>
                <a:gd name="connsiteY0" fmla="*/ 0 h 2855118"/>
                <a:gd name="connsiteX1" fmla="*/ 820643 w 916919"/>
                <a:gd name="connsiteY1" fmla="*/ 0 h 2855118"/>
                <a:gd name="connsiteX2" fmla="*/ 916919 w 916919"/>
                <a:gd name="connsiteY2" fmla="*/ 96276 h 2855118"/>
                <a:gd name="connsiteX3" fmla="*/ 916919 w 916919"/>
                <a:gd name="connsiteY3" fmla="*/ 2855118 h 2855118"/>
                <a:gd name="connsiteX4" fmla="*/ 916919 w 916919"/>
                <a:gd name="connsiteY4" fmla="*/ 2855118 h 2855118"/>
                <a:gd name="connsiteX5" fmla="*/ 0 w 916919"/>
                <a:gd name="connsiteY5" fmla="*/ 2855118 h 2855118"/>
                <a:gd name="connsiteX6" fmla="*/ 0 w 916919"/>
                <a:gd name="connsiteY6" fmla="*/ 2855118 h 2855118"/>
                <a:gd name="connsiteX7" fmla="*/ 0 w 916919"/>
                <a:gd name="connsiteY7" fmla="*/ 96276 h 2855118"/>
                <a:gd name="connsiteX8" fmla="*/ 96276 w 916919"/>
                <a:gd name="connsiteY8" fmla="*/ 0 h 285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919" h="2855118">
                  <a:moveTo>
                    <a:pt x="820642" y="2855118"/>
                  </a:moveTo>
                  <a:lnTo>
                    <a:pt x="96277" y="2855118"/>
                  </a:lnTo>
                  <a:cubicBezTo>
                    <a:pt x="43105" y="2855118"/>
                    <a:pt x="1" y="2812014"/>
                    <a:pt x="1" y="2758842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916918" y="0"/>
                  </a:lnTo>
                  <a:lnTo>
                    <a:pt x="916918" y="0"/>
                  </a:lnTo>
                  <a:lnTo>
                    <a:pt x="916918" y="2758842"/>
                  </a:lnTo>
                  <a:cubicBezTo>
                    <a:pt x="916918" y="2812014"/>
                    <a:pt x="873814" y="2855118"/>
                    <a:pt x="820642" y="2855118"/>
                  </a:cubicBezTo>
                  <a:close/>
                </a:path>
              </a:pathLst>
            </a:custGeom>
            <a:solidFill>
              <a:srgbClr val="563D8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69155" tIns="48006" rIns="69155" bIns="69155" numCol="1" spcCol="1270" anchor="t" anchorCtr="0">
              <a:noAutofit/>
            </a:bodyPr>
            <a:lstStyle/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b="1" kern="0" dirty="0">
                  <a:solidFill>
                    <a:srgbClr val="FFFFFF"/>
                  </a:solidFill>
                  <a:latin typeface="Open Sans Light"/>
                </a:rPr>
                <a:t>CI/CD Pipeline </a:t>
              </a: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6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6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675" kern="0" dirty="0">
                <a:solidFill>
                  <a:srgbClr val="FFFFFF"/>
                </a:solidFill>
                <a:latin typeface="Open Sans Light"/>
              </a:endParaRPr>
            </a:p>
            <a:p>
              <a:pPr algn="ctr" defTabSz="3000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675" kern="0" dirty="0">
                  <a:solidFill>
                    <a:srgbClr val="FFFFFF"/>
                  </a:solidFill>
                  <a:latin typeface="Open Sans Light"/>
                </a:rPr>
                <a:t>Accelerating the SDLC through DevOps automation and testing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52" y="2593789"/>
            <a:ext cx="588724" cy="2925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47" y="3454842"/>
            <a:ext cx="747468" cy="1690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734" y="2951969"/>
            <a:ext cx="376725" cy="4034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649" y="3074671"/>
            <a:ext cx="566295" cy="1623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803" y="3302979"/>
            <a:ext cx="388999" cy="3037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550" y="2714905"/>
            <a:ext cx="469862" cy="373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58" y="2559807"/>
            <a:ext cx="684095" cy="1550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081" y="2729527"/>
            <a:ext cx="380277" cy="3136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1088" y="2593789"/>
            <a:ext cx="579084" cy="2277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1925" y="2884527"/>
            <a:ext cx="710530" cy="19955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1928" y="3387485"/>
            <a:ext cx="757401" cy="1518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5839" y="3112428"/>
            <a:ext cx="729574" cy="24616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2080" y="3010633"/>
            <a:ext cx="737575" cy="2248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54545" y="2709308"/>
            <a:ext cx="632646" cy="1690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21452" y="3301821"/>
            <a:ext cx="698831" cy="1438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71512" y="3082572"/>
            <a:ext cx="644971" cy="14228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68731" y="2753160"/>
            <a:ext cx="450533" cy="29670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59847" y="2593789"/>
            <a:ext cx="668301" cy="1273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3800" y="3301822"/>
            <a:ext cx="545465" cy="22529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60442" y="2631422"/>
            <a:ext cx="660187" cy="8643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6384" y="2809665"/>
            <a:ext cx="574546" cy="20096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0726" y="3406462"/>
            <a:ext cx="779616" cy="784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29737" y="3074669"/>
            <a:ext cx="707846" cy="2455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675432" y="2790762"/>
            <a:ext cx="495048" cy="27971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35738" y="2576161"/>
            <a:ext cx="574441" cy="16263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94009" y="3454841"/>
            <a:ext cx="457891" cy="1601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32875" y="3120047"/>
            <a:ext cx="380160" cy="3103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778" y="2670873"/>
            <a:ext cx="739385" cy="21197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8"/>
          <a:srcRect t="1" b="23730"/>
          <a:stretch/>
        </p:blipFill>
        <p:spPr>
          <a:xfrm>
            <a:off x="8442284" y="3301823"/>
            <a:ext cx="785738" cy="1573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472144" y="3012896"/>
            <a:ext cx="726018" cy="12915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21661" y="3410642"/>
            <a:ext cx="697785" cy="2127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540897" y="3222683"/>
            <a:ext cx="473061" cy="18378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351726" y="2787405"/>
            <a:ext cx="425704" cy="25559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817213" y="2819661"/>
            <a:ext cx="341299" cy="20491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408403" y="2553980"/>
            <a:ext cx="682312" cy="16195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428537" y="3055253"/>
            <a:ext cx="697785" cy="155167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3499806" y="1858611"/>
            <a:ext cx="5189219" cy="448924"/>
            <a:chOff x="1886567" y="1335147"/>
            <a:chExt cx="5190571" cy="598565"/>
          </a:xfrm>
        </p:grpSpPr>
        <p:pic>
          <p:nvPicPr>
            <p:cNvPr id="63" name="Picture 2" descr="Image result for AWS Logo">
              <a:extLst>
                <a:ext uri="{FF2B5EF4-FFF2-40B4-BE49-F238E27FC236}">
                  <a16:creationId xmlns:a16="http://schemas.microsoft.com/office/drawing/2014/main" id="{4005811C-D17D-4DBA-803E-2E097FE9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67" y="1501811"/>
              <a:ext cx="1052573" cy="39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 descr="Image result for Openstack logo">
              <a:extLst>
                <a:ext uri="{FF2B5EF4-FFF2-40B4-BE49-F238E27FC236}">
                  <a16:creationId xmlns:a16="http://schemas.microsoft.com/office/drawing/2014/main" id="{1EA19360-4541-4804-B251-476DAF56E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573" y="1335147"/>
              <a:ext cx="598565" cy="598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Picture 2" descr="icon">
            <a:extLst>
              <a:ext uri="{FF2B5EF4-FFF2-40B4-BE49-F238E27FC236}">
                <a16:creationId xmlns:a16="http://schemas.microsoft.com/office/drawing/2014/main" id="{3FD6BEBC-F524-4932-A5F1-8D11FE4D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91" y="1950184"/>
            <a:ext cx="1328454" cy="37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79"/>
            <a:ext cx="9965473" cy="476805"/>
          </a:xfrm>
        </p:spPr>
        <p:txBody>
          <a:bodyPr/>
          <a:lstStyle/>
          <a:p>
            <a:pPr defTabSz="914180"/>
            <a:r>
              <a:rPr lang="en-US" sz="3200" dirty="0"/>
              <a:t>Enterprise Cloud Strategy: Control Plane Mapping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25894"/>
              </p:ext>
            </p:extLst>
          </p:nvPr>
        </p:nvGraphicFramePr>
        <p:xfrm>
          <a:off x="783915" y="1705543"/>
          <a:ext cx="10285505" cy="459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702">
                <a:tc>
                  <a:txBody>
                    <a:bodyPr/>
                    <a:lstStyle/>
                    <a:p>
                      <a:r>
                        <a:rPr lang="en-US" sz="1400" dirty="0"/>
                        <a:t>Control Plane Category</a:t>
                      </a: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Maps To</a:t>
                      </a: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GS Control</a:t>
                      </a:r>
                    </a:p>
                  </a:txBody>
                  <a:tcPr marL="91416" marR="9141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27">
                <a:tc>
                  <a:txBody>
                    <a:bodyPr/>
                    <a:lstStyle/>
                    <a:p>
                      <a:r>
                        <a:rPr lang="en-US" sz="1400" dirty="0"/>
                        <a:t>Access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Identity &amp; Access Management, Data Security, Data Loss Prevention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314">
                <a:tc>
                  <a:txBody>
                    <a:bodyPr/>
                    <a:lstStyle/>
                    <a:p>
                      <a:r>
                        <a:rPr lang="en-US" sz="1400" dirty="0"/>
                        <a:t>Hybrid Cloud Management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Infrastructure As Code, Data Security, Data Loss Prevention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543">
                <a:tc>
                  <a:txBody>
                    <a:bodyPr/>
                    <a:lstStyle/>
                    <a:p>
                      <a:r>
                        <a:rPr lang="en-US" sz="1400" dirty="0"/>
                        <a:t>Vulnerability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Hygiene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30">
                <a:tc>
                  <a:txBody>
                    <a:bodyPr/>
                    <a:lstStyle/>
                    <a:p>
                      <a:r>
                        <a:rPr lang="en-US" sz="1400" dirty="0"/>
                        <a:t>Repository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*ALL 25 Controls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727"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Network Security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313">
                <a:tc>
                  <a:txBody>
                    <a:bodyPr/>
                    <a:lstStyle/>
                    <a:p>
                      <a:r>
                        <a:rPr lang="en-US" sz="1400" dirty="0"/>
                        <a:t>Incident, Problem, Change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Security Event Logging/Incident Response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45">
                <a:tc>
                  <a:txBody>
                    <a:bodyPr/>
                    <a:lstStyle/>
                    <a:p>
                      <a:r>
                        <a:rPr lang="en-US" sz="1400" dirty="0"/>
                        <a:t>Monitoring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Security Event Logging/Incident Response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31">
                <a:tc>
                  <a:txBody>
                    <a:bodyPr/>
                    <a:lstStyle/>
                    <a:p>
                      <a:r>
                        <a:rPr lang="en-US" sz="1400" dirty="0"/>
                        <a:t>Inventory</a:t>
                      </a:r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16" marR="91416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Hygiene</a:t>
                      </a:r>
                    </a:p>
                  </a:txBody>
                  <a:tcPr marL="91416" marR="91416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72021" y="2222539"/>
            <a:ext cx="1086125" cy="3955518"/>
            <a:chOff x="4674241" y="1169019"/>
            <a:chExt cx="1086406" cy="5274024"/>
          </a:xfrm>
        </p:grpSpPr>
        <p:sp>
          <p:nvSpPr>
            <p:cNvPr id="7" name="Right Arrow 6"/>
            <p:cNvSpPr/>
            <p:nvPr/>
          </p:nvSpPr>
          <p:spPr>
            <a:xfrm>
              <a:off x="4684861" y="3182007"/>
              <a:ext cx="1075786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>
                <a:latin typeface="Open Sans Bold"/>
                <a:cs typeface="Open Sans Bol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74241" y="1169019"/>
              <a:ext cx="1086402" cy="5274024"/>
              <a:chOff x="4302282" y="1229997"/>
              <a:chExt cx="1086402" cy="5274024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4304142" y="1229997"/>
                <a:ext cx="1075786" cy="484632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latin typeface="Open Sans Bold"/>
                  <a:cs typeface="Open Sans Bold"/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4302282" y="3889090"/>
                <a:ext cx="1075786" cy="484632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latin typeface="Open Sans Bold"/>
                  <a:cs typeface="Open Sans Bold"/>
                </a:endParaRPr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4304143" y="4632406"/>
                <a:ext cx="1075782" cy="484632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latin typeface="Open Sans Bold"/>
                  <a:cs typeface="Open Sans Bold"/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4302282" y="5306466"/>
                <a:ext cx="1077643" cy="516431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latin typeface="Open Sans Bold"/>
                  <a:cs typeface="Open Sans Bold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4302283" y="6019389"/>
                <a:ext cx="1077642" cy="484632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latin typeface="Open Sans Bold"/>
                  <a:cs typeface="Open Sans Bold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4304142" y="1925088"/>
                <a:ext cx="1075785" cy="484632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latin typeface="Open Sans Bold"/>
                  <a:cs typeface="Open Sans Bold"/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4312899" y="2585441"/>
                <a:ext cx="1075785" cy="484632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latin typeface="Open Sans Bold"/>
                  <a:cs typeface="Open Sans 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5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980" y="860151"/>
            <a:ext cx="9901849" cy="423094"/>
          </a:xfrm>
        </p:spPr>
        <p:txBody>
          <a:bodyPr/>
          <a:lstStyle/>
          <a:p>
            <a:r>
              <a:rPr lang="en-US" dirty="0"/>
              <a:t>The Hybrid Cloud Strategy must provide ‘freedom of choice’ across cloud and on-premise services, stimulating innovation and accelerating transformation of healthcare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56116" y="2435019"/>
            <a:ext cx="2979476" cy="332399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Recommendations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3113" y="2435020"/>
            <a:ext cx="180064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Conclusions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0604" y="2435021"/>
            <a:ext cx="2059113" cy="332399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Opportunity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86168" y="1631098"/>
            <a:ext cx="698729" cy="697143"/>
            <a:chOff x="9453373" y="2636377"/>
            <a:chExt cx="698547" cy="697143"/>
          </a:xfrm>
        </p:grpSpPr>
        <p:sp>
          <p:nvSpPr>
            <p:cNvPr id="13" name="Oval 12"/>
            <p:cNvSpPr/>
            <p:nvPr/>
          </p:nvSpPr>
          <p:spPr>
            <a:xfrm>
              <a:off x="9453373" y="2636377"/>
              <a:ext cx="698547" cy="697143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Open Sans Bold"/>
                <a:cs typeface="Open Sans Bold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479" y="2735781"/>
              <a:ext cx="498334" cy="498334"/>
            </a:xfrm>
            <a:prstGeom prst="rect">
              <a:avLst/>
            </a:prstGeom>
          </p:spPr>
        </p:pic>
      </p:grpSp>
      <p:sp>
        <p:nvSpPr>
          <p:cNvPr id="15" name="Oval 14"/>
          <p:cNvSpPr/>
          <p:nvPr/>
        </p:nvSpPr>
        <p:spPr>
          <a:xfrm>
            <a:off x="1970798" y="1631098"/>
            <a:ext cx="698729" cy="69714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latin typeface="Open Sans Bold"/>
              <a:cs typeface="Open Sans Bold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76969" y="1631098"/>
            <a:ext cx="698729" cy="69714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70321" y="2675752"/>
            <a:ext cx="0" cy="356616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7212" y="2838020"/>
            <a:ext cx="3454951" cy="3431576"/>
          </a:xfrm>
          <a:prstGeom prst="rect">
            <a:avLst/>
          </a:prstGeom>
          <a:noFill/>
        </p:spPr>
        <p:txBody>
          <a:bodyPr wrap="square" lIns="91440" tIns="0" rIns="91440" bIns="91440" rtlCol="0" anchor="t">
            <a:noAutofit/>
          </a:bodyPr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cloud environments provide flexible ways to leverage pre-built capabilities in an on-demand fashion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done right, cloud strategies enable enterprises to innovate faster and reduce opportunity cost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Developers want to use easily consumable cloud services for innovation and experimentation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Modern infrastructure teams are looking for simple and affordable ways to enable and delivery business 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0321" y="2826118"/>
            <a:ext cx="3987424" cy="3431577"/>
          </a:xfrm>
          <a:prstGeom prst="rect">
            <a:avLst/>
          </a:prstGeom>
          <a:noFill/>
        </p:spPr>
        <p:txBody>
          <a:bodyPr wrap="square" lIns="91440" tIns="0" rIns="91440" bIns="91440" rtlCol="0" anchor="t">
            <a:noAutofit/>
          </a:bodyPr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No single cloud provider will have all the services needed to accelerate the CVS Health transformation of healthcare</a:t>
            </a:r>
            <a:endParaRPr lang="en-US"/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It is critically important to have freedom of choice across all available services, whether cloud hosted or on-premise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Connected Health requires a cohesive approach to integrating all cloud and on-premise services across the company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Cloud-legacy-applications are a tangible risk in an environment that allows building of cloud solutions without integration into the broader CVS Health ecosystem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57745" y="2827666"/>
            <a:ext cx="3724953" cy="3431576"/>
          </a:xfrm>
          <a:prstGeom prst="rect">
            <a:avLst/>
          </a:prstGeom>
          <a:noFill/>
        </p:spPr>
        <p:txBody>
          <a:bodyPr wrap="square" lIns="91440" tIns="0" rIns="91440" bIns="91440" rtlCol="0" anchor="t">
            <a:noAutofit/>
          </a:bodyPr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Adopt a hybrid cloud strategy based on all mission critical and business critical assets being hybrid cloud connected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Invest in an omni-cloud Hybrid Cloud Control Plane to ensure robust security and operational stability, apply to all leveraged cloud environments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Stand up support and enablement functions to accelerate the CVS Health journey to hybrid cloud, whether through migrating existing assets or through building brand new hybrid cloud solutions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057745" y="2675752"/>
            <a:ext cx="0" cy="356616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4899"/>
          <p:cNvSpPr>
            <a:spLocks noEditPoints="1"/>
          </p:cNvSpPr>
          <p:nvPr/>
        </p:nvSpPr>
        <p:spPr bwMode="auto">
          <a:xfrm>
            <a:off x="5843987" y="1760982"/>
            <a:ext cx="392933" cy="392831"/>
          </a:xfrm>
          <a:custGeom>
            <a:avLst/>
            <a:gdLst>
              <a:gd name="T0" fmla="*/ 190 w 324"/>
              <a:gd name="T1" fmla="*/ 0 h 324"/>
              <a:gd name="T2" fmla="*/ 134 w 324"/>
              <a:gd name="T3" fmla="*/ 20 h 324"/>
              <a:gd name="T4" fmla="*/ 90 w 324"/>
              <a:gd name="T5" fmla="*/ 74 h 324"/>
              <a:gd name="T6" fmla="*/ 82 w 324"/>
              <a:gd name="T7" fmla="*/ 120 h 324"/>
              <a:gd name="T8" fmla="*/ 84 w 324"/>
              <a:gd name="T9" fmla="*/ 146 h 324"/>
              <a:gd name="T10" fmla="*/ 118 w 324"/>
              <a:gd name="T11" fmla="*/ 206 h 324"/>
              <a:gd name="T12" fmla="*/ 178 w 324"/>
              <a:gd name="T13" fmla="*/ 240 h 324"/>
              <a:gd name="T14" fmla="*/ 202 w 324"/>
              <a:gd name="T15" fmla="*/ 242 h 324"/>
              <a:gd name="T16" fmla="*/ 250 w 324"/>
              <a:gd name="T17" fmla="*/ 232 h 324"/>
              <a:gd name="T18" fmla="*/ 304 w 324"/>
              <a:gd name="T19" fmla="*/ 188 h 324"/>
              <a:gd name="T20" fmla="*/ 324 w 324"/>
              <a:gd name="T21" fmla="*/ 132 h 324"/>
              <a:gd name="T22" fmla="*/ 324 w 324"/>
              <a:gd name="T23" fmla="*/ 108 h 324"/>
              <a:gd name="T24" fmla="*/ 304 w 324"/>
              <a:gd name="T25" fmla="*/ 52 h 324"/>
              <a:gd name="T26" fmla="*/ 250 w 324"/>
              <a:gd name="T27" fmla="*/ 8 h 324"/>
              <a:gd name="T28" fmla="*/ 202 w 324"/>
              <a:gd name="T29" fmla="*/ 0 h 324"/>
              <a:gd name="T30" fmla="*/ 202 w 324"/>
              <a:gd name="T31" fmla="*/ 212 h 324"/>
              <a:gd name="T32" fmla="*/ 152 w 324"/>
              <a:gd name="T33" fmla="*/ 196 h 324"/>
              <a:gd name="T34" fmla="*/ 118 w 324"/>
              <a:gd name="T35" fmla="*/ 156 h 324"/>
              <a:gd name="T36" fmla="*/ 112 w 324"/>
              <a:gd name="T37" fmla="*/ 120 h 324"/>
              <a:gd name="T38" fmla="*/ 128 w 324"/>
              <a:gd name="T39" fmla="*/ 70 h 324"/>
              <a:gd name="T40" fmla="*/ 168 w 324"/>
              <a:gd name="T41" fmla="*/ 36 h 324"/>
              <a:gd name="T42" fmla="*/ 202 w 324"/>
              <a:gd name="T43" fmla="*/ 30 h 324"/>
              <a:gd name="T44" fmla="*/ 254 w 324"/>
              <a:gd name="T45" fmla="*/ 46 h 324"/>
              <a:gd name="T46" fmla="*/ 286 w 324"/>
              <a:gd name="T47" fmla="*/ 86 h 324"/>
              <a:gd name="T48" fmla="*/ 294 w 324"/>
              <a:gd name="T49" fmla="*/ 120 h 324"/>
              <a:gd name="T50" fmla="*/ 278 w 324"/>
              <a:gd name="T51" fmla="*/ 172 h 324"/>
              <a:gd name="T52" fmla="*/ 238 w 324"/>
              <a:gd name="T53" fmla="*/ 204 h 324"/>
              <a:gd name="T54" fmla="*/ 202 w 324"/>
              <a:gd name="T55" fmla="*/ 212 h 324"/>
              <a:gd name="T56" fmla="*/ 138 w 324"/>
              <a:gd name="T57" fmla="*/ 130 h 324"/>
              <a:gd name="T58" fmla="*/ 132 w 324"/>
              <a:gd name="T59" fmla="*/ 120 h 324"/>
              <a:gd name="T60" fmla="*/ 138 w 324"/>
              <a:gd name="T61" fmla="*/ 94 h 324"/>
              <a:gd name="T62" fmla="*/ 164 w 324"/>
              <a:gd name="T63" fmla="*/ 62 h 324"/>
              <a:gd name="T64" fmla="*/ 202 w 324"/>
              <a:gd name="T65" fmla="*/ 50 h 324"/>
              <a:gd name="T66" fmla="*/ 210 w 324"/>
              <a:gd name="T67" fmla="*/ 54 h 324"/>
              <a:gd name="T68" fmla="*/ 212 w 324"/>
              <a:gd name="T69" fmla="*/ 60 h 324"/>
              <a:gd name="T70" fmla="*/ 206 w 324"/>
              <a:gd name="T71" fmla="*/ 70 h 324"/>
              <a:gd name="T72" fmla="*/ 192 w 324"/>
              <a:gd name="T73" fmla="*/ 72 h 324"/>
              <a:gd name="T74" fmla="*/ 168 w 324"/>
              <a:gd name="T75" fmla="*/ 86 h 324"/>
              <a:gd name="T76" fmla="*/ 154 w 324"/>
              <a:gd name="T77" fmla="*/ 110 h 324"/>
              <a:gd name="T78" fmla="*/ 152 w 324"/>
              <a:gd name="T79" fmla="*/ 124 h 324"/>
              <a:gd name="T80" fmla="*/ 142 w 324"/>
              <a:gd name="T81" fmla="*/ 130 h 324"/>
              <a:gd name="T82" fmla="*/ 48 w 324"/>
              <a:gd name="T83" fmla="*/ 316 h 324"/>
              <a:gd name="T84" fmla="*/ 28 w 324"/>
              <a:gd name="T85" fmla="*/ 324 h 324"/>
              <a:gd name="T86" fmla="*/ 8 w 324"/>
              <a:gd name="T87" fmla="*/ 316 h 324"/>
              <a:gd name="T88" fmla="*/ 0 w 324"/>
              <a:gd name="T89" fmla="*/ 296 h 324"/>
              <a:gd name="T90" fmla="*/ 86 w 324"/>
              <a:gd name="T91" fmla="*/ 198 h 324"/>
              <a:gd name="T92" fmla="*/ 102 w 324"/>
              <a:gd name="T93" fmla="*/ 220 h 324"/>
              <a:gd name="T94" fmla="*/ 124 w 324"/>
              <a:gd name="T95" fmla="*/ 23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4" h="324">
                <a:moveTo>
                  <a:pt x="202" y="0"/>
                </a:moveTo>
                <a:lnTo>
                  <a:pt x="202" y="0"/>
                </a:lnTo>
                <a:lnTo>
                  <a:pt x="190" y="0"/>
                </a:lnTo>
                <a:lnTo>
                  <a:pt x="178" y="2"/>
                </a:lnTo>
                <a:lnTo>
                  <a:pt x="156" y="8"/>
                </a:lnTo>
                <a:lnTo>
                  <a:pt x="134" y="20"/>
                </a:lnTo>
                <a:lnTo>
                  <a:pt x="118" y="34"/>
                </a:lnTo>
                <a:lnTo>
                  <a:pt x="102" y="52"/>
                </a:lnTo>
                <a:lnTo>
                  <a:pt x="90" y="74"/>
                </a:lnTo>
                <a:lnTo>
                  <a:pt x="84" y="96"/>
                </a:lnTo>
                <a:lnTo>
                  <a:pt x="82" y="108"/>
                </a:lnTo>
                <a:lnTo>
                  <a:pt x="82" y="120"/>
                </a:lnTo>
                <a:lnTo>
                  <a:pt x="82" y="120"/>
                </a:lnTo>
                <a:lnTo>
                  <a:pt x="82" y="132"/>
                </a:lnTo>
                <a:lnTo>
                  <a:pt x="84" y="146"/>
                </a:lnTo>
                <a:lnTo>
                  <a:pt x="90" y="168"/>
                </a:lnTo>
                <a:lnTo>
                  <a:pt x="102" y="188"/>
                </a:lnTo>
                <a:lnTo>
                  <a:pt x="118" y="206"/>
                </a:lnTo>
                <a:lnTo>
                  <a:pt x="134" y="222"/>
                </a:lnTo>
                <a:lnTo>
                  <a:pt x="156" y="232"/>
                </a:lnTo>
                <a:lnTo>
                  <a:pt x="178" y="240"/>
                </a:lnTo>
                <a:lnTo>
                  <a:pt x="190" y="242"/>
                </a:lnTo>
                <a:lnTo>
                  <a:pt x="202" y="242"/>
                </a:lnTo>
                <a:lnTo>
                  <a:pt x="202" y="242"/>
                </a:lnTo>
                <a:lnTo>
                  <a:pt x="216" y="242"/>
                </a:lnTo>
                <a:lnTo>
                  <a:pt x="228" y="240"/>
                </a:lnTo>
                <a:lnTo>
                  <a:pt x="250" y="232"/>
                </a:lnTo>
                <a:lnTo>
                  <a:pt x="270" y="222"/>
                </a:lnTo>
                <a:lnTo>
                  <a:pt x="288" y="206"/>
                </a:lnTo>
                <a:lnTo>
                  <a:pt x="304" y="188"/>
                </a:lnTo>
                <a:lnTo>
                  <a:pt x="314" y="168"/>
                </a:lnTo>
                <a:lnTo>
                  <a:pt x="322" y="146"/>
                </a:lnTo>
                <a:lnTo>
                  <a:pt x="324" y="132"/>
                </a:lnTo>
                <a:lnTo>
                  <a:pt x="324" y="120"/>
                </a:lnTo>
                <a:lnTo>
                  <a:pt x="324" y="120"/>
                </a:lnTo>
                <a:lnTo>
                  <a:pt x="324" y="108"/>
                </a:lnTo>
                <a:lnTo>
                  <a:pt x="322" y="96"/>
                </a:lnTo>
                <a:lnTo>
                  <a:pt x="314" y="74"/>
                </a:lnTo>
                <a:lnTo>
                  <a:pt x="304" y="52"/>
                </a:lnTo>
                <a:lnTo>
                  <a:pt x="288" y="34"/>
                </a:lnTo>
                <a:lnTo>
                  <a:pt x="270" y="20"/>
                </a:lnTo>
                <a:lnTo>
                  <a:pt x="250" y="8"/>
                </a:lnTo>
                <a:lnTo>
                  <a:pt x="228" y="2"/>
                </a:lnTo>
                <a:lnTo>
                  <a:pt x="216" y="0"/>
                </a:lnTo>
                <a:lnTo>
                  <a:pt x="202" y="0"/>
                </a:lnTo>
                <a:lnTo>
                  <a:pt x="202" y="0"/>
                </a:lnTo>
                <a:close/>
                <a:moveTo>
                  <a:pt x="202" y="212"/>
                </a:moveTo>
                <a:lnTo>
                  <a:pt x="202" y="212"/>
                </a:lnTo>
                <a:lnTo>
                  <a:pt x="184" y="210"/>
                </a:lnTo>
                <a:lnTo>
                  <a:pt x="168" y="204"/>
                </a:lnTo>
                <a:lnTo>
                  <a:pt x="152" y="196"/>
                </a:lnTo>
                <a:lnTo>
                  <a:pt x="138" y="184"/>
                </a:lnTo>
                <a:lnTo>
                  <a:pt x="128" y="172"/>
                </a:lnTo>
                <a:lnTo>
                  <a:pt x="118" y="156"/>
                </a:lnTo>
                <a:lnTo>
                  <a:pt x="114" y="138"/>
                </a:lnTo>
                <a:lnTo>
                  <a:pt x="112" y="120"/>
                </a:lnTo>
                <a:lnTo>
                  <a:pt x="112" y="120"/>
                </a:lnTo>
                <a:lnTo>
                  <a:pt x="114" y="102"/>
                </a:lnTo>
                <a:lnTo>
                  <a:pt x="118" y="86"/>
                </a:lnTo>
                <a:lnTo>
                  <a:pt x="128" y="70"/>
                </a:lnTo>
                <a:lnTo>
                  <a:pt x="138" y="56"/>
                </a:lnTo>
                <a:lnTo>
                  <a:pt x="152" y="46"/>
                </a:lnTo>
                <a:lnTo>
                  <a:pt x="168" y="36"/>
                </a:lnTo>
                <a:lnTo>
                  <a:pt x="184" y="32"/>
                </a:lnTo>
                <a:lnTo>
                  <a:pt x="202" y="30"/>
                </a:lnTo>
                <a:lnTo>
                  <a:pt x="202" y="30"/>
                </a:lnTo>
                <a:lnTo>
                  <a:pt x="222" y="32"/>
                </a:lnTo>
                <a:lnTo>
                  <a:pt x="238" y="36"/>
                </a:lnTo>
                <a:lnTo>
                  <a:pt x="254" y="46"/>
                </a:lnTo>
                <a:lnTo>
                  <a:pt x="268" y="56"/>
                </a:lnTo>
                <a:lnTo>
                  <a:pt x="278" y="70"/>
                </a:lnTo>
                <a:lnTo>
                  <a:pt x="286" y="86"/>
                </a:lnTo>
                <a:lnTo>
                  <a:pt x="292" y="102"/>
                </a:lnTo>
                <a:lnTo>
                  <a:pt x="294" y="120"/>
                </a:lnTo>
                <a:lnTo>
                  <a:pt x="294" y="120"/>
                </a:lnTo>
                <a:lnTo>
                  <a:pt x="292" y="138"/>
                </a:lnTo>
                <a:lnTo>
                  <a:pt x="286" y="156"/>
                </a:lnTo>
                <a:lnTo>
                  <a:pt x="278" y="172"/>
                </a:lnTo>
                <a:lnTo>
                  <a:pt x="268" y="184"/>
                </a:lnTo>
                <a:lnTo>
                  <a:pt x="254" y="196"/>
                </a:lnTo>
                <a:lnTo>
                  <a:pt x="238" y="204"/>
                </a:lnTo>
                <a:lnTo>
                  <a:pt x="222" y="210"/>
                </a:lnTo>
                <a:lnTo>
                  <a:pt x="202" y="212"/>
                </a:lnTo>
                <a:lnTo>
                  <a:pt x="202" y="212"/>
                </a:lnTo>
                <a:close/>
                <a:moveTo>
                  <a:pt x="142" y="130"/>
                </a:moveTo>
                <a:lnTo>
                  <a:pt x="142" y="130"/>
                </a:lnTo>
                <a:lnTo>
                  <a:pt x="138" y="130"/>
                </a:lnTo>
                <a:lnTo>
                  <a:pt x="136" y="128"/>
                </a:lnTo>
                <a:lnTo>
                  <a:pt x="134" y="124"/>
                </a:lnTo>
                <a:lnTo>
                  <a:pt x="132" y="120"/>
                </a:lnTo>
                <a:lnTo>
                  <a:pt x="132" y="120"/>
                </a:lnTo>
                <a:lnTo>
                  <a:pt x="134" y="106"/>
                </a:lnTo>
                <a:lnTo>
                  <a:pt x="138" y="94"/>
                </a:lnTo>
                <a:lnTo>
                  <a:pt x="144" y="82"/>
                </a:lnTo>
                <a:lnTo>
                  <a:pt x="154" y="72"/>
                </a:lnTo>
                <a:lnTo>
                  <a:pt x="164" y="62"/>
                </a:lnTo>
                <a:lnTo>
                  <a:pt x="176" y="56"/>
                </a:lnTo>
                <a:lnTo>
                  <a:pt x="188" y="52"/>
                </a:lnTo>
                <a:lnTo>
                  <a:pt x="202" y="50"/>
                </a:lnTo>
                <a:lnTo>
                  <a:pt x="202" y="50"/>
                </a:lnTo>
                <a:lnTo>
                  <a:pt x="206" y="52"/>
                </a:lnTo>
                <a:lnTo>
                  <a:pt x="210" y="54"/>
                </a:lnTo>
                <a:lnTo>
                  <a:pt x="212" y="56"/>
                </a:lnTo>
                <a:lnTo>
                  <a:pt x="212" y="60"/>
                </a:lnTo>
                <a:lnTo>
                  <a:pt x="212" y="60"/>
                </a:lnTo>
                <a:lnTo>
                  <a:pt x="212" y="64"/>
                </a:lnTo>
                <a:lnTo>
                  <a:pt x="210" y="68"/>
                </a:lnTo>
                <a:lnTo>
                  <a:pt x="206" y="70"/>
                </a:lnTo>
                <a:lnTo>
                  <a:pt x="202" y="70"/>
                </a:lnTo>
                <a:lnTo>
                  <a:pt x="202" y="70"/>
                </a:lnTo>
                <a:lnTo>
                  <a:pt x="192" y="72"/>
                </a:lnTo>
                <a:lnTo>
                  <a:pt x="184" y="74"/>
                </a:lnTo>
                <a:lnTo>
                  <a:pt x="174" y="80"/>
                </a:lnTo>
                <a:lnTo>
                  <a:pt x="168" y="86"/>
                </a:lnTo>
                <a:lnTo>
                  <a:pt x="162" y="92"/>
                </a:lnTo>
                <a:lnTo>
                  <a:pt x="156" y="102"/>
                </a:lnTo>
                <a:lnTo>
                  <a:pt x="154" y="110"/>
                </a:lnTo>
                <a:lnTo>
                  <a:pt x="152" y="120"/>
                </a:lnTo>
                <a:lnTo>
                  <a:pt x="152" y="120"/>
                </a:lnTo>
                <a:lnTo>
                  <a:pt x="152" y="124"/>
                </a:lnTo>
                <a:lnTo>
                  <a:pt x="150" y="128"/>
                </a:lnTo>
                <a:lnTo>
                  <a:pt x="146" y="130"/>
                </a:lnTo>
                <a:lnTo>
                  <a:pt x="142" y="130"/>
                </a:lnTo>
                <a:lnTo>
                  <a:pt x="142" y="130"/>
                </a:lnTo>
                <a:close/>
                <a:moveTo>
                  <a:pt x="124" y="238"/>
                </a:moveTo>
                <a:lnTo>
                  <a:pt x="48" y="316"/>
                </a:lnTo>
                <a:lnTo>
                  <a:pt x="48" y="316"/>
                </a:lnTo>
                <a:lnTo>
                  <a:pt x="38" y="322"/>
                </a:lnTo>
                <a:lnTo>
                  <a:pt x="28" y="324"/>
                </a:lnTo>
                <a:lnTo>
                  <a:pt x="28" y="324"/>
                </a:lnTo>
                <a:lnTo>
                  <a:pt x="18" y="322"/>
                </a:lnTo>
                <a:lnTo>
                  <a:pt x="8" y="316"/>
                </a:lnTo>
                <a:lnTo>
                  <a:pt x="8" y="316"/>
                </a:lnTo>
                <a:lnTo>
                  <a:pt x="2" y="306"/>
                </a:lnTo>
                <a:lnTo>
                  <a:pt x="0" y="296"/>
                </a:lnTo>
                <a:lnTo>
                  <a:pt x="2" y="286"/>
                </a:lnTo>
                <a:lnTo>
                  <a:pt x="8" y="276"/>
                </a:lnTo>
                <a:lnTo>
                  <a:pt x="86" y="198"/>
                </a:lnTo>
                <a:lnTo>
                  <a:pt x="86" y="198"/>
                </a:lnTo>
                <a:lnTo>
                  <a:pt x="94" y="210"/>
                </a:lnTo>
                <a:lnTo>
                  <a:pt x="102" y="220"/>
                </a:lnTo>
                <a:lnTo>
                  <a:pt x="114" y="230"/>
                </a:lnTo>
                <a:lnTo>
                  <a:pt x="124" y="238"/>
                </a:lnTo>
                <a:lnTo>
                  <a:pt x="124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60" y="1741901"/>
            <a:ext cx="430456" cy="4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Action (1 of 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Hybrid Cloud Connect new and existing assets, drive freedom of choice to mash up hybrid capabilities in creating Connected Health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04976" y="4314873"/>
            <a:ext cx="10654709" cy="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D4008C0-B385-46CF-AC0A-8DA6EDDFE2BF}"/>
              </a:ext>
            </a:extLst>
          </p:cNvPr>
          <p:cNvGrpSpPr/>
          <p:nvPr/>
        </p:nvGrpSpPr>
        <p:grpSpPr>
          <a:xfrm>
            <a:off x="285566" y="4460842"/>
            <a:ext cx="1913915" cy="1285866"/>
            <a:chOff x="220267" y="1812011"/>
            <a:chExt cx="1394605" cy="6960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907CA7-786A-4A76-8EC1-52F34A6C3175}"/>
                </a:ext>
              </a:extLst>
            </p:cNvPr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rgbClr val="00859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E5BA69-9455-4100-BDD3-5326EB8CEAD7}"/>
                </a:ext>
              </a:extLst>
            </p:cNvPr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rgbClr val="064E69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noProof="0" dirty="0">
                  <a:solidFill>
                    <a:schemeClr val="bg1"/>
                  </a:solidFill>
                  <a:latin typeface="+mj-lt"/>
                  <a:ea typeface="Georgia" charset="0"/>
                  <a:cs typeface="Georgia" charset="0"/>
                </a:rPr>
                <a:t>IT Operations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eorgia" charset="0"/>
                <a:cs typeface="Georgia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Georgia" charset="0"/>
                <a:cs typeface="Georgia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5566" y="2423730"/>
            <a:ext cx="1913915" cy="1285866"/>
            <a:chOff x="220267" y="1812011"/>
            <a:chExt cx="1394605" cy="696064"/>
          </a:xfrm>
        </p:grpSpPr>
        <p:sp>
          <p:nvSpPr>
            <p:cNvPr id="10" name="Rectangle 9"/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rgbClr val="00859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rgbClr val="064E69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lvl="0" algn="ctr">
                <a:defRPr/>
              </a:pPr>
              <a:r>
                <a:rPr lang="en-US" sz="1400" b="1" kern="0" dirty="0">
                  <a:solidFill>
                    <a:schemeClr val="bg1"/>
                  </a:solidFill>
                  <a:ea typeface="Georgia" charset="0"/>
                  <a:cs typeface="Georgia" charset="0"/>
                </a:rPr>
                <a:t>Hybrid Cloud</a:t>
              </a:r>
            </a:p>
            <a:p>
              <a:pPr lvl="0" algn="ctr">
                <a:defRPr/>
              </a:pPr>
              <a:r>
                <a:rPr lang="en-US" sz="1400" b="1" kern="0" dirty="0">
                  <a:solidFill>
                    <a:schemeClr val="bg1"/>
                  </a:solidFill>
                  <a:ea typeface="Georgia" charset="0"/>
                  <a:cs typeface="Georgia" charset="0"/>
                </a:rPr>
                <a:t>Connected Assets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099" y="1744727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Capability 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648" y="1744727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In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5047" y="1626618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Necessary Actions</a:t>
            </a:r>
          </a:p>
        </p:txBody>
      </p:sp>
      <p:sp>
        <p:nvSpPr>
          <p:cNvPr id="16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2640215" y="4600793"/>
            <a:ext cx="2179784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Leverage Capability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96590" y="4501378"/>
            <a:ext cx="611505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Georgia" charset="0"/>
                <a:cs typeface="Georgia" charset="0"/>
              </a:rPr>
              <a:t>Expand and leverage capabilities and compute models to provide flexible services that cross infrastructure, platform, container, function and data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Centralize service inventory and 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Georgia" charset="0"/>
                <a:cs typeface="Georgia" charset="0"/>
              </a:rPr>
              <a:t>se a global catalog to register and share hybrid cloud assets and services 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Georgia" charset="0"/>
                <a:cs typeface="Georgia" charset="0"/>
              </a:rPr>
              <a:t>Enable centralized service consumption monitoring, transparent resource provisioning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70498" y="2423730"/>
            <a:ext cx="61672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Make core assets in the traditional data center environment the first class citizens of the CVS Hybrid Cloud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Georgia" charset="0"/>
              <a:cs typeface="Georgia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Georgia" charset="0"/>
                <a:cs typeface="Georgia" charset="0"/>
              </a:rPr>
              <a:t>Leverage cloud native patterns for all new product and program</a:t>
            </a:r>
            <a:r>
              <a:rPr 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  <a:ea typeface="Georgia" charset="0"/>
                <a:cs typeface="Georgia" charset="0"/>
              </a:rPr>
              <a:t>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Georgia" charset="0"/>
                <a:cs typeface="Georgia" charset="0"/>
              </a:rPr>
              <a:t> development</a:t>
            </a:r>
          </a:p>
        </p:txBody>
      </p:sp>
      <p:sp>
        <p:nvSpPr>
          <p:cNvPr id="25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3757390" y="5192526"/>
            <a:ext cx="1062609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Manage Consumption</a:t>
            </a:r>
          </a:p>
        </p:txBody>
      </p:sp>
      <p:sp>
        <p:nvSpPr>
          <p:cNvPr id="27" name="Oval 26"/>
          <p:cNvSpPr/>
          <p:nvPr/>
        </p:nvSpPr>
        <p:spPr>
          <a:xfrm rot="5400000">
            <a:off x="5403863" y="4601091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2" name="Oval 31"/>
          <p:cNvSpPr/>
          <p:nvPr/>
        </p:nvSpPr>
        <p:spPr>
          <a:xfrm rot="5400000">
            <a:off x="5403863" y="2535534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3" name="Oval 32"/>
          <p:cNvSpPr/>
          <p:nvPr/>
        </p:nvSpPr>
        <p:spPr>
          <a:xfrm rot="5400000">
            <a:off x="5396290" y="3108491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4" name="Oval 33"/>
          <p:cNvSpPr/>
          <p:nvPr/>
        </p:nvSpPr>
        <p:spPr>
          <a:xfrm rot="5400000">
            <a:off x="5396292" y="5165874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5" name="Oval 34"/>
          <p:cNvSpPr/>
          <p:nvPr/>
        </p:nvSpPr>
        <p:spPr>
          <a:xfrm rot="5400000">
            <a:off x="5396291" y="5729043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8" name="Rectangle: Rounded Corners 86">
            <a:extLst>
              <a:ext uri="{FF2B5EF4-FFF2-40B4-BE49-F238E27FC236}">
                <a16:creationId xmlns:a16="http://schemas.microsoft.com/office/drawing/2014/main" id="{F491920A-0562-420D-981D-E0F8B99A1CEB}"/>
              </a:ext>
            </a:extLst>
          </p:cNvPr>
          <p:cNvSpPr/>
          <p:nvPr/>
        </p:nvSpPr>
        <p:spPr>
          <a:xfrm>
            <a:off x="2639432" y="2563681"/>
            <a:ext cx="2180567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Bold"/>
              </a:rPr>
              <a:t>Hybrid Cloud Connect </a:t>
            </a:r>
          </a:p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Bold"/>
              </a:rPr>
              <a:t>All Existing Assets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31" name="Rectangle: Rounded Corners 86">
            <a:extLst>
              <a:ext uri="{FF2B5EF4-FFF2-40B4-BE49-F238E27FC236}">
                <a16:creationId xmlns:a16="http://schemas.microsoft.com/office/drawing/2014/main" id="{F491920A-0562-420D-981D-E0F8B99A1CEB}"/>
              </a:ext>
            </a:extLst>
          </p:cNvPr>
          <p:cNvSpPr/>
          <p:nvPr/>
        </p:nvSpPr>
        <p:spPr>
          <a:xfrm>
            <a:off x="2639432" y="3155414"/>
            <a:ext cx="2180567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Bold"/>
              </a:rPr>
              <a:t>Make New Assets</a:t>
            </a:r>
          </a:p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Open Sans Bold"/>
              </a:rPr>
              <a:t>Hybrid Cloud Connected</a:t>
            </a:r>
          </a:p>
        </p:txBody>
      </p:sp>
      <p:sp>
        <p:nvSpPr>
          <p:cNvPr id="40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2640215" y="5192500"/>
            <a:ext cx="1072887" cy="5542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Global Catalog</a:t>
            </a:r>
          </a:p>
        </p:txBody>
      </p:sp>
    </p:spTree>
    <p:extLst>
      <p:ext uri="{BB962C8B-B14F-4D97-AF65-F5344CB8AC3E}">
        <p14:creationId xmlns:p14="http://schemas.microsoft.com/office/powerpoint/2010/main" val="30945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Action (2 of 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5775" y="860151"/>
            <a:ext cx="9782176" cy="423094"/>
          </a:xfrm>
        </p:spPr>
        <p:txBody>
          <a:bodyPr/>
          <a:lstStyle/>
          <a:p>
            <a:r>
              <a:rPr lang="en-US" dirty="0"/>
              <a:t>An optimized CVS Health Hybrid Cloud requires integration across the enterprise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6978" y="4395825"/>
            <a:ext cx="10654709" cy="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5566" y="2423730"/>
            <a:ext cx="1913915" cy="1285866"/>
            <a:chOff x="220267" y="1812011"/>
            <a:chExt cx="1394605" cy="696064"/>
          </a:xfrm>
        </p:grpSpPr>
        <p:sp>
          <p:nvSpPr>
            <p:cNvPr id="7" name="Rectangle 6"/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rgbClr val="00859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rgbClr val="064E69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Georgia" charset="0"/>
                  <a:cs typeface="Georgia" charset="0"/>
                </a:rPr>
                <a:t>Ecosystem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+mj-lt"/>
                  <a:ea typeface="Georgia" charset="0"/>
                  <a:cs typeface="Georgia" charset="0"/>
                </a:rPr>
                <a:t>&amp; Integration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Georgia" charset="0"/>
                <a:cs typeface="Georgia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4008C0-B385-46CF-AC0A-8DA6EDDFE2BF}"/>
              </a:ext>
            </a:extLst>
          </p:cNvPr>
          <p:cNvGrpSpPr/>
          <p:nvPr/>
        </p:nvGrpSpPr>
        <p:grpSpPr>
          <a:xfrm>
            <a:off x="285566" y="4664556"/>
            <a:ext cx="1913915" cy="1285866"/>
            <a:chOff x="220267" y="1812011"/>
            <a:chExt cx="1394605" cy="69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07CA7-786A-4A76-8EC1-52F34A6C3175}"/>
                </a:ext>
              </a:extLst>
            </p:cNvPr>
            <p:cNvSpPr/>
            <p:nvPr/>
          </p:nvSpPr>
          <p:spPr>
            <a:xfrm>
              <a:off x="220267" y="1812011"/>
              <a:ext cx="1252341" cy="620306"/>
            </a:xfrm>
            <a:prstGeom prst="rect">
              <a:avLst/>
            </a:prstGeom>
            <a:solidFill>
              <a:srgbClr val="00859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E5BA69-9455-4100-BDD3-5326EB8CEAD7}"/>
                </a:ext>
              </a:extLst>
            </p:cNvPr>
            <p:cNvSpPr/>
            <p:nvPr/>
          </p:nvSpPr>
          <p:spPr>
            <a:xfrm>
              <a:off x="282415" y="1887769"/>
              <a:ext cx="1332457" cy="620306"/>
            </a:xfrm>
            <a:prstGeom prst="rect">
              <a:avLst/>
            </a:prstGeom>
            <a:solidFill>
              <a:srgbClr val="064E69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ea typeface="Georgia" charset="0"/>
                  <a:cs typeface="Georgia" charset="0"/>
                </a:rPr>
                <a:t>Infrastructure</a:t>
              </a:r>
            </a:p>
            <a:p>
              <a:pPr lvl="0" algn="ctr">
                <a:defRPr/>
              </a:pPr>
              <a:r>
                <a:rPr lang="en-US" sz="1400" b="1" kern="0" dirty="0">
                  <a:solidFill>
                    <a:schemeClr val="bg1"/>
                  </a:solidFill>
                  <a:ea typeface="Georgia" charset="0"/>
                  <a:cs typeface="Georgia" charset="0"/>
                </a:rPr>
                <a:t> &amp; </a:t>
              </a:r>
              <a:r>
                <a:rPr lang="en-US" sz="1400" b="1" kern="0" dirty="0">
                  <a:solidFill>
                    <a:prstClr val="white"/>
                  </a:solidFill>
                  <a:ea typeface="Georgia" charset="0"/>
                  <a:cs typeface="Georgia" charset="0"/>
                </a:rPr>
                <a:t>Management</a:t>
              </a:r>
            </a:p>
            <a:p>
              <a:pPr lvl="0"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ea typeface="Georgia" charset="0"/>
                  <a:cs typeface="Georgia" charset="0"/>
                </a:rPr>
                <a:t>Platform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eorgia" charset="0"/>
                <a:cs typeface="Georgia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099" y="1744727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Capability 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3848" y="1744727"/>
            <a:ext cx="2458137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In Scope</a:t>
            </a:r>
            <a:endParaRPr lang="en-US" sz="1600" b="1" baseline="30000" dirty="0">
              <a:solidFill>
                <a:schemeClr val="accent2"/>
              </a:solidFill>
              <a:cs typeface="Open Sans Light"/>
            </a:endParaRPr>
          </a:p>
        </p:txBody>
      </p:sp>
      <p:sp>
        <p:nvSpPr>
          <p:cNvPr id="14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2353848" y="3169293"/>
            <a:ext cx="2458136" cy="5542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API Management Platform</a:t>
            </a:r>
          </a:p>
        </p:txBody>
      </p:sp>
      <p:sp>
        <p:nvSpPr>
          <p:cNvPr id="16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2353848" y="2563707"/>
            <a:ext cx="1200117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Global Identity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Preferences</a:t>
            </a:r>
          </a:p>
        </p:txBody>
      </p:sp>
      <p:sp>
        <p:nvSpPr>
          <p:cNvPr id="18" name="Oval 17"/>
          <p:cNvSpPr/>
          <p:nvPr/>
        </p:nvSpPr>
        <p:spPr>
          <a:xfrm rot="5400000">
            <a:off x="5316497" y="3687907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9537" y="1744727"/>
            <a:ext cx="2943648" cy="281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Necessary Actions</a:t>
            </a:r>
          </a:p>
        </p:txBody>
      </p:sp>
      <p:sp>
        <p:nvSpPr>
          <p:cNvPr id="20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3600511" y="2563707"/>
            <a:ext cx="1211473" cy="554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Account for Life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Omni Channel</a:t>
            </a:r>
          </a:p>
        </p:txBody>
      </p:sp>
      <p:sp>
        <p:nvSpPr>
          <p:cNvPr id="21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2514236" y="5411028"/>
            <a:ext cx="2081618" cy="539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Open Sans Bold"/>
              </a:rPr>
              <a:t>Hybrid Cloud Control Plane</a:t>
            </a:r>
            <a:endParaRPr lang="en-US" sz="10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2" name="Rectangle: Rounded Corners 88">
            <a:extLst>
              <a:ext uri="{FF2B5EF4-FFF2-40B4-BE49-F238E27FC236}">
                <a16:creationId xmlns:a16="http://schemas.microsoft.com/office/drawing/2014/main" id="{4929B503-D3D0-49C4-8FD3-0ECC3FF850F9}"/>
              </a:ext>
            </a:extLst>
          </p:cNvPr>
          <p:cNvSpPr/>
          <p:nvPr/>
        </p:nvSpPr>
        <p:spPr>
          <a:xfrm>
            <a:off x="2512075" y="4804507"/>
            <a:ext cx="2083779" cy="525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cs typeface="Open Sans Bold"/>
              </a:rPr>
              <a:t>Network Backbone</a:t>
            </a:r>
            <a:endParaRPr lang="en-US" sz="10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16795" y="2302281"/>
            <a:ext cx="6498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Enforce adoption of Global Identity and Account for Life across all constituents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Georgia" charset="0"/>
              <a:cs typeface="Georgia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 customer Preference to engage consistent and compliant personalization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Georgia" charset="0"/>
              <a:cs typeface="Georgia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Georgia" charset="0"/>
                <a:cs typeface="Georgia" charset="0"/>
              </a:rPr>
              <a:t>Enable Omni Channel interaction to deliver connected experience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Build out and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unify Hybrid Cloud API management on a single platform</a:t>
            </a:r>
          </a:p>
        </p:txBody>
      </p:sp>
      <p:sp>
        <p:nvSpPr>
          <p:cNvPr id="24" name="Oval 23"/>
          <p:cNvSpPr/>
          <p:nvPr/>
        </p:nvSpPr>
        <p:spPr>
          <a:xfrm rot="5400000">
            <a:off x="5316497" y="3330470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25" name="Oval 24"/>
          <p:cNvSpPr/>
          <p:nvPr/>
        </p:nvSpPr>
        <p:spPr>
          <a:xfrm rot="5400000">
            <a:off x="5316870" y="2752046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26" name="Oval 25"/>
          <p:cNvSpPr/>
          <p:nvPr/>
        </p:nvSpPr>
        <p:spPr>
          <a:xfrm rot="5400000">
            <a:off x="5316869" y="2385358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1" name="Oval 30"/>
          <p:cNvSpPr/>
          <p:nvPr/>
        </p:nvSpPr>
        <p:spPr>
          <a:xfrm rot="5400000">
            <a:off x="5317206" y="5195660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2" name="Oval 31"/>
          <p:cNvSpPr/>
          <p:nvPr/>
        </p:nvSpPr>
        <p:spPr>
          <a:xfrm rot="5400000">
            <a:off x="5316497" y="4834074"/>
            <a:ext cx="151141" cy="150545"/>
          </a:xfrm>
          <a:prstGeom prst="ellipse">
            <a:avLst/>
          </a:prstGeom>
          <a:solidFill>
            <a:srgbClr val="054D69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16795" y="4737637"/>
            <a:ext cx="649884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Georgia" charset="0"/>
                <a:cs typeface="Georgia" charset="0"/>
              </a:rPr>
              <a:t>Strengthen and promote network backbone for all hybrid cloud connections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Enhance Hybrid Cloud Control Plane management capabilities, promote unified adoption</a:t>
            </a:r>
          </a:p>
        </p:txBody>
      </p:sp>
    </p:spTree>
    <p:extLst>
      <p:ext uri="{BB962C8B-B14F-4D97-AF65-F5344CB8AC3E}">
        <p14:creationId xmlns:p14="http://schemas.microsoft.com/office/powerpoint/2010/main" val="422779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358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Opportunity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198" y="860151"/>
            <a:ext cx="10314434" cy="423094"/>
          </a:xfrm>
        </p:spPr>
        <p:txBody>
          <a:bodyPr/>
          <a:lstStyle/>
          <a:p>
            <a:r>
              <a:rPr lang="en-US" dirty="0"/>
              <a:t>The Journey to Hybrid Cloud will accelerate innovation, help deliver Connected Health, and position CVS Health to effectively combine existing and new (cloud) technologies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723" y="2737154"/>
            <a:ext cx="5171603" cy="2887729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0" rIns="18288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In order to accelerate the CVS Health transformation, we need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freedom of choice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in how we bring technology to bear on business problems and opportunities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3265" y="2052736"/>
            <a:ext cx="11107057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7870" y="1912777"/>
            <a:ext cx="2730137" cy="2799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Opportunity Statement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0230" y="1921184"/>
            <a:ext cx="1400993" cy="2799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Overview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7061" y="2651416"/>
            <a:ext cx="294706" cy="28178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76885" y="2418247"/>
            <a:ext cx="5291162" cy="37732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63550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lvl="1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cohesive approach to Hybrid Cloud we can leverage innovative technologies and capabilities, and combine them with existing assets to quickly assemble new solutions</a:t>
            </a:r>
          </a:p>
          <a:p>
            <a:pPr lvl="1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lvl="1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investments in a hybrid cloud control plane we can manage security and operational robustness across an omni-cloud environment</a:t>
            </a:r>
          </a:p>
          <a:p>
            <a:pPr lvl="1" defTabSz="456758" fontAlgn="base"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Experience</a:t>
            </a:r>
          </a:p>
          <a:p>
            <a:pPr lvl="1" fontAlgn="base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pursuing a path of making everything Hybrid Cloud Connected we can provide a connected and responsive experience regardless of deployment location and hosting model for the underlying IT assets</a:t>
            </a:r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6167483" y="2418247"/>
            <a:ext cx="418804" cy="422106"/>
          </a:xfrm>
          <a:custGeom>
            <a:avLst/>
            <a:gdLst/>
            <a:ahLst/>
            <a:cxnLst>
              <a:cxn ang="0">
                <a:pos x="232" y="144"/>
              </a:cxn>
              <a:cxn ang="0">
                <a:pos x="204" y="79"/>
              </a:cxn>
              <a:cxn ang="0">
                <a:pos x="196" y="76"/>
              </a:cxn>
              <a:cxn ang="0">
                <a:pos x="218" y="163"/>
              </a:cxn>
              <a:cxn ang="0">
                <a:pos x="210" y="171"/>
              </a:cxn>
              <a:cxn ang="0">
                <a:pos x="208" y="168"/>
              </a:cxn>
              <a:cxn ang="0">
                <a:pos x="157" y="140"/>
              </a:cxn>
              <a:cxn ang="0">
                <a:pos x="141" y="74"/>
              </a:cxn>
              <a:cxn ang="0">
                <a:pos x="144" y="65"/>
              </a:cxn>
              <a:cxn ang="0">
                <a:pos x="201" y="51"/>
              </a:cxn>
              <a:cxn ang="0">
                <a:pos x="219" y="65"/>
              </a:cxn>
              <a:cxn ang="0">
                <a:pos x="235" y="144"/>
              </a:cxn>
              <a:cxn ang="0">
                <a:pos x="36" y="172"/>
              </a:cxn>
              <a:cxn ang="0">
                <a:pos x="37" y="83"/>
              </a:cxn>
              <a:cxn ang="0">
                <a:pos x="22" y="134"/>
              </a:cxn>
              <a:cxn ang="0">
                <a:pos x="9" y="143"/>
              </a:cxn>
              <a:cxn ang="0">
                <a:pos x="13" y="64"/>
              </a:cxn>
              <a:cxn ang="0">
                <a:pos x="33" y="50"/>
              </a:cxn>
              <a:cxn ang="0">
                <a:pos x="61" y="57"/>
              </a:cxn>
              <a:cxn ang="0">
                <a:pos x="63" y="122"/>
              </a:cxn>
              <a:cxn ang="0">
                <a:pos x="65" y="57"/>
              </a:cxn>
              <a:cxn ang="0">
                <a:pos x="94" y="50"/>
              </a:cxn>
              <a:cxn ang="0">
                <a:pos x="113" y="64"/>
              </a:cxn>
              <a:cxn ang="0">
                <a:pos x="91" y="83"/>
              </a:cxn>
              <a:cxn ang="0">
                <a:pos x="90" y="84"/>
              </a:cxn>
              <a:cxn ang="0">
                <a:pos x="87" y="140"/>
              </a:cxn>
              <a:cxn ang="0">
                <a:pos x="37" y="168"/>
              </a:cxn>
              <a:cxn ang="0">
                <a:pos x="204" y="222"/>
              </a:cxn>
              <a:cxn ang="0">
                <a:pos x="170" y="201"/>
              </a:cxn>
              <a:cxn ang="0">
                <a:pos x="164" y="245"/>
              </a:cxn>
              <a:cxn ang="0">
                <a:pos x="81" y="245"/>
              </a:cxn>
              <a:cxn ang="0">
                <a:pos x="75" y="201"/>
              </a:cxn>
              <a:cxn ang="0">
                <a:pos x="41" y="222"/>
              </a:cxn>
              <a:cxn ang="0">
                <a:pos x="49" y="172"/>
              </a:cxn>
              <a:cxn ang="0">
                <a:pos x="104" y="152"/>
              </a:cxn>
              <a:cxn ang="0">
                <a:pos x="141" y="152"/>
              </a:cxn>
              <a:cxn ang="0">
                <a:pos x="196" y="172"/>
              </a:cxn>
              <a:cxn ang="0">
                <a:pos x="43" y="23"/>
              </a:cxn>
              <a:cxn ang="0">
                <a:pos x="83" y="23"/>
              </a:cxn>
              <a:cxn ang="0">
                <a:pos x="43" y="23"/>
              </a:cxn>
              <a:cxn ang="0">
                <a:pos x="165" y="15"/>
              </a:cxn>
              <a:cxn ang="0">
                <a:pos x="198" y="15"/>
              </a:cxn>
              <a:cxn ang="0">
                <a:pos x="182" y="43"/>
              </a:cxn>
              <a:cxn ang="0">
                <a:pos x="122" y="82"/>
              </a:cxn>
              <a:cxn ang="0">
                <a:pos x="122" y="144"/>
              </a:cxn>
              <a:cxn ang="0">
                <a:pos x="122" y="82"/>
              </a:cxn>
            </a:cxnLst>
            <a:rect l="0" t="0" r="r" b="b"/>
            <a:pathLst>
              <a:path w="242" h="251">
                <a:moveTo>
                  <a:pt x="235" y="144"/>
                </a:moveTo>
                <a:cubicBezTo>
                  <a:pt x="234" y="144"/>
                  <a:pt x="233" y="144"/>
                  <a:pt x="232" y="144"/>
                </a:cubicBezTo>
                <a:cubicBezTo>
                  <a:pt x="228" y="144"/>
                  <a:pt x="223" y="142"/>
                  <a:pt x="222" y="137"/>
                </a:cubicBezTo>
                <a:cubicBezTo>
                  <a:pt x="204" y="79"/>
                  <a:pt x="204" y="79"/>
                  <a:pt x="204" y="79"/>
                </a:cubicBezTo>
                <a:cubicBezTo>
                  <a:pt x="203" y="78"/>
                  <a:pt x="203" y="77"/>
                  <a:pt x="202" y="76"/>
                </a:cubicBezTo>
                <a:cubicBezTo>
                  <a:pt x="196" y="76"/>
                  <a:pt x="196" y="76"/>
                  <a:pt x="196" y="76"/>
                </a:cubicBezTo>
                <a:cubicBezTo>
                  <a:pt x="217" y="159"/>
                  <a:pt x="217" y="159"/>
                  <a:pt x="217" y="159"/>
                </a:cubicBezTo>
                <a:cubicBezTo>
                  <a:pt x="218" y="160"/>
                  <a:pt x="218" y="161"/>
                  <a:pt x="218" y="163"/>
                </a:cubicBezTo>
                <a:cubicBezTo>
                  <a:pt x="218" y="167"/>
                  <a:pt x="214" y="171"/>
                  <a:pt x="210" y="171"/>
                </a:cubicBezTo>
                <a:cubicBezTo>
                  <a:pt x="210" y="171"/>
                  <a:pt x="210" y="171"/>
                  <a:pt x="210" y="171"/>
                </a:cubicBezTo>
                <a:cubicBezTo>
                  <a:pt x="209" y="171"/>
                  <a:pt x="209" y="171"/>
                  <a:pt x="209" y="171"/>
                </a:cubicBezTo>
                <a:cubicBezTo>
                  <a:pt x="208" y="170"/>
                  <a:pt x="208" y="169"/>
                  <a:pt x="208" y="168"/>
                </a:cubicBezTo>
                <a:cubicBezTo>
                  <a:pt x="203" y="151"/>
                  <a:pt x="186" y="140"/>
                  <a:pt x="168" y="140"/>
                </a:cubicBezTo>
                <a:cubicBezTo>
                  <a:pt x="157" y="140"/>
                  <a:pt x="157" y="140"/>
                  <a:pt x="157" y="140"/>
                </a:cubicBezTo>
                <a:cubicBezTo>
                  <a:pt x="163" y="132"/>
                  <a:pt x="166" y="123"/>
                  <a:pt x="166" y="113"/>
                </a:cubicBezTo>
                <a:cubicBezTo>
                  <a:pt x="166" y="96"/>
                  <a:pt x="156" y="81"/>
                  <a:pt x="141" y="74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7" y="56"/>
                  <a:pt x="154" y="51"/>
                  <a:pt x="163" y="51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9" y="51"/>
                  <a:pt x="216" y="56"/>
                  <a:pt x="219" y="65"/>
                </a:cubicBezTo>
                <a:cubicBezTo>
                  <a:pt x="219" y="65"/>
                  <a:pt x="219" y="65"/>
                  <a:pt x="219" y="65"/>
                </a:cubicBezTo>
                <a:cubicBezTo>
                  <a:pt x="241" y="132"/>
                  <a:pt x="241" y="132"/>
                  <a:pt x="241" y="132"/>
                </a:cubicBezTo>
                <a:cubicBezTo>
                  <a:pt x="242" y="137"/>
                  <a:pt x="240" y="142"/>
                  <a:pt x="235" y="144"/>
                </a:cubicBezTo>
                <a:close/>
                <a:moveTo>
                  <a:pt x="37" y="168"/>
                </a:moveTo>
                <a:cubicBezTo>
                  <a:pt x="37" y="169"/>
                  <a:pt x="36" y="170"/>
                  <a:pt x="36" y="172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37" y="83"/>
                  <a:pt x="37" y="83"/>
                  <a:pt x="37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1" y="139"/>
                  <a:pt x="17" y="143"/>
                  <a:pt x="11" y="143"/>
                </a:cubicBezTo>
                <a:cubicBezTo>
                  <a:pt x="11" y="143"/>
                  <a:pt x="10" y="143"/>
                  <a:pt x="9" y="143"/>
                </a:cubicBezTo>
                <a:cubicBezTo>
                  <a:pt x="4" y="142"/>
                  <a:pt x="0" y="136"/>
                  <a:pt x="1" y="131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4"/>
                  <a:pt x="13" y="63"/>
                  <a:pt x="14" y="63"/>
                </a:cubicBezTo>
                <a:cubicBezTo>
                  <a:pt x="16" y="55"/>
                  <a:pt x="24" y="50"/>
                  <a:pt x="33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57"/>
                  <a:pt x="61" y="57"/>
                  <a:pt x="61" y="57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65" y="57"/>
                  <a:pt x="65" y="57"/>
                  <a:pt x="65" y="57"/>
                </a:cubicBezTo>
                <a:cubicBezTo>
                  <a:pt x="72" y="50"/>
                  <a:pt x="72" y="50"/>
                  <a:pt x="72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103" y="50"/>
                  <a:pt x="110" y="55"/>
                  <a:pt x="113" y="6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05" y="72"/>
                  <a:pt x="97" y="76"/>
                  <a:pt x="91" y="83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4"/>
                  <a:pt x="90" y="84"/>
                  <a:pt x="90" y="84"/>
                </a:cubicBezTo>
                <a:cubicBezTo>
                  <a:pt x="83" y="91"/>
                  <a:pt x="79" y="102"/>
                  <a:pt x="79" y="113"/>
                </a:cubicBezTo>
                <a:cubicBezTo>
                  <a:pt x="79" y="123"/>
                  <a:pt x="82" y="132"/>
                  <a:pt x="87" y="140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59" y="140"/>
                  <a:pt x="42" y="151"/>
                  <a:pt x="37" y="168"/>
                </a:cubicBezTo>
                <a:close/>
                <a:moveTo>
                  <a:pt x="196" y="174"/>
                </a:moveTo>
                <a:cubicBezTo>
                  <a:pt x="204" y="222"/>
                  <a:pt x="204" y="222"/>
                  <a:pt x="204" y="222"/>
                </a:cubicBezTo>
                <a:cubicBezTo>
                  <a:pt x="196" y="229"/>
                  <a:pt x="186" y="235"/>
                  <a:pt x="176" y="240"/>
                </a:cubicBezTo>
                <a:cubicBezTo>
                  <a:pt x="170" y="201"/>
                  <a:pt x="170" y="201"/>
                  <a:pt x="170" y="201"/>
                </a:cubicBezTo>
                <a:cubicBezTo>
                  <a:pt x="162" y="201"/>
                  <a:pt x="162" y="201"/>
                  <a:pt x="162" y="201"/>
                </a:cubicBezTo>
                <a:cubicBezTo>
                  <a:pt x="164" y="245"/>
                  <a:pt x="164" y="245"/>
                  <a:pt x="164" y="245"/>
                </a:cubicBezTo>
                <a:cubicBezTo>
                  <a:pt x="151" y="249"/>
                  <a:pt x="137" y="251"/>
                  <a:pt x="122" y="251"/>
                </a:cubicBezTo>
                <a:cubicBezTo>
                  <a:pt x="108" y="251"/>
                  <a:pt x="94" y="249"/>
                  <a:pt x="81" y="245"/>
                </a:cubicBezTo>
                <a:cubicBezTo>
                  <a:pt x="83" y="201"/>
                  <a:pt x="83" y="201"/>
                  <a:pt x="83" y="201"/>
                </a:cubicBezTo>
                <a:cubicBezTo>
                  <a:pt x="75" y="201"/>
                  <a:pt x="75" y="201"/>
                  <a:pt x="75" y="201"/>
                </a:cubicBezTo>
                <a:cubicBezTo>
                  <a:pt x="68" y="240"/>
                  <a:pt x="68" y="240"/>
                  <a:pt x="68" y="240"/>
                </a:cubicBezTo>
                <a:cubicBezTo>
                  <a:pt x="58" y="235"/>
                  <a:pt x="49" y="229"/>
                  <a:pt x="41" y="222"/>
                </a:cubicBezTo>
                <a:cubicBezTo>
                  <a:pt x="49" y="174"/>
                  <a:pt x="49" y="174"/>
                  <a:pt x="49" y="174"/>
                </a:cubicBezTo>
                <a:cubicBezTo>
                  <a:pt x="49" y="173"/>
                  <a:pt x="49" y="172"/>
                  <a:pt x="49" y="172"/>
                </a:cubicBezTo>
                <a:cubicBezTo>
                  <a:pt x="53" y="160"/>
                  <a:pt x="64" y="152"/>
                  <a:pt x="77" y="152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41" y="152"/>
                  <a:pt x="141" y="152"/>
                  <a:pt x="141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81" y="152"/>
                  <a:pt x="192" y="160"/>
                  <a:pt x="196" y="172"/>
                </a:cubicBezTo>
                <a:cubicBezTo>
                  <a:pt x="196" y="172"/>
                  <a:pt x="196" y="173"/>
                  <a:pt x="196" y="174"/>
                </a:cubicBezTo>
                <a:close/>
                <a:moveTo>
                  <a:pt x="43" y="23"/>
                </a:moveTo>
                <a:cubicBezTo>
                  <a:pt x="43" y="12"/>
                  <a:pt x="52" y="3"/>
                  <a:pt x="63" y="3"/>
                </a:cubicBezTo>
                <a:cubicBezTo>
                  <a:pt x="74" y="3"/>
                  <a:pt x="83" y="12"/>
                  <a:pt x="83" y="23"/>
                </a:cubicBezTo>
                <a:cubicBezTo>
                  <a:pt x="83" y="34"/>
                  <a:pt x="74" y="43"/>
                  <a:pt x="63" y="43"/>
                </a:cubicBezTo>
                <a:cubicBezTo>
                  <a:pt x="52" y="43"/>
                  <a:pt x="43" y="34"/>
                  <a:pt x="43" y="23"/>
                </a:cubicBezTo>
                <a:close/>
                <a:moveTo>
                  <a:pt x="154" y="34"/>
                </a:moveTo>
                <a:cubicBezTo>
                  <a:pt x="153" y="29"/>
                  <a:pt x="162" y="32"/>
                  <a:pt x="165" y="15"/>
                </a:cubicBezTo>
                <a:cubicBezTo>
                  <a:pt x="167" y="3"/>
                  <a:pt x="177" y="0"/>
                  <a:pt x="182" y="0"/>
                </a:cubicBezTo>
                <a:cubicBezTo>
                  <a:pt x="186" y="0"/>
                  <a:pt x="196" y="3"/>
                  <a:pt x="198" y="15"/>
                </a:cubicBezTo>
                <a:cubicBezTo>
                  <a:pt x="201" y="32"/>
                  <a:pt x="210" y="29"/>
                  <a:pt x="209" y="34"/>
                </a:cubicBezTo>
                <a:cubicBezTo>
                  <a:pt x="208" y="38"/>
                  <a:pt x="199" y="43"/>
                  <a:pt x="182" y="43"/>
                </a:cubicBezTo>
                <a:cubicBezTo>
                  <a:pt x="164" y="43"/>
                  <a:pt x="156" y="38"/>
                  <a:pt x="154" y="34"/>
                </a:cubicBezTo>
                <a:close/>
                <a:moveTo>
                  <a:pt x="122" y="82"/>
                </a:moveTo>
                <a:cubicBezTo>
                  <a:pt x="140" y="82"/>
                  <a:pt x="154" y="96"/>
                  <a:pt x="154" y="113"/>
                </a:cubicBezTo>
                <a:cubicBezTo>
                  <a:pt x="154" y="130"/>
                  <a:pt x="140" y="144"/>
                  <a:pt x="122" y="144"/>
                </a:cubicBezTo>
                <a:cubicBezTo>
                  <a:pt x="105" y="144"/>
                  <a:pt x="91" y="130"/>
                  <a:pt x="91" y="113"/>
                </a:cubicBezTo>
                <a:cubicBezTo>
                  <a:pt x="91" y="96"/>
                  <a:pt x="105" y="82"/>
                  <a:pt x="122" y="8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67483" y="3576960"/>
            <a:ext cx="515864" cy="445272"/>
            <a:chOff x="6911975" y="-1230313"/>
            <a:chExt cx="1206501" cy="1041400"/>
          </a:xfrm>
          <a:solidFill>
            <a:schemeClr val="accent2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002463" y="-731838"/>
              <a:ext cx="1116013" cy="542925"/>
            </a:xfrm>
            <a:custGeom>
              <a:avLst/>
              <a:gdLst>
                <a:gd name="T0" fmla="*/ 91 w 98"/>
                <a:gd name="T1" fmla="*/ 1 h 48"/>
                <a:gd name="T2" fmla="*/ 91 w 98"/>
                <a:gd name="T3" fmla="*/ 1 h 48"/>
                <a:gd name="T4" fmla="*/ 91 w 98"/>
                <a:gd name="T5" fmla="*/ 1 h 48"/>
                <a:gd name="T6" fmla="*/ 90 w 98"/>
                <a:gd name="T7" fmla="*/ 1 h 48"/>
                <a:gd name="T8" fmla="*/ 90 w 98"/>
                <a:gd name="T9" fmla="*/ 0 h 48"/>
                <a:gd name="T10" fmla="*/ 90 w 98"/>
                <a:gd name="T11" fmla="*/ 0 h 48"/>
                <a:gd name="T12" fmla="*/ 90 w 98"/>
                <a:gd name="T13" fmla="*/ 0 h 48"/>
                <a:gd name="T14" fmla="*/ 90 w 98"/>
                <a:gd name="T15" fmla="*/ 0 h 48"/>
                <a:gd name="T16" fmla="*/ 90 w 98"/>
                <a:gd name="T17" fmla="*/ 0 h 48"/>
                <a:gd name="T18" fmla="*/ 90 w 98"/>
                <a:gd name="T19" fmla="*/ 0 h 48"/>
                <a:gd name="T20" fmla="*/ 89 w 98"/>
                <a:gd name="T21" fmla="*/ 0 h 48"/>
                <a:gd name="T22" fmla="*/ 89 w 98"/>
                <a:gd name="T23" fmla="*/ 0 h 48"/>
                <a:gd name="T24" fmla="*/ 89 w 98"/>
                <a:gd name="T25" fmla="*/ 0 h 48"/>
                <a:gd name="T26" fmla="*/ 88 w 98"/>
                <a:gd name="T27" fmla="*/ 0 h 48"/>
                <a:gd name="T28" fmla="*/ 88 w 98"/>
                <a:gd name="T29" fmla="*/ 0 h 48"/>
                <a:gd name="T30" fmla="*/ 88 w 98"/>
                <a:gd name="T31" fmla="*/ 0 h 48"/>
                <a:gd name="T32" fmla="*/ 88 w 98"/>
                <a:gd name="T33" fmla="*/ 0 h 48"/>
                <a:gd name="T34" fmla="*/ 88 w 98"/>
                <a:gd name="T35" fmla="*/ 0 h 48"/>
                <a:gd name="T36" fmla="*/ 88 w 98"/>
                <a:gd name="T37" fmla="*/ 1 h 48"/>
                <a:gd name="T38" fmla="*/ 88 w 98"/>
                <a:gd name="T39" fmla="*/ 1 h 48"/>
                <a:gd name="T40" fmla="*/ 87 w 98"/>
                <a:gd name="T41" fmla="*/ 1 h 48"/>
                <a:gd name="T42" fmla="*/ 87 w 98"/>
                <a:gd name="T43" fmla="*/ 1 h 48"/>
                <a:gd name="T44" fmla="*/ 87 w 98"/>
                <a:gd name="T45" fmla="*/ 1 h 48"/>
                <a:gd name="T46" fmla="*/ 87 w 98"/>
                <a:gd name="T47" fmla="*/ 1 h 48"/>
                <a:gd name="T48" fmla="*/ 87 w 98"/>
                <a:gd name="T49" fmla="*/ 1 h 48"/>
                <a:gd name="T50" fmla="*/ 87 w 98"/>
                <a:gd name="T51" fmla="*/ 2 h 48"/>
                <a:gd name="T52" fmla="*/ 87 w 98"/>
                <a:gd name="T53" fmla="*/ 2 h 48"/>
                <a:gd name="T54" fmla="*/ 87 w 98"/>
                <a:gd name="T55" fmla="*/ 2 h 48"/>
                <a:gd name="T56" fmla="*/ 87 w 98"/>
                <a:gd name="T57" fmla="*/ 2 h 48"/>
                <a:gd name="T58" fmla="*/ 87 w 98"/>
                <a:gd name="T59" fmla="*/ 2 h 48"/>
                <a:gd name="T60" fmla="*/ 45 w 98"/>
                <a:gd name="T61" fmla="*/ 45 h 48"/>
                <a:gd name="T62" fmla="*/ 3 w 98"/>
                <a:gd name="T63" fmla="*/ 13 h 48"/>
                <a:gd name="T64" fmla="*/ 2 w 98"/>
                <a:gd name="T65" fmla="*/ 11 h 48"/>
                <a:gd name="T66" fmla="*/ 1 w 98"/>
                <a:gd name="T67" fmla="*/ 11 h 48"/>
                <a:gd name="T68" fmla="*/ 0 w 98"/>
                <a:gd name="T69" fmla="*/ 12 h 48"/>
                <a:gd name="T70" fmla="*/ 0 w 98"/>
                <a:gd name="T71" fmla="*/ 13 h 48"/>
                <a:gd name="T72" fmla="*/ 45 w 98"/>
                <a:gd name="T73" fmla="*/ 48 h 48"/>
                <a:gd name="T74" fmla="*/ 90 w 98"/>
                <a:gd name="T75" fmla="*/ 12 h 48"/>
                <a:gd name="T76" fmla="*/ 91 w 98"/>
                <a:gd name="T77" fmla="*/ 8 h 48"/>
                <a:gd name="T78" fmla="*/ 93 w 98"/>
                <a:gd name="T79" fmla="*/ 12 h 48"/>
                <a:gd name="T80" fmla="*/ 95 w 98"/>
                <a:gd name="T81" fmla="*/ 15 h 48"/>
                <a:gd name="T82" fmla="*/ 96 w 98"/>
                <a:gd name="T83" fmla="*/ 16 h 48"/>
                <a:gd name="T84" fmla="*/ 97 w 98"/>
                <a:gd name="T85" fmla="*/ 16 h 48"/>
                <a:gd name="T86" fmla="*/ 98 w 98"/>
                <a:gd name="T87" fmla="*/ 13 h 48"/>
                <a:gd name="T88" fmla="*/ 91 w 98"/>
                <a:gd name="T8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48">
                  <a:moveTo>
                    <a:pt x="91" y="1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6"/>
                    <a:pt x="68" y="45"/>
                    <a:pt x="45" y="45"/>
                  </a:cubicBezTo>
                  <a:cubicBezTo>
                    <a:pt x="25" y="45"/>
                    <a:pt x="8" y="32"/>
                    <a:pt x="3" y="13"/>
                  </a:cubicBezTo>
                  <a:cubicBezTo>
                    <a:pt x="3" y="12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34"/>
                    <a:pt x="24" y="48"/>
                    <a:pt x="45" y="48"/>
                  </a:cubicBezTo>
                  <a:cubicBezTo>
                    <a:pt x="66" y="48"/>
                    <a:pt x="85" y="34"/>
                    <a:pt x="90" y="12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6"/>
                    <a:pt x="95" y="16"/>
                    <a:pt x="96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8" y="15"/>
                    <a:pt x="98" y="14"/>
                    <a:pt x="98" y="13"/>
                  </a:cubicBezTo>
                  <a:lnTo>
                    <a:pt x="9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911975" y="-1230313"/>
              <a:ext cx="1116013" cy="542925"/>
            </a:xfrm>
            <a:custGeom>
              <a:avLst/>
              <a:gdLst>
                <a:gd name="T0" fmla="*/ 8 w 98"/>
                <a:gd name="T1" fmla="*/ 47 h 48"/>
                <a:gd name="T2" fmla="*/ 8 w 98"/>
                <a:gd name="T3" fmla="*/ 47 h 48"/>
                <a:gd name="T4" fmla="*/ 8 w 98"/>
                <a:gd name="T5" fmla="*/ 48 h 48"/>
                <a:gd name="T6" fmla="*/ 8 w 98"/>
                <a:gd name="T7" fmla="*/ 48 h 48"/>
                <a:gd name="T8" fmla="*/ 9 w 98"/>
                <a:gd name="T9" fmla="*/ 48 h 48"/>
                <a:gd name="T10" fmla="*/ 9 w 98"/>
                <a:gd name="T11" fmla="*/ 48 h 48"/>
                <a:gd name="T12" fmla="*/ 9 w 98"/>
                <a:gd name="T13" fmla="*/ 48 h 48"/>
                <a:gd name="T14" fmla="*/ 9 w 98"/>
                <a:gd name="T15" fmla="*/ 48 h 48"/>
                <a:gd name="T16" fmla="*/ 10 w 98"/>
                <a:gd name="T17" fmla="*/ 48 h 48"/>
                <a:gd name="T18" fmla="*/ 10 w 98"/>
                <a:gd name="T19" fmla="*/ 48 h 48"/>
                <a:gd name="T20" fmla="*/ 10 w 98"/>
                <a:gd name="T21" fmla="*/ 48 h 48"/>
                <a:gd name="T22" fmla="*/ 10 w 98"/>
                <a:gd name="T23" fmla="*/ 48 h 48"/>
                <a:gd name="T24" fmla="*/ 10 w 98"/>
                <a:gd name="T25" fmla="*/ 47 h 48"/>
                <a:gd name="T26" fmla="*/ 10 w 98"/>
                <a:gd name="T27" fmla="*/ 47 h 48"/>
                <a:gd name="T28" fmla="*/ 11 w 98"/>
                <a:gd name="T29" fmla="*/ 47 h 48"/>
                <a:gd name="T30" fmla="*/ 11 w 98"/>
                <a:gd name="T31" fmla="*/ 47 h 48"/>
                <a:gd name="T32" fmla="*/ 11 w 98"/>
                <a:gd name="T33" fmla="*/ 47 h 48"/>
                <a:gd name="T34" fmla="*/ 11 w 98"/>
                <a:gd name="T35" fmla="*/ 47 h 48"/>
                <a:gd name="T36" fmla="*/ 11 w 98"/>
                <a:gd name="T37" fmla="*/ 47 h 48"/>
                <a:gd name="T38" fmla="*/ 11 w 98"/>
                <a:gd name="T39" fmla="*/ 46 h 48"/>
                <a:gd name="T40" fmla="*/ 11 w 98"/>
                <a:gd name="T41" fmla="*/ 46 h 48"/>
                <a:gd name="T42" fmla="*/ 11 w 98"/>
                <a:gd name="T43" fmla="*/ 46 h 48"/>
                <a:gd name="T44" fmla="*/ 11 w 98"/>
                <a:gd name="T45" fmla="*/ 46 h 48"/>
                <a:gd name="T46" fmla="*/ 53 w 98"/>
                <a:gd name="T47" fmla="*/ 3 h 48"/>
                <a:gd name="T48" fmla="*/ 95 w 98"/>
                <a:gd name="T49" fmla="*/ 35 h 48"/>
                <a:gd name="T50" fmla="*/ 96 w 98"/>
                <a:gd name="T51" fmla="*/ 37 h 48"/>
                <a:gd name="T52" fmla="*/ 97 w 98"/>
                <a:gd name="T53" fmla="*/ 37 h 48"/>
                <a:gd name="T54" fmla="*/ 98 w 98"/>
                <a:gd name="T55" fmla="*/ 34 h 48"/>
                <a:gd name="T56" fmla="*/ 53 w 98"/>
                <a:gd name="T57" fmla="*/ 0 h 48"/>
                <a:gd name="T58" fmla="*/ 9 w 98"/>
                <a:gd name="T59" fmla="*/ 36 h 48"/>
                <a:gd name="T60" fmla="*/ 8 w 98"/>
                <a:gd name="T61" fmla="*/ 40 h 48"/>
                <a:gd name="T62" fmla="*/ 5 w 98"/>
                <a:gd name="T63" fmla="*/ 36 h 48"/>
                <a:gd name="T64" fmla="*/ 4 w 98"/>
                <a:gd name="T65" fmla="*/ 33 h 48"/>
                <a:gd name="T66" fmla="*/ 2 w 98"/>
                <a:gd name="T67" fmla="*/ 32 h 48"/>
                <a:gd name="T68" fmla="*/ 1 w 98"/>
                <a:gd name="T69" fmla="*/ 32 h 48"/>
                <a:gd name="T70" fmla="*/ 1 w 98"/>
                <a:gd name="T71" fmla="*/ 35 h 48"/>
                <a:gd name="T72" fmla="*/ 7 w 98"/>
                <a:gd name="T73" fmla="*/ 47 h 48"/>
                <a:gd name="T74" fmla="*/ 8 w 98"/>
                <a:gd name="T7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48">
                  <a:moveTo>
                    <a:pt x="8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2"/>
                    <a:pt x="30" y="3"/>
                    <a:pt x="53" y="3"/>
                  </a:cubicBezTo>
                  <a:cubicBezTo>
                    <a:pt x="73" y="3"/>
                    <a:pt x="90" y="17"/>
                    <a:pt x="95" y="35"/>
                  </a:cubicBezTo>
                  <a:cubicBezTo>
                    <a:pt x="95" y="36"/>
                    <a:pt x="95" y="37"/>
                    <a:pt x="96" y="37"/>
                  </a:cubicBezTo>
                  <a:cubicBezTo>
                    <a:pt x="96" y="37"/>
                    <a:pt x="97" y="37"/>
                    <a:pt x="97" y="37"/>
                  </a:cubicBezTo>
                  <a:cubicBezTo>
                    <a:pt x="98" y="36"/>
                    <a:pt x="98" y="35"/>
                    <a:pt x="98" y="34"/>
                  </a:cubicBezTo>
                  <a:cubicBezTo>
                    <a:pt x="93" y="14"/>
                    <a:pt x="74" y="0"/>
                    <a:pt x="53" y="0"/>
                  </a:cubicBezTo>
                  <a:cubicBezTo>
                    <a:pt x="32" y="0"/>
                    <a:pt x="13" y="14"/>
                    <a:pt x="9" y="36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2"/>
                    <a:pt x="3" y="32"/>
                    <a:pt x="2" y="32"/>
                  </a:cubicBezTo>
                  <a:cubicBezTo>
                    <a:pt x="2" y="32"/>
                    <a:pt x="1" y="32"/>
                    <a:pt x="1" y="32"/>
                  </a:cubicBezTo>
                  <a:cubicBezTo>
                    <a:pt x="0" y="33"/>
                    <a:pt x="0" y="34"/>
                    <a:pt x="1" y="35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8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7150100" y="-1071563"/>
              <a:ext cx="728663" cy="723900"/>
            </a:xfrm>
            <a:custGeom>
              <a:avLst/>
              <a:gdLst>
                <a:gd name="T0" fmla="*/ 29 w 64"/>
                <a:gd name="T1" fmla="*/ 62 h 64"/>
                <a:gd name="T2" fmla="*/ 22 w 64"/>
                <a:gd name="T3" fmla="*/ 61 h 64"/>
                <a:gd name="T4" fmla="*/ 11 w 64"/>
                <a:gd name="T5" fmla="*/ 56 h 64"/>
                <a:gd name="T6" fmla="*/ 14 w 64"/>
                <a:gd name="T7" fmla="*/ 48 h 64"/>
                <a:gd name="T8" fmla="*/ 5 w 64"/>
                <a:gd name="T9" fmla="*/ 48 h 64"/>
                <a:gd name="T10" fmla="*/ 2 w 64"/>
                <a:gd name="T11" fmla="*/ 38 h 64"/>
                <a:gd name="T12" fmla="*/ 2 w 64"/>
                <a:gd name="T13" fmla="*/ 31 h 64"/>
                <a:gd name="T14" fmla="*/ 3 w 64"/>
                <a:gd name="T15" fmla="*/ 20 h 64"/>
                <a:gd name="T16" fmla="*/ 12 w 64"/>
                <a:gd name="T17" fmla="*/ 18 h 64"/>
                <a:gd name="T18" fmla="*/ 15 w 64"/>
                <a:gd name="T19" fmla="*/ 5 h 64"/>
                <a:gd name="T20" fmla="*/ 24 w 64"/>
                <a:gd name="T21" fmla="*/ 9 h 64"/>
                <a:gd name="T22" fmla="*/ 34 w 64"/>
                <a:gd name="T23" fmla="*/ 0 h 64"/>
                <a:gd name="T24" fmla="*/ 36 w 64"/>
                <a:gd name="T25" fmla="*/ 8 h 64"/>
                <a:gd name="T26" fmla="*/ 45 w 64"/>
                <a:gd name="T27" fmla="*/ 3 h 64"/>
                <a:gd name="T28" fmla="*/ 53 w 64"/>
                <a:gd name="T29" fmla="*/ 9 h 64"/>
                <a:gd name="T30" fmla="*/ 51 w 64"/>
                <a:gd name="T31" fmla="*/ 16 h 64"/>
                <a:gd name="T32" fmla="*/ 59 w 64"/>
                <a:gd name="T33" fmla="*/ 16 h 64"/>
                <a:gd name="T34" fmla="*/ 62 w 64"/>
                <a:gd name="T35" fmla="*/ 26 h 64"/>
                <a:gd name="T36" fmla="*/ 63 w 64"/>
                <a:gd name="T37" fmla="*/ 33 h 64"/>
                <a:gd name="T38" fmla="*/ 62 w 64"/>
                <a:gd name="T39" fmla="*/ 43 h 64"/>
                <a:gd name="T40" fmla="*/ 52 w 64"/>
                <a:gd name="T41" fmla="*/ 46 h 64"/>
                <a:gd name="T42" fmla="*/ 49 w 64"/>
                <a:gd name="T43" fmla="*/ 59 h 64"/>
                <a:gd name="T44" fmla="*/ 43 w 64"/>
                <a:gd name="T45" fmla="*/ 54 h 64"/>
                <a:gd name="T46" fmla="*/ 39 w 64"/>
                <a:gd name="T47" fmla="*/ 63 h 64"/>
                <a:gd name="T48" fmla="*/ 24 w 64"/>
                <a:gd name="T49" fmla="*/ 52 h 64"/>
                <a:gd name="T50" fmla="*/ 31 w 64"/>
                <a:gd name="T51" fmla="*/ 55 h 64"/>
                <a:gd name="T52" fmla="*/ 37 w 64"/>
                <a:gd name="T53" fmla="*/ 54 h 64"/>
                <a:gd name="T54" fmla="*/ 45 w 64"/>
                <a:gd name="T55" fmla="*/ 51 h 64"/>
                <a:gd name="T56" fmla="*/ 49 w 64"/>
                <a:gd name="T57" fmla="*/ 47 h 64"/>
                <a:gd name="T58" fmla="*/ 54 w 64"/>
                <a:gd name="T59" fmla="*/ 40 h 64"/>
                <a:gd name="T60" fmla="*/ 55 w 64"/>
                <a:gd name="T61" fmla="*/ 34 h 64"/>
                <a:gd name="T62" fmla="*/ 54 w 64"/>
                <a:gd name="T63" fmla="*/ 26 h 64"/>
                <a:gd name="T64" fmla="*/ 52 w 64"/>
                <a:gd name="T65" fmla="*/ 21 h 64"/>
                <a:gd name="T66" fmla="*/ 48 w 64"/>
                <a:gd name="T67" fmla="*/ 18 h 64"/>
                <a:gd name="T68" fmla="*/ 46 w 64"/>
                <a:gd name="T69" fmla="*/ 16 h 64"/>
                <a:gd name="T70" fmla="*/ 44 w 64"/>
                <a:gd name="T71" fmla="*/ 6 h 64"/>
                <a:gd name="T72" fmla="*/ 34 w 64"/>
                <a:gd name="T73" fmla="*/ 11 h 64"/>
                <a:gd name="T74" fmla="*/ 27 w 64"/>
                <a:gd name="T75" fmla="*/ 4 h 64"/>
                <a:gd name="T76" fmla="*/ 22 w 64"/>
                <a:gd name="T77" fmla="*/ 14 h 64"/>
                <a:gd name="T78" fmla="*/ 11 w 64"/>
                <a:gd name="T79" fmla="*/ 12 h 64"/>
                <a:gd name="T80" fmla="*/ 13 w 64"/>
                <a:gd name="T81" fmla="*/ 23 h 64"/>
                <a:gd name="T82" fmla="*/ 4 w 64"/>
                <a:gd name="T83" fmla="*/ 28 h 64"/>
                <a:gd name="T84" fmla="*/ 12 w 64"/>
                <a:gd name="T85" fmla="*/ 36 h 64"/>
                <a:gd name="T86" fmla="*/ 7 w 64"/>
                <a:gd name="T87" fmla="*/ 46 h 64"/>
                <a:gd name="T88" fmla="*/ 15 w 64"/>
                <a:gd name="T89" fmla="*/ 44 h 64"/>
                <a:gd name="T90" fmla="*/ 18 w 64"/>
                <a:gd name="T91" fmla="*/ 48 h 64"/>
                <a:gd name="T92" fmla="*/ 20 w 64"/>
                <a:gd name="T93" fmla="*/ 58 h 64"/>
                <a:gd name="T94" fmla="*/ 32 w 64"/>
                <a:gd name="T95" fmla="*/ 41 h 64"/>
                <a:gd name="T96" fmla="*/ 23 w 64"/>
                <a:gd name="T97" fmla="*/ 32 h 64"/>
                <a:gd name="T98" fmla="*/ 41 w 64"/>
                <a:gd name="T99" fmla="*/ 33 h 64"/>
                <a:gd name="T100" fmla="*/ 32 w 64"/>
                <a:gd name="T101" fmla="*/ 26 h 64"/>
                <a:gd name="T102" fmla="*/ 28 w 64"/>
                <a:gd name="T103" fmla="*/ 36 h 64"/>
                <a:gd name="T104" fmla="*/ 36 w 64"/>
                <a:gd name="T105" fmla="*/ 37 h 64"/>
                <a:gd name="T106" fmla="*/ 32 w 64"/>
                <a:gd name="T107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64">
                  <a:moveTo>
                    <a:pt x="30" y="64"/>
                  </a:moveTo>
                  <a:cubicBezTo>
                    <a:pt x="30" y="64"/>
                    <a:pt x="30" y="64"/>
                    <a:pt x="29" y="63"/>
                  </a:cubicBezTo>
                  <a:cubicBezTo>
                    <a:pt x="29" y="63"/>
                    <a:pt x="29" y="63"/>
                    <a:pt x="29" y="62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6"/>
                    <a:pt x="26" y="56"/>
                    <a:pt x="25" y="55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1" y="61"/>
                    <a:pt x="21" y="62"/>
                    <a:pt x="20" y="61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1" y="56"/>
                    <a:pt x="11" y="56"/>
                  </a:cubicBezTo>
                  <a:cubicBezTo>
                    <a:pt x="11" y="55"/>
                    <a:pt x="11" y="55"/>
                    <a:pt x="12" y="54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3" y="48"/>
                    <a:pt x="13" y="47"/>
                    <a:pt x="13" y="47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5" y="49"/>
                    <a:pt x="5" y="4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39"/>
                    <a:pt x="1" y="39"/>
                  </a:cubicBezTo>
                  <a:cubicBezTo>
                    <a:pt x="2" y="39"/>
                    <a:pt x="2" y="38"/>
                    <a:pt x="2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4" y="19"/>
                    <a:pt x="4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2" y="19"/>
                    <a:pt x="12" y="1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6" y="5"/>
                    <a:pt x="17" y="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3" y="10"/>
                    <a:pt x="24" y="9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5" y="0"/>
                    <a:pt x="35" y="1"/>
                  </a:cubicBezTo>
                  <a:cubicBezTo>
                    <a:pt x="35" y="1"/>
                    <a:pt x="35" y="1"/>
                    <a:pt x="36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8"/>
                    <a:pt x="39" y="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2"/>
                    <a:pt x="44" y="2"/>
                    <a:pt x="45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3" y="7"/>
                    <a:pt x="53" y="8"/>
                    <a:pt x="53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7"/>
                    <a:pt x="52" y="17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59" y="15"/>
                    <a:pt x="59" y="16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5"/>
                    <a:pt x="63" y="25"/>
                  </a:cubicBezTo>
                  <a:cubicBezTo>
                    <a:pt x="63" y="25"/>
                    <a:pt x="62" y="26"/>
                    <a:pt x="62" y="26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9"/>
                    <a:pt x="57" y="30"/>
                    <a:pt x="57" y="31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3" y="33"/>
                    <a:pt x="64" y="33"/>
                  </a:cubicBezTo>
                  <a:cubicBezTo>
                    <a:pt x="64" y="34"/>
                    <a:pt x="64" y="34"/>
                    <a:pt x="64" y="35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4"/>
                    <a:pt x="61" y="45"/>
                    <a:pt x="60" y="45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3" y="45"/>
                    <a:pt x="52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7" y="51"/>
                    <a:pt x="57" y="52"/>
                    <a:pt x="56" y="53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9" y="59"/>
                    <a:pt x="48" y="59"/>
                  </a:cubicBezTo>
                  <a:cubicBezTo>
                    <a:pt x="48" y="59"/>
                    <a:pt x="47" y="59"/>
                    <a:pt x="47" y="58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4"/>
                    <a:pt x="41" y="55"/>
                    <a:pt x="40" y="55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0" y="63"/>
                    <a:pt x="39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lose/>
                  <a:moveTo>
                    <a:pt x="2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7" y="53"/>
                    <a:pt x="28" y="53"/>
                    <a:pt x="30" y="53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3"/>
                    <a:pt x="37" y="53"/>
                    <a:pt x="38" y="53"/>
                  </a:cubicBezTo>
                  <a:cubicBezTo>
                    <a:pt x="40" y="52"/>
                    <a:pt x="41" y="51"/>
                    <a:pt x="43" y="51"/>
                  </a:cubicBezTo>
                  <a:cubicBezTo>
                    <a:pt x="44" y="50"/>
                    <a:pt x="44" y="50"/>
                    <a:pt x="45" y="51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47"/>
                    <a:pt x="49" y="46"/>
                    <a:pt x="49" y="45"/>
                  </a:cubicBezTo>
                  <a:cubicBezTo>
                    <a:pt x="50" y="44"/>
                    <a:pt x="51" y="42"/>
                    <a:pt x="52" y="41"/>
                  </a:cubicBezTo>
                  <a:cubicBezTo>
                    <a:pt x="52" y="40"/>
                    <a:pt x="53" y="40"/>
                    <a:pt x="54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4" y="34"/>
                    <a:pt x="53" y="33"/>
                    <a:pt x="53" y="33"/>
                  </a:cubicBezTo>
                  <a:cubicBezTo>
                    <a:pt x="54" y="31"/>
                    <a:pt x="53" y="29"/>
                    <a:pt x="53" y="28"/>
                  </a:cubicBezTo>
                  <a:cubicBezTo>
                    <a:pt x="53" y="27"/>
                    <a:pt x="53" y="26"/>
                    <a:pt x="54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1" y="21"/>
                    <a:pt x="50" y="21"/>
                    <a:pt x="50" y="20"/>
                  </a:cubicBezTo>
                  <a:cubicBezTo>
                    <a:pt x="49" y="20"/>
                    <a:pt x="49" y="20"/>
                    <a:pt x="49" y="19"/>
                  </a:cubicBezTo>
                  <a:cubicBezTo>
                    <a:pt x="49" y="19"/>
                    <a:pt x="49" y="19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7" y="17"/>
                    <a:pt x="47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46" y="15"/>
                    <a:pt x="46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0" y="12"/>
                    <a:pt x="39" y="12"/>
                  </a:cubicBezTo>
                  <a:cubicBezTo>
                    <a:pt x="38" y="12"/>
                    <a:pt x="36" y="11"/>
                    <a:pt x="34" y="11"/>
                  </a:cubicBezTo>
                  <a:cubicBezTo>
                    <a:pt x="34" y="11"/>
                    <a:pt x="33" y="10"/>
                    <a:pt x="33" y="1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2"/>
                    <a:pt x="26" y="12"/>
                  </a:cubicBezTo>
                  <a:cubicBezTo>
                    <a:pt x="25" y="12"/>
                    <a:pt x="23" y="13"/>
                    <a:pt x="22" y="14"/>
                  </a:cubicBezTo>
                  <a:cubicBezTo>
                    <a:pt x="21" y="14"/>
                    <a:pt x="20" y="14"/>
                    <a:pt x="20" y="13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5" y="20"/>
                    <a:pt x="14" y="22"/>
                    <a:pt x="13" y="23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3"/>
                    <a:pt x="11" y="34"/>
                    <a:pt x="12" y="36"/>
                  </a:cubicBezTo>
                  <a:cubicBezTo>
                    <a:pt x="12" y="37"/>
                    <a:pt x="11" y="38"/>
                    <a:pt x="11" y="38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4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7" y="46"/>
                    <a:pt x="17" y="47"/>
                    <a:pt x="17" y="47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9" y="49"/>
                    <a:pt x="18" y="50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2"/>
                    <a:pt x="24" y="52"/>
                    <a:pt x="24" y="52"/>
                  </a:cubicBez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7" y="40"/>
                    <a:pt x="25" y="38"/>
                  </a:cubicBezTo>
                  <a:cubicBezTo>
                    <a:pt x="24" y="36"/>
                    <a:pt x="23" y="34"/>
                    <a:pt x="23" y="32"/>
                  </a:cubicBezTo>
                  <a:cubicBezTo>
                    <a:pt x="23" y="29"/>
                    <a:pt x="24" y="27"/>
                    <a:pt x="26" y="25"/>
                  </a:cubicBezTo>
                  <a:cubicBezTo>
                    <a:pt x="30" y="22"/>
                    <a:pt x="36" y="22"/>
                    <a:pt x="39" y="26"/>
                  </a:cubicBezTo>
                  <a:cubicBezTo>
                    <a:pt x="41" y="28"/>
                    <a:pt x="42" y="30"/>
                    <a:pt x="41" y="33"/>
                  </a:cubicBezTo>
                  <a:cubicBezTo>
                    <a:pt x="41" y="35"/>
                    <a:pt x="40" y="37"/>
                    <a:pt x="38" y="39"/>
                  </a:cubicBezTo>
                  <a:cubicBezTo>
                    <a:pt x="37" y="41"/>
                    <a:pt x="35" y="41"/>
                    <a:pt x="32" y="41"/>
                  </a:cubicBezTo>
                  <a:close/>
                  <a:moveTo>
                    <a:pt x="32" y="26"/>
                  </a:moveTo>
                  <a:cubicBezTo>
                    <a:pt x="31" y="26"/>
                    <a:pt x="30" y="27"/>
                    <a:pt x="28" y="28"/>
                  </a:cubicBezTo>
                  <a:cubicBezTo>
                    <a:pt x="27" y="29"/>
                    <a:pt x="26" y="30"/>
                    <a:pt x="26" y="32"/>
                  </a:cubicBezTo>
                  <a:cubicBezTo>
                    <a:pt x="26" y="33"/>
                    <a:pt x="27" y="35"/>
                    <a:pt x="28" y="36"/>
                  </a:cubicBezTo>
                  <a:cubicBezTo>
                    <a:pt x="29" y="37"/>
                    <a:pt x="30" y="38"/>
                    <a:pt x="32" y="38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6"/>
                    <a:pt x="38" y="34"/>
                    <a:pt x="38" y="33"/>
                  </a:cubicBezTo>
                  <a:cubicBezTo>
                    <a:pt x="38" y="31"/>
                    <a:pt x="38" y="29"/>
                    <a:pt x="37" y="28"/>
                  </a:cubicBezTo>
                  <a:cubicBezTo>
                    <a:pt x="36" y="27"/>
                    <a:pt x="34" y="26"/>
                    <a:pt x="3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6148940" y="4703485"/>
            <a:ext cx="514259" cy="505352"/>
          </a:xfrm>
          <a:custGeom>
            <a:avLst/>
            <a:gdLst/>
            <a:ahLst/>
            <a:cxnLst>
              <a:cxn ang="0">
                <a:pos x="148" y="244"/>
              </a:cxn>
              <a:cxn ang="0">
                <a:pos x="119" y="225"/>
              </a:cxn>
              <a:cxn ang="0">
                <a:pos x="129" y="243"/>
              </a:cxn>
              <a:cxn ang="0">
                <a:pos x="18" y="118"/>
              </a:cxn>
              <a:cxn ang="0">
                <a:pos x="4" y="117"/>
              </a:cxn>
              <a:cxn ang="0">
                <a:pos x="128" y="257"/>
              </a:cxn>
              <a:cxn ang="0">
                <a:pos x="120" y="266"/>
              </a:cxn>
              <a:cxn ang="0">
                <a:pos x="125" y="277"/>
              </a:cxn>
              <a:cxn ang="0">
                <a:pos x="149" y="254"/>
              </a:cxn>
              <a:cxn ang="0">
                <a:pos x="149" y="245"/>
              </a:cxn>
              <a:cxn ang="0">
                <a:pos x="221" y="55"/>
              </a:cxn>
              <a:cxn ang="0">
                <a:pos x="219" y="55"/>
              </a:cxn>
              <a:cxn ang="0">
                <a:pos x="217" y="55"/>
              </a:cxn>
              <a:cxn ang="0">
                <a:pos x="216" y="56"/>
              </a:cxn>
              <a:cxn ang="0">
                <a:pos x="215" y="57"/>
              </a:cxn>
              <a:cxn ang="0">
                <a:pos x="213" y="59"/>
              </a:cxn>
              <a:cxn ang="0">
                <a:pos x="206" y="87"/>
              </a:cxn>
              <a:cxn ang="0">
                <a:pos x="213" y="95"/>
              </a:cxn>
              <a:cxn ang="0">
                <a:pos x="222" y="76"/>
              </a:cxn>
              <a:cxn ang="0">
                <a:pos x="169" y="235"/>
              </a:cxn>
              <a:cxn ang="0">
                <a:pos x="172" y="247"/>
              </a:cxn>
              <a:cxn ang="0">
                <a:pos x="203" y="230"/>
              </a:cxn>
              <a:cxn ang="0">
                <a:pos x="247" y="74"/>
              </a:cxn>
              <a:cxn ang="0">
                <a:pos x="249" y="61"/>
              </a:cxn>
              <a:cxn ang="0">
                <a:pos x="208" y="167"/>
              </a:cxn>
              <a:cxn ang="0">
                <a:pos x="205" y="146"/>
              </a:cxn>
              <a:cxn ang="0">
                <a:pos x="151" y="126"/>
              </a:cxn>
              <a:cxn ang="0">
                <a:pos x="104" y="126"/>
              </a:cxn>
              <a:cxn ang="0">
                <a:pos x="50" y="146"/>
              </a:cxn>
              <a:cxn ang="0">
                <a:pos x="46" y="167"/>
              </a:cxn>
              <a:cxn ang="0">
                <a:pos x="77" y="177"/>
              </a:cxn>
              <a:cxn ang="0">
                <a:pos x="85" y="210"/>
              </a:cxn>
              <a:cxn ang="0">
                <a:pos x="110" y="216"/>
              </a:cxn>
              <a:cxn ang="0">
                <a:pos x="141" y="220"/>
              </a:cxn>
              <a:cxn ang="0">
                <a:pos x="168" y="177"/>
              </a:cxn>
              <a:cxn ang="0">
                <a:pos x="182" y="202"/>
              </a:cxn>
              <a:cxn ang="0">
                <a:pos x="127" y="45"/>
              </a:cxn>
              <a:cxn ang="0">
                <a:pos x="127" y="115"/>
              </a:cxn>
              <a:cxn ang="0">
                <a:pos x="4" y="64"/>
              </a:cxn>
              <a:cxn ang="0">
                <a:pos x="17" y="60"/>
              </a:cxn>
              <a:cxn ang="0">
                <a:pos x="51" y="36"/>
              </a:cxn>
              <a:cxn ang="0">
                <a:pos x="204" y="44"/>
              </a:cxn>
              <a:cxn ang="0">
                <a:pos x="59" y="46"/>
              </a:cxn>
              <a:cxn ang="0">
                <a:pos x="44" y="75"/>
              </a:cxn>
              <a:cxn ang="0">
                <a:pos x="48" y="88"/>
              </a:cxn>
              <a:cxn ang="0">
                <a:pos x="19" y="96"/>
              </a:cxn>
              <a:cxn ang="0">
                <a:pos x="17" y="96"/>
              </a:cxn>
              <a:cxn ang="0">
                <a:pos x="15" y="95"/>
              </a:cxn>
              <a:cxn ang="0">
                <a:pos x="14" y="95"/>
              </a:cxn>
              <a:cxn ang="0">
                <a:pos x="13" y="93"/>
              </a:cxn>
              <a:cxn ang="0">
                <a:pos x="12" y="91"/>
              </a:cxn>
            </a:cxnLst>
            <a:rect l="0" t="0" r="r" b="b"/>
            <a:pathLst>
              <a:path w="265" h="277">
                <a:moveTo>
                  <a:pt x="149" y="245"/>
                </a:moveTo>
                <a:cubicBezTo>
                  <a:pt x="149" y="245"/>
                  <a:pt x="149" y="244"/>
                  <a:pt x="148" y="24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5" y="222"/>
                  <a:pt x="121" y="222"/>
                  <a:pt x="119" y="225"/>
                </a:cubicBezTo>
                <a:cubicBezTo>
                  <a:pt x="116" y="227"/>
                  <a:pt x="116" y="231"/>
                  <a:pt x="119" y="234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95" y="244"/>
                  <a:pt x="62" y="228"/>
                  <a:pt x="41" y="201"/>
                </a:cubicBezTo>
                <a:cubicBezTo>
                  <a:pt x="22" y="178"/>
                  <a:pt x="13" y="148"/>
                  <a:pt x="18" y="118"/>
                </a:cubicBezTo>
                <a:cubicBezTo>
                  <a:pt x="19" y="115"/>
                  <a:pt x="15" y="112"/>
                  <a:pt x="12" y="111"/>
                </a:cubicBezTo>
                <a:cubicBezTo>
                  <a:pt x="8" y="111"/>
                  <a:pt x="5" y="113"/>
                  <a:pt x="4" y="117"/>
                </a:cubicBezTo>
                <a:cubicBezTo>
                  <a:pt x="0" y="150"/>
                  <a:pt x="9" y="183"/>
                  <a:pt x="31" y="209"/>
                </a:cubicBezTo>
                <a:cubicBezTo>
                  <a:pt x="54" y="239"/>
                  <a:pt x="90" y="257"/>
                  <a:pt x="128" y="257"/>
                </a:cubicBezTo>
                <a:cubicBezTo>
                  <a:pt x="128" y="257"/>
                  <a:pt x="128" y="257"/>
                  <a:pt x="128" y="257"/>
                </a:cubicBezTo>
                <a:cubicBezTo>
                  <a:pt x="120" y="266"/>
                  <a:pt x="120" y="266"/>
                  <a:pt x="120" y="266"/>
                </a:cubicBezTo>
                <a:cubicBezTo>
                  <a:pt x="117" y="269"/>
                  <a:pt x="118" y="273"/>
                  <a:pt x="120" y="275"/>
                </a:cubicBezTo>
                <a:cubicBezTo>
                  <a:pt x="121" y="276"/>
                  <a:pt x="123" y="277"/>
                  <a:pt x="125" y="277"/>
                </a:cubicBezTo>
                <a:cubicBezTo>
                  <a:pt x="126" y="277"/>
                  <a:pt x="128" y="276"/>
                  <a:pt x="129" y="275"/>
                </a:cubicBezTo>
                <a:cubicBezTo>
                  <a:pt x="149" y="254"/>
                  <a:pt x="149" y="254"/>
                  <a:pt x="149" y="254"/>
                </a:cubicBezTo>
                <a:cubicBezTo>
                  <a:pt x="150" y="253"/>
                  <a:pt x="151" y="251"/>
                  <a:pt x="150" y="248"/>
                </a:cubicBezTo>
                <a:cubicBezTo>
                  <a:pt x="150" y="247"/>
                  <a:pt x="150" y="246"/>
                  <a:pt x="149" y="245"/>
                </a:cubicBezTo>
                <a:close/>
                <a:moveTo>
                  <a:pt x="249" y="61"/>
                </a:moveTo>
                <a:cubicBezTo>
                  <a:pt x="221" y="55"/>
                  <a:pt x="221" y="55"/>
                  <a:pt x="221" y="55"/>
                </a:cubicBezTo>
                <a:cubicBezTo>
                  <a:pt x="221" y="55"/>
                  <a:pt x="221" y="55"/>
                  <a:pt x="220" y="55"/>
                </a:cubicBezTo>
                <a:cubicBezTo>
                  <a:pt x="220" y="55"/>
                  <a:pt x="220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16" y="55"/>
                  <a:pt x="216" y="55"/>
                  <a:pt x="216" y="55"/>
                </a:cubicBezTo>
                <a:cubicBezTo>
                  <a:pt x="216" y="56"/>
                  <a:pt x="216" y="56"/>
                  <a:pt x="216" y="56"/>
                </a:cubicBezTo>
                <a:cubicBezTo>
                  <a:pt x="215" y="56"/>
                  <a:pt x="215" y="56"/>
                  <a:pt x="215" y="56"/>
                </a:cubicBezTo>
                <a:cubicBezTo>
                  <a:pt x="215" y="56"/>
                  <a:pt x="215" y="56"/>
                  <a:pt x="215" y="57"/>
                </a:cubicBezTo>
                <a:cubicBezTo>
                  <a:pt x="215" y="57"/>
                  <a:pt x="214" y="57"/>
                  <a:pt x="214" y="58"/>
                </a:cubicBezTo>
                <a:cubicBezTo>
                  <a:pt x="214" y="58"/>
                  <a:pt x="214" y="58"/>
                  <a:pt x="213" y="59"/>
                </a:cubicBezTo>
                <a:cubicBezTo>
                  <a:pt x="213" y="59"/>
                  <a:pt x="213" y="59"/>
                  <a:pt x="213" y="59"/>
                </a:cubicBezTo>
                <a:cubicBezTo>
                  <a:pt x="206" y="87"/>
                  <a:pt x="206" y="87"/>
                  <a:pt x="206" y="87"/>
                </a:cubicBezTo>
                <a:cubicBezTo>
                  <a:pt x="206" y="91"/>
                  <a:pt x="208" y="94"/>
                  <a:pt x="211" y="95"/>
                </a:cubicBezTo>
                <a:cubicBezTo>
                  <a:pt x="212" y="95"/>
                  <a:pt x="212" y="95"/>
                  <a:pt x="213" y="95"/>
                </a:cubicBezTo>
                <a:cubicBezTo>
                  <a:pt x="216" y="95"/>
                  <a:pt x="218" y="93"/>
                  <a:pt x="219" y="90"/>
                </a:cubicBezTo>
                <a:cubicBezTo>
                  <a:pt x="222" y="76"/>
                  <a:pt x="222" y="76"/>
                  <a:pt x="222" y="76"/>
                </a:cubicBezTo>
                <a:cubicBezTo>
                  <a:pt x="251" y="123"/>
                  <a:pt x="241" y="185"/>
                  <a:pt x="196" y="220"/>
                </a:cubicBezTo>
                <a:cubicBezTo>
                  <a:pt x="188" y="226"/>
                  <a:pt x="179" y="231"/>
                  <a:pt x="169" y="235"/>
                </a:cubicBezTo>
                <a:cubicBezTo>
                  <a:pt x="166" y="236"/>
                  <a:pt x="165" y="240"/>
                  <a:pt x="166" y="243"/>
                </a:cubicBezTo>
                <a:cubicBezTo>
                  <a:pt x="167" y="246"/>
                  <a:pt x="169" y="247"/>
                  <a:pt x="172" y="247"/>
                </a:cubicBezTo>
                <a:cubicBezTo>
                  <a:pt x="173" y="247"/>
                  <a:pt x="173" y="247"/>
                  <a:pt x="174" y="247"/>
                </a:cubicBezTo>
                <a:cubicBezTo>
                  <a:pt x="185" y="243"/>
                  <a:pt x="195" y="237"/>
                  <a:pt x="203" y="230"/>
                </a:cubicBezTo>
                <a:cubicBezTo>
                  <a:pt x="253" y="191"/>
                  <a:pt x="265" y="123"/>
                  <a:pt x="235" y="71"/>
                </a:cubicBezTo>
                <a:cubicBezTo>
                  <a:pt x="247" y="74"/>
                  <a:pt x="247" y="74"/>
                  <a:pt x="247" y="74"/>
                </a:cubicBezTo>
                <a:cubicBezTo>
                  <a:pt x="250" y="75"/>
                  <a:pt x="253" y="72"/>
                  <a:pt x="254" y="69"/>
                </a:cubicBezTo>
                <a:cubicBezTo>
                  <a:pt x="255" y="66"/>
                  <a:pt x="253" y="62"/>
                  <a:pt x="249" y="61"/>
                </a:cubicBezTo>
                <a:close/>
                <a:moveTo>
                  <a:pt x="182" y="202"/>
                </a:moveTo>
                <a:cubicBezTo>
                  <a:pt x="193" y="193"/>
                  <a:pt x="203" y="181"/>
                  <a:pt x="208" y="167"/>
                </a:cubicBezTo>
                <a:cubicBezTo>
                  <a:pt x="205" y="148"/>
                  <a:pt x="205" y="148"/>
                  <a:pt x="205" y="148"/>
                </a:cubicBezTo>
                <a:cubicBezTo>
                  <a:pt x="205" y="148"/>
                  <a:pt x="205" y="147"/>
                  <a:pt x="205" y="146"/>
                </a:cubicBezTo>
                <a:cubicBezTo>
                  <a:pt x="201" y="134"/>
                  <a:pt x="189" y="126"/>
                  <a:pt x="175" y="126"/>
                </a:cubicBezTo>
                <a:cubicBezTo>
                  <a:pt x="151" y="126"/>
                  <a:pt x="151" y="126"/>
                  <a:pt x="151" y="126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66" y="126"/>
                  <a:pt x="54" y="134"/>
                  <a:pt x="50" y="146"/>
                </a:cubicBezTo>
                <a:cubicBezTo>
                  <a:pt x="50" y="147"/>
                  <a:pt x="50" y="148"/>
                  <a:pt x="50" y="148"/>
                </a:cubicBezTo>
                <a:cubicBezTo>
                  <a:pt x="46" y="167"/>
                  <a:pt x="46" y="167"/>
                  <a:pt x="46" y="167"/>
                </a:cubicBezTo>
                <a:cubicBezTo>
                  <a:pt x="52" y="181"/>
                  <a:pt x="61" y="193"/>
                  <a:pt x="73" y="202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86" y="177"/>
                  <a:pt x="86" y="177"/>
                  <a:pt x="86" y="177"/>
                </a:cubicBezTo>
                <a:cubicBezTo>
                  <a:pt x="85" y="210"/>
                  <a:pt x="85" y="210"/>
                  <a:pt x="85" y="210"/>
                </a:cubicBezTo>
                <a:cubicBezTo>
                  <a:pt x="92" y="214"/>
                  <a:pt x="99" y="217"/>
                  <a:pt x="107" y="219"/>
                </a:cubicBezTo>
                <a:cubicBezTo>
                  <a:pt x="108" y="218"/>
                  <a:pt x="109" y="217"/>
                  <a:pt x="110" y="216"/>
                </a:cubicBezTo>
                <a:cubicBezTo>
                  <a:pt x="117" y="208"/>
                  <a:pt x="129" y="208"/>
                  <a:pt x="137" y="215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52" y="218"/>
                  <a:pt x="161" y="215"/>
                  <a:pt x="170" y="210"/>
                </a:cubicBezTo>
                <a:cubicBezTo>
                  <a:pt x="168" y="177"/>
                  <a:pt x="168" y="177"/>
                  <a:pt x="168" y="177"/>
                </a:cubicBezTo>
                <a:cubicBezTo>
                  <a:pt x="178" y="177"/>
                  <a:pt x="178" y="177"/>
                  <a:pt x="178" y="177"/>
                </a:cubicBezTo>
                <a:lnTo>
                  <a:pt x="182" y="202"/>
                </a:lnTo>
                <a:close/>
                <a:moveTo>
                  <a:pt x="163" y="80"/>
                </a:moveTo>
                <a:cubicBezTo>
                  <a:pt x="163" y="61"/>
                  <a:pt x="147" y="45"/>
                  <a:pt x="127" y="45"/>
                </a:cubicBezTo>
                <a:cubicBezTo>
                  <a:pt x="108" y="45"/>
                  <a:pt x="92" y="61"/>
                  <a:pt x="92" y="80"/>
                </a:cubicBezTo>
                <a:cubicBezTo>
                  <a:pt x="92" y="100"/>
                  <a:pt x="108" y="115"/>
                  <a:pt x="127" y="115"/>
                </a:cubicBezTo>
                <a:cubicBezTo>
                  <a:pt x="147" y="115"/>
                  <a:pt x="163" y="100"/>
                  <a:pt x="163" y="80"/>
                </a:cubicBezTo>
                <a:close/>
                <a:moveTo>
                  <a:pt x="4" y="64"/>
                </a:moveTo>
                <a:cubicBezTo>
                  <a:pt x="3" y="61"/>
                  <a:pt x="5" y="57"/>
                  <a:pt x="8" y="56"/>
                </a:cubicBezTo>
                <a:cubicBezTo>
                  <a:pt x="11" y="55"/>
                  <a:pt x="15" y="57"/>
                  <a:pt x="17" y="60"/>
                </a:cubicBezTo>
                <a:cubicBezTo>
                  <a:pt x="20" y="72"/>
                  <a:pt x="20" y="72"/>
                  <a:pt x="20" y="72"/>
                </a:cubicBezTo>
                <a:cubicBezTo>
                  <a:pt x="28" y="58"/>
                  <a:pt x="39" y="46"/>
                  <a:pt x="51" y="36"/>
                </a:cubicBezTo>
                <a:cubicBezTo>
                  <a:pt x="96" y="0"/>
                  <a:pt x="158" y="0"/>
                  <a:pt x="203" y="35"/>
                </a:cubicBezTo>
                <a:cubicBezTo>
                  <a:pt x="205" y="38"/>
                  <a:pt x="206" y="42"/>
                  <a:pt x="204" y="44"/>
                </a:cubicBezTo>
                <a:cubicBezTo>
                  <a:pt x="202" y="47"/>
                  <a:pt x="198" y="48"/>
                  <a:pt x="195" y="46"/>
                </a:cubicBezTo>
                <a:cubicBezTo>
                  <a:pt x="155" y="15"/>
                  <a:pt x="99" y="15"/>
                  <a:pt x="59" y="46"/>
                </a:cubicBezTo>
                <a:cubicBezTo>
                  <a:pt x="48" y="55"/>
                  <a:pt x="38" y="67"/>
                  <a:pt x="31" y="79"/>
                </a:cubicBezTo>
                <a:cubicBezTo>
                  <a:pt x="44" y="75"/>
                  <a:pt x="44" y="75"/>
                  <a:pt x="44" y="75"/>
                </a:cubicBezTo>
                <a:cubicBezTo>
                  <a:pt x="48" y="74"/>
                  <a:pt x="51" y="76"/>
                  <a:pt x="52" y="80"/>
                </a:cubicBezTo>
                <a:cubicBezTo>
                  <a:pt x="53" y="83"/>
                  <a:pt x="51" y="87"/>
                  <a:pt x="48" y="88"/>
                </a:cubicBezTo>
                <a:cubicBezTo>
                  <a:pt x="21" y="96"/>
                  <a:pt x="21" y="96"/>
                  <a:pt x="21" y="96"/>
                </a:cubicBezTo>
                <a:cubicBezTo>
                  <a:pt x="21" y="96"/>
                  <a:pt x="20" y="96"/>
                  <a:pt x="19" y="96"/>
                </a:cubicBezTo>
                <a:cubicBezTo>
                  <a:pt x="19" y="96"/>
                  <a:pt x="19" y="96"/>
                  <a:pt x="18" y="96"/>
                </a:cubicBezTo>
                <a:cubicBezTo>
                  <a:pt x="18" y="96"/>
                  <a:pt x="18" y="96"/>
                  <a:pt x="17" y="96"/>
                </a:cubicBezTo>
                <a:cubicBezTo>
                  <a:pt x="17" y="96"/>
                  <a:pt x="17" y="96"/>
                  <a:pt x="17" y="96"/>
                </a:cubicBezTo>
                <a:cubicBezTo>
                  <a:pt x="17" y="95"/>
                  <a:pt x="15" y="95"/>
                  <a:pt x="15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15" y="95"/>
                  <a:pt x="15" y="95"/>
                  <a:pt x="14" y="95"/>
                </a:cubicBezTo>
                <a:cubicBezTo>
                  <a:pt x="14" y="94"/>
                  <a:pt x="14" y="94"/>
                  <a:pt x="13" y="94"/>
                </a:cubicBezTo>
                <a:cubicBezTo>
                  <a:pt x="13" y="93"/>
                  <a:pt x="13" y="93"/>
                  <a:pt x="13" y="93"/>
                </a:cubicBezTo>
                <a:cubicBezTo>
                  <a:pt x="12" y="92"/>
                  <a:pt x="12" y="92"/>
                  <a:pt x="12" y="92"/>
                </a:cubicBezTo>
                <a:cubicBezTo>
                  <a:pt x="12" y="92"/>
                  <a:pt x="12" y="92"/>
                  <a:pt x="12" y="91"/>
                </a:cubicBezTo>
                <a:lnTo>
                  <a:pt x="4" y="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00222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CVS Health?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906000" cy="42309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dirty="0"/>
              <a:t>Having the ability to test and learn fast, to combine existing and new assets in innovative solutions, is at the heart of delivering Connected Health to all Americans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87361" y="1963953"/>
            <a:ext cx="10679975" cy="0"/>
          </a:xfrm>
          <a:prstGeom prst="line">
            <a:avLst/>
          </a:prstGeom>
          <a:ln w="15875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8"/>
          <p:cNvSpPr txBox="1">
            <a:spLocks/>
          </p:cNvSpPr>
          <p:nvPr/>
        </p:nvSpPr>
        <p:spPr>
          <a:xfrm>
            <a:off x="3596639" y="1750185"/>
            <a:ext cx="4914899" cy="4275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 marL="0" indent="0" algn="l" defTabSz="914400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2"/>
                </a:solidFill>
                <a:latin typeface="Domaine Display Bold" panose="020A0803080505060203" pitchFamily="18" charset="0"/>
                <a:ea typeface="Domaine Display" charset="0"/>
                <a:cs typeface="Domaine Display" charset="0"/>
              </a:rPr>
              <a:t>What CVS Health could gain…</a:t>
            </a:r>
          </a:p>
        </p:txBody>
      </p:sp>
      <p:sp>
        <p:nvSpPr>
          <p:cNvPr id="32" name="Oval 31"/>
          <p:cNvSpPr/>
          <p:nvPr/>
        </p:nvSpPr>
        <p:spPr>
          <a:xfrm>
            <a:off x="557699" y="2915107"/>
            <a:ext cx="550667" cy="5693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90109" y="2883682"/>
            <a:ext cx="3792924" cy="28387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and learn without needing to worry about provisioning, security, network or infrastructure platform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Freely and easily combine existing and new IT assets, whether on-premise or cloud hosted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the Health Ecosystem through a unified approach to identity, network connections and API based integration</a:t>
            </a:r>
          </a:p>
        </p:txBody>
      </p:sp>
      <p:sp>
        <p:nvSpPr>
          <p:cNvPr id="33" name="Oval 32"/>
          <p:cNvSpPr/>
          <p:nvPr/>
        </p:nvSpPr>
        <p:spPr>
          <a:xfrm>
            <a:off x="561561" y="3880782"/>
            <a:ext cx="550667" cy="5693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13776" y="2883682"/>
            <a:ext cx="3586447" cy="227754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Faster innovation and development cycles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cost and complexity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Connected Health outcome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5858" y="2288576"/>
            <a:ext cx="2191738" cy="2946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Potential Benefit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79439" y="2288576"/>
            <a:ext cx="2000540" cy="2946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Description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00905" y="2288576"/>
            <a:ext cx="2200594" cy="2946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600" b="1" dirty="0">
                <a:solidFill>
                  <a:schemeClr val="accent2"/>
                </a:solidFill>
                <a:cs typeface="Open Sans Light"/>
              </a:rPr>
              <a:t>Positive Outcomes</a:t>
            </a:r>
          </a:p>
        </p:txBody>
      </p:sp>
      <p:sp>
        <p:nvSpPr>
          <p:cNvPr id="41" name="Freeform 4886"/>
          <p:cNvSpPr>
            <a:spLocks/>
          </p:cNvSpPr>
          <p:nvPr/>
        </p:nvSpPr>
        <p:spPr bwMode="auto">
          <a:xfrm>
            <a:off x="691219" y="3054137"/>
            <a:ext cx="291349" cy="291273"/>
          </a:xfrm>
          <a:custGeom>
            <a:avLst/>
            <a:gdLst>
              <a:gd name="T0" fmla="*/ 320 w 320"/>
              <a:gd name="T1" fmla="*/ 124 h 320"/>
              <a:gd name="T2" fmla="*/ 320 w 320"/>
              <a:gd name="T3" fmla="*/ 196 h 320"/>
              <a:gd name="T4" fmla="*/ 320 w 320"/>
              <a:gd name="T5" fmla="*/ 196 h 320"/>
              <a:gd name="T6" fmla="*/ 318 w 320"/>
              <a:gd name="T7" fmla="*/ 202 h 320"/>
              <a:gd name="T8" fmla="*/ 316 w 320"/>
              <a:gd name="T9" fmla="*/ 208 h 320"/>
              <a:gd name="T10" fmla="*/ 310 w 320"/>
              <a:gd name="T11" fmla="*/ 210 h 320"/>
              <a:gd name="T12" fmla="*/ 304 w 320"/>
              <a:gd name="T13" fmla="*/ 212 h 320"/>
              <a:gd name="T14" fmla="*/ 212 w 320"/>
              <a:gd name="T15" fmla="*/ 212 h 320"/>
              <a:gd name="T16" fmla="*/ 212 w 320"/>
              <a:gd name="T17" fmla="*/ 304 h 320"/>
              <a:gd name="T18" fmla="*/ 212 w 320"/>
              <a:gd name="T19" fmla="*/ 304 h 320"/>
              <a:gd name="T20" fmla="*/ 210 w 320"/>
              <a:gd name="T21" fmla="*/ 310 h 320"/>
              <a:gd name="T22" fmla="*/ 208 w 320"/>
              <a:gd name="T23" fmla="*/ 316 h 320"/>
              <a:gd name="T24" fmla="*/ 202 w 320"/>
              <a:gd name="T25" fmla="*/ 318 h 320"/>
              <a:gd name="T26" fmla="*/ 196 w 320"/>
              <a:gd name="T27" fmla="*/ 320 h 320"/>
              <a:gd name="T28" fmla="*/ 124 w 320"/>
              <a:gd name="T29" fmla="*/ 320 h 320"/>
              <a:gd name="T30" fmla="*/ 124 w 320"/>
              <a:gd name="T31" fmla="*/ 320 h 320"/>
              <a:gd name="T32" fmla="*/ 118 w 320"/>
              <a:gd name="T33" fmla="*/ 318 h 320"/>
              <a:gd name="T34" fmla="*/ 112 w 320"/>
              <a:gd name="T35" fmla="*/ 316 h 320"/>
              <a:gd name="T36" fmla="*/ 110 w 320"/>
              <a:gd name="T37" fmla="*/ 310 h 320"/>
              <a:gd name="T38" fmla="*/ 108 w 320"/>
              <a:gd name="T39" fmla="*/ 304 h 320"/>
              <a:gd name="T40" fmla="*/ 108 w 320"/>
              <a:gd name="T41" fmla="*/ 212 h 320"/>
              <a:gd name="T42" fmla="*/ 16 w 320"/>
              <a:gd name="T43" fmla="*/ 212 h 320"/>
              <a:gd name="T44" fmla="*/ 16 w 320"/>
              <a:gd name="T45" fmla="*/ 212 h 320"/>
              <a:gd name="T46" fmla="*/ 10 w 320"/>
              <a:gd name="T47" fmla="*/ 210 h 320"/>
              <a:gd name="T48" fmla="*/ 4 w 320"/>
              <a:gd name="T49" fmla="*/ 208 h 320"/>
              <a:gd name="T50" fmla="*/ 2 w 320"/>
              <a:gd name="T51" fmla="*/ 202 h 320"/>
              <a:gd name="T52" fmla="*/ 0 w 320"/>
              <a:gd name="T53" fmla="*/ 196 h 320"/>
              <a:gd name="T54" fmla="*/ 0 w 320"/>
              <a:gd name="T55" fmla="*/ 124 h 320"/>
              <a:gd name="T56" fmla="*/ 0 w 320"/>
              <a:gd name="T57" fmla="*/ 124 h 320"/>
              <a:gd name="T58" fmla="*/ 2 w 320"/>
              <a:gd name="T59" fmla="*/ 118 h 320"/>
              <a:gd name="T60" fmla="*/ 4 w 320"/>
              <a:gd name="T61" fmla="*/ 112 h 320"/>
              <a:gd name="T62" fmla="*/ 10 w 320"/>
              <a:gd name="T63" fmla="*/ 110 h 320"/>
              <a:gd name="T64" fmla="*/ 16 w 320"/>
              <a:gd name="T65" fmla="*/ 108 h 320"/>
              <a:gd name="T66" fmla="*/ 108 w 320"/>
              <a:gd name="T67" fmla="*/ 108 h 320"/>
              <a:gd name="T68" fmla="*/ 108 w 320"/>
              <a:gd name="T69" fmla="*/ 16 h 320"/>
              <a:gd name="T70" fmla="*/ 108 w 320"/>
              <a:gd name="T71" fmla="*/ 16 h 320"/>
              <a:gd name="T72" fmla="*/ 110 w 320"/>
              <a:gd name="T73" fmla="*/ 10 h 320"/>
              <a:gd name="T74" fmla="*/ 112 w 320"/>
              <a:gd name="T75" fmla="*/ 4 h 320"/>
              <a:gd name="T76" fmla="*/ 118 w 320"/>
              <a:gd name="T77" fmla="*/ 2 h 320"/>
              <a:gd name="T78" fmla="*/ 124 w 320"/>
              <a:gd name="T79" fmla="*/ 0 h 320"/>
              <a:gd name="T80" fmla="*/ 196 w 320"/>
              <a:gd name="T81" fmla="*/ 0 h 320"/>
              <a:gd name="T82" fmla="*/ 196 w 320"/>
              <a:gd name="T83" fmla="*/ 0 h 320"/>
              <a:gd name="T84" fmla="*/ 202 w 320"/>
              <a:gd name="T85" fmla="*/ 2 h 320"/>
              <a:gd name="T86" fmla="*/ 208 w 320"/>
              <a:gd name="T87" fmla="*/ 4 h 320"/>
              <a:gd name="T88" fmla="*/ 210 w 320"/>
              <a:gd name="T89" fmla="*/ 10 h 320"/>
              <a:gd name="T90" fmla="*/ 212 w 320"/>
              <a:gd name="T91" fmla="*/ 16 h 320"/>
              <a:gd name="T92" fmla="*/ 212 w 320"/>
              <a:gd name="T93" fmla="*/ 108 h 320"/>
              <a:gd name="T94" fmla="*/ 304 w 320"/>
              <a:gd name="T95" fmla="*/ 108 h 320"/>
              <a:gd name="T96" fmla="*/ 304 w 320"/>
              <a:gd name="T97" fmla="*/ 108 h 320"/>
              <a:gd name="T98" fmla="*/ 310 w 320"/>
              <a:gd name="T99" fmla="*/ 110 h 320"/>
              <a:gd name="T100" fmla="*/ 316 w 320"/>
              <a:gd name="T101" fmla="*/ 112 h 320"/>
              <a:gd name="T102" fmla="*/ 318 w 320"/>
              <a:gd name="T103" fmla="*/ 118 h 320"/>
              <a:gd name="T104" fmla="*/ 320 w 320"/>
              <a:gd name="T105" fmla="*/ 124 h 320"/>
              <a:gd name="T106" fmla="*/ 320 w 320"/>
              <a:gd name="T107" fmla="*/ 12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0" h="320">
                <a:moveTo>
                  <a:pt x="320" y="124"/>
                </a:moveTo>
                <a:lnTo>
                  <a:pt x="320" y="196"/>
                </a:lnTo>
                <a:lnTo>
                  <a:pt x="320" y="196"/>
                </a:lnTo>
                <a:lnTo>
                  <a:pt x="318" y="202"/>
                </a:lnTo>
                <a:lnTo>
                  <a:pt x="316" y="208"/>
                </a:lnTo>
                <a:lnTo>
                  <a:pt x="310" y="210"/>
                </a:lnTo>
                <a:lnTo>
                  <a:pt x="304" y="212"/>
                </a:lnTo>
                <a:lnTo>
                  <a:pt x="212" y="212"/>
                </a:lnTo>
                <a:lnTo>
                  <a:pt x="212" y="304"/>
                </a:lnTo>
                <a:lnTo>
                  <a:pt x="212" y="304"/>
                </a:lnTo>
                <a:lnTo>
                  <a:pt x="210" y="310"/>
                </a:lnTo>
                <a:lnTo>
                  <a:pt x="208" y="316"/>
                </a:lnTo>
                <a:lnTo>
                  <a:pt x="202" y="318"/>
                </a:lnTo>
                <a:lnTo>
                  <a:pt x="196" y="320"/>
                </a:lnTo>
                <a:lnTo>
                  <a:pt x="124" y="320"/>
                </a:lnTo>
                <a:lnTo>
                  <a:pt x="124" y="320"/>
                </a:lnTo>
                <a:lnTo>
                  <a:pt x="118" y="318"/>
                </a:lnTo>
                <a:lnTo>
                  <a:pt x="112" y="316"/>
                </a:lnTo>
                <a:lnTo>
                  <a:pt x="110" y="310"/>
                </a:lnTo>
                <a:lnTo>
                  <a:pt x="108" y="304"/>
                </a:lnTo>
                <a:lnTo>
                  <a:pt x="108" y="212"/>
                </a:lnTo>
                <a:lnTo>
                  <a:pt x="16" y="212"/>
                </a:lnTo>
                <a:lnTo>
                  <a:pt x="16" y="212"/>
                </a:lnTo>
                <a:lnTo>
                  <a:pt x="10" y="210"/>
                </a:lnTo>
                <a:lnTo>
                  <a:pt x="4" y="208"/>
                </a:lnTo>
                <a:lnTo>
                  <a:pt x="2" y="202"/>
                </a:lnTo>
                <a:lnTo>
                  <a:pt x="0" y="196"/>
                </a:lnTo>
                <a:lnTo>
                  <a:pt x="0" y="124"/>
                </a:lnTo>
                <a:lnTo>
                  <a:pt x="0" y="124"/>
                </a:lnTo>
                <a:lnTo>
                  <a:pt x="2" y="118"/>
                </a:lnTo>
                <a:lnTo>
                  <a:pt x="4" y="112"/>
                </a:lnTo>
                <a:lnTo>
                  <a:pt x="10" y="110"/>
                </a:lnTo>
                <a:lnTo>
                  <a:pt x="16" y="108"/>
                </a:lnTo>
                <a:lnTo>
                  <a:pt x="108" y="108"/>
                </a:lnTo>
                <a:lnTo>
                  <a:pt x="108" y="16"/>
                </a:lnTo>
                <a:lnTo>
                  <a:pt x="108" y="16"/>
                </a:lnTo>
                <a:lnTo>
                  <a:pt x="110" y="10"/>
                </a:lnTo>
                <a:lnTo>
                  <a:pt x="112" y="4"/>
                </a:lnTo>
                <a:lnTo>
                  <a:pt x="118" y="2"/>
                </a:lnTo>
                <a:lnTo>
                  <a:pt x="124" y="0"/>
                </a:lnTo>
                <a:lnTo>
                  <a:pt x="196" y="0"/>
                </a:lnTo>
                <a:lnTo>
                  <a:pt x="196" y="0"/>
                </a:lnTo>
                <a:lnTo>
                  <a:pt x="202" y="2"/>
                </a:lnTo>
                <a:lnTo>
                  <a:pt x="208" y="4"/>
                </a:lnTo>
                <a:lnTo>
                  <a:pt x="210" y="10"/>
                </a:lnTo>
                <a:lnTo>
                  <a:pt x="212" y="16"/>
                </a:lnTo>
                <a:lnTo>
                  <a:pt x="212" y="108"/>
                </a:lnTo>
                <a:lnTo>
                  <a:pt x="304" y="108"/>
                </a:lnTo>
                <a:lnTo>
                  <a:pt x="304" y="108"/>
                </a:lnTo>
                <a:lnTo>
                  <a:pt x="310" y="110"/>
                </a:lnTo>
                <a:lnTo>
                  <a:pt x="316" y="112"/>
                </a:lnTo>
                <a:lnTo>
                  <a:pt x="318" y="118"/>
                </a:lnTo>
                <a:lnTo>
                  <a:pt x="320" y="124"/>
                </a:lnTo>
                <a:lnTo>
                  <a:pt x="320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886"/>
          <p:cNvSpPr>
            <a:spLocks/>
          </p:cNvSpPr>
          <p:nvPr/>
        </p:nvSpPr>
        <p:spPr bwMode="auto">
          <a:xfrm>
            <a:off x="691220" y="4026497"/>
            <a:ext cx="291349" cy="291273"/>
          </a:xfrm>
          <a:custGeom>
            <a:avLst/>
            <a:gdLst>
              <a:gd name="T0" fmla="*/ 320 w 320"/>
              <a:gd name="T1" fmla="*/ 124 h 320"/>
              <a:gd name="T2" fmla="*/ 320 w 320"/>
              <a:gd name="T3" fmla="*/ 196 h 320"/>
              <a:gd name="T4" fmla="*/ 320 w 320"/>
              <a:gd name="T5" fmla="*/ 196 h 320"/>
              <a:gd name="T6" fmla="*/ 318 w 320"/>
              <a:gd name="T7" fmla="*/ 202 h 320"/>
              <a:gd name="T8" fmla="*/ 316 w 320"/>
              <a:gd name="T9" fmla="*/ 208 h 320"/>
              <a:gd name="T10" fmla="*/ 310 w 320"/>
              <a:gd name="T11" fmla="*/ 210 h 320"/>
              <a:gd name="T12" fmla="*/ 304 w 320"/>
              <a:gd name="T13" fmla="*/ 212 h 320"/>
              <a:gd name="T14" fmla="*/ 212 w 320"/>
              <a:gd name="T15" fmla="*/ 212 h 320"/>
              <a:gd name="T16" fmla="*/ 212 w 320"/>
              <a:gd name="T17" fmla="*/ 304 h 320"/>
              <a:gd name="T18" fmla="*/ 212 w 320"/>
              <a:gd name="T19" fmla="*/ 304 h 320"/>
              <a:gd name="T20" fmla="*/ 210 w 320"/>
              <a:gd name="T21" fmla="*/ 310 h 320"/>
              <a:gd name="T22" fmla="*/ 208 w 320"/>
              <a:gd name="T23" fmla="*/ 316 h 320"/>
              <a:gd name="T24" fmla="*/ 202 w 320"/>
              <a:gd name="T25" fmla="*/ 318 h 320"/>
              <a:gd name="T26" fmla="*/ 196 w 320"/>
              <a:gd name="T27" fmla="*/ 320 h 320"/>
              <a:gd name="T28" fmla="*/ 124 w 320"/>
              <a:gd name="T29" fmla="*/ 320 h 320"/>
              <a:gd name="T30" fmla="*/ 124 w 320"/>
              <a:gd name="T31" fmla="*/ 320 h 320"/>
              <a:gd name="T32" fmla="*/ 118 w 320"/>
              <a:gd name="T33" fmla="*/ 318 h 320"/>
              <a:gd name="T34" fmla="*/ 112 w 320"/>
              <a:gd name="T35" fmla="*/ 316 h 320"/>
              <a:gd name="T36" fmla="*/ 110 w 320"/>
              <a:gd name="T37" fmla="*/ 310 h 320"/>
              <a:gd name="T38" fmla="*/ 108 w 320"/>
              <a:gd name="T39" fmla="*/ 304 h 320"/>
              <a:gd name="T40" fmla="*/ 108 w 320"/>
              <a:gd name="T41" fmla="*/ 212 h 320"/>
              <a:gd name="T42" fmla="*/ 16 w 320"/>
              <a:gd name="T43" fmla="*/ 212 h 320"/>
              <a:gd name="T44" fmla="*/ 16 w 320"/>
              <a:gd name="T45" fmla="*/ 212 h 320"/>
              <a:gd name="T46" fmla="*/ 10 w 320"/>
              <a:gd name="T47" fmla="*/ 210 h 320"/>
              <a:gd name="T48" fmla="*/ 4 w 320"/>
              <a:gd name="T49" fmla="*/ 208 h 320"/>
              <a:gd name="T50" fmla="*/ 2 w 320"/>
              <a:gd name="T51" fmla="*/ 202 h 320"/>
              <a:gd name="T52" fmla="*/ 0 w 320"/>
              <a:gd name="T53" fmla="*/ 196 h 320"/>
              <a:gd name="T54" fmla="*/ 0 w 320"/>
              <a:gd name="T55" fmla="*/ 124 h 320"/>
              <a:gd name="T56" fmla="*/ 0 w 320"/>
              <a:gd name="T57" fmla="*/ 124 h 320"/>
              <a:gd name="T58" fmla="*/ 2 w 320"/>
              <a:gd name="T59" fmla="*/ 118 h 320"/>
              <a:gd name="T60" fmla="*/ 4 w 320"/>
              <a:gd name="T61" fmla="*/ 112 h 320"/>
              <a:gd name="T62" fmla="*/ 10 w 320"/>
              <a:gd name="T63" fmla="*/ 110 h 320"/>
              <a:gd name="T64" fmla="*/ 16 w 320"/>
              <a:gd name="T65" fmla="*/ 108 h 320"/>
              <a:gd name="T66" fmla="*/ 108 w 320"/>
              <a:gd name="T67" fmla="*/ 108 h 320"/>
              <a:gd name="T68" fmla="*/ 108 w 320"/>
              <a:gd name="T69" fmla="*/ 16 h 320"/>
              <a:gd name="T70" fmla="*/ 108 w 320"/>
              <a:gd name="T71" fmla="*/ 16 h 320"/>
              <a:gd name="T72" fmla="*/ 110 w 320"/>
              <a:gd name="T73" fmla="*/ 10 h 320"/>
              <a:gd name="T74" fmla="*/ 112 w 320"/>
              <a:gd name="T75" fmla="*/ 4 h 320"/>
              <a:gd name="T76" fmla="*/ 118 w 320"/>
              <a:gd name="T77" fmla="*/ 2 h 320"/>
              <a:gd name="T78" fmla="*/ 124 w 320"/>
              <a:gd name="T79" fmla="*/ 0 h 320"/>
              <a:gd name="T80" fmla="*/ 196 w 320"/>
              <a:gd name="T81" fmla="*/ 0 h 320"/>
              <a:gd name="T82" fmla="*/ 196 w 320"/>
              <a:gd name="T83" fmla="*/ 0 h 320"/>
              <a:gd name="T84" fmla="*/ 202 w 320"/>
              <a:gd name="T85" fmla="*/ 2 h 320"/>
              <a:gd name="T86" fmla="*/ 208 w 320"/>
              <a:gd name="T87" fmla="*/ 4 h 320"/>
              <a:gd name="T88" fmla="*/ 210 w 320"/>
              <a:gd name="T89" fmla="*/ 10 h 320"/>
              <a:gd name="T90" fmla="*/ 212 w 320"/>
              <a:gd name="T91" fmla="*/ 16 h 320"/>
              <a:gd name="T92" fmla="*/ 212 w 320"/>
              <a:gd name="T93" fmla="*/ 108 h 320"/>
              <a:gd name="T94" fmla="*/ 304 w 320"/>
              <a:gd name="T95" fmla="*/ 108 h 320"/>
              <a:gd name="T96" fmla="*/ 304 w 320"/>
              <a:gd name="T97" fmla="*/ 108 h 320"/>
              <a:gd name="T98" fmla="*/ 310 w 320"/>
              <a:gd name="T99" fmla="*/ 110 h 320"/>
              <a:gd name="T100" fmla="*/ 316 w 320"/>
              <a:gd name="T101" fmla="*/ 112 h 320"/>
              <a:gd name="T102" fmla="*/ 318 w 320"/>
              <a:gd name="T103" fmla="*/ 118 h 320"/>
              <a:gd name="T104" fmla="*/ 320 w 320"/>
              <a:gd name="T105" fmla="*/ 124 h 320"/>
              <a:gd name="T106" fmla="*/ 320 w 320"/>
              <a:gd name="T107" fmla="*/ 12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0" h="320">
                <a:moveTo>
                  <a:pt x="320" y="124"/>
                </a:moveTo>
                <a:lnTo>
                  <a:pt x="320" y="196"/>
                </a:lnTo>
                <a:lnTo>
                  <a:pt x="320" y="196"/>
                </a:lnTo>
                <a:lnTo>
                  <a:pt x="318" y="202"/>
                </a:lnTo>
                <a:lnTo>
                  <a:pt x="316" y="208"/>
                </a:lnTo>
                <a:lnTo>
                  <a:pt x="310" y="210"/>
                </a:lnTo>
                <a:lnTo>
                  <a:pt x="304" y="212"/>
                </a:lnTo>
                <a:lnTo>
                  <a:pt x="212" y="212"/>
                </a:lnTo>
                <a:lnTo>
                  <a:pt x="212" y="304"/>
                </a:lnTo>
                <a:lnTo>
                  <a:pt x="212" y="304"/>
                </a:lnTo>
                <a:lnTo>
                  <a:pt x="210" y="310"/>
                </a:lnTo>
                <a:lnTo>
                  <a:pt x="208" y="316"/>
                </a:lnTo>
                <a:lnTo>
                  <a:pt x="202" y="318"/>
                </a:lnTo>
                <a:lnTo>
                  <a:pt x="196" y="320"/>
                </a:lnTo>
                <a:lnTo>
                  <a:pt x="124" y="320"/>
                </a:lnTo>
                <a:lnTo>
                  <a:pt x="124" y="320"/>
                </a:lnTo>
                <a:lnTo>
                  <a:pt x="118" y="318"/>
                </a:lnTo>
                <a:lnTo>
                  <a:pt x="112" y="316"/>
                </a:lnTo>
                <a:lnTo>
                  <a:pt x="110" y="310"/>
                </a:lnTo>
                <a:lnTo>
                  <a:pt x="108" y="304"/>
                </a:lnTo>
                <a:lnTo>
                  <a:pt x="108" y="212"/>
                </a:lnTo>
                <a:lnTo>
                  <a:pt x="16" y="212"/>
                </a:lnTo>
                <a:lnTo>
                  <a:pt x="16" y="212"/>
                </a:lnTo>
                <a:lnTo>
                  <a:pt x="10" y="210"/>
                </a:lnTo>
                <a:lnTo>
                  <a:pt x="4" y="208"/>
                </a:lnTo>
                <a:lnTo>
                  <a:pt x="2" y="202"/>
                </a:lnTo>
                <a:lnTo>
                  <a:pt x="0" y="196"/>
                </a:lnTo>
                <a:lnTo>
                  <a:pt x="0" y="124"/>
                </a:lnTo>
                <a:lnTo>
                  <a:pt x="0" y="124"/>
                </a:lnTo>
                <a:lnTo>
                  <a:pt x="2" y="118"/>
                </a:lnTo>
                <a:lnTo>
                  <a:pt x="4" y="112"/>
                </a:lnTo>
                <a:lnTo>
                  <a:pt x="10" y="110"/>
                </a:lnTo>
                <a:lnTo>
                  <a:pt x="16" y="108"/>
                </a:lnTo>
                <a:lnTo>
                  <a:pt x="108" y="108"/>
                </a:lnTo>
                <a:lnTo>
                  <a:pt x="108" y="16"/>
                </a:lnTo>
                <a:lnTo>
                  <a:pt x="108" y="16"/>
                </a:lnTo>
                <a:lnTo>
                  <a:pt x="110" y="10"/>
                </a:lnTo>
                <a:lnTo>
                  <a:pt x="112" y="4"/>
                </a:lnTo>
                <a:lnTo>
                  <a:pt x="118" y="2"/>
                </a:lnTo>
                <a:lnTo>
                  <a:pt x="124" y="0"/>
                </a:lnTo>
                <a:lnTo>
                  <a:pt x="196" y="0"/>
                </a:lnTo>
                <a:lnTo>
                  <a:pt x="196" y="0"/>
                </a:lnTo>
                <a:lnTo>
                  <a:pt x="202" y="2"/>
                </a:lnTo>
                <a:lnTo>
                  <a:pt x="208" y="4"/>
                </a:lnTo>
                <a:lnTo>
                  <a:pt x="210" y="10"/>
                </a:lnTo>
                <a:lnTo>
                  <a:pt x="212" y="16"/>
                </a:lnTo>
                <a:lnTo>
                  <a:pt x="212" y="108"/>
                </a:lnTo>
                <a:lnTo>
                  <a:pt x="304" y="108"/>
                </a:lnTo>
                <a:lnTo>
                  <a:pt x="304" y="108"/>
                </a:lnTo>
                <a:lnTo>
                  <a:pt x="310" y="110"/>
                </a:lnTo>
                <a:lnTo>
                  <a:pt x="316" y="112"/>
                </a:lnTo>
                <a:lnTo>
                  <a:pt x="318" y="118"/>
                </a:lnTo>
                <a:lnTo>
                  <a:pt x="320" y="124"/>
                </a:lnTo>
                <a:lnTo>
                  <a:pt x="320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181819" y="2915107"/>
            <a:ext cx="2571474" cy="25006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maine Display Bold" panose="020A0803080505060203" pitchFamily="18" charset="0"/>
              </a:rPr>
              <a:t>Rapidly test and learn</a:t>
            </a:r>
          </a:p>
          <a:p>
            <a:pPr>
              <a:defRPr/>
            </a:pP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Domaine Display Bold" panose="020A0803080505060203" pitchFamily="18" charset="0"/>
            </a:endParaRPr>
          </a:p>
          <a:p>
            <a:pPr>
              <a:defRPr/>
            </a:pPr>
            <a:endParaRPr lang="en-US" sz="1650" b="1" dirty="0">
              <a:solidFill>
                <a:schemeClr val="tx1">
                  <a:lumMod val="75000"/>
                  <a:lumOff val="25000"/>
                </a:schemeClr>
              </a:solidFill>
              <a:latin typeface="Domaine Display Bold" panose="020A0803080505060203" pitchFamily="18" charset="0"/>
            </a:endParaRPr>
          </a:p>
          <a:p>
            <a:pPr>
              <a:defRPr/>
            </a:pPr>
            <a:endParaRPr lang="en-US" sz="1650" b="1" dirty="0">
              <a:solidFill>
                <a:schemeClr val="tx1">
                  <a:lumMod val="75000"/>
                  <a:lumOff val="25000"/>
                </a:schemeClr>
              </a:solidFill>
              <a:latin typeface="Domaine Display Bold" panose="020A0803080505060203" pitchFamily="18" charset="0"/>
            </a:endParaRPr>
          </a:p>
          <a:p>
            <a:pPr>
              <a:defRPr/>
            </a:pPr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maine Display Bold" panose="020A0803080505060203" pitchFamily="18" charset="0"/>
              </a:rPr>
              <a:t>Freely combine existing and new assets</a:t>
            </a:r>
          </a:p>
          <a:p>
            <a:pPr>
              <a:defRPr/>
            </a:pPr>
            <a:endParaRPr lang="en-US" sz="1650" b="1" dirty="0">
              <a:solidFill>
                <a:schemeClr val="tx1">
                  <a:lumMod val="75000"/>
                  <a:lumOff val="25000"/>
                </a:schemeClr>
              </a:solidFill>
              <a:latin typeface="Domaine Display Bold" panose="020A0803080505060203" pitchFamily="18" charset="0"/>
            </a:endParaRPr>
          </a:p>
          <a:p>
            <a:pPr>
              <a:defRPr/>
            </a:pPr>
            <a:endParaRPr lang="en-US" sz="1650" b="1" dirty="0">
              <a:solidFill>
                <a:schemeClr val="tx1">
                  <a:lumMod val="75000"/>
                  <a:lumOff val="25000"/>
                </a:schemeClr>
              </a:solidFill>
              <a:latin typeface="Domaine Display Bold" panose="020A0803080505060203" pitchFamily="18" charset="0"/>
            </a:endParaRPr>
          </a:p>
          <a:p>
            <a:pPr>
              <a:defRPr/>
            </a:pPr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maine Display Bold" panose="020A0803080505060203" pitchFamily="18" charset="0"/>
              </a:rPr>
              <a:t>Integrate the Health Ecosystem</a:t>
            </a:r>
          </a:p>
        </p:txBody>
      </p:sp>
      <p:sp>
        <p:nvSpPr>
          <p:cNvPr id="18" name="Oval 17"/>
          <p:cNvSpPr/>
          <p:nvPr/>
        </p:nvSpPr>
        <p:spPr>
          <a:xfrm>
            <a:off x="561562" y="4867204"/>
            <a:ext cx="550667" cy="5693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Open Sans Bold"/>
              <a:cs typeface="Open Sans Bold"/>
            </a:endParaRPr>
          </a:p>
        </p:txBody>
      </p:sp>
      <p:sp>
        <p:nvSpPr>
          <p:cNvPr id="20" name="Freeform 4886"/>
          <p:cNvSpPr>
            <a:spLocks/>
          </p:cNvSpPr>
          <p:nvPr/>
        </p:nvSpPr>
        <p:spPr bwMode="auto">
          <a:xfrm>
            <a:off x="691220" y="5006234"/>
            <a:ext cx="291349" cy="291273"/>
          </a:xfrm>
          <a:custGeom>
            <a:avLst/>
            <a:gdLst>
              <a:gd name="T0" fmla="*/ 320 w 320"/>
              <a:gd name="T1" fmla="*/ 124 h 320"/>
              <a:gd name="T2" fmla="*/ 320 w 320"/>
              <a:gd name="T3" fmla="*/ 196 h 320"/>
              <a:gd name="T4" fmla="*/ 320 w 320"/>
              <a:gd name="T5" fmla="*/ 196 h 320"/>
              <a:gd name="T6" fmla="*/ 318 w 320"/>
              <a:gd name="T7" fmla="*/ 202 h 320"/>
              <a:gd name="T8" fmla="*/ 316 w 320"/>
              <a:gd name="T9" fmla="*/ 208 h 320"/>
              <a:gd name="T10" fmla="*/ 310 w 320"/>
              <a:gd name="T11" fmla="*/ 210 h 320"/>
              <a:gd name="T12" fmla="*/ 304 w 320"/>
              <a:gd name="T13" fmla="*/ 212 h 320"/>
              <a:gd name="T14" fmla="*/ 212 w 320"/>
              <a:gd name="T15" fmla="*/ 212 h 320"/>
              <a:gd name="T16" fmla="*/ 212 w 320"/>
              <a:gd name="T17" fmla="*/ 304 h 320"/>
              <a:gd name="T18" fmla="*/ 212 w 320"/>
              <a:gd name="T19" fmla="*/ 304 h 320"/>
              <a:gd name="T20" fmla="*/ 210 w 320"/>
              <a:gd name="T21" fmla="*/ 310 h 320"/>
              <a:gd name="T22" fmla="*/ 208 w 320"/>
              <a:gd name="T23" fmla="*/ 316 h 320"/>
              <a:gd name="T24" fmla="*/ 202 w 320"/>
              <a:gd name="T25" fmla="*/ 318 h 320"/>
              <a:gd name="T26" fmla="*/ 196 w 320"/>
              <a:gd name="T27" fmla="*/ 320 h 320"/>
              <a:gd name="T28" fmla="*/ 124 w 320"/>
              <a:gd name="T29" fmla="*/ 320 h 320"/>
              <a:gd name="T30" fmla="*/ 124 w 320"/>
              <a:gd name="T31" fmla="*/ 320 h 320"/>
              <a:gd name="T32" fmla="*/ 118 w 320"/>
              <a:gd name="T33" fmla="*/ 318 h 320"/>
              <a:gd name="T34" fmla="*/ 112 w 320"/>
              <a:gd name="T35" fmla="*/ 316 h 320"/>
              <a:gd name="T36" fmla="*/ 110 w 320"/>
              <a:gd name="T37" fmla="*/ 310 h 320"/>
              <a:gd name="T38" fmla="*/ 108 w 320"/>
              <a:gd name="T39" fmla="*/ 304 h 320"/>
              <a:gd name="T40" fmla="*/ 108 w 320"/>
              <a:gd name="T41" fmla="*/ 212 h 320"/>
              <a:gd name="T42" fmla="*/ 16 w 320"/>
              <a:gd name="T43" fmla="*/ 212 h 320"/>
              <a:gd name="T44" fmla="*/ 16 w 320"/>
              <a:gd name="T45" fmla="*/ 212 h 320"/>
              <a:gd name="T46" fmla="*/ 10 w 320"/>
              <a:gd name="T47" fmla="*/ 210 h 320"/>
              <a:gd name="T48" fmla="*/ 4 w 320"/>
              <a:gd name="T49" fmla="*/ 208 h 320"/>
              <a:gd name="T50" fmla="*/ 2 w 320"/>
              <a:gd name="T51" fmla="*/ 202 h 320"/>
              <a:gd name="T52" fmla="*/ 0 w 320"/>
              <a:gd name="T53" fmla="*/ 196 h 320"/>
              <a:gd name="T54" fmla="*/ 0 w 320"/>
              <a:gd name="T55" fmla="*/ 124 h 320"/>
              <a:gd name="T56" fmla="*/ 0 w 320"/>
              <a:gd name="T57" fmla="*/ 124 h 320"/>
              <a:gd name="T58" fmla="*/ 2 w 320"/>
              <a:gd name="T59" fmla="*/ 118 h 320"/>
              <a:gd name="T60" fmla="*/ 4 w 320"/>
              <a:gd name="T61" fmla="*/ 112 h 320"/>
              <a:gd name="T62" fmla="*/ 10 w 320"/>
              <a:gd name="T63" fmla="*/ 110 h 320"/>
              <a:gd name="T64" fmla="*/ 16 w 320"/>
              <a:gd name="T65" fmla="*/ 108 h 320"/>
              <a:gd name="T66" fmla="*/ 108 w 320"/>
              <a:gd name="T67" fmla="*/ 108 h 320"/>
              <a:gd name="T68" fmla="*/ 108 w 320"/>
              <a:gd name="T69" fmla="*/ 16 h 320"/>
              <a:gd name="T70" fmla="*/ 108 w 320"/>
              <a:gd name="T71" fmla="*/ 16 h 320"/>
              <a:gd name="T72" fmla="*/ 110 w 320"/>
              <a:gd name="T73" fmla="*/ 10 h 320"/>
              <a:gd name="T74" fmla="*/ 112 w 320"/>
              <a:gd name="T75" fmla="*/ 4 h 320"/>
              <a:gd name="T76" fmla="*/ 118 w 320"/>
              <a:gd name="T77" fmla="*/ 2 h 320"/>
              <a:gd name="T78" fmla="*/ 124 w 320"/>
              <a:gd name="T79" fmla="*/ 0 h 320"/>
              <a:gd name="T80" fmla="*/ 196 w 320"/>
              <a:gd name="T81" fmla="*/ 0 h 320"/>
              <a:gd name="T82" fmla="*/ 196 w 320"/>
              <a:gd name="T83" fmla="*/ 0 h 320"/>
              <a:gd name="T84" fmla="*/ 202 w 320"/>
              <a:gd name="T85" fmla="*/ 2 h 320"/>
              <a:gd name="T86" fmla="*/ 208 w 320"/>
              <a:gd name="T87" fmla="*/ 4 h 320"/>
              <a:gd name="T88" fmla="*/ 210 w 320"/>
              <a:gd name="T89" fmla="*/ 10 h 320"/>
              <a:gd name="T90" fmla="*/ 212 w 320"/>
              <a:gd name="T91" fmla="*/ 16 h 320"/>
              <a:gd name="T92" fmla="*/ 212 w 320"/>
              <a:gd name="T93" fmla="*/ 108 h 320"/>
              <a:gd name="T94" fmla="*/ 304 w 320"/>
              <a:gd name="T95" fmla="*/ 108 h 320"/>
              <a:gd name="T96" fmla="*/ 304 w 320"/>
              <a:gd name="T97" fmla="*/ 108 h 320"/>
              <a:gd name="T98" fmla="*/ 310 w 320"/>
              <a:gd name="T99" fmla="*/ 110 h 320"/>
              <a:gd name="T100" fmla="*/ 316 w 320"/>
              <a:gd name="T101" fmla="*/ 112 h 320"/>
              <a:gd name="T102" fmla="*/ 318 w 320"/>
              <a:gd name="T103" fmla="*/ 118 h 320"/>
              <a:gd name="T104" fmla="*/ 320 w 320"/>
              <a:gd name="T105" fmla="*/ 124 h 320"/>
              <a:gd name="T106" fmla="*/ 320 w 320"/>
              <a:gd name="T107" fmla="*/ 12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0" h="320">
                <a:moveTo>
                  <a:pt x="320" y="124"/>
                </a:moveTo>
                <a:lnTo>
                  <a:pt x="320" y="196"/>
                </a:lnTo>
                <a:lnTo>
                  <a:pt x="320" y="196"/>
                </a:lnTo>
                <a:lnTo>
                  <a:pt x="318" y="202"/>
                </a:lnTo>
                <a:lnTo>
                  <a:pt x="316" y="208"/>
                </a:lnTo>
                <a:lnTo>
                  <a:pt x="310" y="210"/>
                </a:lnTo>
                <a:lnTo>
                  <a:pt x="304" y="212"/>
                </a:lnTo>
                <a:lnTo>
                  <a:pt x="212" y="212"/>
                </a:lnTo>
                <a:lnTo>
                  <a:pt x="212" y="304"/>
                </a:lnTo>
                <a:lnTo>
                  <a:pt x="212" y="304"/>
                </a:lnTo>
                <a:lnTo>
                  <a:pt x="210" y="310"/>
                </a:lnTo>
                <a:lnTo>
                  <a:pt x="208" y="316"/>
                </a:lnTo>
                <a:lnTo>
                  <a:pt x="202" y="318"/>
                </a:lnTo>
                <a:lnTo>
                  <a:pt x="196" y="320"/>
                </a:lnTo>
                <a:lnTo>
                  <a:pt x="124" y="320"/>
                </a:lnTo>
                <a:lnTo>
                  <a:pt x="124" y="320"/>
                </a:lnTo>
                <a:lnTo>
                  <a:pt x="118" y="318"/>
                </a:lnTo>
                <a:lnTo>
                  <a:pt x="112" y="316"/>
                </a:lnTo>
                <a:lnTo>
                  <a:pt x="110" y="310"/>
                </a:lnTo>
                <a:lnTo>
                  <a:pt x="108" y="304"/>
                </a:lnTo>
                <a:lnTo>
                  <a:pt x="108" y="212"/>
                </a:lnTo>
                <a:lnTo>
                  <a:pt x="16" y="212"/>
                </a:lnTo>
                <a:lnTo>
                  <a:pt x="16" y="212"/>
                </a:lnTo>
                <a:lnTo>
                  <a:pt x="10" y="210"/>
                </a:lnTo>
                <a:lnTo>
                  <a:pt x="4" y="208"/>
                </a:lnTo>
                <a:lnTo>
                  <a:pt x="2" y="202"/>
                </a:lnTo>
                <a:lnTo>
                  <a:pt x="0" y="196"/>
                </a:lnTo>
                <a:lnTo>
                  <a:pt x="0" y="124"/>
                </a:lnTo>
                <a:lnTo>
                  <a:pt x="0" y="124"/>
                </a:lnTo>
                <a:lnTo>
                  <a:pt x="2" y="118"/>
                </a:lnTo>
                <a:lnTo>
                  <a:pt x="4" y="112"/>
                </a:lnTo>
                <a:lnTo>
                  <a:pt x="10" y="110"/>
                </a:lnTo>
                <a:lnTo>
                  <a:pt x="16" y="108"/>
                </a:lnTo>
                <a:lnTo>
                  <a:pt x="108" y="108"/>
                </a:lnTo>
                <a:lnTo>
                  <a:pt x="108" y="16"/>
                </a:lnTo>
                <a:lnTo>
                  <a:pt x="108" y="16"/>
                </a:lnTo>
                <a:lnTo>
                  <a:pt x="110" y="10"/>
                </a:lnTo>
                <a:lnTo>
                  <a:pt x="112" y="4"/>
                </a:lnTo>
                <a:lnTo>
                  <a:pt x="118" y="2"/>
                </a:lnTo>
                <a:lnTo>
                  <a:pt x="124" y="0"/>
                </a:lnTo>
                <a:lnTo>
                  <a:pt x="196" y="0"/>
                </a:lnTo>
                <a:lnTo>
                  <a:pt x="196" y="0"/>
                </a:lnTo>
                <a:lnTo>
                  <a:pt x="202" y="2"/>
                </a:lnTo>
                <a:lnTo>
                  <a:pt x="208" y="4"/>
                </a:lnTo>
                <a:lnTo>
                  <a:pt x="210" y="10"/>
                </a:lnTo>
                <a:lnTo>
                  <a:pt x="212" y="16"/>
                </a:lnTo>
                <a:lnTo>
                  <a:pt x="212" y="108"/>
                </a:lnTo>
                <a:lnTo>
                  <a:pt x="304" y="108"/>
                </a:lnTo>
                <a:lnTo>
                  <a:pt x="304" y="108"/>
                </a:lnTo>
                <a:lnTo>
                  <a:pt x="310" y="110"/>
                </a:lnTo>
                <a:lnTo>
                  <a:pt x="316" y="112"/>
                </a:lnTo>
                <a:lnTo>
                  <a:pt x="318" y="118"/>
                </a:lnTo>
                <a:lnTo>
                  <a:pt x="320" y="124"/>
                </a:lnTo>
                <a:lnTo>
                  <a:pt x="320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/>
          <p:cNvSpPr/>
          <p:nvPr/>
        </p:nvSpPr>
        <p:spPr>
          <a:xfrm rot="256549">
            <a:off x="1285154" y="1414476"/>
            <a:ext cx="9219579" cy="4957114"/>
          </a:xfrm>
          <a:prstGeom prst="cloud">
            <a:avLst/>
          </a:prstGeom>
          <a:solidFill>
            <a:srgbClr val="CD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79"/>
            <a:ext cx="9878602" cy="476805"/>
          </a:xfrm>
        </p:spPr>
        <p:txBody>
          <a:bodyPr/>
          <a:lstStyle/>
          <a:p>
            <a:r>
              <a:rPr lang="en-US" dirty="0"/>
              <a:t>How Hybrid Cloud fits into the overall Tech Strategy?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199" y="860151"/>
            <a:ext cx="9849853" cy="423094"/>
          </a:xfrm>
        </p:spPr>
        <p:txBody>
          <a:bodyPr/>
          <a:lstStyle/>
          <a:p>
            <a:r>
              <a:rPr lang="en-US" dirty="0"/>
              <a:t>Multiple interdependent technology strategies to accelerate the creation of a Connected Health ecosystem, fulfilling our promise to the people we serve</a:t>
            </a:r>
          </a:p>
        </p:txBody>
      </p:sp>
      <p:sp>
        <p:nvSpPr>
          <p:cNvPr id="5" name="Oval 4"/>
          <p:cNvSpPr/>
          <p:nvPr/>
        </p:nvSpPr>
        <p:spPr>
          <a:xfrm>
            <a:off x="4755439" y="2376811"/>
            <a:ext cx="2694811" cy="263039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Connected Health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1112" y="2062947"/>
            <a:ext cx="3041567" cy="492370"/>
          </a:xfrm>
          <a:prstGeom prst="rect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Ecosystem Integration</a:t>
            </a:r>
          </a:p>
        </p:txBody>
      </p:sp>
      <p:sp>
        <p:nvSpPr>
          <p:cNvPr id="7" name="Right Arrow 6"/>
          <p:cNvSpPr/>
          <p:nvPr/>
        </p:nvSpPr>
        <p:spPr>
          <a:xfrm rot="1800000">
            <a:off x="3828526" y="2134834"/>
            <a:ext cx="1411895" cy="986865"/>
          </a:xfrm>
          <a:prstGeom prst="rightArrow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456" y="2716815"/>
            <a:ext cx="3490877" cy="1176216"/>
          </a:xfrm>
          <a:prstGeom prst="rect">
            <a:avLst/>
          </a:prstGeom>
          <a:noFill/>
        </p:spPr>
        <p:txBody>
          <a:bodyPr wrap="square" lIns="18288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degree of cohesion and interoperability</a:t>
            </a: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Identity and Digital Accounts</a:t>
            </a: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Preferences and Permissions</a:t>
            </a: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Omni-channel visibility and communication</a:t>
            </a: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in security and compliance (by design)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1111" y="4740924"/>
            <a:ext cx="3041568" cy="492370"/>
          </a:xfrm>
          <a:prstGeom prst="rect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Strategy </a:t>
            </a:r>
          </a:p>
        </p:txBody>
      </p:sp>
      <p:sp>
        <p:nvSpPr>
          <p:cNvPr id="10" name="Right Arrow 9"/>
          <p:cNvSpPr/>
          <p:nvPr/>
        </p:nvSpPr>
        <p:spPr>
          <a:xfrm rot="19800000" flipV="1">
            <a:off x="3828526" y="4174544"/>
            <a:ext cx="1411895" cy="986865"/>
          </a:xfrm>
          <a:prstGeom prst="rightArrow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962" y="5376313"/>
            <a:ext cx="3490877" cy="853248"/>
          </a:xfrm>
          <a:prstGeom prst="rect">
            <a:avLst/>
          </a:prstGeom>
          <a:noFill/>
        </p:spPr>
        <p:txBody>
          <a:bodyPr wrap="square" lIns="182880" tIns="0" rIns="0" bIns="0" rtlCol="0" anchor="t">
            <a:noAutofit/>
          </a:bodyPr>
          <a:lstStyle/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Single source of truth for Insight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Curated, integrated, shared data</a:t>
            </a: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catalog, s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emantic inference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Scalable hybrid cloud platform</a:t>
            </a:r>
          </a:p>
        </p:txBody>
      </p:sp>
      <p:sp>
        <p:nvSpPr>
          <p:cNvPr id="12" name="Rectangle 11"/>
          <p:cNvSpPr/>
          <p:nvPr/>
        </p:nvSpPr>
        <p:spPr>
          <a:xfrm flipH="1">
            <a:off x="8214268" y="2062947"/>
            <a:ext cx="3041567" cy="492370"/>
          </a:xfrm>
          <a:prstGeom prst="rect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API Strategy</a:t>
            </a:r>
          </a:p>
        </p:txBody>
      </p:sp>
      <p:sp>
        <p:nvSpPr>
          <p:cNvPr id="13" name="Right Arrow 12"/>
          <p:cNvSpPr/>
          <p:nvPr/>
        </p:nvSpPr>
        <p:spPr>
          <a:xfrm rot="19800000" flipH="1">
            <a:off x="7026526" y="2134834"/>
            <a:ext cx="1411895" cy="986865"/>
          </a:xfrm>
          <a:prstGeom prst="rightArrow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8214268" y="2681971"/>
            <a:ext cx="3276726" cy="853248"/>
          </a:xfrm>
          <a:prstGeom prst="rect">
            <a:avLst/>
          </a:prstGeom>
          <a:noFill/>
        </p:spPr>
        <p:txBody>
          <a:bodyPr wrap="square" lIns="182880" tIns="0" rIns="0" bIns="0" rtlCol="0" anchor="t">
            <a:noAutofit/>
          </a:bodyPr>
          <a:lstStyle/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for purpose APIs (opportunistic)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time to market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cost of integration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Connect/reuse existing assets</a:t>
            </a: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driven deployment and operation</a:t>
            </a:r>
          </a:p>
          <a:p>
            <a:pPr lvl="0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third party integration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8214268" y="4740924"/>
            <a:ext cx="3041567" cy="492370"/>
          </a:xfrm>
          <a:prstGeom prst="rect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Hybrid Cloud Strategy</a:t>
            </a:r>
          </a:p>
        </p:txBody>
      </p:sp>
      <p:sp>
        <p:nvSpPr>
          <p:cNvPr id="16" name="Right Arrow 15"/>
          <p:cNvSpPr/>
          <p:nvPr/>
        </p:nvSpPr>
        <p:spPr>
          <a:xfrm rot="1800000" flipH="1" flipV="1">
            <a:off x="7026526" y="4174544"/>
            <a:ext cx="1411895" cy="986865"/>
          </a:xfrm>
          <a:prstGeom prst="rightArrow">
            <a:avLst/>
          </a:prstGeom>
          <a:solidFill>
            <a:srgbClr val="D1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8214267" y="5465591"/>
            <a:ext cx="3706182" cy="1088282"/>
          </a:xfrm>
          <a:prstGeom prst="rect">
            <a:avLst/>
          </a:prstGeom>
          <a:noFill/>
        </p:spPr>
        <p:txBody>
          <a:bodyPr wrap="square" lIns="182880" tIns="0" rIns="0" bIns="0" rtlCol="0" anchor="t">
            <a:noAutofit/>
          </a:bodyPr>
          <a:lstStyle/>
          <a:p>
            <a:pPr lvl="0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Seamlessly leverage diversified technologies</a:t>
            </a:r>
          </a:p>
          <a:p>
            <a:pPr lvl="0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Create flexibility, freedom of choice, innovation</a:t>
            </a:r>
          </a:p>
          <a:p>
            <a:pPr lvl="0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Connect new/exist assets, avoid ‘cloud-legacy’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Scale for fast, reliable, automated operations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1088860" y="1911924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9B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1088860" y="4606266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9B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1" name="Picture 9" descr="https://static.thenounproject.com/png/934385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435" y="2052787"/>
            <a:ext cx="492370" cy="4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>
            <a:spLocks noChangeAspect="1"/>
          </p:cNvSpPr>
          <p:nvPr/>
        </p:nvSpPr>
        <p:spPr>
          <a:xfrm>
            <a:off x="440853" y="1899209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9B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4" name="Picture 5" descr="https://static.thenounproject.com/png/965229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6" y="1986392"/>
            <a:ext cx="557155" cy="5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/>
          <p:cNvSpPr>
            <a:spLocks noChangeAspect="1"/>
          </p:cNvSpPr>
          <p:nvPr/>
        </p:nvSpPr>
        <p:spPr>
          <a:xfrm>
            <a:off x="433375" y="4585889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9B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6" name="Picture 7" descr="https://static.thenounproject.com/png/152500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8768">
            <a:off x="574971" y="4705925"/>
            <a:ext cx="511885" cy="5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326435" y="2692673"/>
            <a:ext cx="1481829" cy="1371843"/>
            <a:chOff x="10514013" y="3363913"/>
            <a:chExt cx="693737" cy="636587"/>
          </a:xfrm>
          <a:solidFill>
            <a:schemeClr val="accent2"/>
          </a:solidFill>
        </p:grpSpPr>
        <p:sp>
          <p:nvSpPr>
            <p:cNvPr id="29" name="Freeform 237"/>
            <p:cNvSpPr>
              <a:spLocks/>
            </p:cNvSpPr>
            <p:nvPr/>
          </p:nvSpPr>
          <p:spPr bwMode="auto">
            <a:xfrm>
              <a:off x="10650538" y="3363913"/>
              <a:ext cx="155575" cy="149225"/>
            </a:xfrm>
            <a:custGeom>
              <a:avLst/>
              <a:gdLst>
                <a:gd name="T0" fmla="*/ 10 w 46"/>
                <a:gd name="T1" fmla="*/ 19 h 44"/>
                <a:gd name="T2" fmla="*/ 9 w 46"/>
                <a:gd name="T3" fmla="*/ 25 h 44"/>
                <a:gd name="T4" fmla="*/ 28 w 46"/>
                <a:gd name="T5" fmla="*/ 44 h 44"/>
                <a:gd name="T6" fmla="*/ 46 w 46"/>
                <a:gd name="T7" fmla="*/ 25 h 44"/>
                <a:gd name="T8" fmla="*/ 28 w 46"/>
                <a:gd name="T9" fmla="*/ 6 h 44"/>
                <a:gd name="T10" fmla="*/ 18 w 46"/>
                <a:gd name="T11" fmla="*/ 9 h 44"/>
                <a:gd name="T12" fmla="*/ 9 w 46"/>
                <a:gd name="T13" fmla="*/ 0 h 44"/>
                <a:gd name="T14" fmla="*/ 0 w 46"/>
                <a:gd name="T15" fmla="*/ 10 h 44"/>
                <a:gd name="T16" fmla="*/ 9 w 46"/>
                <a:gd name="T17" fmla="*/ 19 h 44"/>
                <a:gd name="T18" fmla="*/ 10 w 46"/>
                <a:gd name="T1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4">
                  <a:moveTo>
                    <a:pt x="10" y="19"/>
                  </a:moveTo>
                  <a:cubicBezTo>
                    <a:pt x="9" y="21"/>
                    <a:pt x="9" y="23"/>
                    <a:pt x="9" y="25"/>
                  </a:cubicBezTo>
                  <a:cubicBezTo>
                    <a:pt x="9" y="35"/>
                    <a:pt x="17" y="44"/>
                    <a:pt x="28" y="44"/>
                  </a:cubicBezTo>
                  <a:cubicBezTo>
                    <a:pt x="38" y="44"/>
                    <a:pt x="46" y="35"/>
                    <a:pt x="46" y="25"/>
                  </a:cubicBezTo>
                  <a:cubicBezTo>
                    <a:pt x="46" y="15"/>
                    <a:pt x="38" y="6"/>
                    <a:pt x="28" y="6"/>
                  </a:cubicBezTo>
                  <a:cubicBezTo>
                    <a:pt x="24" y="6"/>
                    <a:pt x="21" y="7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Freeform 238"/>
            <p:cNvSpPr>
              <a:spLocks/>
            </p:cNvSpPr>
            <p:nvPr/>
          </p:nvSpPr>
          <p:spPr bwMode="auto">
            <a:xfrm>
              <a:off x="10680700" y="3524250"/>
              <a:ext cx="125412" cy="131762"/>
            </a:xfrm>
            <a:custGeom>
              <a:avLst/>
              <a:gdLst>
                <a:gd name="T0" fmla="*/ 30 w 37"/>
                <a:gd name="T1" fmla="*/ 0 h 39"/>
                <a:gd name="T2" fmla="*/ 19 w 37"/>
                <a:gd name="T3" fmla="*/ 3 h 39"/>
                <a:gd name="T4" fmla="*/ 8 w 37"/>
                <a:gd name="T5" fmla="*/ 0 h 39"/>
                <a:gd name="T6" fmla="*/ 0 w 37"/>
                <a:gd name="T7" fmla="*/ 15 h 39"/>
                <a:gd name="T8" fmla="*/ 0 w 37"/>
                <a:gd name="T9" fmla="*/ 15 h 39"/>
                <a:gd name="T10" fmla="*/ 0 w 37"/>
                <a:gd name="T11" fmla="*/ 39 h 39"/>
                <a:gd name="T12" fmla="*/ 37 w 37"/>
                <a:gd name="T13" fmla="*/ 39 h 39"/>
                <a:gd name="T14" fmla="*/ 37 w 37"/>
                <a:gd name="T15" fmla="*/ 15 h 39"/>
                <a:gd name="T16" fmla="*/ 37 w 37"/>
                <a:gd name="T17" fmla="*/ 15 h 39"/>
                <a:gd name="T18" fmla="*/ 30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30" y="0"/>
                  </a:moveTo>
                  <a:cubicBezTo>
                    <a:pt x="26" y="2"/>
                    <a:pt x="23" y="3"/>
                    <a:pt x="19" y="3"/>
                  </a:cubicBezTo>
                  <a:cubicBezTo>
                    <a:pt x="15" y="3"/>
                    <a:pt x="11" y="2"/>
                    <a:pt x="8" y="0"/>
                  </a:cubicBezTo>
                  <a:cubicBezTo>
                    <a:pt x="3" y="4"/>
                    <a:pt x="0" y="9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9"/>
                    <a:pt x="34" y="4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Oval 239"/>
            <p:cNvSpPr>
              <a:spLocks noChangeArrowheads="1"/>
            </p:cNvSpPr>
            <p:nvPr/>
          </p:nvSpPr>
          <p:spPr bwMode="auto">
            <a:xfrm>
              <a:off x="10936288" y="3384550"/>
              <a:ext cx="125412" cy="128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Freeform 240"/>
            <p:cNvSpPr>
              <a:spLocks/>
            </p:cNvSpPr>
            <p:nvPr/>
          </p:nvSpPr>
          <p:spPr bwMode="auto">
            <a:xfrm>
              <a:off x="10936288" y="3524250"/>
              <a:ext cx="125412" cy="131762"/>
            </a:xfrm>
            <a:custGeom>
              <a:avLst/>
              <a:gdLst>
                <a:gd name="T0" fmla="*/ 29 w 37"/>
                <a:gd name="T1" fmla="*/ 0 h 39"/>
                <a:gd name="T2" fmla="*/ 18 w 37"/>
                <a:gd name="T3" fmla="*/ 3 h 39"/>
                <a:gd name="T4" fmla="*/ 7 w 37"/>
                <a:gd name="T5" fmla="*/ 0 h 39"/>
                <a:gd name="T6" fmla="*/ 0 w 37"/>
                <a:gd name="T7" fmla="*/ 15 h 39"/>
                <a:gd name="T8" fmla="*/ 0 w 37"/>
                <a:gd name="T9" fmla="*/ 15 h 39"/>
                <a:gd name="T10" fmla="*/ 0 w 37"/>
                <a:gd name="T11" fmla="*/ 39 h 39"/>
                <a:gd name="T12" fmla="*/ 37 w 37"/>
                <a:gd name="T13" fmla="*/ 39 h 39"/>
                <a:gd name="T14" fmla="*/ 37 w 37"/>
                <a:gd name="T15" fmla="*/ 15 h 39"/>
                <a:gd name="T16" fmla="*/ 37 w 37"/>
                <a:gd name="T17" fmla="*/ 15 h 39"/>
                <a:gd name="T18" fmla="*/ 29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29" y="0"/>
                  </a:moveTo>
                  <a:cubicBezTo>
                    <a:pt x="26" y="2"/>
                    <a:pt x="22" y="3"/>
                    <a:pt x="18" y="3"/>
                  </a:cubicBezTo>
                  <a:cubicBezTo>
                    <a:pt x="14" y="3"/>
                    <a:pt x="11" y="2"/>
                    <a:pt x="7" y="0"/>
                  </a:cubicBezTo>
                  <a:cubicBezTo>
                    <a:pt x="3" y="4"/>
                    <a:pt x="0" y="9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9"/>
                    <a:pt x="34" y="4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Oval 241"/>
            <p:cNvSpPr>
              <a:spLocks noChangeArrowheads="1"/>
            </p:cNvSpPr>
            <p:nvPr/>
          </p:nvSpPr>
          <p:spPr bwMode="auto">
            <a:xfrm>
              <a:off x="10829925" y="3479800"/>
              <a:ext cx="82550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242"/>
            <p:cNvSpPr>
              <a:spLocks/>
            </p:cNvSpPr>
            <p:nvPr/>
          </p:nvSpPr>
          <p:spPr bwMode="auto">
            <a:xfrm>
              <a:off x="10829925" y="3578225"/>
              <a:ext cx="82550" cy="77787"/>
            </a:xfrm>
            <a:custGeom>
              <a:avLst/>
              <a:gdLst>
                <a:gd name="T0" fmla="*/ 21 w 24"/>
                <a:gd name="T1" fmla="*/ 0 h 23"/>
                <a:gd name="T2" fmla="*/ 12 w 24"/>
                <a:gd name="T3" fmla="*/ 3 h 23"/>
                <a:gd name="T4" fmla="*/ 3 w 24"/>
                <a:gd name="T5" fmla="*/ 0 h 23"/>
                <a:gd name="T6" fmla="*/ 0 w 24"/>
                <a:gd name="T7" fmla="*/ 9 h 23"/>
                <a:gd name="T8" fmla="*/ 0 w 24"/>
                <a:gd name="T9" fmla="*/ 9 h 23"/>
                <a:gd name="T10" fmla="*/ 0 w 24"/>
                <a:gd name="T11" fmla="*/ 23 h 23"/>
                <a:gd name="T12" fmla="*/ 24 w 24"/>
                <a:gd name="T13" fmla="*/ 23 h 23"/>
                <a:gd name="T14" fmla="*/ 24 w 24"/>
                <a:gd name="T15" fmla="*/ 9 h 23"/>
                <a:gd name="T16" fmla="*/ 24 w 24"/>
                <a:gd name="T17" fmla="*/ 9 h 23"/>
                <a:gd name="T18" fmla="*/ 21 w 24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3">
                  <a:moveTo>
                    <a:pt x="21" y="0"/>
                  </a:moveTo>
                  <a:cubicBezTo>
                    <a:pt x="18" y="2"/>
                    <a:pt x="15" y="3"/>
                    <a:pt x="12" y="3"/>
                  </a:cubicBezTo>
                  <a:cubicBezTo>
                    <a:pt x="9" y="3"/>
                    <a:pt x="6" y="2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"/>
                    <a:pt x="23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243"/>
            <p:cNvSpPr>
              <a:spLocks/>
            </p:cNvSpPr>
            <p:nvPr/>
          </p:nvSpPr>
          <p:spPr bwMode="auto">
            <a:xfrm>
              <a:off x="10850563" y="3417888"/>
              <a:ext cx="41275" cy="38100"/>
            </a:xfrm>
            <a:custGeom>
              <a:avLst/>
              <a:gdLst>
                <a:gd name="T0" fmla="*/ 5 w 12"/>
                <a:gd name="T1" fmla="*/ 10 h 11"/>
                <a:gd name="T2" fmla="*/ 6 w 12"/>
                <a:gd name="T3" fmla="*/ 11 h 11"/>
                <a:gd name="T4" fmla="*/ 6 w 12"/>
                <a:gd name="T5" fmla="*/ 11 h 11"/>
                <a:gd name="T6" fmla="*/ 7 w 12"/>
                <a:gd name="T7" fmla="*/ 10 h 11"/>
                <a:gd name="T8" fmla="*/ 12 w 12"/>
                <a:gd name="T9" fmla="*/ 3 h 11"/>
                <a:gd name="T10" fmla="*/ 12 w 12"/>
                <a:gd name="T11" fmla="*/ 3 h 11"/>
                <a:gd name="T12" fmla="*/ 9 w 12"/>
                <a:gd name="T13" fmla="*/ 0 h 11"/>
                <a:gd name="T14" fmla="*/ 9 w 12"/>
                <a:gd name="T15" fmla="*/ 0 h 11"/>
                <a:gd name="T16" fmla="*/ 8 w 12"/>
                <a:gd name="T17" fmla="*/ 0 h 11"/>
                <a:gd name="T18" fmla="*/ 8 w 12"/>
                <a:gd name="T19" fmla="*/ 0 h 11"/>
                <a:gd name="T20" fmla="*/ 7 w 12"/>
                <a:gd name="T21" fmla="*/ 1 h 11"/>
                <a:gd name="T22" fmla="*/ 6 w 12"/>
                <a:gd name="T23" fmla="*/ 2 h 11"/>
                <a:gd name="T24" fmla="*/ 5 w 12"/>
                <a:gd name="T25" fmla="*/ 1 h 11"/>
                <a:gd name="T26" fmla="*/ 4 w 12"/>
                <a:gd name="T27" fmla="*/ 0 h 11"/>
                <a:gd name="T28" fmla="*/ 4 w 12"/>
                <a:gd name="T29" fmla="*/ 0 h 11"/>
                <a:gd name="T30" fmla="*/ 3 w 12"/>
                <a:gd name="T31" fmla="*/ 0 h 11"/>
                <a:gd name="T32" fmla="*/ 3 w 12"/>
                <a:gd name="T33" fmla="*/ 0 h 11"/>
                <a:gd name="T34" fmla="*/ 0 w 12"/>
                <a:gd name="T35" fmla="*/ 3 h 11"/>
                <a:gd name="T36" fmla="*/ 0 w 12"/>
                <a:gd name="T37" fmla="*/ 3 h 11"/>
                <a:gd name="T38" fmla="*/ 5 w 12"/>
                <a:gd name="T3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1">
                  <a:moveTo>
                    <a:pt x="5" y="10"/>
                  </a:moveTo>
                  <a:cubicBezTo>
                    <a:pt x="5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9" y="9"/>
                    <a:pt x="12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3" y="9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244"/>
            <p:cNvSpPr>
              <a:spLocks/>
            </p:cNvSpPr>
            <p:nvPr/>
          </p:nvSpPr>
          <p:spPr bwMode="auto">
            <a:xfrm>
              <a:off x="10514013" y="3656013"/>
              <a:ext cx="693737" cy="344487"/>
            </a:xfrm>
            <a:custGeom>
              <a:avLst/>
              <a:gdLst>
                <a:gd name="T0" fmla="*/ 166 w 204"/>
                <a:gd name="T1" fmla="*/ 29 h 101"/>
                <a:gd name="T2" fmla="*/ 166 w 204"/>
                <a:gd name="T3" fmla="*/ 29 h 101"/>
                <a:gd name="T4" fmla="*/ 157 w 204"/>
                <a:gd name="T5" fmla="*/ 22 h 101"/>
                <a:gd name="T6" fmla="*/ 141 w 204"/>
                <a:gd name="T7" fmla="*/ 17 h 101"/>
                <a:gd name="T8" fmla="*/ 141 w 204"/>
                <a:gd name="T9" fmla="*/ 17 h 101"/>
                <a:gd name="T10" fmla="*/ 140 w 204"/>
                <a:gd name="T11" fmla="*/ 17 h 101"/>
                <a:gd name="T12" fmla="*/ 140 w 204"/>
                <a:gd name="T13" fmla="*/ 17 h 101"/>
                <a:gd name="T14" fmla="*/ 140 w 204"/>
                <a:gd name="T15" fmla="*/ 17 h 101"/>
                <a:gd name="T16" fmla="*/ 140 w 204"/>
                <a:gd name="T17" fmla="*/ 17 h 101"/>
                <a:gd name="T18" fmla="*/ 64 w 204"/>
                <a:gd name="T19" fmla="*/ 17 h 101"/>
                <a:gd name="T20" fmla="*/ 55 w 204"/>
                <a:gd name="T21" fmla="*/ 21 h 101"/>
                <a:gd name="T22" fmla="*/ 54 w 204"/>
                <a:gd name="T23" fmla="*/ 22 h 101"/>
                <a:gd name="T24" fmla="*/ 53 w 204"/>
                <a:gd name="T25" fmla="*/ 23 h 101"/>
                <a:gd name="T26" fmla="*/ 53 w 204"/>
                <a:gd name="T27" fmla="*/ 23 h 101"/>
                <a:gd name="T28" fmla="*/ 52 w 204"/>
                <a:gd name="T29" fmla="*/ 24 h 101"/>
                <a:gd name="T30" fmla="*/ 52 w 204"/>
                <a:gd name="T31" fmla="*/ 24 h 101"/>
                <a:gd name="T32" fmla="*/ 51 w 204"/>
                <a:gd name="T33" fmla="*/ 31 h 101"/>
                <a:gd name="T34" fmla="*/ 51 w 204"/>
                <a:gd name="T35" fmla="*/ 31 h 101"/>
                <a:gd name="T36" fmla="*/ 51 w 204"/>
                <a:gd name="T37" fmla="*/ 31 h 101"/>
                <a:gd name="T38" fmla="*/ 64 w 204"/>
                <a:gd name="T39" fmla="*/ 44 h 101"/>
                <a:gd name="T40" fmla="*/ 64 w 204"/>
                <a:gd name="T41" fmla="*/ 44 h 101"/>
                <a:gd name="T42" fmla="*/ 116 w 204"/>
                <a:gd name="T43" fmla="*/ 44 h 101"/>
                <a:gd name="T44" fmla="*/ 116 w 204"/>
                <a:gd name="T45" fmla="*/ 50 h 101"/>
                <a:gd name="T46" fmla="*/ 70 w 204"/>
                <a:gd name="T47" fmla="*/ 50 h 101"/>
                <a:gd name="T48" fmla="*/ 64 w 204"/>
                <a:gd name="T49" fmla="*/ 50 h 101"/>
                <a:gd name="T50" fmla="*/ 45 w 204"/>
                <a:gd name="T51" fmla="*/ 31 h 101"/>
                <a:gd name="T52" fmla="*/ 46 w 204"/>
                <a:gd name="T53" fmla="*/ 26 h 101"/>
                <a:gd name="T54" fmla="*/ 24 w 204"/>
                <a:gd name="T55" fmla="*/ 4 h 101"/>
                <a:gd name="T56" fmla="*/ 14 w 204"/>
                <a:gd name="T57" fmla="*/ 0 h 101"/>
                <a:gd name="T58" fmla="*/ 5 w 204"/>
                <a:gd name="T59" fmla="*/ 4 h 101"/>
                <a:gd name="T60" fmla="*/ 5 w 204"/>
                <a:gd name="T61" fmla="*/ 23 h 101"/>
                <a:gd name="T62" fmla="*/ 55 w 204"/>
                <a:gd name="T63" fmla="*/ 73 h 101"/>
                <a:gd name="T64" fmla="*/ 56 w 204"/>
                <a:gd name="T65" fmla="*/ 74 h 101"/>
                <a:gd name="T66" fmla="*/ 56 w 204"/>
                <a:gd name="T67" fmla="*/ 74 h 101"/>
                <a:gd name="T68" fmla="*/ 57 w 204"/>
                <a:gd name="T69" fmla="*/ 74 h 101"/>
                <a:gd name="T70" fmla="*/ 57 w 204"/>
                <a:gd name="T71" fmla="*/ 75 h 101"/>
                <a:gd name="T72" fmla="*/ 58 w 204"/>
                <a:gd name="T73" fmla="*/ 75 h 101"/>
                <a:gd name="T74" fmla="*/ 58 w 204"/>
                <a:gd name="T75" fmla="*/ 75 h 101"/>
                <a:gd name="T76" fmla="*/ 59 w 204"/>
                <a:gd name="T77" fmla="*/ 76 h 101"/>
                <a:gd name="T78" fmla="*/ 59 w 204"/>
                <a:gd name="T79" fmla="*/ 76 h 101"/>
                <a:gd name="T80" fmla="*/ 60 w 204"/>
                <a:gd name="T81" fmla="*/ 76 h 101"/>
                <a:gd name="T82" fmla="*/ 61 w 204"/>
                <a:gd name="T83" fmla="*/ 76 h 101"/>
                <a:gd name="T84" fmla="*/ 62 w 204"/>
                <a:gd name="T85" fmla="*/ 76 h 101"/>
                <a:gd name="T86" fmla="*/ 62 w 204"/>
                <a:gd name="T87" fmla="*/ 77 h 101"/>
                <a:gd name="T88" fmla="*/ 63 w 204"/>
                <a:gd name="T89" fmla="*/ 77 h 101"/>
                <a:gd name="T90" fmla="*/ 64 w 204"/>
                <a:gd name="T91" fmla="*/ 77 h 101"/>
                <a:gd name="T92" fmla="*/ 64 w 204"/>
                <a:gd name="T93" fmla="*/ 77 h 101"/>
                <a:gd name="T94" fmla="*/ 140 w 204"/>
                <a:gd name="T95" fmla="*/ 77 h 101"/>
                <a:gd name="T96" fmla="*/ 144 w 204"/>
                <a:gd name="T97" fmla="*/ 76 h 101"/>
                <a:gd name="T98" fmla="*/ 169 w 204"/>
                <a:gd name="T99" fmla="*/ 101 h 101"/>
                <a:gd name="T100" fmla="*/ 204 w 204"/>
                <a:gd name="T101" fmla="*/ 67 h 101"/>
                <a:gd name="T102" fmla="*/ 166 w 204"/>
                <a:gd name="T103" fmla="*/ 2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" h="101">
                  <a:moveTo>
                    <a:pt x="166" y="29"/>
                  </a:moveTo>
                  <a:cubicBezTo>
                    <a:pt x="166" y="29"/>
                    <a:pt x="166" y="29"/>
                    <a:pt x="166" y="29"/>
                  </a:cubicBezTo>
                  <a:cubicBezTo>
                    <a:pt x="166" y="29"/>
                    <a:pt x="163" y="25"/>
                    <a:pt x="157" y="22"/>
                  </a:cubicBezTo>
                  <a:cubicBezTo>
                    <a:pt x="153" y="20"/>
                    <a:pt x="147" y="18"/>
                    <a:pt x="141" y="1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0" y="17"/>
                    <a:pt x="57" y="19"/>
                    <a:pt x="55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1" y="26"/>
                    <a:pt x="51" y="28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8"/>
                    <a:pt x="57" y="44"/>
                    <a:pt x="64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54" y="50"/>
                    <a:pt x="45" y="41"/>
                    <a:pt x="45" y="31"/>
                  </a:cubicBezTo>
                  <a:cubicBezTo>
                    <a:pt x="45" y="29"/>
                    <a:pt x="46" y="27"/>
                    <a:pt x="46" y="2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1" y="1"/>
                    <a:pt x="18" y="0"/>
                    <a:pt x="14" y="0"/>
                  </a:cubicBezTo>
                  <a:cubicBezTo>
                    <a:pt x="11" y="0"/>
                    <a:pt x="8" y="1"/>
                    <a:pt x="5" y="4"/>
                  </a:cubicBezTo>
                  <a:cubicBezTo>
                    <a:pt x="0" y="9"/>
                    <a:pt x="0" y="18"/>
                    <a:pt x="5" y="2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6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6" y="74"/>
                    <a:pt x="57" y="74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61" y="76"/>
                    <a:pt x="61" y="76"/>
                  </a:cubicBezTo>
                  <a:cubicBezTo>
                    <a:pt x="61" y="76"/>
                    <a:pt x="61" y="76"/>
                    <a:pt x="62" y="76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7"/>
                    <a:pt x="63" y="77"/>
                    <a:pt x="63" y="77"/>
                  </a:cubicBezTo>
                  <a:cubicBezTo>
                    <a:pt x="63" y="77"/>
                    <a:pt x="63" y="77"/>
                    <a:pt x="64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40" y="77"/>
                    <a:pt x="140" y="77"/>
                    <a:pt x="140" y="77"/>
                  </a:cubicBezTo>
                  <a:cubicBezTo>
                    <a:pt x="141" y="77"/>
                    <a:pt x="143" y="77"/>
                    <a:pt x="144" y="76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204" y="67"/>
                    <a:pt x="204" y="67"/>
                    <a:pt x="204" y="67"/>
                  </a:cubicBez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145"/>
          <p:cNvGrpSpPr>
            <a:grpSpLocks noChangeAspect="1"/>
          </p:cNvGrpSpPr>
          <p:nvPr/>
        </p:nvGrpSpPr>
        <p:grpSpPr bwMode="auto">
          <a:xfrm>
            <a:off x="3751690" y="5395419"/>
            <a:ext cx="1708279" cy="969564"/>
            <a:chOff x="5990" y="1471"/>
            <a:chExt cx="666" cy="378"/>
          </a:xfrm>
          <a:solidFill>
            <a:schemeClr val="accent3">
              <a:lumMod val="75000"/>
            </a:schemeClr>
          </a:solidFill>
        </p:grpSpPr>
        <p:sp>
          <p:nvSpPr>
            <p:cNvPr id="54" name="Freeform 146"/>
            <p:cNvSpPr>
              <a:spLocks/>
            </p:cNvSpPr>
            <p:nvPr/>
          </p:nvSpPr>
          <p:spPr bwMode="auto">
            <a:xfrm>
              <a:off x="6100" y="1572"/>
              <a:ext cx="556" cy="277"/>
            </a:xfrm>
            <a:custGeom>
              <a:avLst/>
              <a:gdLst>
                <a:gd name="T0" fmla="*/ 162 w 187"/>
                <a:gd name="T1" fmla="*/ 44 h 93"/>
                <a:gd name="T2" fmla="*/ 161 w 187"/>
                <a:gd name="T3" fmla="*/ 44 h 93"/>
                <a:gd name="T4" fmla="*/ 161 w 187"/>
                <a:gd name="T5" fmla="*/ 41 h 93"/>
                <a:gd name="T6" fmla="*/ 120 w 187"/>
                <a:gd name="T7" fmla="*/ 0 h 93"/>
                <a:gd name="T8" fmla="*/ 82 w 187"/>
                <a:gd name="T9" fmla="*/ 26 h 93"/>
                <a:gd name="T10" fmla="*/ 62 w 187"/>
                <a:gd name="T11" fmla="*/ 17 h 93"/>
                <a:gd name="T12" fmla="*/ 35 w 187"/>
                <a:gd name="T13" fmla="*/ 44 h 93"/>
                <a:gd name="T14" fmla="*/ 24 w 187"/>
                <a:gd name="T15" fmla="*/ 44 h 93"/>
                <a:gd name="T16" fmla="*/ 0 w 187"/>
                <a:gd name="T17" fmla="*/ 68 h 93"/>
                <a:gd name="T18" fmla="*/ 24 w 187"/>
                <a:gd name="T19" fmla="*/ 93 h 93"/>
                <a:gd name="T20" fmla="*/ 162 w 187"/>
                <a:gd name="T21" fmla="*/ 93 h 93"/>
                <a:gd name="T22" fmla="*/ 187 w 187"/>
                <a:gd name="T23" fmla="*/ 68 h 93"/>
                <a:gd name="T24" fmla="*/ 162 w 187"/>
                <a:gd name="T25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93">
                  <a:moveTo>
                    <a:pt x="162" y="44"/>
                  </a:moveTo>
                  <a:cubicBezTo>
                    <a:pt x="161" y="44"/>
                    <a:pt x="161" y="44"/>
                    <a:pt x="161" y="44"/>
                  </a:cubicBezTo>
                  <a:cubicBezTo>
                    <a:pt x="161" y="43"/>
                    <a:pt x="161" y="42"/>
                    <a:pt x="161" y="41"/>
                  </a:cubicBezTo>
                  <a:cubicBezTo>
                    <a:pt x="161" y="18"/>
                    <a:pt x="143" y="0"/>
                    <a:pt x="120" y="0"/>
                  </a:cubicBezTo>
                  <a:cubicBezTo>
                    <a:pt x="103" y="0"/>
                    <a:pt x="88" y="11"/>
                    <a:pt x="82" y="26"/>
                  </a:cubicBezTo>
                  <a:cubicBezTo>
                    <a:pt x="77" y="21"/>
                    <a:pt x="70" y="17"/>
                    <a:pt x="62" y="17"/>
                  </a:cubicBezTo>
                  <a:cubicBezTo>
                    <a:pt x="47" y="17"/>
                    <a:pt x="35" y="29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1" y="44"/>
                    <a:pt x="0" y="55"/>
                    <a:pt x="0" y="68"/>
                  </a:cubicBezTo>
                  <a:cubicBezTo>
                    <a:pt x="0" y="82"/>
                    <a:pt x="11" y="93"/>
                    <a:pt x="24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76" y="93"/>
                    <a:pt x="187" y="82"/>
                    <a:pt x="187" y="68"/>
                  </a:cubicBezTo>
                  <a:cubicBezTo>
                    <a:pt x="187" y="55"/>
                    <a:pt x="176" y="44"/>
                    <a:pt x="16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5" name="Freeform 147"/>
            <p:cNvSpPr>
              <a:spLocks/>
            </p:cNvSpPr>
            <p:nvPr/>
          </p:nvSpPr>
          <p:spPr bwMode="auto">
            <a:xfrm>
              <a:off x="5990" y="1471"/>
              <a:ext cx="401" cy="253"/>
            </a:xfrm>
            <a:custGeom>
              <a:avLst/>
              <a:gdLst>
                <a:gd name="T0" fmla="*/ 63 w 135"/>
                <a:gd name="T1" fmla="*/ 67 h 85"/>
                <a:gd name="T2" fmla="*/ 73 w 135"/>
                <a:gd name="T3" fmla="*/ 51 h 85"/>
                <a:gd name="T4" fmla="*/ 99 w 135"/>
                <a:gd name="T5" fmla="*/ 41 h 85"/>
                <a:gd name="T6" fmla="*/ 116 w 135"/>
                <a:gd name="T7" fmla="*/ 44 h 85"/>
                <a:gd name="T8" fmla="*/ 135 w 135"/>
                <a:gd name="T9" fmla="*/ 28 h 85"/>
                <a:gd name="T10" fmla="*/ 113 w 135"/>
                <a:gd name="T11" fmla="*/ 16 h 85"/>
                <a:gd name="T12" fmla="*/ 95 w 135"/>
                <a:gd name="T13" fmla="*/ 24 h 85"/>
                <a:gd name="T14" fmla="*/ 60 w 135"/>
                <a:gd name="T15" fmla="*/ 0 h 85"/>
                <a:gd name="T16" fmla="*/ 23 w 135"/>
                <a:gd name="T17" fmla="*/ 37 h 85"/>
                <a:gd name="T18" fmla="*/ 23 w 135"/>
                <a:gd name="T19" fmla="*/ 40 h 85"/>
                <a:gd name="T20" fmla="*/ 22 w 135"/>
                <a:gd name="T21" fmla="*/ 40 h 85"/>
                <a:gd name="T22" fmla="*/ 0 w 135"/>
                <a:gd name="T23" fmla="*/ 63 h 85"/>
                <a:gd name="T24" fmla="*/ 22 w 135"/>
                <a:gd name="T25" fmla="*/ 85 h 85"/>
                <a:gd name="T26" fmla="*/ 31 w 135"/>
                <a:gd name="T27" fmla="*/ 85 h 85"/>
                <a:gd name="T28" fmla="*/ 61 w 135"/>
                <a:gd name="T29" fmla="*/ 67 h 85"/>
                <a:gd name="T30" fmla="*/ 63 w 135"/>
                <a:gd name="T31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85">
                  <a:moveTo>
                    <a:pt x="63" y="67"/>
                  </a:moveTo>
                  <a:cubicBezTo>
                    <a:pt x="65" y="61"/>
                    <a:pt x="68" y="56"/>
                    <a:pt x="73" y="51"/>
                  </a:cubicBezTo>
                  <a:cubicBezTo>
                    <a:pt x="80" y="44"/>
                    <a:pt x="89" y="41"/>
                    <a:pt x="99" y="41"/>
                  </a:cubicBezTo>
                  <a:cubicBezTo>
                    <a:pt x="105" y="41"/>
                    <a:pt x="111" y="42"/>
                    <a:pt x="116" y="44"/>
                  </a:cubicBezTo>
                  <a:cubicBezTo>
                    <a:pt x="121" y="37"/>
                    <a:pt x="127" y="32"/>
                    <a:pt x="135" y="28"/>
                  </a:cubicBezTo>
                  <a:cubicBezTo>
                    <a:pt x="131" y="21"/>
                    <a:pt x="123" y="16"/>
                    <a:pt x="113" y="16"/>
                  </a:cubicBezTo>
                  <a:cubicBezTo>
                    <a:pt x="106" y="16"/>
                    <a:pt x="100" y="19"/>
                    <a:pt x="95" y="24"/>
                  </a:cubicBezTo>
                  <a:cubicBezTo>
                    <a:pt x="90" y="10"/>
                    <a:pt x="76" y="0"/>
                    <a:pt x="60" y="0"/>
                  </a:cubicBezTo>
                  <a:cubicBezTo>
                    <a:pt x="39" y="0"/>
                    <a:pt x="23" y="17"/>
                    <a:pt x="23" y="37"/>
                  </a:cubicBezTo>
                  <a:cubicBezTo>
                    <a:pt x="23" y="38"/>
                    <a:pt x="23" y="39"/>
                    <a:pt x="23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0" y="40"/>
                    <a:pt x="0" y="50"/>
                    <a:pt x="0" y="63"/>
                  </a:cubicBezTo>
                  <a:cubicBezTo>
                    <a:pt x="0" y="75"/>
                    <a:pt x="10" y="85"/>
                    <a:pt x="2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7" y="74"/>
                    <a:pt x="49" y="67"/>
                    <a:pt x="61" y="67"/>
                  </a:cubicBezTo>
                  <a:lnTo>
                    <a:pt x="6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6" name="Freeform 8"/>
          <p:cNvSpPr>
            <a:spLocks/>
          </p:cNvSpPr>
          <p:nvPr/>
        </p:nvSpPr>
        <p:spPr bwMode="auto">
          <a:xfrm>
            <a:off x="6808264" y="5616031"/>
            <a:ext cx="1169626" cy="748952"/>
          </a:xfrm>
          <a:custGeom>
            <a:avLst/>
            <a:gdLst/>
            <a:ahLst/>
            <a:cxnLst>
              <a:cxn ang="0">
                <a:pos x="233" y="100"/>
              </a:cxn>
              <a:cxn ang="0">
                <a:pos x="213" y="142"/>
              </a:cxn>
              <a:cxn ang="0">
                <a:pos x="13" y="142"/>
              </a:cxn>
              <a:cxn ang="0">
                <a:pos x="0" y="110"/>
              </a:cxn>
              <a:cxn ang="0">
                <a:pos x="35" y="67"/>
              </a:cxn>
              <a:cxn ang="0">
                <a:pos x="34" y="62"/>
              </a:cxn>
              <a:cxn ang="0">
                <a:pos x="56" y="40"/>
              </a:cxn>
              <a:cxn ang="0">
                <a:pos x="65" y="42"/>
              </a:cxn>
              <a:cxn ang="0">
                <a:pos x="124" y="0"/>
              </a:cxn>
              <a:cxn ang="0">
                <a:pos x="178" y="32"/>
              </a:cxn>
              <a:cxn ang="0">
                <a:pos x="178" y="32"/>
              </a:cxn>
              <a:cxn ang="0">
                <a:pos x="121" y="64"/>
              </a:cxn>
              <a:cxn ang="0">
                <a:pos x="104" y="60"/>
              </a:cxn>
              <a:cxn ang="0">
                <a:pos x="69" y="83"/>
              </a:cxn>
              <a:cxn ang="0">
                <a:pos x="72" y="91"/>
              </a:cxn>
              <a:cxn ang="0">
                <a:pos x="82" y="88"/>
              </a:cxn>
              <a:cxn ang="0">
                <a:pos x="104" y="72"/>
              </a:cxn>
              <a:cxn ang="0">
                <a:pos x="127" y="89"/>
              </a:cxn>
              <a:cxn ang="0">
                <a:pos x="133" y="93"/>
              </a:cxn>
              <a:cxn ang="0">
                <a:pos x="135" y="93"/>
              </a:cxn>
              <a:cxn ang="0">
                <a:pos x="139" y="85"/>
              </a:cxn>
              <a:cxn ang="0">
                <a:pos x="131" y="71"/>
              </a:cxn>
              <a:cxn ang="0">
                <a:pos x="178" y="45"/>
              </a:cxn>
              <a:cxn ang="0">
                <a:pos x="183" y="45"/>
              </a:cxn>
              <a:cxn ang="0">
                <a:pos x="233" y="100"/>
              </a:cxn>
            </a:cxnLst>
            <a:rect l="0" t="0" r="r" b="b"/>
            <a:pathLst>
              <a:path w="233" h="142">
                <a:moveTo>
                  <a:pt x="233" y="100"/>
                </a:moveTo>
                <a:cubicBezTo>
                  <a:pt x="233" y="117"/>
                  <a:pt x="225" y="132"/>
                  <a:pt x="213" y="142"/>
                </a:cubicBezTo>
                <a:cubicBezTo>
                  <a:pt x="13" y="142"/>
                  <a:pt x="13" y="142"/>
                  <a:pt x="13" y="142"/>
                </a:cubicBezTo>
                <a:cubicBezTo>
                  <a:pt x="5" y="134"/>
                  <a:pt x="0" y="123"/>
                  <a:pt x="0" y="110"/>
                </a:cubicBezTo>
                <a:cubicBezTo>
                  <a:pt x="0" y="89"/>
                  <a:pt x="15" y="72"/>
                  <a:pt x="35" y="67"/>
                </a:cubicBezTo>
                <a:cubicBezTo>
                  <a:pt x="34" y="66"/>
                  <a:pt x="34" y="64"/>
                  <a:pt x="34" y="62"/>
                </a:cubicBezTo>
                <a:cubicBezTo>
                  <a:pt x="34" y="50"/>
                  <a:pt x="44" y="40"/>
                  <a:pt x="56" y="40"/>
                </a:cubicBezTo>
                <a:cubicBezTo>
                  <a:pt x="59" y="40"/>
                  <a:pt x="62" y="41"/>
                  <a:pt x="65" y="42"/>
                </a:cubicBezTo>
                <a:cubicBezTo>
                  <a:pt x="74" y="18"/>
                  <a:pt x="97" y="0"/>
                  <a:pt x="124" y="0"/>
                </a:cubicBezTo>
                <a:cubicBezTo>
                  <a:pt x="147" y="0"/>
                  <a:pt x="168" y="13"/>
                  <a:pt x="178" y="32"/>
                </a:cubicBezTo>
                <a:cubicBezTo>
                  <a:pt x="178" y="32"/>
                  <a:pt x="178" y="32"/>
                  <a:pt x="178" y="32"/>
                </a:cubicBezTo>
                <a:cubicBezTo>
                  <a:pt x="155" y="32"/>
                  <a:pt x="133" y="44"/>
                  <a:pt x="121" y="64"/>
                </a:cubicBezTo>
                <a:cubicBezTo>
                  <a:pt x="116" y="61"/>
                  <a:pt x="110" y="60"/>
                  <a:pt x="104" y="60"/>
                </a:cubicBezTo>
                <a:cubicBezTo>
                  <a:pt x="89" y="60"/>
                  <a:pt x="75" y="69"/>
                  <a:pt x="69" y="83"/>
                </a:cubicBezTo>
                <a:cubicBezTo>
                  <a:pt x="67" y="86"/>
                  <a:pt x="69" y="90"/>
                  <a:pt x="72" y="91"/>
                </a:cubicBezTo>
                <a:cubicBezTo>
                  <a:pt x="77" y="93"/>
                  <a:pt x="80" y="91"/>
                  <a:pt x="82" y="88"/>
                </a:cubicBezTo>
                <a:cubicBezTo>
                  <a:pt x="85" y="78"/>
                  <a:pt x="94" y="72"/>
                  <a:pt x="104" y="72"/>
                </a:cubicBezTo>
                <a:cubicBezTo>
                  <a:pt x="115" y="72"/>
                  <a:pt x="124" y="79"/>
                  <a:pt x="127" y="89"/>
                </a:cubicBezTo>
                <a:cubicBezTo>
                  <a:pt x="128" y="91"/>
                  <a:pt x="131" y="93"/>
                  <a:pt x="133" y="93"/>
                </a:cubicBezTo>
                <a:cubicBezTo>
                  <a:pt x="134" y="93"/>
                  <a:pt x="135" y="93"/>
                  <a:pt x="135" y="93"/>
                </a:cubicBezTo>
                <a:cubicBezTo>
                  <a:pt x="139" y="92"/>
                  <a:pt x="140" y="88"/>
                  <a:pt x="139" y="85"/>
                </a:cubicBezTo>
                <a:cubicBezTo>
                  <a:pt x="138" y="80"/>
                  <a:pt x="135" y="75"/>
                  <a:pt x="131" y="71"/>
                </a:cubicBezTo>
                <a:cubicBezTo>
                  <a:pt x="141" y="55"/>
                  <a:pt x="159" y="45"/>
                  <a:pt x="178" y="45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211" y="48"/>
                  <a:pt x="233" y="71"/>
                  <a:pt x="233" y="10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817" tIns="50408" rIns="100817" bIns="50408" numCol="1" anchor="t" anchorCtr="0" compatLnSpc="1">
            <a:prstTxWarp prst="textNoShape">
              <a:avLst/>
            </a:prstTxWarp>
          </a:bodyPr>
          <a:lstStyle/>
          <a:p>
            <a:endParaRPr lang="en-US" sz="220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1" name="Group 145"/>
          <p:cNvGrpSpPr>
            <a:grpSpLocks noChangeAspect="1"/>
          </p:cNvGrpSpPr>
          <p:nvPr/>
        </p:nvGrpSpPr>
        <p:grpSpPr bwMode="auto">
          <a:xfrm>
            <a:off x="11164386" y="4761921"/>
            <a:ext cx="580468" cy="379456"/>
            <a:chOff x="5990" y="1471"/>
            <a:chExt cx="666" cy="378"/>
          </a:xfrm>
          <a:solidFill>
            <a:schemeClr val="accent2"/>
          </a:solidFill>
        </p:grpSpPr>
        <p:sp>
          <p:nvSpPr>
            <p:cNvPr id="62" name="Freeform 146"/>
            <p:cNvSpPr>
              <a:spLocks/>
            </p:cNvSpPr>
            <p:nvPr/>
          </p:nvSpPr>
          <p:spPr bwMode="auto">
            <a:xfrm>
              <a:off x="6100" y="1572"/>
              <a:ext cx="556" cy="277"/>
            </a:xfrm>
            <a:custGeom>
              <a:avLst/>
              <a:gdLst>
                <a:gd name="T0" fmla="*/ 162 w 187"/>
                <a:gd name="T1" fmla="*/ 44 h 93"/>
                <a:gd name="T2" fmla="*/ 161 w 187"/>
                <a:gd name="T3" fmla="*/ 44 h 93"/>
                <a:gd name="T4" fmla="*/ 161 w 187"/>
                <a:gd name="T5" fmla="*/ 41 h 93"/>
                <a:gd name="T6" fmla="*/ 120 w 187"/>
                <a:gd name="T7" fmla="*/ 0 h 93"/>
                <a:gd name="T8" fmla="*/ 82 w 187"/>
                <a:gd name="T9" fmla="*/ 26 h 93"/>
                <a:gd name="T10" fmla="*/ 62 w 187"/>
                <a:gd name="T11" fmla="*/ 17 h 93"/>
                <a:gd name="T12" fmla="*/ 35 w 187"/>
                <a:gd name="T13" fmla="*/ 44 h 93"/>
                <a:gd name="T14" fmla="*/ 24 w 187"/>
                <a:gd name="T15" fmla="*/ 44 h 93"/>
                <a:gd name="T16" fmla="*/ 0 w 187"/>
                <a:gd name="T17" fmla="*/ 68 h 93"/>
                <a:gd name="T18" fmla="*/ 24 w 187"/>
                <a:gd name="T19" fmla="*/ 93 h 93"/>
                <a:gd name="T20" fmla="*/ 162 w 187"/>
                <a:gd name="T21" fmla="*/ 93 h 93"/>
                <a:gd name="T22" fmla="*/ 187 w 187"/>
                <a:gd name="T23" fmla="*/ 68 h 93"/>
                <a:gd name="T24" fmla="*/ 162 w 187"/>
                <a:gd name="T25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93">
                  <a:moveTo>
                    <a:pt x="162" y="44"/>
                  </a:moveTo>
                  <a:cubicBezTo>
                    <a:pt x="161" y="44"/>
                    <a:pt x="161" y="44"/>
                    <a:pt x="161" y="44"/>
                  </a:cubicBezTo>
                  <a:cubicBezTo>
                    <a:pt x="161" y="43"/>
                    <a:pt x="161" y="42"/>
                    <a:pt x="161" y="41"/>
                  </a:cubicBezTo>
                  <a:cubicBezTo>
                    <a:pt x="161" y="18"/>
                    <a:pt x="143" y="0"/>
                    <a:pt x="120" y="0"/>
                  </a:cubicBezTo>
                  <a:cubicBezTo>
                    <a:pt x="103" y="0"/>
                    <a:pt x="88" y="11"/>
                    <a:pt x="82" y="26"/>
                  </a:cubicBezTo>
                  <a:cubicBezTo>
                    <a:pt x="77" y="21"/>
                    <a:pt x="70" y="17"/>
                    <a:pt x="62" y="17"/>
                  </a:cubicBezTo>
                  <a:cubicBezTo>
                    <a:pt x="47" y="17"/>
                    <a:pt x="35" y="29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1" y="44"/>
                    <a:pt x="0" y="55"/>
                    <a:pt x="0" y="68"/>
                  </a:cubicBezTo>
                  <a:cubicBezTo>
                    <a:pt x="0" y="82"/>
                    <a:pt x="11" y="93"/>
                    <a:pt x="24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76" y="93"/>
                    <a:pt x="187" y="82"/>
                    <a:pt x="187" y="68"/>
                  </a:cubicBezTo>
                  <a:cubicBezTo>
                    <a:pt x="187" y="55"/>
                    <a:pt x="176" y="44"/>
                    <a:pt x="16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Freeform 147"/>
            <p:cNvSpPr>
              <a:spLocks/>
            </p:cNvSpPr>
            <p:nvPr/>
          </p:nvSpPr>
          <p:spPr bwMode="auto">
            <a:xfrm>
              <a:off x="5990" y="1471"/>
              <a:ext cx="401" cy="253"/>
            </a:xfrm>
            <a:custGeom>
              <a:avLst/>
              <a:gdLst>
                <a:gd name="T0" fmla="*/ 63 w 135"/>
                <a:gd name="T1" fmla="*/ 67 h 85"/>
                <a:gd name="T2" fmla="*/ 73 w 135"/>
                <a:gd name="T3" fmla="*/ 51 h 85"/>
                <a:gd name="T4" fmla="*/ 99 w 135"/>
                <a:gd name="T5" fmla="*/ 41 h 85"/>
                <a:gd name="T6" fmla="*/ 116 w 135"/>
                <a:gd name="T7" fmla="*/ 44 h 85"/>
                <a:gd name="T8" fmla="*/ 135 w 135"/>
                <a:gd name="T9" fmla="*/ 28 h 85"/>
                <a:gd name="T10" fmla="*/ 113 w 135"/>
                <a:gd name="T11" fmla="*/ 16 h 85"/>
                <a:gd name="T12" fmla="*/ 95 w 135"/>
                <a:gd name="T13" fmla="*/ 24 h 85"/>
                <a:gd name="T14" fmla="*/ 60 w 135"/>
                <a:gd name="T15" fmla="*/ 0 h 85"/>
                <a:gd name="T16" fmla="*/ 23 w 135"/>
                <a:gd name="T17" fmla="*/ 37 h 85"/>
                <a:gd name="T18" fmla="*/ 23 w 135"/>
                <a:gd name="T19" fmla="*/ 40 h 85"/>
                <a:gd name="T20" fmla="*/ 22 w 135"/>
                <a:gd name="T21" fmla="*/ 40 h 85"/>
                <a:gd name="T22" fmla="*/ 0 w 135"/>
                <a:gd name="T23" fmla="*/ 63 h 85"/>
                <a:gd name="T24" fmla="*/ 22 w 135"/>
                <a:gd name="T25" fmla="*/ 85 h 85"/>
                <a:gd name="T26" fmla="*/ 31 w 135"/>
                <a:gd name="T27" fmla="*/ 85 h 85"/>
                <a:gd name="T28" fmla="*/ 61 w 135"/>
                <a:gd name="T29" fmla="*/ 67 h 85"/>
                <a:gd name="T30" fmla="*/ 63 w 135"/>
                <a:gd name="T31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85">
                  <a:moveTo>
                    <a:pt x="63" y="67"/>
                  </a:moveTo>
                  <a:cubicBezTo>
                    <a:pt x="65" y="61"/>
                    <a:pt x="68" y="56"/>
                    <a:pt x="73" y="51"/>
                  </a:cubicBezTo>
                  <a:cubicBezTo>
                    <a:pt x="80" y="44"/>
                    <a:pt x="89" y="41"/>
                    <a:pt x="99" y="41"/>
                  </a:cubicBezTo>
                  <a:cubicBezTo>
                    <a:pt x="105" y="41"/>
                    <a:pt x="111" y="42"/>
                    <a:pt x="116" y="44"/>
                  </a:cubicBezTo>
                  <a:cubicBezTo>
                    <a:pt x="121" y="37"/>
                    <a:pt x="127" y="32"/>
                    <a:pt x="135" y="28"/>
                  </a:cubicBezTo>
                  <a:cubicBezTo>
                    <a:pt x="131" y="21"/>
                    <a:pt x="123" y="16"/>
                    <a:pt x="113" y="16"/>
                  </a:cubicBezTo>
                  <a:cubicBezTo>
                    <a:pt x="106" y="16"/>
                    <a:pt x="100" y="19"/>
                    <a:pt x="95" y="24"/>
                  </a:cubicBezTo>
                  <a:cubicBezTo>
                    <a:pt x="90" y="10"/>
                    <a:pt x="76" y="0"/>
                    <a:pt x="60" y="0"/>
                  </a:cubicBezTo>
                  <a:cubicBezTo>
                    <a:pt x="39" y="0"/>
                    <a:pt x="23" y="17"/>
                    <a:pt x="23" y="37"/>
                  </a:cubicBezTo>
                  <a:cubicBezTo>
                    <a:pt x="23" y="38"/>
                    <a:pt x="23" y="39"/>
                    <a:pt x="23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0" y="40"/>
                    <a:pt x="0" y="50"/>
                    <a:pt x="0" y="63"/>
                  </a:cubicBezTo>
                  <a:cubicBezTo>
                    <a:pt x="0" y="75"/>
                    <a:pt x="10" y="85"/>
                    <a:pt x="2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7" y="74"/>
                    <a:pt x="49" y="67"/>
                    <a:pt x="61" y="67"/>
                  </a:cubicBezTo>
                  <a:lnTo>
                    <a:pt x="6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6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32989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are we today?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724394"/>
            <a:ext cx="9933434" cy="795647"/>
          </a:xfrm>
        </p:spPr>
        <p:txBody>
          <a:bodyPr/>
          <a:lstStyle/>
          <a:p>
            <a:r>
              <a:rPr lang="en-US" dirty="0"/>
              <a:t>Uncoordinated efforts will create growing complexity that if left unchecked results in unmanaged cost, decreased agility, and increased compliance risk</a:t>
            </a:r>
          </a:p>
        </p:txBody>
      </p:sp>
      <p:sp>
        <p:nvSpPr>
          <p:cNvPr id="28" name="Oval 27"/>
          <p:cNvSpPr/>
          <p:nvPr/>
        </p:nvSpPr>
        <p:spPr>
          <a:xfrm>
            <a:off x="2720055" y="2081002"/>
            <a:ext cx="1421132" cy="14260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Inconsistent 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Approach</a:t>
            </a:r>
          </a:p>
        </p:txBody>
      </p:sp>
      <p:sp>
        <p:nvSpPr>
          <p:cNvPr id="29" name="Oval 28"/>
          <p:cNvSpPr/>
          <p:nvPr/>
        </p:nvSpPr>
        <p:spPr>
          <a:xfrm>
            <a:off x="9387405" y="2081001"/>
            <a:ext cx="1421132" cy="14260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Islands of Assets</a:t>
            </a:r>
          </a:p>
        </p:txBody>
      </p:sp>
      <p:sp>
        <p:nvSpPr>
          <p:cNvPr id="30" name="Oval 29"/>
          <p:cNvSpPr/>
          <p:nvPr/>
        </p:nvSpPr>
        <p:spPr>
          <a:xfrm>
            <a:off x="6040668" y="2081001"/>
            <a:ext cx="1421132" cy="14260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Un-coordinated Deployment and Mgmt.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365" y="2666969"/>
            <a:ext cx="1432822" cy="360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  <a:cs typeface="Open Sans Light"/>
              </a:rPr>
              <a:t>Hybrid Cloud</a:t>
            </a:r>
            <a:br>
              <a:rPr lang="en-US" b="1" dirty="0">
                <a:solidFill>
                  <a:schemeClr val="accent2"/>
                </a:solidFill>
                <a:cs typeface="Open Sans Light"/>
              </a:rPr>
            </a:br>
            <a:r>
              <a:rPr lang="en-US" b="1" i="1" u="sng" dirty="0">
                <a:solidFill>
                  <a:srgbClr val="FF0000"/>
                </a:solidFill>
                <a:cs typeface="Open Sans Light"/>
              </a:rPr>
              <a:t>Historical</a:t>
            </a:r>
            <a:r>
              <a:rPr lang="en-US" b="1" dirty="0">
                <a:solidFill>
                  <a:schemeClr val="accent2"/>
                </a:solidFill>
                <a:cs typeface="Open Sans Light"/>
              </a:rPr>
              <a:t> 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89441" y="1633849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Development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094772" y="1633849"/>
            <a:ext cx="1955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Consumer Experience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05882" y="1633849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Operations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1856187" y="3838852"/>
            <a:ext cx="2942947" cy="231616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Inconsistent hybrid cloud practices are creating siloed developer experiences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Disjointed cloud technology adoption resulting in integration complexity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Mismatched levels of maturity in hybrid cloud development and production is causing duplicated investment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Lack of modern integration practices and capabilities are slowing down time to market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Multiple approaches to data access results in inefficient and improper use of information across the company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026526" y="1888499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99321" y="1888499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5181601" y="3838851"/>
            <a:ext cx="3122814" cy="23161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Multiple paralleled management processes with various degrees of hybrid cloud maturity are creating uncertain quality levels and potential operational instability 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Manually driven processes and unmanaged cloud consumption are wasting resources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Unclear total cost of ownership and lack of common hybrid cloud standard are resulting in opaque understanding of benefits and costs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Uncoordinated security standard interpretation and adoption is leading to confusion and compliance risks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8586517" y="3838852"/>
            <a:ext cx="3160006" cy="23161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Lack of a cohesive ecosystem approach leads to disconnected consumer experience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Isolated systems and assets cause difficulty in accessing data, and ultimately result in lower information quality</a:t>
            </a:r>
          </a:p>
          <a:p>
            <a:pPr marL="171450" indent="-171450" defTabSz="456758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Platform specific solutions and the absence of an unified ecosystem strategy prevents full omni-channel understanding of the health consumers needs and desires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10" y="3507010"/>
            <a:ext cx="271204" cy="2800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81" y="3507011"/>
            <a:ext cx="271204" cy="28004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98" y="3507012"/>
            <a:ext cx="271204" cy="2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/>
            <a:stCxn id="6" idx="3"/>
          </p:cNvCxnSpPr>
          <p:nvPr/>
        </p:nvCxnSpPr>
        <p:spPr>
          <a:xfrm>
            <a:off x="3873862" y="2616369"/>
            <a:ext cx="533144" cy="684688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7" idx="3"/>
          </p:cNvCxnSpPr>
          <p:nvPr/>
        </p:nvCxnSpPr>
        <p:spPr>
          <a:xfrm>
            <a:off x="3881099" y="3248651"/>
            <a:ext cx="540194" cy="122256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8" idx="3"/>
          </p:cNvCxnSpPr>
          <p:nvPr/>
        </p:nvCxnSpPr>
        <p:spPr>
          <a:xfrm flipV="1">
            <a:off x="3873861" y="3370908"/>
            <a:ext cx="547432" cy="472449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0098" idx="0"/>
            <a:endCxn id="48" idx="53"/>
          </p:cNvCxnSpPr>
          <p:nvPr/>
        </p:nvCxnSpPr>
        <p:spPr>
          <a:xfrm flipV="1">
            <a:off x="4950949" y="3932088"/>
            <a:ext cx="53527" cy="931202"/>
          </a:xfrm>
          <a:prstGeom prst="line">
            <a:avLst/>
          </a:prstGeom>
          <a:ln w="15875" cmpd="sng">
            <a:solidFill>
              <a:srgbClr val="24C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260098" idx="0"/>
            <a:endCxn id="29" idx="4"/>
          </p:cNvCxnSpPr>
          <p:nvPr/>
        </p:nvCxnSpPr>
        <p:spPr>
          <a:xfrm flipV="1">
            <a:off x="4950949" y="3943267"/>
            <a:ext cx="352795" cy="920023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4">
            <a:extLst>
              <a:ext uri="{FF2B5EF4-FFF2-40B4-BE49-F238E27FC236}">
                <a16:creationId xmlns:a16="http://schemas.microsoft.com/office/drawing/2014/main" id="{0D72F3EE-C5DC-4A3C-A9EF-A37EE25817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2298" y="2953394"/>
            <a:ext cx="1143000" cy="827088"/>
            <a:chOff x="2147" y="1815"/>
            <a:chExt cx="720" cy="521"/>
          </a:xfrm>
          <a:solidFill>
            <a:schemeClr val="bg1"/>
          </a:solidFill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30055E4-E1F2-499E-A2E3-C82252D34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815"/>
              <a:ext cx="720" cy="521"/>
            </a:xfrm>
            <a:custGeom>
              <a:avLst/>
              <a:gdLst>
                <a:gd name="T0" fmla="*/ 19 w 720"/>
                <a:gd name="T1" fmla="*/ 263 h 521"/>
                <a:gd name="T2" fmla="*/ 9 w 720"/>
                <a:gd name="T3" fmla="*/ 219 h 521"/>
                <a:gd name="T4" fmla="*/ 29 w 720"/>
                <a:gd name="T5" fmla="*/ 205 h 521"/>
                <a:gd name="T6" fmla="*/ 42 w 720"/>
                <a:gd name="T7" fmla="*/ 146 h 521"/>
                <a:gd name="T8" fmla="*/ 67 w 720"/>
                <a:gd name="T9" fmla="*/ 140 h 521"/>
                <a:gd name="T10" fmla="*/ 101 w 720"/>
                <a:gd name="T11" fmla="*/ 81 h 521"/>
                <a:gd name="T12" fmla="*/ 132 w 720"/>
                <a:gd name="T13" fmla="*/ 84 h 521"/>
                <a:gd name="T14" fmla="*/ 148 w 720"/>
                <a:gd name="T15" fmla="*/ 40 h 521"/>
                <a:gd name="T16" fmla="*/ 189 w 720"/>
                <a:gd name="T17" fmla="*/ 55 h 521"/>
                <a:gd name="T18" fmla="*/ 228 w 720"/>
                <a:gd name="T19" fmla="*/ 23 h 521"/>
                <a:gd name="T20" fmla="*/ 250 w 720"/>
                <a:gd name="T21" fmla="*/ 36 h 521"/>
                <a:gd name="T22" fmla="*/ 345 w 720"/>
                <a:gd name="T23" fmla="*/ 24 h 521"/>
                <a:gd name="T24" fmla="*/ 370 w 720"/>
                <a:gd name="T25" fmla="*/ 8 h 521"/>
                <a:gd name="T26" fmla="*/ 385 w 720"/>
                <a:gd name="T27" fmla="*/ 25 h 521"/>
                <a:gd name="T28" fmla="*/ 408 w 720"/>
                <a:gd name="T29" fmla="*/ 7 h 521"/>
                <a:gd name="T30" fmla="*/ 428 w 720"/>
                <a:gd name="T31" fmla="*/ 24 h 521"/>
                <a:gd name="T32" fmla="*/ 457 w 720"/>
                <a:gd name="T33" fmla="*/ 24 h 521"/>
                <a:gd name="T34" fmla="*/ 464 w 720"/>
                <a:gd name="T35" fmla="*/ 36 h 521"/>
                <a:gd name="T36" fmla="*/ 513 w 720"/>
                <a:gd name="T37" fmla="*/ 25 h 521"/>
                <a:gd name="T38" fmla="*/ 539 w 720"/>
                <a:gd name="T39" fmla="*/ 55 h 521"/>
                <a:gd name="T40" fmla="*/ 567 w 720"/>
                <a:gd name="T41" fmla="*/ 51 h 521"/>
                <a:gd name="T42" fmla="*/ 565 w 720"/>
                <a:gd name="T43" fmla="*/ 74 h 521"/>
                <a:gd name="T44" fmla="*/ 620 w 720"/>
                <a:gd name="T45" fmla="*/ 78 h 521"/>
                <a:gd name="T46" fmla="*/ 628 w 720"/>
                <a:gd name="T47" fmla="*/ 119 h 521"/>
                <a:gd name="T48" fmla="*/ 654 w 720"/>
                <a:gd name="T49" fmla="*/ 158 h 521"/>
                <a:gd name="T50" fmla="*/ 706 w 720"/>
                <a:gd name="T51" fmla="*/ 198 h 521"/>
                <a:gd name="T52" fmla="*/ 691 w 720"/>
                <a:gd name="T53" fmla="*/ 223 h 521"/>
                <a:gd name="T54" fmla="*/ 708 w 720"/>
                <a:gd name="T55" fmla="*/ 253 h 521"/>
                <a:gd name="T56" fmla="*/ 696 w 720"/>
                <a:gd name="T57" fmla="*/ 263 h 521"/>
                <a:gd name="T58" fmla="*/ 717 w 720"/>
                <a:gd name="T59" fmla="*/ 271 h 521"/>
                <a:gd name="T60" fmla="*/ 709 w 720"/>
                <a:gd name="T61" fmla="*/ 294 h 521"/>
                <a:gd name="T62" fmla="*/ 693 w 720"/>
                <a:gd name="T63" fmla="*/ 292 h 521"/>
                <a:gd name="T64" fmla="*/ 690 w 720"/>
                <a:gd name="T65" fmla="*/ 344 h 521"/>
                <a:gd name="T66" fmla="*/ 670 w 720"/>
                <a:gd name="T67" fmla="*/ 353 h 521"/>
                <a:gd name="T68" fmla="*/ 685 w 720"/>
                <a:gd name="T69" fmla="*/ 378 h 521"/>
                <a:gd name="T70" fmla="*/ 656 w 720"/>
                <a:gd name="T71" fmla="*/ 389 h 521"/>
                <a:gd name="T72" fmla="*/ 647 w 720"/>
                <a:gd name="T73" fmla="*/ 386 h 521"/>
                <a:gd name="T74" fmla="*/ 613 w 720"/>
                <a:gd name="T75" fmla="*/ 445 h 521"/>
                <a:gd name="T76" fmla="*/ 582 w 720"/>
                <a:gd name="T77" fmla="*/ 441 h 521"/>
                <a:gd name="T78" fmla="*/ 562 w 720"/>
                <a:gd name="T79" fmla="*/ 474 h 521"/>
                <a:gd name="T80" fmla="*/ 525 w 720"/>
                <a:gd name="T81" fmla="*/ 470 h 521"/>
                <a:gd name="T82" fmla="*/ 502 w 720"/>
                <a:gd name="T83" fmla="*/ 506 h 521"/>
                <a:gd name="T84" fmla="*/ 470 w 720"/>
                <a:gd name="T85" fmla="*/ 487 h 521"/>
                <a:gd name="T86" fmla="*/ 449 w 720"/>
                <a:gd name="T87" fmla="*/ 516 h 521"/>
                <a:gd name="T88" fmla="*/ 413 w 720"/>
                <a:gd name="T89" fmla="*/ 498 h 521"/>
                <a:gd name="T90" fmla="*/ 382 w 720"/>
                <a:gd name="T91" fmla="*/ 516 h 521"/>
                <a:gd name="T92" fmla="*/ 357 w 720"/>
                <a:gd name="T93" fmla="*/ 501 h 521"/>
                <a:gd name="T94" fmla="*/ 310 w 720"/>
                <a:gd name="T95" fmla="*/ 515 h 521"/>
                <a:gd name="T96" fmla="*/ 288 w 720"/>
                <a:gd name="T97" fmla="*/ 496 h 521"/>
                <a:gd name="T98" fmla="*/ 242 w 720"/>
                <a:gd name="T99" fmla="*/ 495 h 521"/>
                <a:gd name="T100" fmla="*/ 230 w 720"/>
                <a:gd name="T101" fmla="*/ 472 h 521"/>
                <a:gd name="T102" fmla="*/ 200 w 720"/>
                <a:gd name="T103" fmla="*/ 484 h 521"/>
                <a:gd name="T104" fmla="*/ 174 w 720"/>
                <a:gd name="T105" fmla="*/ 462 h 521"/>
                <a:gd name="T106" fmla="*/ 179 w 720"/>
                <a:gd name="T107" fmla="*/ 454 h 521"/>
                <a:gd name="T108" fmla="*/ 134 w 720"/>
                <a:gd name="T109" fmla="*/ 437 h 521"/>
                <a:gd name="T110" fmla="*/ 132 w 720"/>
                <a:gd name="T111" fmla="*/ 412 h 521"/>
                <a:gd name="T112" fmla="*/ 75 w 720"/>
                <a:gd name="T113" fmla="*/ 412 h 521"/>
                <a:gd name="T114" fmla="*/ 44 w 720"/>
                <a:gd name="T115" fmla="*/ 353 h 521"/>
                <a:gd name="T116" fmla="*/ 4 w 720"/>
                <a:gd name="T117" fmla="*/ 330 h 521"/>
                <a:gd name="T118" fmla="*/ 15 w 720"/>
                <a:gd name="T119" fmla="*/ 294 h 521"/>
                <a:gd name="T120" fmla="*/ 18 w 720"/>
                <a:gd name="T121" fmla="*/ 263 h 521"/>
                <a:gd name="T122" fmla="*/ 19 w 720"/>
                <a:gd name="T123" fmla="*/ 26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0" h="521">
                  <a:moveTo>
                    <a:pt x="19" y="263"/>
                  </a:moveTo>
                  <a:cubicBezTo>
                    <a:pt x="4" y="254"/>
                    <a:pt x="0" y="234"/>
                    <a:pt x="9" y="219"/>
                  </a:cubicBezTo>
                  <a:cubicBezTo>
                    <a:pt x="13" y="212"/>
                    <a:pt x="20" y="207"/>
                    <a:pt x="29" y="205"/>
                  </a:cubicBezTo>
                  <a:cubicBezTo>
                    <a:pt x="17" y="185"/>
                    <a:pt x="23" y="158"/>
                    <a:pt x="42" y="146"/>
                  </a:cubicBezTo>
                  <a:cubicBezTo>
                    <a:pt x="49" y="141"/>
                    <a:pt x="58" y="139"/>
                    <a:pt x="67" y="140"/>
                  </a:cubicBezTo>
                  <a:cubicBezTo>
                    <a:pt x="61" y="113"/>
                    <a:pt x="76" y="87"/>
                    <a:pt x="101" y="81"/>
                  </a:cubicBezTo>
                  <a:cubicBezTo>
                    <a:pt x="112" y="78"/>
                    <a:pt x="123" y="79"/>
                    <a:pt x="132" y="84"/>
                  </a:cubicBezTo>
                  <a:cubicBezTo>
                    <a:pt x="125" y="67"/>
                    <a:pt x="133" y="48"/>
                    <a:pt x="148" y="40"/>
                  </a:cubicBezTo>
                  <a:cubicBezTo>
                    <a:pt x="164" y="33"/>
                    <a:pt x="182" y="40"/>
                    <a:pt x="189" y="55"/>
                  </a:cubicBezTo>
                  <a:cubicBezTo>
                    <a:pt x="192" y="35"/>
                    <a:pt x="209" y="21"/>
                    <a:pt x="228" y="23"/>
                  </a:cubicBezTo>
                  <a:cubicBezTo>
                    <a:pt x="237" y="24"/>
                    <a:pt x="244" y="29"/>
                    <a:pt x="250" y="36"/>
                  </a:cubicBezTo>
                  <a:cubicBezTo>
                    <a:pt x="273" y="5"/>
                    <a:pt x="316" y="0"/>
                    <a:pt x="345" y="24"/>
                  </a:cubicBezTo>
                  <a:cubicBezTo>
                    <a:pt x="348" y="13"/>
                    <a:pt x="359" y="5"/>
                    <a:pt x="370" y="8"/>
                  </a:cubicBezTo>
                  <a:cubicBezTo>
                    <a:pt x="378" y="10"/>
                    <a:pt x="384" y="16"/>
                    <a:pt x="385" y="25"/>
                  </a:cubicBezTo>
                  <a:cubicBezTo>
                    <a:pt x="386" y="13"/>
                    <a:pt x="396" y="5"/>
                    <a:pt x="408" y="7"/>
                  </a:cubicBezTo>
                  <a:cubicBezTo>
                    <a:pt x="417" y="9"/>
                    <a:pt x="425" y="16"/>
                    <a:pt x="428" y="24"/>
                  </a:cubicBezTo>
                  <a:cubicBezTo>
                    <a:pt x="435" y="18"/>
                    <a:pt x="448" y="19"/>
                    <a:pt x="457" y="24"/>
                  </a:cubicBezTo>
                  <a:cubicBezTo>
                    <a:pt x="461" y="28"/>
                    <a:pt x="464" y="32"/>
                    <a:pt x="464" y="36"/>
                  </a:cubicBezTo>
                  <a:cubicBezTo>
                    <a:pt x="471" y="23"/>
                    <a:pt x="493" y="18"/>
                    <a:pt x="513" y="25"/>
                  </a:cubicBezTo>
                  <a:cubicBezTo>
                    <a:pt x="529" y="31"/>
                    <a:pt x="539" y="44"/>
                    <a:pt x="539" y="55"/>
                  </a:cubicBezTo>
                  <a:cubicBezTo>
                    <a:pt x="548" y="47"/>
                    <a:pt x="561" y="45"/>
                    <a:pt x="567" y="51"/>
                  </a:cubicBezTo>
                  <a:cubicBezTo>
                    <a:pt x="572" y="56"/>
                    <a:pt x="571" y="66"/>
                    <a:pt x="565" y="74"/>
                  </a:cubicBezTo>
                  <a:cubicBezTo>
                    <a:pt x="581" y="59"/>
                    <a:pt x="606" y="61"/>
                    <a:pt x="620" y="78"/>
                  </a:cubicBezTo>
                  <a:cubicBezTo>
                    <a:pt x="630" y="89"/>
                    <a:pt x="633" y="105"/>
                    <a:pt x="628" y="119"/>
                  </a:cubicBezTo>
                  <a:cubicBezTo>
                    <a:pt x="648" y="128"/>
                    <a:pt x="659" y="144"/>
                    <a:pt x="654" y="158"/>
                  </a:cubicBezTo>
                  <a:cubicBezTo>
                    <a:pt x="684" y="159"/>
                    <a:pt x="707" y="177"/>
                    <a:pt x="706" y="198"/>
                  </a:cubicBezTo>
                  <a:cubicBezTo>
                    <a:pt x="705" y="208"/>
                    <a:pt x="699" y="216"/>
                    <a:pt x="691" y="223"/>
                  </a:cubicBezTo>
                  <a:cubicBezTo>
                    <a:pt x="707" y="228"/>
                    <a:pt x="715" y="241"/>
                    <a:pt x="708" y="253"/>
                  </a:cubicBezTo>
                  <a:cubicBezTo>
                    <a:pt x="705" y="257"/>
                    <a:pt x="701" y="260"/>
                    <a:pt x="696" y="263"/>
                  </a:cubicBezTo>
                  <a:cubicBezTo>
                    <a:pt x="704" y="259"/>
                    <a:pt x="713" y="263"/>
                    <a:pt x="717" y="271"/>
                  </a:cubicBezTo>
                  <a:cubicBezTo>
                    <a:pt x="720" y="280"/>
                    <a:pt x="717" y="290"/>
                    <a:pt x="709" y="294"/>
                  </a:cubicBezTo>
                  <a:cubicBezTo>
                    <a:pt x="704" y="296"/>
                    <a:pt x="698" y="296"/>
                    <a:pt x="693" y="292"/>
                  </a:cubicBezTo>
                  <a:cubicBezTo>
                    <a:pt x="706" y="307"/>
                    <a:pt x="705" y="331"/>
                    <a:pt x="690" y="344"/>
                  </a:cubicBezTo>
                  <a:cubicBezTo>
                    <a:pt x="685" y="349"/>
                    <a:pt x="678" y="352"/>
                    <a:pt x="670" y="353"/>
                  </a:cubicBezTo>
                  <a:cubicBezTo>
                    <a:pt x="682" y="357"/>
                    <a:pt x="689" y="367"/>
                    <a:pt x="685" y="378"/>
                  </a:cubicBezTo>
                  <a:cubicBezTo>
                    <a:pt x="680" y="387"/>
                    <a:pt x="667" y="393"/>
                    <a:pt x="656" y="389"/>
                  </a:cubicBezTo>
                  <a:cubicBezTo>
                    <a:pt x="653" y="389"/>
                    <a:pt x="650" y="387"/>
                    <a:pt x="647" y="386"/>
                  </a:cubicBezTo>
                  <a:cubicBezTo>
                    <a:pt x="654" y="412"/>
                    <a:pt x="638" y="439"/>
                    <a:pt x="613" y="445"/>
                  </a:cubicBezTo>
                  <a:cubicBezTo>
                    <a:pt x="603" y="447"/>
                    <a:pt x="592" y="446"/>
                    <a:pt x="582" y="441"/>
                  </a:cubicBezTo>
                  <a:cubicBezTo>
                    <a:pt x="589" y="454"/>
                    <a:pt x="580" y="469"/>
                    <a:pt x="562" y="474"/>
                  </a:cubicBezTo>
                  <a:cubicBezTo>
                    <a:pt x="549" y="478"/>
                    <a:pt x="535" y="476"/>
                    <a:pt x="525" y="470"/>
                  </a:cubicBezTo>
                  <a:cubicBezTo>
                    <a:pt x="528" y="487"/>
                    <a:pt x="518" y="503"/>
                    <a:pt x="502" y="506"/>
                  </a:cubicBezTo>
                  <a:cubicBezTo>
                    <a:pt x="489" y="509"/>
                    <a:pt x="475" y="500"/>
                    <a:pt x="470" y="487"/>
                  </a:cubicBezTo>
                  <a:cubicBezTo>
                    <a:pt x="474" y="500"/>
                    <a:pt x="465" y="513"/>
                    <a:pt x="449" y="516"/>
                  </a:cubicBezTo>
                  <a:cubicBezTo>
                    <a:pt x="434" y="519"/>
                    <a:pt x="418" y="511"/>
                    <a:pt x="413" y="498"/>
                  </a:cubicBezTo>
                  <a:cubicBezTo>
                    <a:pt x="411" y="509"/>
                    <a:pt x="398" y="517"/>
                    <a:pt x="382" y="516"/>
                  </a:cubicBezTo>
                  <a:cubicBezTo>
                    <a:pt x="370" y="516"/>
                    <a:pt x="360" y="510"/>
                    <a:pt x="357" y="501"/>
                  </a:cubicBezTo>
                  <a:cubicBezTo>
                    <a:pt x="349" y="515"/>
                    <a:pt x="328" y="521"/>
                    <a:pt x="310" y="515"/>
                  </a:cubicBezTo>
                  <a:cubicBezTo>
                    <a:pt x="298" y="512"/>
                    <a:pt x="290" y="505"/>
                    <a:pt x="288" y="496"/>
                  </a:cubicBezTo>
                  <a:cubicBezTo>
                    <a:pt x="277" y="506"/>
                    <a:pt x="257" y="504"/>
                    <a:pt x="242" y="495"/>
                  </a:cubicBezTo>
                  <a:cubicBezTo>
                    <a:pt x="234" y="488"/>
                    <a:pt x="229" y="480"/>
                    <a:pt x="230" y="472"/>
                  </a:cubicBezTo>
                  <a:cubicBezTo>
                    <a:pt x="229" y="481"/>
                    <a:pt x="215" y="487"/>
                    <a:pt x="200" y="484"/>
                  </a:cubicBezTo>
                  <a:cubicBezTo>
                    <a:pt x="184" y="482"/>
                    <a:pt x="172" y="472"/>
                    <a:pt x="174" y="462"/>
                  </a:cubicBezTo>
                  <a:cubicBezTo>
                    <a:pt x="174" y="459"/>
                    <a:pt x="176" y="456"/>
                    <a:pt x="179" y="454"/>
                  </a:cubicBezTo>
                  <a:cubicBezTo>
                    <a:pt x="162" y="462"/>
                    <a:pt x="142" y="455"/>
                    <a:pt x="134" y="437"/>
                  </a:cubicBezTo>
                  <a:cubicBezTo>
                    <a:pt x="130" y="429"/>
                    <a:pt x="129" y="420"/>
                    <a:pt x="132" y="412"/>
                  </a:cubicBezTo>
                  <a:cubicBezTo>
                    <a:pt x="115" y="426"/>
                    <a:pt x="92" y="426"/>
                    <a:pt x="75" y="412"/>
                  </a:cubicBezTo>
                  <a:cubicBezTo>
                    <a:pt x="50" y="397"/>
                    <a:pt x="38" y="374"/>
                    <a:pt x="44" y="353"/>
                  </a:cubicBezTo>
                  <a:cubicBezTo>
                    <a:pt x="27" y="358"/>
                    <a:pt x="9" y="348"/>
                    <a:pt x="4" y="330"/>
                  </a:cubicBezTo>
                  <a:cubicBezTo>
                    <a:pt x="1" y="317"/>
                    <a:pt x="5" y="303"/>
                    <a:pt x="15" y="294"/>
                  </a:cubicBezTo>
                  <a:cubicBezTo>
                    <a:pt x="3" y="283"/>
                    <a:pt x="5" y="270"/>
                    <a:pt x="18" y="263"/>
                  </a:cubicBezTo>
                  <a:cubicBezTo>
                    <a:pt x="18" y="263"/>
                    <a:pt x="18" y="263"/>
                    <a:pt x="19" y="263"/>
                  </a:cubicBezTo>
                </a:path>
              </a:pathLst>
            </a:custGeom>
            <a:grp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">
              <a:extLst>
                <a:ext uri="{FF2B5EF4-FFF2-40B4-BE49-F238E27FC236}">
                  <a16:creationId xmlns:a16="http://schemas.microsoft.com/office/drawing/2014/main" id="{8FBD501D-62CB-426E-A215-20E8F599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913"/>
              <a:ext cx="384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1100" b="1" dirty="0">
                  <a:solidFill>
                    <a:srgbClr val="0070C0"/>
                  </a:solidFill>
                  <a:latin typeface="Calibri" pitchFamily="34" charset="0"/>
                </a:rPr>
                <a:t>Internet</a:t>
              </a:r>
            </a:p>
          </p:txBody>
        </p:sp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26C1BBF3-82F2-422C-8257-DBD81B10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072"/>
              <a:ext cx="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83" y="2314203"/>
            <a:ext cx="1139447" cy="76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82" y="3096515"/>
            <a:ext cx="1139447" cy="76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4" y="2308836"/>
            <a:ext cx="919429" cy="6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3" y="2938697"/>
            <a:ext cx="926666" cy="61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3" y="3535823"/>
            <a:ext cx="919429" cy="61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85712" y="1747976"/>
          <a:ext cx="12111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Public Cloud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IaaS/PaaS</a:t>
                      </a:r>
                    </a:p>
                  </a:txBody>
                  <a:tcPr>
                    <a:solidFill>
                      <a:srgbClr val="008A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1672"/>
              </p:ext>
            </p:extLst>
          </p:nvPr>
        </p:nvGraphicFramePr>
        <p:xfrm>
          <a:off x="4331064" y="5804359"/>
          <a:ext cx="1257801" cy="5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81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300" u="none" dirty="0"/>
                        <a:t>Private Cloud</a:t>
                      </a:r>
                    </a:p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300" u="none" dirty="0"/>
                        <a:t>IaaS/PaaS</a:t>
                      </a:r>
                      <a:endParaRPr lang="en-US" sz="13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cxnSpLocks/>
            <a:endCxn id="29" idx="6"/>
          </p:cNvCxnSpPr>
          <p:nvPr/>
        </p:nvCxnSpPr>
        <p:spPr>
          <a:xfrm flipH="1" flipV="1">
            <a:off x="5700310" y="3820307"/>
            <a:ext cx="493936" cy="422461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4" idx="1"/>
            <a:endCxn id="29" idx="6"/>
          </p:cNvCxnSpPr>
          <p:nvPr/>
        </p:nvCxnSpPr>
        <p:spPr>
          <a:xfrm flipH="1">
            <a:off x="5700310" y="3477641"/>
            <a:ext cx="434872" cy="342665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3" idx="1"/>
          </p:cNvCxnSpPr>
          <p:nvPr/>
        </p:nvCxnSpPr>
        <p:spPr>
          <a:xfrm flipH="1">
            <a:off x="5668208" y="2695329"/>
            <a:ext cx="466975" cy="1124977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17" y="4143846"/>
            <a:ext cx="900003" cy="64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21" idx="3"/>
            <a:endCxn id="48" idx="53"/>
          </p:cNvCxnSpPr>
          <p:nvPr/>
        </p:nvCxnSpPr>
        <p:spPr>
          <a:xfrm flipV="1">
            <a:off x="3854120" y="3932089"/>
            <a:ext cx="1150357" cy="533187"/>
          </a:xfrm>
          <a:prstGeom prst="line">
            <a:avLst/>
          </a:prstGeom>
          <a:ln w="15875" cmpd="sng">
            <a:solidFill>
              <a:srgbClr val="24C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260098" idx="0"/>
            <a:endCxn id="65" idx="49"/>
          </p:cNvCxnSpPr>
          <p:nvPr/>
        </p:nvCxnSpPr>
        <p:spPr>
          <a:xfrm flipH="1" flipV="1">
            <a:off x="4616473" y="3739207"/>
            <a:ext cx="334476" cy="1124083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36980" y="283563"/>
            <a:ext cx="9688623" cy="476805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are we today technology wise?</a:t>
            </a:r>
            <a:endParaRPr lang="en-US" sz="28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C2D0BA61-6E16-4FFC-8995-9C87802E2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Heritage CVS Health and Aetna have pursued similar purposes on the Hybrid Cloud Journey, yet develop dissimilar and parallel hybrid cloud platform solutions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844828" y="1722196"/>
          <a:ext cx="129377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9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Public Cloud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SaaS</a:t>
                      </a:r>
                    </a:p>
                  </a:txBody>
                  <a:tcPr>
                    <a:solidFill>
                      <a:srgbClr val="008A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4720313" y="3211363"/>
            <a:ext cx="1143000" cy="827088"/>
            <a:chOff x="2147" y="1815"/>
            <a:chExt cx="720" cy="521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2147" y="1815"/>
              <a:ext cx="720" cy="521"/>
            </a:xfrm>
            <a:custGeom>
              <a:avLst/>
              <a:gdLst>
                <a:gd name="T0" fmla="*/ 55 w 2132"/>
                <a:gd name="T1" fmla="*/ 779 h 1543"/>
                <a:gd name="T2" fmla="*/ 26 w 2132"/>
                <a:gd name="T3" fmla="*/ 650 h 1543"/>
                <a:gd name="T4" fmla="*/ 85 w 2132"/>
                <a:gd name="T5" fmla="*/ 607 h 1543"/>
                <a:gd name="T6" fmla="*/ 124 w 2132"/>
                <a:gd name="T7" fmla="*/ 432 h 1543"/>
                <a:gd name="T8" fmla="*/ 198 w 2132"/>
                <a:gd name="T9" fmla="*/ 414 h 1543"/>
                <a:gd name="T10" fmla="*/ 299 w 2132"/>
                <a:gd name="T11" fmla="*/ 239 h 1543"/>
                <a:gd name="T12" fmla="*/ 391 w 2132"/>
                <a:gd name="T13" fmla="*/ 250 h 1543"/>
                <a:gd name="T14" fmla="*/ 439 w 2132"/>
                <a:gd name="T15" fmla="*/ 118 h 1543"/>
                <a:gd name="T16" fmla="*/ 560 w 2132"/>
                <a:gd name="T17" fmla="*/ 164 h 1543"/>
                <a:gd name="T18" fmla="*/ 674 w 2132"/>
                <a:gd name="T19" fmla="*/ 69 h 1543"/>
                <a:gd name="T20" fmla="*/ 740 w 2132"/>
                <a:gd name="T21" fmla="*/ 107 h 1543"/>
                <a:gd name="T22" fmla="*/ 1022 w 2132"/>
                <a:gd name="T23" fmla="*/ 71 h 1543"/>
                <a:gd name="T24" fmla="*/ 1094 w 2132"/>
                <a:gd name="T25" fmla="*/ 23 h 1543"/>
                <a:gd name="T26" fmla="*/ 1140 w 2132"/>
                <a:gd name="T27" fmla="*/ 73 h 1543"/>
                <a:gd name="T28" fmla="*/ 1208 w 2132"/>
                <a:gd name="T29" fmla="*/ 22 h 1543"/>
                <a:gd name="T30" fmla="*/ 1266 w 2132"/>
                <a:gd name="T31" fmla="*/ 71 h 1543"/>
                <a:gd name="T32" fmla="*/ 1352 w 2132"/>
                <a:gd name="T33" fmla="*/ 72 h 1543"/>
                <a:gd name="T34" fmla="*/ 1374 w 2132"/>
                <a:gd name="T35" fmla="*/ 107 h 1543"/>
                <a:gd name="T36" fmla="*/ 1518 w 2132"/>
                <a:gd name="T37" fmla="*/ 74 h 1543"/>
                <a:gd name="T38" fmla="*/ 1594 w 2132"/>
                <a:gd name="T39" fmla="*/ 164 h 1543"/>
                <a:gd name="T40" fmla="*/ 1679 w 2132"/>
                <a:gd name="T41" fmla="*/ 151 h 1543"/>
                <a:gd name="T42" fmla="*/ 1672 w 2132"/>
                <a:gd name="T43" fmla="*/ 220 h 1543"/>
                <a:gd name="T44" fmla="*/ 1836 w 2132"/>
                <a:gd name="T45" fmla="*/ 232 h 1543"/>
                <a:gd name="T46" fmla="*/ 1859 w 2132"/>
                <a:gd name="T47" fmla="*/ 354 h 1543"/>
                <a:gd name="T48" fmla="*/ 1934 w 2132"/>
                <a:gd name="T49" fmla="*/ 469 h 1543"/>
                <a:gd name="T50" fmla="*/ 2088 w 2132"/>
                <a:gd name="T51" fmla="*/ 588 h 1543"/>
                <a:gd name="T52" fmla="*/ 2045 w 2132"/>
                <a:gd name="T53" fmla="*/ 661 h 1543"/>
                <a:gd name="T54" fmla="*/ 2094 w 2132"/>
                <a:gd name="T55" fmla="*/ 749 h 1543"/>
                <a:gd name="T56" fmla="*/ 2059 w 2132"/>
                <a:gd name="T57" fmla="*/ 779 h 1543"/>
                <a:gd name="T58" fmla="*/ 2122 w 2132"/>
                <a:gd name="T59" fmla="*/ 804 h 1543"/>
                <a:gd name="T60" fmla="*/ 2097 w 2132"/>
                <a:gd name="T61" fmla="*/ 871 h 1543"/>
                <a:gd name="T62" fmla="*/ 2051 w 2132"/>
                <a:gd name="T63" fmla="*/ 866 h 1543"/>
                <a:gd name="T64" fmla="*/ 2042 w 2132"/>
                <a:gd name="T65" fmla="*/ 1020 h 1543"/>
                <a:gd name="T66" fmla="*/ 1984 w 2132"/>
                <a:gd name="T67" fmla="*/ 1047 h 1543"/>
                <a:gd name="T68" fmla="*/ 2026 w 2132"/>
                <a:gd name="T69" fmla="*/ 1119 h 1543"/>
                <a:gd name="T70" fmla="*/ 1940 w 2132"/>
                <a:gd name="T71" fmla="*/ 1154 h 1543"/>
                <a:gd name="T72" fmla="*/ 1916 w 2132"/>
                <a:gd name="T73" fmla="*/ 1143 h 1543"/>
                <a:gd name="T74" fmla="*/ 1815 w 2132"/>
                <a:gd name="T75" fmla="*/ 1318 h 1543"/>
                <a:gd name="T76" fmla="*/ 1723 w 2132"/>
                <a:gd name="T77" fmla="*/ 1308 h 1543"/>
                <a:gd name="T78" fmla="*/ 1662 w 2132"/>
                <a:gd name="T79" fmla="*/ 1406 h 1543"/>
                <a:gd name="T80" fmla="*/ 1554 w 2132"/>
                <a:gd name="T81" fmla="*/ 1393 h 1543"/>
                <a:gd name="T82" fmla="*/ 1486 w 2132"/>
                <a:gd name="T83" fmla="*/ 1499 h 1543"/>
                <a:gd name="T84" fmla="*/ 1391 w 2132"/>
                <a:gd name="T85" fmla="*/ 1442 h 1543"/>
                <a:gd name="T86" fmla="*/ 1330 w 2132"/>
                <a:gd name="T87" fmla="*/ 1529 h 1543"/>
                <a:gd name="T88" fmla="*/ 1222 w 2132"/>
                <a:gd name="T89" fmla="*/ 1477 h 1543"/>
                <a:gd name="T90" fmla="*/ 1130 w 2132"/>
                <a:gd name="T91" fmla="*/ 1530 h 1543"/>
                <a:gd name="T92" fmla="*/ 1057 w 2132"/>
                <a:gd name="T93" fmla="*/ 1486 h 1543"/>
                <a:gd name="T94" fmla="*/ 916 w 2132"/>
                <a:gd name="T95" fmla="*/ 1527 h 1543"/>
                <a:gd name="T96" fmla="*/ 853 w 2132"/>
                <a:gd name="T97" fmla="*/ 1471 h 1543"/>
                <a:gd name="T98" fmla="*/ 717 w 2132"/>
                <a:gd name="T99" fmla="*/ 1466 h 1543"/>
                <a:gd name="T100" fmla="*/ 681 w 2132"/>
                <a:gd name="T101" fmla="*/ 1398 h 1543"/>
                <a:gd name="T102" fmla="*/ 591 w 2132"/>
                <a:gd name="T103" fmla="*/ 1435 h 1543"/>
                <a:gd name="T104" fmla="*/ 514 w 2132"/>
                <a:gd name="T105" fmla="*/ 1369 h 1543"/>
                <a:gd name="T106" fmla="*/ 530 w 2132"/>
                <a:gd name="T107" fmla="*/ 1344 h 1543"/>
                <a:gd name="T108" fmla="*/ 396 w 2132"/>
                <a:gd name="T109" fmla="*/ 1295 h 1543"/>
                <a:gd name="T110" fmla="*/ 389 w 2132"/>
                <a:gd name="T111" fmla="*/ 1221 h 1543"/>
                <a:gd name="T112" fmla="*/ 222 w 2132"/>
                <a:gd name="T113" fmla="*/ 1221 h 1543"/>
                <a:gd name="T114" fmla="*/ 129 w 2132"/>
                <a:gd name="T115" fmla="*/ 1047 h 1543"/>
                <a:gd name="T116" fmla="*/ 13 w 2132"/>
                <a:gd name="T117" fmla="*/ 977 h 1543"/>
                <a:gd name="T118" fmla="*/ 43 w 2132"/>
                <a:gd name="T119" fmla="*/ 872 h 1543"/>
                <a:gd name="T120" fmla="*/ 53 w 2132"/>
                <a:gd name="T121" fmla="*/ 780 h 1543"/>
                <a:gd name="T122" fmla="*/ 55 w 2132"/>
                <a:gd name="T123" fmla="*/ 779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543">
                  <a:moveTo>
                    <a:pt x="55" y="779"/>
                  </a:moveTo>
                  <a:cubicBezTo>
                    <a:pt x="13" y="752"/>
                    <a:pt x="0" y="694"/>
                    <a:pt x="26" y="650"/>
                  </a:cubicBezTo>
                  <a:cubicBezTo>
                    <a:pt x="39" y="627"/>
                    <a:pt x="60" y="612"/>
                    <a:pt x="85" y="607"/>
                  </a:cubicBezTo>
                  <a:cubicBezTo>
                    <a:pt x="50" y="547"/>
                    <a:pt x="68" y="469"/>
                    <a:pt x="124" y="432"/>
                  </a:cubicBezTo>
                  <a:cubicBezTo>
                    <a:pt x="146" y="418"/>
                    <a:pt x="172" y="412"/>
                    <a:pt x="198" y="414"/>
                  </a:cubicBezTo>
                  <a:cubicBezTo>
                    <a:pt x="180" y="336"/>
                    <a:pt x="225" y="257"/>
                    <a:pt x="299" y="239"/>
                  </a:cubicBezTo>
                  <a:cubicBezTo>
                    <a:pt x="330" y="231"/>
                    <a:pt x="363" y="235"/>
                    <a:pt x="391" y="250"/>
                  </a:cubicBezTo>
                  <a:cubicBezTo>
                    <a:pt x="370" y="199"/>
                    <a:pt x="392" y="141"/>
                    <a:pt x="439" y="118"/>
                  </a:cubicBezTo>
                  <a:cubicBezTo>
                    <a:pt x="484" y="97"/>
                    <a:pt x="537" y="117"/>
                    <a:pt x="560" y="164"/>
                  </a:cubicBezTo>
                  <a:cubicBezTo>
                    <a:pt x="567" y="104"/>
                    <a:pt x="618" y="62"/>
                    <a:pt x="674" y="69"/>
                  </a:cubicBezTo>
                  <a:cubicBezTo>
                    <a:pt x="700" y="72"/>
                    <a:pt x="723" y="86"/>
                    <a:pt x="740" y="107"/>
                  </a:cubicBezTo>
                  <a:cubicBezTo>
                    <a:pt x="809" y="15"/>
                    <a:pt x="934" y="0"/>
                    <a:pt x="1022" y="71"/>
                  </a:cubicBezTo>
                  <a:cubicBezTo>
                    <a:pt x="1029" y="37"/>
                    <a:pt x="1062" y="15"/>
                    <a:pt x="1094" y="23"/>
                  </a:cubicBezTo>
                  <a:cubicBezTo>
                    <a:pt x="1118" y="29"/>
                    <a:pt x="1135" y="48"/>
                    <a:pt x="1140" y="73"/>
                  </a:cubicBezTo>
                  <a:cubicBezTo>
                    <a:pt x="1142" y="39"/>
                    <a:pt x="1172" y="16"/>
                    <a:pt x="1208" y="22"/>
                  </a:cubicBezTo>
                  <a:cubicBezTo>
                    <a:pt x="1234" y="26"/>
                    <a:pt x="1257" y="46"/>
                    <a:pt x="1266" y="71"/>
                  </a:cubicBezTo>
                  <a:cubicBezTo>
                    <a:pt x="1287" y="54"/>
                    <a:pt x="1326" y="55"/>
                    <a:pt x="1352" y="72"/>
                  </a:cubicBezTo>
                  <a:cubicBezTo>
                    <a:pt x="1365" y="82"/>
                    <a:pt x="1373" y="94"/>
                    <a:pt x="1374" y="107"/>
                  </a:cubicBezTo>
                  <a:cubicBezTo>
                    <a:pt x="1394" y="67"/>
                    <a:pt x="1459" y="52"/>
                    <a:pt x="1518" y="74"/>
                  </a:cubicBezTo>
                  <a:cubicBezTo>
                    <a:pt x="1565" y="92"/>
                    <a:pt x="1596" y="129"/>
                    <a:pt x="1594" y="164"/>
                  </a:cubicBezTo>
                  <a:cubicBezTo>
                    <a:pt x="1623" y="138"/>
                    <a:pt x="1661" y="132"/>
                    <a:pt x="1679" y="151"/>
                  </a:cubicBezTo>
                  <a:cubicBezTo>
                    <a:pt x="1694" y="166"/>
                    <a:pt x="1691" y="195"/>
                    <a:pt x="1672" y="220"/>
                  </a:cubicBezTo>
                  <a:cubicBezTo>
                    <a:pt x="1720" y="175"/>
                    <a:pt x="1794" y="180"/>
                    <a:pt x="1836" y="232"/>
                  </a:cubicBezTo>
                  <a:cubicBezTo>
                    <a:pt x="1864" y="265"/>
                    <a:pt x="1872" y="312"/>
                    <a:pt x="1859" y="354"/>
                  </a:cubicBezTo>
                  <a:cubicBezTo>
                    <a:pt x="1917" y="378"/>
                    <a:pt x="1949" y="426"/>
                    <a:pt x="1934" y="469"/>
                  </a:cubicBezTo>
                  <a:cubicBezTo>
                    <a:pt x="2024" y="470"/>
                    <a:pt x="2093" y="524"/>
                    <a:pt x="2088" y="588"/>
                  </a:cubicBezTo>
                  <a:cubicBezTo>
                    <a:pt x="2086" y="615"/>
                    <a:pt x="2070" y="640"/>
                    <a:pt x="2045" y="661"/>
                  </a:cubicBezTo>
                  <a:cubicBezTo>
                    <a:pt x="2093" y="675"/>
                    <a:pt x="2115" y="715"/>
                    <a:pt x="2094" y="749"/>
                  </a:cubicBezTo>
                  <a:cubicBezTo>
                    <a:pt x="2087" y="761"/>
                    <a:pt x="2075" y="771"/>
                    <a:pt x="2059" y="779"/>
                  </a:cubicBezTo>
                  <a:cubicBezTo>
                    <a:pt x="2083" y="767"/>
                    <a:pt x="2111" y="779"/>
                    <a:pt x="2122" y="804"/>
                  </a:cubicBezTo>
                  <a:cubicBezTo>
                    <a:pt x="2132" y="830"/>
                    <a:pt x="2121" y="860"/>
                    <a:pt x="2097" y="871"/>
                  </a:cubicBezTo>
                  <a:cubicBezTo>
                    <a:pt x="2082" y="878"/>
                    <a:pt x="2065" y="876"/>
                    <a:pt x="2051" y="866"/>
                  </a:cubicBezTo>
                  <a:cubicBezTo>
                    <a:pt x="2089" y="911"/>
                    <a:pt x="2085" y="980"/>
                    <a:pt x="2042" y="1020"/>
                  </a:cubicBezTo>
                  <a:cubicBezTo>
                    <a:pt x="2026" y="1035"/>
                    <a:pt x="2006" y="1044"/>
                    <a:pt x="1984" y="1047"/>
                  </a:cubicBezTo>
                  <a:cubicBezTo>
                    <a:pt x="2019" y="1057"/>
                    <a:pt x="2038" y="1089"/>
                    <a:pt x="2026" y="1119"/>
                  </a:cubicBezTo>
                  <a:cubicBezTo>
                    <a:pt x="2013" y="1148"/>
                    <a:pt x="1975" y="1164"/>
                    <a:pt x="1940" y="1154"/>
                  </a:cubicBezTo>
                  <a:cubicBezTo>
                    <a:pt x="1931" y="1152"/>
                    <a:pt x="1923" y="1148"/>
                    <a:pt x="1916" y="1143"/>
                  </a:cubicBezTo>
                  <a:cubicBezTo>
                    <a:pt x="1934" y="1221"/>
                    <a:pt x="1889" y="1300"/>
                    <a:pt x="1815" y="1318"/>
                  </a:cubicBezTo>
                  <a:cubicBezTo>
                    <a:pt x="1784" y="1326"/>
                    <a:pt x="1751" y="1323"/>
                    <a:pt x="1723" y="1308"/>
                  </a:cubicBezTo>
                  <a:cubicBezTo>
                    <a:pt x="1744" y="1346"/>
                    <a:pt x="1717" y="1390"/>
                    <a:pt x="1662" y="1406"/>
                  </a:cubicBezTo>
                  <a:cubicBezTo>
                    <a:pt x="1626" y="1416"/>
                    <a:pt x="1584" y="1411"/>
                    <a:pt x="1554" y="1393"/>
                  </a:cubicBezTo>
                  <a:cubicBezTo>
                    <a:pt x="1563" y="1442"/>
                    <a:pt x="1532" y="1490"/>
                    <a:pt x="1486" y="1499"/>
                  </a:cubicBezTo>
                  <a:cubicBezTo>
                    <a:pt x="1446" y="1507"/>
                    <a:pt x="1406" y="1483"/>
                    <a:pt x="1391" y="1442"/>
                  </a:cubicBezTo>
                  <a:cubicBezTo>
                    <a:pt x="1404" y="1481"/>
                    <a:pt x="1377" y="1520"/>
                    <a:pt x="1330" y="1529"/>
                  </a:cubicBezTo>
                  <a:cubicBezTo>
                    <a:pt x="1284" y="1537"/>
                    <a:pt x="1236" y="1514"/>
                    <a:pt x="1222" y="1477"/>
                  </a:cubicBezTo>
                  <a:cubicBezTo>
                    <a:pt x="1217" y="1509"/>
                    <a:pt x="1177" y="1533"/>
                    <a:pt x="1130" y="1530"/>
                  </a:cubicBezTo>
                  <a:cubicBezTo>
                    <a:pt x="1095" y="1528"/>
                    <a:pt x="1066" y="1510"/>
                    <a:pt x="1057" y="1486"/>
                  </a:cubicBezTo>
                  <a:cubicBezTo>
                    <a:pt x="1034" y="1525"/>
                    <a:pt x="971" y="1543"/>
                    <a:pt x="916" y="1527"/>
                  </a:cubicBezTo>
                  <a:cubicBezTo>
                    <a:pt x="883" y="1517"/>
                    <a:pt x="859" y="1496"/>
                    <a:pt x="853" y="1471"/>
                  </a:cubicBezTo>
                  <a:cubicBezTo>
                    <a:pt x="819" y="1498"/>
                    <a:pt x="759" y="1495"/>
                    <a:pt x="717" y="1466"/>
                  </a:cubicBezTo>
                  <a:cubicBezTo>
                    <a:pt x="691" y="1447"/>
                    <a:pt x="677" y="1422"/>
                    <a:pt x="681" y="1398"/>
                  </a:cubicBezTo>
                  <a:cubicBezTo>
                    <a:pt x="678" y="1426"/>
                    <a:pt x="637" y="1443"/>
                    <a:pt x="591" y="1435"/>
                  </a:cubicBezTo>
                  <a:cubicBezTo>
                    <a:pt x="545" y="1427"/>
                    <a:pt x="510" y="1398"/>
                    <a:pt x="514" y="1369"/>
                  </a:cubicBezTo>
                  <a:cubicBezTo>
                    <a:pt x="515" y="1360"/>
                    <a:pt x="521" y="1351"/>
                    <a:pt x="530" y="1344"/>
                  </a:cubicBezTo>
                  <a:cubicBezTo>
                    <a:pt x="480" y="1370"/>
                    <a:pt x="420" y="1348"/>
                    <a:pt x="396" y="1295"/>
                  </a:cubicBezTo>
                  <a:cubicBezTo>
                    <a:pt x="385" y="1272"/>
                    <a:pt x="383" y="1246"/>
                    <a:pt x="389" y="1221"/>
                  </a:cubicBezTo>
                  <a:cubicBezTo>
                    <a:pt x="340" y="1261"/>
                    <a:pt x="271" y="1261"/>
                    <a:pt x="222" y="1221"/>
                  </a:cubicBezTo>
                  <a:cubicBezTo>
                    <a:pt x="149" y="1177"/>
                    <a:pt x="113" y="1109"/>
                    <a:pt x="129" y="1047"/>
                  </a:cubicBezTo>
                  <a:cubicBezTo>
                    <a:pt x="79" y="1062"/>
                    <a:pt x="27" y="1030"/>
                    <a:pt x="13" y="977"/>
                  </a:cubicBezTo>
                  <a:cubicBezTo>
                    <a:pt x="2" y="939"/>
                    <a:pt x="14" y="898"/>
                    <a:pt x="43" y="872"/>
                  </a:cubicBezTo>
                  <a:cubicBezTo>
                    <a:pt x="10" y="840"/>
                    <a:pt x="14" y="799"/>
                    <a:pt x="53" y="780"/>
                  </a:cubicBezTo>
                  <a:cubicBezTo>
                    <a:pt x="53" y="779"/>
                    <a:pt x="54" y="779"/>
                    <a:pt x="55" y="779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2147" y="1815"/>
              <a:ext cx="720" cy="521"/>
            </a:xfrm>
            <a:custGeom>
              <a:avLst/>
              <a:gdLst>
                <a:gd name="T0" fmla="*/ 19 w 720"/>
                <a:gd name="T1" fmla="*/ 263 h 521"/>
                <a:gd name="T2" fmla="*/ 9 w 720"/>
                <a:gd name="T3" fmla="*/ 219 h 521"/>
                <a:gd name="T4" fmla="*/ 29 w 720"/>
                <a:gd name="T5" fmla="*/ 205 h 521"/>
                <a:gd name="T6" fmla="*/ 42 w 720"/>
                <a:gd name="T7" fmla="*/ 146 h 521"/>
                <a:gd name="T8" fmla="*/ 67 w 720"/>
                <a:gd name="T9" fmla="*/ 140 h 521"/>
                <a:gd name="T10" fmla="*/ 101 w 720"/>
                <a:gd name="T11" fmla="*/ 81 h 521"/>
                <a:gd name="T12" fmla="*/ 132 w 720"/>
                <a:gd name="T13" fmla="*/ 84 h 521"/>
                <a:gd name="T14" fmla="*/ 148 w 720"/>
                <a:gd name="T15" fmla="*/ 40 h 521"/>
                <a:gd name="T16" fmla="*/ 189 w 720"/>
                <a:gd name="T17" fmla="*/ 55 h 521"/>
                <a:gd name="T18" fmla="*/ 228 w 720"/>
                <a:gd name="T19" fmla="*/ 23 h 521"/>
                <a:gd name="T20" fmla="*/ 250 w 720"/>
                <a:gd name="T21" fmla="*/ 36 h 521"/>
                <a:gd name="T22" fmla="*/ 345 w 720"/>
                <a:gd name="T23" fmla="*/ 24 h 521"/>
                <a:gd name="T24" fmla="*/ 370 w 720"/>
                <a:gd name="T25" fmla="*/ 8 h 521"/>
                <a:gd name="T26" fmla="*/ 385 w 720"/>
                <a:gd name="T27" fmla="*/ 25 h 521"/>
                <a:gd name="T28" fmla="*/ 408 w 720"/>
                <a:gd name="T29" fmla="*/ 7 h 521"/>
                <a:gd name="T30" fmla="*/ 428 w 720"/>
                <a:gd name="T31" fmla="*/ 24 h 521"/>
                <a:gd name="T32" fmla="*/ 457 w 720"/>
                <a:gd name="T33" fmla="*/ 24 h 521"/>
                <a:gd name="T34" fmla="*/ 464 w 720"/>
                <a:gd name="T35" fmla="*/ 36 h 521"/>
                <a:gd name="T36" fmla="*/ 513 w 720"/>
                <a:gd name="T37" fmla="*/ 25 h 521"/>
                <a:gd name="T38" fmla="*/ 539 w 720"/>
                <a:gd name="T39" fmla="*/ 55 h 521"/>
                <a:gd name="T40" fmla="*/ 567 w 720"/>
                <a:gd name="T41" fmla="*/ 51 h 521"/>
                <a:gd name="T42" fmla="*/ 565 w 720"/>
                <a:gd name="T43" fmla="*/ 74 h 521"/>
                <a:gd name="T44" fmla="*/ 620 w 720"/>
                <a:gd name="T45" fmla="*/ 78 h 521"/>
                <a:gd name="T46" fmla="*/ 628 w 720"/>
                <a:gd name="T47" fmla="*/ 119 h 521"/>
                <a:gd name="T48" fmla="*/ 654 w 720"/>
                <a:gd name="T49" fmla="*/ 158 h 521"/>
                <a:gd name="T50" fmla="*/ 706 w 720"/>
                <a:gd name="T51" fmla="*/ 198 h 521"/>
                <a:gd name="T52" fmla="*/ 691 w 720"/>
                <a:gd name="T53" fmla="*/ 223 h 521"/>
                <a:gd name="T54" fmla="*/ 708 w 720"/>
                <a:gd name="T55" fmla="*/ 253 h 521"/>
                <a:gd name="T56" fmla="*/ 696 w 720"/>
                <a:gd name="T57" fmla="*/ 263 h 521"/>
                <a:gd name="T58" fmla="*/ 717 w 720"/>
                <a:gd name="T59" fmla="*/ 271 h 521"/>
                <a:gd name="T60" fmla="*/ 709 w 720"/>
                <a:gd name="T61" fmla="*/ 294 h 521"/>
                <a:gd name="T62" fmla="*/ 693 w 720"/>
                <a:gd name="T63" fmla="*/ 292 h 521"/>
                <a:gd name="T64" fmla="*/ 690 w 720"/>
                <a:gd name="T65" fmla="*/ 344 h 521"/>
                <a:gd name="T66" fmla="*/ 670 w 720"/>
                <a:gd name="T67" fmla="*/ 353 h 521"/>
                <a:gd name="T68" fmla="*/ 685 w 720"/>
                <a:gd name="T69" fmla="*/ 378 h 521"/>
                <a:gd name="T70" fmla="*/ 656 w 720"/>
                <a:gd name="T71" fmla="*/ 389 h 521"/>
                <a:gd name="T72" fmla="*/ 647 w 720"/>
                <a:gd name="T73" fmla="*/ 386 h 521"/>
                <a:gd name="T74" fmla="*/ 613 w 720"/>
                <a:gd name="T75" fmla="*/ 445 h 521"/>
                <a:gd name="T76" fmla="*/ 582 w 720"/>
                <a:gd name="T77" fmla="*/ 441 h 521"/>
                <a:gd name="T78" fmla="*/ 562 w 720"/>
                <a:gd name="T79" fmla="*/ 474 h 521"/>
                <a:gd name="T80" fmla="*/ 525 w 720"/>
                <a:gd name="T81" fmla="*/ 470 h 521"/>
                <a:gd name="T82" fmla="*/ 502 w 720"/>
                <a:gd name="T83" fmla="*/ 506 h 521"/>
                <a:gd name="T84" fmla="*/ 470 w 720"/>
                <a:gd name="T85" fmla="*/ 487 h 521"/>
                <a:gd name="T86" fmla="*/ 449 w 720"/>
                <a:gd name="T87" fmla="*/ 516 h 521"/>
                <a:gd name="T88" fmla="*/ 413 w 720"/>
                <a:gd name="T89" fmla="*/ 498 h 521"/>
                <a:gd name="T90" fmla="*/ 382 w 720"/>
                <a:gd name="T91" fmla="*/ 516 h 521"/>
                <a:gd name="T92" fmla="*/ 357 w 720"/>
                <a:gd name="T93" fmla="*/ 501 h 521"/>
                <a:gd name="T94" fmla="*/ 310 w 720"/>
                <a:gd name="T95" fmla="*/ 515 h 521"/>
                <a:gd name="T96" fmla="*/ 288 w 720"/>
                <a:gd name="T97" fmla="*/ 496 h 521"/>
                <a:gd name="T98" fmla="*/ 242 w 720"/>
                <a:gd name="T99" fmla="*/ 495 h 521"/>
                <a:gd name="T100" fmla="*/ 230 w 720"/>
                <a:gd name="T101" fmla="*/ 472 h 521"/>
                <a:gd name="T102" fmla="*/ 200 w 720"/>
                <a:gd name="T103" fmla="*/ 484 h 521"/>
                <a:gd name="T104" fmla="*/ 174 w 720"/>
                <a:gd name="T105" fmla="*/ 462 h 521"/>
                <a:gd name="T106" fmla="*/ 179 w 720"/>
                <a:gd name="T107" fmla="*/ 454 h 521"/>
                <a:gd name="T108" fmla="*/ 134 w 720"/>
                <a:gd name="T109" fmla="*/ 437 h 521"/>
                <a:gd name="T110" fmla="*/ 132 w 720"/>
                <a:gd name="T111" fmla="*/ 412 h 521"/>
                <a:gd name="T112" fmla="*/ 75 w 720"/>
                <a:gd name="T113" fmla="*/ 412 h 521"/>
                <a:gd name="T114" fmla="*/ 44 w 720"/>
                <a:gd name="T115" fmla="*/ 353 h 521"/>
                <a:gd name="T116" fmla="*/ 4 w 720"/>
                <a:gd name="T117" fmla="*/ 330 h 521"/>
                <a:gd name="T118" fmla="*/ 15 w 720"/>
                <a:gd name="T119" fmla="*/ 294 h 521"/>
                <a:gd name="T120" fmla="*/ 18 w 720"/>
                <a:gd name="T121" fmla="*/ 263 h 521"/>
                <a:gd name="T122" fmla="*/ 19 w 720"/>
                <a:gd name="T123" fmla="*/ 26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0" h="521">
                  <a:moveTo>
                    <a:pt x="19" y="263"/>
                  </a:moveTo>
                  <a:cubicBezTo>
                    <a:pt x="4" y="254"/>
                    <a:pt x="0" y="234"/>
                    <a:pt x="9" y="219"/>
                  </a:cubicBezTo>
                  <a:cubicBezTo>
                    <a:pt x="13" y="212"/>
                    <a:pt x="20" y="207"/>
                    <a:pt x="29" y="205"/>
                  </a:cubicBezTo>
                  <a:cubicBezTo>
                    <a:pt x="17" y="185"/>
                    <a:pt x="23" y="158"/>
                    <a:pt x="42" y="146"/>
                  </a:cubicBezTo>
                  <a:cubicBezTo>
                    <a:pt x="49" y="141"/>
                    <a:pt x="58" y="139"/>
                    <a:pt x="67" y="140"/>
                  </a:cubicBezTo>
                  <a:cubicBezTo>
                    <a:pt x="61" y="113"/>
                    <a:pt x="76" y="87"/>
                    <a:pt x="101" y="81"/>
                  </a:cubicBezTo>
                  <a:cubicBezTo>
                    <a:pt x="112" y="78"/>
                    <a:pt x="123" y="79"/>
                    <a:pt x="132" y="84"/>
                  </a:cubicBezTo>
                  <a:cubicBezTo>
                    <a:pt x="125" y="67"/>
                    <a:pt x="133" y="48"/>
                    <a:pt x="148" y="40"/>
                  </a:cubicBezTo>
                  <a:cubicBezTo>
                    <a:pt x="164" y="33"/>
                    <a:pt x="182" y="40"/>
                    <a:pt x="189" y="55"/>
                  </a:cubicBezTo>
                  <a:cubicBezTo>
                    <a:pt x="192" y="35"/>
                    <a:pt x="209" y="21"/>
                    <a:pt x="228" y="23"/>
                  </a:cubicBezTo>
                  <a:cubicBezTo>
                    <a:pt x="237" y="24"/>
                    <a:pt x="244" y="29"/>
                    <a:pt x="250" y="36"/>
                  </a:cubicBezTo>
                  <a:cubicBezTo>
                    <a:pt x="273" y="5"/>
                    <a:pt x="316" y="0"/>
                    <a:pt x="345" y="24"/>
                  </a:cubicBezTo>
                  <a:cubicBezTo>
                    <a:pt x="348" y="13"/>
                    <a:pt x="359" y="5"/>
                    <a:pt x="370" y="8"/>
                  </a:cubicBezTo>
                  <a:cubicBezTo>
                    <a:pt x="378" y="10"/>
                    <a:pt x="384" y="16"/>
                    <a:pt x="385" y="25"/>
                  </a:cubicBezTo>
                  <a:cubicBezTo>
                    <a:pt x="386" y="13"/>
                    <a:pt x="396" y="5"/>
                    <a:pt x="408" y="7"/>
                  </a:cubicBezTo>
                  <a:cubicBezTo>
                    <a:pt x="417" y="9"/>
                    <a:pt x="425" y="16"/>
                    <a:pt x="428" y="24"/>
                  </a:cubicBezTo>
                  <a:cubicBezTo>
                    <a:pt x="435" y="18"/>
                    <a:pt x="448" y="19"/>
                    <a:pt x="457" y="24"/>
                  </a:cubicBezTo>
                  <a:cubicBezTo>
                    <a:pt x="461" y="28"/>
                    <a:pt x="464" y="32"/>
                    <a:pt x="464" y="36"/>
                  </a:cubicBezTo>
                  <a:cubicBezTo>
                    <a:pt x="471" y="23"/>
                    <a:pt x="493" y="18"/>
                    <a:pt x="513" y="25"/>
                  </a:cubicBezTo>
                  <a:cubicBezTo>
                    <a:pt x="529" y="31"/>
                    <a:pt x="539" y="44"/>
                    <a:pt x="539" y="55"/>
                  </a:cubicBezTo>
                  <a:cubicBezTo>
                    <a:pt x="548" y="47"/>
                    <a:pt x="561" y="45"/>
                    <a:pt x="567" y="51"/>
                  </a:cubicBezTo>
                  <a:cubicBezTo>
                    <a:pt x="572" y="56"/>
                    <a:pt x="571" y="66"/>
                    <a:pt x="565" y="74"/>
                  </a:cubicBezTo>
                  <a:cubicBezTo>
                    <a:pt x="581" y="59"/>
                    <a:pt x="606" y="61"/>
                    <a:pt x="620" y="78"/>
                  </a:cubicBezTo>
                  <a:cubicBezTo>
                    <a:pt x="630" y="89"/>
                    <a:pt x="633" y="105"/>
                    <a:pt x="628" y="119"/>
                  </a:cubicBezTo>
                  <a:cubicBezTo>
                    <a:pt x="648" y="128"/>
                    <a:pt x="659" y="144"/>
                    <a:pt x="654" y="158"/>
                  </a:cubicBezTo>
                  <a:cubicBezTo>
                    <a:pt x="684" y="159"/>
                    <a:pt x="707" y="177"/>
                    <a:pt x="706" y="198"/>
                  </a:cubicBezTo>
                  <a:cubicBezTo>
                    <a:pt x="705" y="208"/>
                    <a:pt x="699" y="216"/>
                    <a:pt x="691" y="223"/>
                  </a:cubicBezTo>
                  <a:cubicBezTo>
                    <a:pt x="707" y="228"/>
                    <a:pt x="715" y="241"/>
                    <a:pt x="708" y="253"/>
                  </a:cubicBezTo>
                  <a:cubicBezTo>
                    <a:pt x="705" y="257"/>
                    <a:pt x="701" y="260"/>
                    <a:pt x="696" y="263"/>
                  </a:cubicBezTo>
                  <a:cubicBezTo>
                    <a:pt x="704" y="259"/>
                    <a:pt x="713" y="263"/>
                    <a:pt x="717" y="271"/>
                  </a:cubicBezTo>
                  <a:cubicBezTo>
                    <a:pt x="720" y="280"/>
                    <a:pt x="717" y="290"/>
                    <a:pt x="709" y="294"/>
                  </a:cubicBezTo>
                  <a:cubicBezTo>
                    <a:pt x="704" y="296"/>
                    <a:pt x="698" y="296"/>
                    <a:pt x="693" y="292"/>
                  </a:cubicBezTo>
                  <a:cubicBezTo>
                    <a:pt x="706" y="307"/>
                    <a:pt x="705" y="331"/>
                    <a:pt x="690" y="344"/>
                  </a:cubicBezTo>
                  <a:cubicBezTo>
                    <a:pt x="685" y="349"/>
                    <a:pt x="678" y="352"/>
                    <a:pt x="670" y="353"/>
                  </a:cubicBezTo>
                  <a:cubicBezTo>
                    <a:pt x="682" y="357"/>
                    <a:pt x="689" y="367"/>
                    <a:pt x="685" y="378"/>
                  </a:cubicBezTo>
                  <a:cubicBezTo>
                    <a:pt x="680" y="387"/>
                    <a:pt x="667" y="393"/>
                    <a:pt x="656" y="389"/>
                  </a:cubicBezTo>
                  <a:cubicBezTo>
                    <a:pt x="653" y="389"/>
                    <a:pt x="650" y="387"/>
                    <a:pt x="647" y="386"/>
                  </a:cubicBezTo>
                  <a:cubicBezTo>
                    <a:pt x="654" y="412"/>
                    <a:pt x="638" y="439"/>
                    <a:pt x="613" y="445"/>
                  </a:cubicBezTo>
                  <a:cubicBezTo>
                    <a:pt x="603" y="447"/>
                    <a:pt x="592" y="446"/>
                    <a:pt x="582" y="441"/>
                  </a:cubicBezTo>
                  <a:cubicBezTo>
                    <a:pt x="589" y="454"/>
                    <a:pt x="580" y="469"/>
                    <a:pt x="562" y="474"/>
                  </a:cubicBezTo>
                  <a:cubicBezTo>
                    <a:pt x="549" y="478"/>
                    <a:pt x="535" y="476"/>
                    <a:pt x="525" y="470"/>
                  </a:cubicBezTo>
                  <a:cubicBezTo>
                    <a:pt x="528" y="487"/>
                    <a:pt x="518" y="503"/>
                    <a:pt x="502" y="506"/>
                  </a:cubicBezTo>
                  <a:cubicBezTo>
                    <a:pt x="489" y="509"/>
                    <a:pt x="475" y="500"/>
                    <a:pt x="470" y="487"/>
                  </a:cubicBezTo>
                  <a:cubicBezTo>
                    <a:pt x="474" y="500"/>
                    <a:pt x="465" y="513"/>
                    <a:pt x="449" y="516"/>
                  </a:cubicBezTo>
                  <a:cubicBezTo>
                    <a:pt x="434" y="519"/>
                    <a:pt x="418" y="511"/>
                    <a:pt x="413" y="498"/>
                  </a:cubicBezTo>
                  <a:cubicBezTo>
                    <a:pt x="411" y="509"/>
                    <a:pt x="398" y="517"/>
                    <a:pt x="382" y="516"/>
                  </a:cubicBezTo>
                  <a:cubicBezTo>
                    <a:pt x="370" y="516"/>
                    <a:pt x="360" y="510"/>
                    <a:pt x="357" y="501"/>
                  </a:cubicBezTo>
                  <a:cubicBezTo>
                    <a:pt x="349" y="515"/>
                    <a:pt x="328" y="521"/>
                    <a:pt x="310" y="515"/>
                  </a:cubicBezTo>
                  <a:cubicBezTo>
                    <a:pt x="298" y="512"/>
                    <a:pt x="290" y="505"/>
                    <a:pt x="288" y="496"/>
                  </a:cubicBezTo>
                  <a:cubicBezTo>
                    <a:pt x="277" y="506"/>
                    <a:pt x="257" y="504"/>
                    <a:pt x="242" y="495"/>
                  </a:cubicBezTo>
                  <a:cubicBezTo>
                    <a:pt x="234" y="488"/>
                    <a:pt x="229" y="480"/>
                    <a:pt x="230" y="472"/>
                  </a:cubicBezTo>
                  <a:cubicBezTo>
                    <a:pt x="229" y="481"/>
                    <a:pt x="215" y="487"/>
                    <a:pt x="200" y="484"/>
                  </a:cubicBezTo>
                  <a:cubicBezTo>
                    <a:pt x="184" y="482"/>
                    <a:pt x="172" y="472"/>
                    <a:pt x="174" y="462"/>
                  </a:cubicBezTo>
                  <a:cubicBezTo>
                    <a:pt x="174" y="459"/>
                    <a:pt x="176" y="456"/>
                    <a:pt x="179" y="454"/>
                  </a:cubicBezTo>
                  <a:cubicBezTo>
                    <a:pt x="162" y="462"/>
                    <a:pt x="142" y="455"/>
                    <a:pt x="134" y="437"/>
                  </a:cubicBezTo>
                  <a:cubicBezTo>
                    <a:pt x="130" y="429"/>
                    <a:pt x="129" y="420"/>
                    <a:pt x="132" y="412"/>
                  </a:cubicBezTo>
                  <a:cubicBezTo>
                    <a:pt x="115" y="426"/>
                    <a:pt x="92" y="426"/>
                    <a:pt x="75" y="412"/>
                  </a:cubicBezTo>
                  <a:cubicBezTo>
                    <a:pt x="50" y="397"/>
                    <a:pt x="38" y="374"/>
                    <a:pt x="44" y="353"/>
                  </a:cubicBezTo>
                  <a:cubicBezTo>
                    <a:pt x="27" y="358"/>
                    <a:pt x="9" y="348"/>
                    <a:pt x="4" y="330"/>
                  </a:cubicBezTo>
                  <a:cubicBezTo>
                    <a:pt x="1" y="317"/>
                    <a:pt x="5" y="303"/>
                    <a:pt x="15" y="294"/>
                  </a:cubicBezTo>
                  <a:cubicBezTo>
                    <a:pt x="3" y="283"/>
                    <a:pt x="5" y="270"/>
                    <a:pt x="18" y="263"/>
                  </a:cubicBezTo>
                  <a:cubicBezTo>
                    <a:pt x="18" y="263"/>
                    <a:pt x="18" y="263"/>
                    <a:pt x="19" y="263"/>
                  </a:cubicBezTo>
                </a:path>
              </a:pathLst>
            </a:custGeom>
            <a:grp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2328" y="1913"/>
              <a:ext cx="384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1100" b="1" dirty="0">
                  <a:solidFill>
                    <a:srgbClr val="24C679"/>
                  </a:solidFill>
                  <a:latin typeface="Calibri" pitchFamily="34" charset="0"/>
                </a:rPr>
                <a:t>Dedicated Circuits</a:t>
              </a: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2698" y="2072"/>
              <a:ext cx="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29" name="Oval 28"/>
          <p:cNvSpPr/>
          <p:nvPr/>
        </p:nvSpPr>
        <p:spPr>
          <a:xfrm>
            <a:off x="4907178" y="3697345"/>
            <a:ext cx="793132" cy="245922"/>
          </a:xfrm>
          <a:prstGeom prst="ellipse">
            <a:avLst/>
          </a:prstGeom>
          <a:solidFill>
            <a:srgbClr val="24C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Open Sans Bold"/>
                <a:cs typeface="Open Sans Bold"/>
              </a:rPr>
              <a:t>Equinix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E52FFE-E163-4806-8CFC-99815D3431CB}"/>
              </a:ext>
            </a:extLst>
          </p:cNvPr>
          <p:cNvCxnSpPr>
            <a:cxnSpLocks/>
            <a:stCxn id="260100" idx="0"/>
            <a:endCxn id="111" idx="53"/>
          </p:cNvCxnSpPr>
          <p:nvPr/>
        </p:nvCxnSpPr>
        <p:spPr>
          <a:xfrm flipV="1">
            <a:off x="9563463" y="3925918"/>
            <a:ext cx="126067" cy="941692"/>
          </a:xfrm>
          <a:prstGeom prst="line">
            <a:avLst/>
          </a:prstGeom>
          <a:ln w="15875" cmpd="sng">
            <a:solidFill>
              <a:srgbClr val="24C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D8E0D1-5663-4F3A-986D-2B7EBFABB9C7}"/>
              </a:ext>
            </a:extLst>
          </p:cNvPr>
          <p:cNvCxnSpPr>
            <a:cxnSpLocks/>
            <a:stCxn id="260100" idx="0"/>
          </p:cNvCxnSpPr>
          <p:nvPr/>
        </p:nvCxnSpPr>
        <p:spPr>
          <a:xfrm flipV="1">
            <a:off x="9563463" y="3825909"/>
            <a:ext cx="441011" cy="1041701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4">
            <a:extLst>
              <a:ext uri="{FF2B5EF4-FFF2-40B4-BE49-F238E27FC236}">
                <a16:creationId xmlns:a16="http://schemas.microsoft.com/office/drawing/2014/main" id="{47E0A37A-38C5-43F7-8568-D2C08C3F45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88750" y="2947224"/>
            <a:ext cx="1143000" cy="827088"/>
            <a:chOff x="2147" y="1815"/>
            <a:chExt cx="720" cy="521"/>
          </a:xfrm>
          <a:solidFill>
            <a:schemeClr val="bg1"/>
          </a:solidFill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C90E4A5C-5FCE-4F88-970E-E80D95C2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815"/>
              <a:ext cx="720" cy="521"/>
            </a:xfrm>
            <a:custGeom>
              <a:avLst/>
              <a:gdLst>
                <a:gd name="T0" fmla="*/ 19 w 720"/>
                <a:gd name="T1" fmla="*/ 263 h 521"/>
                <a:gd name="T2" fmla="*/ 9 w 720"/>
                <a:gd name="T3" fmla="*/ 219 h 521"/>
                <a:gd name="T4" fmla="*/ 29 w 720"/>
                <a:gd name="T5" fmla="*/ 205 h 521"/>
                <a:gd name="T6" fmla="*/ 42 w 720"/>
                <a:gd name="T7" fmla="*/ 146 h 521"/>
                <a:gd name="T8" fmla="*/ 67 w 720"/>
                <a:gd name="T9" fmla="*/ 140 h 521"/>
                <a:gd name="T10" fmla="*/ 101 w 720"/>
                <a:gd name="T11" fmla="*/ 81 h 521"/>
                <a:gd name="T12" fmla="*/ 132 w 720"/>
                <a:gd name="T13" fmla="*/ 84 h 521"/>
                <a:gd name="T14" fmla="*/ 148 w 720"/>
                <a:gd name="T15" fmla="*/ 40 h 521"/>
                <a:gd name="T16" fmla="*/ 189 w 720"/>
                <a:gd name="T17" fmla="*/ 55 h 521"/>
                <a:gd name="T18" fmla="*/ 228 w 720"/>
                <a:gd name="T19" fmla="*/ 23 h 521"/>
                <a:gd name="T20" fmla="*/ 250 w 720"/>
                <a:gd name="T21" fmla="*/ 36 h 521"/>
                <a:gd name="T22" fmla="*/ 345 w 720"/>
                <a:gd name="T23" fmla="*/ 24 h 521"/>
                <a:gd name="T24" fmla="*/ 370 w 720"/>
                <a:gd name="T25" fmla="*/ 8 h 521"/>
                <a:gd name="T26" fmla="*/ 385 w 720"/>
                <a:gd name="T27" fmla="*/ 25 h 521"/>
                <a:gd name="T28" fmla="*/ 408 w 720"/>
                <a:gd name="T29" fmla="*/ 7 h 521"/>
                <a:gd name="T30" fmla="*/ 428 w 720"/>
                <a:gd name="T31" fmla="*/ 24 h 521"/>
                <a:gd name="T32" fmla="*/ 457 w 720"/>
                <a:gd name="T33" fmla="*/ 24 h 521"/>
                <a:gd name="T34" fmla="*/ 464 w 720"/>
                <a:gd name="T35" fmla="*/ 36 h 521"/>
                <a:gd name="T36" fmla="*/ 513 w 720"/>
                <a:gd name="T37" fmla="*/ 25 h 521"/>
                <a:gd name="T38" fmla="*/ 539 w 720"/>
                <a:gd name="T39" fmla="*/ 55 h 521"/>
                <a:gd name="T40" fmla="*/ 567 w 720"/>
                <a:gd name="T41" fmla="*/ 51 h 521"/>
                <a:gd name="T42" fmla="*/ 565 w 720"/>
                <a:gd name="T43" fmla="*/ 74 h 521"/>
                <a:gd name="T44" fmla="*/ 620 w 720"/>
                <a:gd name="T45" fmla="*/ 78 h 521"/>
                <a:gd name="T46" fmla="*/ 628 w 720"/>
                <a:gd name="T47" fmla="*/ 119 h 521"/>
                <a:gd name="T48" fmla="*/ 654 w 720"/>
                <a:gd name="T49" fmla="*/ 158 h 521"/>
                <a:gd name="T50" fmla="*/ 706 w 720"/>
                <a:gd name="T51" fmla="*/ 198 h 521"/>
                <a:gd name="T52" fmla="*/ 691 w 720"/>
                <a:gd name="T53" fmla="*/ 223 h 521"/>
                <a:gd name="T54" fmla="*/ 708 w 720"/>
                <a:gd name="T55" fmla="*/ 253 h 521"/>
                <a:gd name="T56" fmla="*/ 696 w 720"/>
                <a:gd name="T57" fmla="*/ 263 h 521"/>
                <a:gd name="T58" fmla="*/ 717 w 720"/>
                <a:gd name="T59" fmla="*/ 271 h 521"/>
                <a:gd name="T60" fmla="*/ 709 w 720"/>
                <a:gd name="T61" fmla="*/ 294 h 521"/>
                <a:gd name="T62" fmla="*/ 693 w 720"/>
                <a:gd name="T63" fmla="*/ 292 h 521"/>
                <a:gd name="T64" fmla="*/ 690 w 720"/>
                <a:gd name="T65" fmla="*/ 344 h 521"/>
                <a:gd name="T66" fmla="*/ 670 w 720"/>
                <a:gd name="T67" fmla="*/ 353 h 521"/>
                <a:gd name="T68" fmla="*/ 685 w 720"/>
                <a:gd name="T69" fmla="*/ 378 h 521"/>
                <a:gd name="T70" fmla="*/ 656 w 720"/>
                <a:gd name="T71" fmla="*/ 389 h 521"/>
                <a:gd name="T72" fmla="*/ 647 w 720"/>
                <a:gd name="T73" fmla="*/ 386 h 521"/>
                <a:gd name="T74" fmla="*/ 613 w 720"/>
                <a:gd name="T75" fmla="*/ 445 h 521"/>
                <a:gd name="T76" fmla="*/ 582 w 720"/>
                <a:gd name="T77" fmla="*/ 441 h 521"/>
                <a:gd name="T78" fmla="*/ 562 w 720"/>
                <a:gd name="T79" fmla="*/ 474 h 521"/>
                <a:gd name="T80" fmla="*/ 525 w 720"/>
                <a:gd name="T81" fmla="*/ 470 h 521"/>
                <a:gd name="T82" fmla="*/ 502 w 720"/>
                <a:gd name="T83" fmla="*/ 506 h 521"/>
                <a:gd name="T84" fmla="*/ 470 w 720"/>
                <a:gd name="T85" fmla="*/ 487 h 521"/>
                <a:gd name="T86" fmla="*/ 449 w 720"/>
                <a:gd name="T87" fmla="*/ 516 h 521"/>
                <a:gd name="T88" fmla="*/ 413 w 720"/>
                <a:gd name="T89" fmla="*/ 498 h 521"/>
                <a:gd name="T90" fmla="*/ 382 w 720"/>
                <a:gd name="T91" fmla="*/ 516 h 521"/>
                <a:gd name="T92" fmla="*/ 357 w 720"/>
                <a:gd name="T93" fmla="*/ 501 h 521"/>
                <a:gd name="T94" fmla="*/ 310 w 720"/>
                <a:gd name="T95" fmla="*/ 515 h 521"/>
                <a:gd name="T96" fmla="*/ 288 w 720"/>
                <a:gd name="T97" fmla="*/ 496 h 521"/>
                <a:gd name="T98" fmla="*/ 242 w 720"/>
                <a:gd name="T99" fmla="*/ 495 h 521"/>
                <a:gd name="T100" fmla="*/ 230 w 720"/>
                <a:gd name="T101" fmla="*/ 472 h 521"/>
                <a:gd name="T102" fmla="*/ 200 w 720"/>
                <a:gd name="T103" fmla="*/ 484 h 521"/>
                <a:gd name="T104" fmla="*/ 174 w 720"/>
                <a:gd name="T105" fmla="*/ 462 h 521"/>
                <a:gd name="T106" fmla="*/ 179 w 720"/>
                <a:gd name="T107" fmla="*/ 454 h 521"/>
                <a:gd name="T108" fmla="*/ 134 w 720"/>
                <a:gd name="T109" fmla="*/ 437 h 521"/>
                <a:gd name="T110" fmla="*/ 132 w 720"/>
                <a:gd name="T111" fmla="*/ 412 h 521"/>
                <a:gd name="T112" fmla="*/ 75 w 720"/>
                <a:gd name="T113" fmla="*/ 412 h 521"/>
                <a:gd name="T114" fmla="*/ 44 w 720"/>
                <a:gd name="T115" fmla="*/ 353 h 521"/>
                <a:gd name="T116" fmla="*/ 4 w 720"/>
                <a:gd name="T117" fmla="*/ 330 h 521"/>
                <a:gd name="T118" fmla="*/ 15 w 720"/>
                <a:gd name="T119" fmla="*/ 294 h 521"/>
                <a:gd name="T120" fmla="*/ 18 w 720"/>
                <a:gd name="T121" fmla="*/ 263 h 521"/>
                <a:gd name="T122" fmla="*/ 19 w 720"/>
                <a:gd name="T123" fmla="*/ 26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0" h="521">
                  <a:moveTo>
                    <a:pt x="19" y="263"/>
                  </a:moveTo>
                  <a:cubicBezTo>
                    <a:pt x="4" y="254"/>
                    <a:pt x="0" y="234"/>
                    <a:pt x="9" y="219"/>
                  </a:cubicBezTo>
                  <a:cubicBezTo>
                    <a:pt x="13" y="212"/>
                    <a:pt x="20" y="207"/>
                    <a:pt x="29" y="205"/>
                  </a:cubicBezTo>
                  <a:cubicBezTo>
                    <a:pt x="17" y="185"/>
                    <a:pt x="23" y="158"/>
                    <a:pt x="42" y="146"/>
                  </a:cubicBezTo>
                  <a:cubicBezTo>
                    <a:pt x="49" y="141"/>
                    <a:pt x="58" y="139"/>
                    <a:pt x="67" y="140"/>
                  </a:cubicBezTo>
                  <a:cubicBezTo>
                    <a:pt x="61" y="113"/>
                    <a:pt x="76" y="87"/>
                    <a:pt x="101" y="81"/>
                  </a:cubicBezTo>
                  <a:cubicBezTo>
                    <a:pt x="112" y="78"/>
                    <a:pt x="123" y="79"/>
                    <a:pt x="132" y="84"/>
                  </a:cubicBezTo>
                  <a:cubicBezTo>
                    <a:pt x="125" y="67"/>
                    <a:pt x="133" y="48"/>
                    <a:pt x="148" y="40"/>
                  </a:cubicBezTo>
                  <a:cubicBezTo>
                    <a:pt x="164" y="33"/>
                    <a:pt x="182" y="40"/>
                    <a:pt x="189" y="55"/>
                  </a:cubicBezTo>
                  <a:cubicBezTo>
                    <a:pt x="192" y="35"/>
                    <a:pt x="209" y="21"/>
                    <a:pt x="228" y="23"/>
                  </a:cubicBezTo>
                  <a:cubicBezTo>
                    <a:pt x="237" y="24"/>
                    <a:pt x="244" y="29"/>
                    <a:pt x="250" y="36"/>
                  </a:cubicBezTo>
                  <a:cubicBezTo>
                    <a:pt x="273" y="5"/>
                    <a:pt x="316" y="0"/>
                    <a:pt x="345" y="24"/>
                  </a:cubicBezTo>
                  <a:cubicBezTo>
                    <a:pt x="348" y="13"/>
                    <a:pt x="359" y="5"/>
                    <a:pt x="370" y="8"/>
                  </a:cubicBezTo>
                  <a:cubicBezTo>
                    <a:pt x="378" y="10"/>
                    <a:pt x="384" y="16"/>
                    <a:pt x="385" y="25"/>
                  </a:cubicBezTo>
                  <a:cubicBezTo>
                    <a:pt x="386" y="13"/>
                    <a:pt x="396" y="5"/>
                    <a:pt x="408" y="7"/>
                  </a:cubicBezTo>
                  <a:cubicBezTo>
                    <a:pt x="417" y="9"/>
                    <a:pt x="425" y="16"/>
                    <a:pt x="428" y="24"/>
                  </a:cubicBezTo>
                  <a:cubicBezTo>
                    <a:pt x="435" y="18"/>
                    <a:pt x="448" y="19"/>
                    <a:pt x="457" y="24"/>
                  </a:cubicBezTo>
                  <a:cubicBezTo>
                    <a:pt x="461" y="28"/>
                    <a:pt x="464" y="32"/>
                    <a:pt x="464" y="36"/>
                  </a:cubicBezTo>
                  <a:cubicBezTo>
                    <a:pt x="471" y="23"/>
                    <a:pt x="493" y="18"/>
                    <a:pt x="513" y="25"/>
                  </a:cubicBezTo>
                  <a:cubicBezTo>
                    <a:pt x="529" y="31"/>
                    <a:pt x="539" y="44"/>
                    <a:pt x="539" y="55"/>
                  </a:cubicBezTo>
                  <a:cubicBezTo>
                    <a:pt x="548" y="47"/>
                    <a:pt x="561" y="45"/>
                    <a:pt x="567" y="51"/>
                  </a:cubicBezTo>
                  <a:cubicBezTo>
                    <a:pt x="572" y="56"/>
                    <a:pt x="571" y="66"/>
                    <a:pt x="565" y="74"/>
                  </a:cubicBezTo>
                  <a:cubicBezTo>
                    <a:pt x="581" y="59"/>
                    <a:pt x="606" y="61"/>
                    <a:pt x="620" y="78"/>
                  </a:cubicBezTo>
                  <a:cubicBezTo>
                    <a:pt x="630" y="89"/>
                    <a:pt x="633" y="105"/>
                    <a:pt x="628" y="119"/>
                  </a:cubicBezTo>
                  <a:cubicBezTo>
                    <a:pt x="648" y="128"/>
                    <a:pt x="659" y="144"/>
                    <a:pt x="654" y="158"/>
                  </a:cubicBezTo>
                  <a:cubicBezTo>
                    <a:pt x="684" y="159"/>
                    <a:pt x="707" y="177"/>
                    <a:pt x="706" y="198"/>
                  </a:cubicBezTo>
                  <a:cubicBezTo>
                    <a:pt x="705" y="208"/>
                    <a:pt x="699" y="216"/>
                    <a:pt x="691" y="223"/>
                  </a:cubicBezTo>
                  <a:cubicBezTo>
                    <a:pt x="707" y="228"/>
                    <a:pt x="715" y="241"/>
                    <a:pt x="708" y="253"/>
                  </a:cubicBezTo>
                  <a:cubicBezTo>
                    <a:pt x="705" y="257"/>
                    <a:pt x="701" y="260"/>
                    <a:pt x="696" y="263"/>
                  </a:cubicBezTo>
                  <a:cubicBezTo>
                    <a:pt x="704" y="259"/>
                    <a:pt x="713" y="263"/>
                    <a:pt x="717" y="271"/>
                  </a:cubicBezTo>
                  <a:cubicBezTo>
                    <a:pt x="720" y="280"/>
                    <a:pt x="717" y="290"/>
                    <a:pt x="709" y="294"/>
                  </a:cubicBezTo>
                  <a:cubicBezTo>
                    <a:pt x="704" y="296"/>
                    <a:pt x="698" y="296"/>
                    <a:pt x="693" y="292"/>
                  </a:cubicBezTo>
                  <a:cubicBezTo>
                    <a:pt x="706" y="307"/>
                    <a:pt x="705" y="331"/>
                    <a:pt x="690" y="344"/>
                  </a:cubicBezTo>
                  <a:cubicBezTo>
                    <a:pt x="685" y="349"/>
                    <a:pt x="678" y="352"/>
                    <a:pt x="670" y="353"/>
                  </a:cubicBezTo>
                  <a:cubicBezTo>
                    <a:pt x="682" y="357"/>
                    <a:pt x="689" y="367"/>
                    <a:pt x="685" y="378"/>
                  </a:cubicBezTo>
                  <a:cubicBezTo>
                    <a:pt x="680" y="387"/>
                    <a:pt x="667" y="393"/>
                    <a:pt x="656" y="389"/>
                  </a:cubicBezTo>
                  <a:cubicBezTo>
                    <a:pt x="653" y="389"/>
                    <a:pt x="650" y="387"/>
                    <a:pt x="647" y="386"/>
                  </a:cubicBezTo>
                  <a:cubicBezTo>
                    <a:pt x="654" y="412"/>
                    <a:pt x="638" y="439"/>
                    <a:pt x="613" y="445"/>
                  </a:cubicBezTo>
                  <a:cubicBezTo>
                    <a:pt x="603" y="447"/>
                    <a:pt x="592" y="446"/>
                    <a:pt x="582" y="441"/>
                  </a:cubicBezTo>
                  <a:cubicBezTo>
                    <a:pt x="589" y="454"/>
                    <a:pt x="580" y="469"/>
                    <a:pt x="562" y="474"/>
                  </a:cubicBezTo>
                  <a:cubicBezTo>
                    <a:pt x="549" y="478"/>
                    <a:pt x="535" y="476"/>
                    <a:pt x="525" y="470"/>
                  </a:cubicBezTo>
                  <a:cubicBezTo>
                    <a:pt x="528" y="487"/>
                    <a:pt x="518" y="503"/>
                    <a:pt x="502" y="506"/>
                  </a:cubicBezTo>
                  <a:cubicBezTo>
                    <a:pt x="489" y="509"/>
                    <a:pt x="475" y="500"/>
                    <a:pt x="470" y="487"/>
                  </a:cubicBezTo>
                  <a:cubicBezTo>
                    <a:pt x="474" y="500"/>
                    <a:pt x="465" y="513"/>
                    <a:pt x="449" y="516"/>
                  </a:cubicBezTo>
                  <a:cubicBezTo>
                    <a:pt x="434" y="519"/>
                    <a:pt x="418" y="511"/>
                    <a:pt x="413" y="498"/>
                  </a:cubicBezTo>
                  <a:cubicBezTo>
                    <a:pt x="411" y="509"/>
                    <a:pt x="398" y="517"/>
                    <a:pt x="382" y="516"/>
                  </a:cubicBezTo>
                  <a:cubicBezTo>
                    <a:pt x="370" y="516"/>
                    <a:pt x="360" y="510"/>
                    <a:pt x="357" y="501"/>
                  </a:cubicBezTo>
                  <a:cubicBezTo>
                    <a:pt x="349" y="515"/>
                    <a:pt x="328" y="521"/>
                    <a:pt x="310" y="515"/>
                  </a:cubicBezTo>
                  <a:cubicBezTo>
                    <a:pt x="298" y="512"/>
                    <a:pt x="290" y="505"/>
                    <a:pt x="288" y="496"/>
                  </a:cubicBezTo>
                  <a:cubicBezTo>
                    <a:pt x="277" y="506"/>
                    <a:pt x="257" y="504"/>
                    <a:pt x="242" y="495"/>
                  </a:cubicBezTo>
                  <a:cubicBezTo>
                    <a:pt x="234" y="488"/>
                    <a:pt x="229" y="480"/>
                    <a:pt x="230" y="472"/>
                  </a:cubicBezTo>
                  <a:cubicBezTo>
                    <a:pt x="229" y="481"/>
                    <a:pt x="215" y="487"/>
                    <a:pt x="200" y="484"/>
                  </a:cubicBezTo>
                  <a:cubicBezTo>
                    <a:pt x="184" y="482"/>
                    <a:pt x="172" y="472"/>
                    <a:pt x="174" y="462"/>
                  </a:cubicBezTo>
                  <a:cubicBezTo>
                    <a:pt x="174" y="459"/>
                    <a:pt x="176" y="456"/>
                    <a:pt x="179" y="454"/>
                  </a:cubicBezTo>
                  <a:cubicBezTo>
                    <a:pt x="162" y="462"/>
                    <a:pt x="142" y="455"/>
                    <a:pt x="134" y="437"/>
                  </a:cubicBezTo>
                  <a:cubicBezTo>
                    <a:pt x="130" y="429"/>
                    <a:pt x="129" y="420"/>
                    <a:pt x="132" y="412"/>
                  </a:cubicBezTo>
                  <a:cubicBezTo>
                    <a:pt x="115" y="426"/>
                    <a:pt x="92" y="426"/>
                    <a:pt x="75" y="412"/>
                  </a:cubicBezTo>
                  <a:cubicBezTo>
                    <a:pt x="50" y="397"/>
                    <a:pt x="38" y="374"/>
                    <a:pt x="44" y="353"/>
                  </a:cubicBezTo>
                  <a:cubicBezTo>
                    <a:pt x="27" y="358"/>
                    <a:pt x="9" y="348"/>
                    <a:pt x="4" y="330"/>
                  </a:cubicBezTo>
                  <a:cubicBezTo>
                    <a:pt x="1" y="317"/>
                    <a:pt x="5" y="303"/>
                    <a:pt x="15" y="294"/>
                  </a:cubicBezTo>
                  <a:cubicBezTo>
                    <a:pt x="3" y="283"/>
                    <a:pt x="5" y="270"/>
                    <a:pt x="18" y="263"/>
                  </a:cubicBezTo>
                  <a:cubicBezTo>
                    <a:pt x="18" y="263"/>
                    <a:pt x="18" y="263"/>
                    <a:pt x="19" y="263"/>
                  </a:cubicBezTo>
                </a:path>
              </a:pathLst>
            </a:custGeom>
            <a:grp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">
              <a:extLst>
                <a:ext uri="{FF2B5EF4-FFF2-40B4-BE49-F238E27FC236}">
                  <a16:creationId xmlns:a16="http://schemas.microsoft.com/office/drawing/2014/main" id="{259CA71C-10EE-479E-BEF7-D50350EF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913"/>
              <a:ext cx="384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1100" b="1" dirty="0">
                  <a:solidFill>
                    <a:srgbClr val="0070C0"/>
                  </a:solidFill>
                  <a:latin typeface="Calibri" pitchFamily="34" charset="0"/>
                </a:rPr>
                <a:t>Internet</a:t>
              </a:r>
            </a:p>
          </p:txBody>
        </p:sp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62A2E616-B92E-4424-B58B-D93ED9A0A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072"/>
              <a:ext cx="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pic>
        <p:nvPicPr>
          <p:cNvPr id="89" name="Picture 5">
            <a:extLst>
              <a:ext uri="{FF2B5EF4-FFF2-40B4-BE49-F238E27FC236}">
                <a16:creationId xmlns:a16="http://schemas.microsoft.com/office/drawing/2014/main" id="{D4DF26D5-651D-4C14-8120-929BF896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916" y="2445683"/>
            <a:ext cx="1139447" cy="76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id="{5B0A3078-1F80-47D7-8E7D-A3C49414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640" y="3278832"/>
            <a:ext cx="1139447" cy="76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9">
            <a:extLst>
              <a:ext uri="{FF2B5EF4-FFF2-40B4-BE49-F238E27FC236}">
                <a16:creationId xmlns:a16="http://schemas.microsoft.com/office/drawing/2014/main" id="{2ED04FD6-9096-4F3F-921F-BEB44988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93" y="3389812"/>
            <a:ext cx="919429" cy="61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E69C716F-7120-482E-B387-D9996F668D0B}"/>
              </a:ext>
            </a:extLst>
          </p:cNvPr>
          <p:cNvGraphicFramePr>
            <a:graphicFrameLocks noGrp="1"/>
          </p:cNvGraphicFramePr>
          <p:nvPr/>
        </p:nvGraphicFramePr>
        <p:xfrm>
          <a:off x="10770766" y="1729774"/>
          <a:ext cx="12111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Public Cloud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PaaS/IaaS</a:t>
                      </a:r>
                    </a:p>
                  </a:txBody>
                  <a:tcPr>
                    <a:solidFill>
                      <a:srgbClr val="008A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EE77EC62-E122-4DEF-A567-6DB3E4839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8971"/>
              </p:ext>
            </p:extLst>
          </p:nvPr>
        </p:nvGraphicFramePr>
        <p:xfrm>
          <a:off x="8936292" y="5809360"/>
          <a:ext cx="1296806" cy="5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14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300" u="none" dirty="0"/>
                        <a:t>Private Cloud</a:t>
                      </a:r>
                    </a:p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300" u="none" dirty="0"/>
                        <a:t>IaaS/PaaS</a:t>
                      </a:r>
                      <a:endParaRPr lang="en-US" sz="13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C63FAAA-B967-432A-A7A1-0ADF7A972336}"/>
              </a:ext>
            </a:extLst>
          </p:cNvPr>
          <p:cNvCxnSpPr>
            <a:cxnSpLocks/>
            <a:stCxn id="90" idx="1"/>
            <a:endCxn id="111" idx="28"/>
          </p:cNvCxnSpPr>
          <p:nvPr/>
        </p:nvCxnSpPr>
        <p:spPr>
          <a:xfrm flipH="1" flipV="1">
            <a:off x="10510267" y="3622706"/>
            <a:ext cx="267373" cy="37252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7989D7F-39B2-41BE-AB86-AEDC31132227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10373433" y="2826809"/>
            <a:ext cx="351483" cy="633369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A9CABD-9EE9-444B-B9C3-5C691A9B3640}"/>
              </a:ext>
            </a:extLst>
          </p:cNvPr>
          <p:cNvCxnSpPr>
            <a:cxnSpLocks/>
            <a:stCxn id="260100" idx="0"/>
          </p:cNvCxnSpPr>
          <p:nvPr/>
        </p:nvCxnSpPr>
        <p:spPr>
          <a:xfrm flipH="1" flipV="1">
            <a:off x="9288908" y="3764877"/>
            <a:ext cx="274555" cy="1102733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D4FCB00F-954F-41A4-99AA-C41145DDC55A}"/>
              </a:ext>
            </a:extLst>
          </p:cNvPr>
          <p:cNvGraphicFramePr>
            <a:graphicFrameLocks noGrp="1"/>
          </p:cNvGraphicFramePr>
          <p:nvPr/>
        </p:nvGraphicFramePr>
        <p:xfrm>
          <a:off x="7571305" y="1740114"/>
          <a:ext cx="129377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9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Public Cloud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300" u="none" dirty="0"/>
                        <a:t>SaaS</a:t>
                      </a:r>
                    </a:p>
                  </a:txBody>
                  <a:tcPr>
                    <a:solidFill>
                      <a:srgbClr val="008A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9" name="Group 4">
            <a:extLst>
              <a:ext uri="{FF2B5EF4-FFF2-40B4-BE49-F238E27FC236}">
                <a16:creationId xmlns:a16="http://schemas.microsoft.com/office/drawing/2014/main" id="{87A4BC3C-6FDA-4CA1-8EAF-8466822D80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05367" y="3205193"/>
            <a:ext cx="1143000" cy="827088"/>
            <a:chOff x="2147" y="1815"/>
            <a:chExt cx="720" cy="521"/>
          </a:xfrm>
          <a:solidFill>
            <a:schemeClr val="bg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8B62D9A8-5099-4497-B678-2D7ADA22B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815"/>
              <a:ext cx="720" cy="521"/>
            </a:xfrm>
            <a:custGeom>
              <a:avLst/>
              <a:gdLst>
                <a:gd name="T0" fmla="*/ 55 w 2132"/>
                <a:gd name="T1" fmla="*/ 779 h 1543"/>
                <a:gd name="T2" fmla="*/ 26 w 2132"/>
                <a:gd name="T3" fmla="*/ 650 h 1543"/>
                <a:gd name="T4" fmla="*/ 85 w 2132"/>
                <a:gd name="T5" fmla="*/ 607 h 1543"/>
                <a:gd name="T6" fmla="*/ 124 w 2132"/>
                <a:gd name="T7" fmla="*/ 432 h 1543"/>
                <a:gd name="T8" fmla="*/ 198 w 2132"/>
                <a:gd name="T9" fmla="*/ 414 h 1543"/>
                <a:gd name="T10" fmla="*/ 299 w 2132"/>
                <a:gd name="T11" fmla="*/ 239 h 1543"/>
                <a:gd name="T12" fmla="*/ 391 w 2132"/>
                <a:gd name="T13" fmla="*/ 250 h 1543"/>
                <a:gd name="T14" fmla="*/ 439 w 2132"/>
                <a:gd name="T15" fmla="*/ 118 h 1543"/>
                <a:gd name="T16" fmla="*/ 560 w 2132"/>
                <a:gd name="T17" fmla="*/ 164 h 1543"/>
                <a:gd name="T18" fmla="*/ 674 w 2132"/>
                <a:gd name="T19" fmla="*/ 69 h 1543"/>
                <a:gd name="T20" fmla="*/ 740 w 2132"/>
                <a:gd name="T21" fmla="*/ 107 h 1543"/>
                <a:gd name="T22" fmla="*/ 1022 w 2132"/>
                <a:gd name="T23" fmla="*/ 71 h 1543"/>
                <a:gd name="T24" fmla="*/ 1094 w 2132"/>
                <a:gd name="T25" fmla="*/ 23 h 1543"/>
                <a:gd name="T26" fmla="*/ 1140 w 2132"/>
                <a:gd name="T27" fmla="*/ 73 h 1543"/>
                <a:gd name="T28" fmla="*/ 1208 w 2132"/>
                <a:gd name="T29" fmla="*/ 22 h 1543"/>
                <a:gd name="T30" fmla="*/ 1266 w 2132"/>
                <a:gd name="T31" fmla="*/ 71 h 1543"/>
                <a:gd name="T32" fmla="*/ 1352 w 2132"/>
                <a:gd name="T33" fmla="*/ 72 h 1543"/>
                <a:gd name="T34" fmla="*/ 1374 w 2132"/>
                <a:gd name="T35" fmla="*/ 107 h 1543"/>
                <a:gd name="T36" fmla="*/ 1518 w 2132"/>
                <a:gd name="T37" fmla="*/ 74 h 1543"/>
                <a:gd name="T38" fmla="*/ 1594 w 2132"/>
                <a:gd name="T39" fmla="*/ 164 h 1543"/>
                <a:gd name="T40" fmla="*/ 1679 w 2132"/>
                <a:gd name="T41" fmla="*/ 151 h 1543"/>
                <a:gd name="T42" fmla="*/ 1672 w 2132"/>
                <a:gd name="T43" fmla="*/ 220 h 1543"/>
                <a:gd name="T44" fmla="*/ 1836 w 2132"/>
                <a:gd name="T45" fmla="*/ 232 h 1543"/>
                <a:gd name="T46" fmla="*/ 1859 w 2132"/>
                <a:gd name="T47" fmla="*/ 354 h 1543"/>
                <a:gd name="T48" fmla="*/ 1934 w 2132"/>
                <a:gd name="T49" fmla="*/ 469 h 1543"/>
                <a:gd name="T50" fmla="*/ 2088 w 2132"/>
                <a:gd name="T51" fmla="*/ 588 h 1543"/>
                <a:gd name="T52" fmla="*/ 2045 w 2132"/>
                <a:gd name="T53" fmla="*/ 661 h 1543"/>
                <a:gd name="T54" fmla="*/ 2094 w 2132"/>
                <a:gd name="T55" fmla="*/ 749 h 1543"/>
                <a:gd name="T56" fmla="*/ 2059 w 2132"/>
                <a:gd name="T57" fmla="*/ 779 h 1543"/>
                <a:gd name="T58" fmla="*/ 2122 w 2132"/>
                <a:gd name="T59" fmla="*/ 804 h 1543"/>
                <a:gd name="T60" fmla="*/ 2097 w 2132"/>
                <a:gd name="T61" fmla="*/ 871 h 1543"/>
                <a:gd name="T62" fmla="*/ 2051 w 2132"/>
                <a:gd name="T63" fmla="*/ 866 h 1543"/>
                <a:gd name="T64" fmla="*/ 2042 w 2132"/>
                <a:gd name="T65" fmla="*/ 1020 h 1543"/>
                <a:gd name="T66" fmla="*/ 1984 w 2132"/>
                <a:gd name="T67" fmla="*/ 1047 h 1543"/>
                <a:gd name="T68" fmla="*/ 2026 w 2132"/>
                <a:gd name="T69" fmla="*/ 1119 h 1543"/>
                <a:gd name="T70" fmla="*/ 1940 w 2132"/>
                <a:gd name="T71" fmla="*/ 1154 h 1543"/>
                <a:gd name="T72" fmla="*/ 1916 w 2132"/>
                <a:gd name="T73" fmla="*/ 1143 h 1543"/>
                <a:gd name="T74" fmla="*/ 1815 w 2132"/>
                <a:gd name="T75" fmla="*/ 1318 h 1543"/>
                <a:gd name="T76" fmla="*/ 1723 w 2132"/>
                <a:gd name="T77" fmla="*/ 1308 h 1543"/>
                <a:gd name="T78" fmla="*/ 1662 w 2132"/>
                <a:gd name="T79" fmla="*/ 1406 h 1543"/>
                <a:gd name="T80" fmla="*/ 1554 w 2132"/>
                <a:gd name="T81" fmla="*/ 1393 h 1543"/>
                <a:gd name="T82" fmla="*/ 1486 w 2132"/>
                <a:gd name="T83" fmla="*/ 1499 h 1543"/>
                <a:gd name="T84" fmla="*/ 1391 w 2132"/>
                <a:gd name="T85" fmla="*/ 1442 h 1543"/>
                <a:gd name="T86" fmla="*/ 1330 w 2132"/>
                <a:gd name="T87" fmla="*/ 1529 h 1543"/>
                <a:gd name="T88" fmla="*/ 1222 w 2132"/>
                <a:gd name="T89" fmla="*/ 1477 h 1543"/>
                <a:gd name="T90" fmla="*/ 1130 w 2132"/>
                <a:gd name="T91" fmla="*/ 1530 h 1543"/>
                <a:gd name="T92" fmla="*/ 1057 w 2132"/>
                <a:gd name="T93" fmla="*/ 1486 h 1543"/>
                <a:gd name="T94" fmla="*/ 916 w 2132"/>
                <a:gd name="T95" fmla="*/ 1527 h 1543"/>
                <a:gd name="T96" fmla="*/ 853 w 2132"/>
                <a:gd name="T97" fmla="*/ 1471 h 1543"/>
                <a:gd name="T98" fmla="*/ 717 w 2132"/>
                <a:gd name="T99" fmla="*/ 1466 h 1543"/>
                <a:gd name="T100" fmla="*/ 681 w 2132"/>
                <a:gd name="T101" fmla="*/ 1398 h 1543"/>
                <a:gd name="T102" fmla="*/ 591 w 2132"/>
                <a:gd name="T103" fmla="*/ 1435 h 1543"/>
                <a:gd name="T104" fmla="*/ 514 w 2132"/>
                <a:gd name="T105" fmla="*/ 1369 h 1543"/>
                <a:gd name="T106" fmla="*/ 530 w 2132"/>
                <a:gd name="T107" fmla="*/ 1344 h 1543"/>
                <a:gd name="T108" fmla="*/ 396 w 2132"/>
                <a:gd name="T109" fmla="*/ 1295 h 1543"/>
                <a:gd name="T110" fmla="*/ 389 w 2132"/>
                <a:gd name="T111" fmla="*/ 1221 h 1543"/>
                <a:gd name="T112" fmla="*/ 222 w 2132"/>
                <a:gd name="T113" fmla="*/ 1221 h 1543"/>
                <a:gd name="T114" fmla="*/ 129 w 2132"/>
                <a:gd name="T115" fmla="*/ 1047 h 1543"/>
                <a:gd name="T116" fmla="*/ 13 w 2132"/>
                <a:gd name="T117" fmla="*/ 977 h 1543"/>
                <a:gd name="T118" fmla="*/ 43 w 2132"/>
                <a:gd name="T119" fmla="*/ 872 h 1543"/>
                <a:gd name="T120" fmla="*/ 53 w 2132"/>
                <a:gd name="T121" fmla="*/ 780 h 1543"/>
                <a:gd name="T122" fmla="*/ 55 w 2132"/>
                <a:gd name="T123" fmla="*/ 779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543">
                  <a:moveTo>
                    <a:pt x="55" y="779"/>
                  </a:moveTo>
                  <a:cubicBezTo>
                    <a:pt x="13" y="752"/>
                    <a:pt x="0" y="694"/>
                    <a:pt x="26" y="650"/>
                  </a:cubicBezTo>
                  <a:cubicBezTo>
                    <a:pt x="39" y="627"/>
                    <a:pt x="60" y="612"/>
                    <a:pt x="85" y="607"/>
                  </a:cubicBezTo>
                  <a:cubicBezTo>
                    <a:pt x="50" y="547"/>
                    <a:pt x="68" y="469"/>
                    <a:pt x="124" y="432"/>
                  </a:cubicBezTo>
                  <a:cubicBezTo>
                    <a:pt x="146" y="418"/>
                    <a:pt x="172" y="412"/>
                    <a:pt x="198" y="414"/>
                  </a:cubicBezTo>
                  <a:cubicBezTo>
                    <a:pt x="180" y="336"/>
                    <a:pt x="225" y="257"/>
                    <a:pt x="299" y="239"/>
                  </a:cubicBezTo>
                  <a:cubicBezTo>
                    <a:pt x="330" y="231"/>
                    <a:pt x="363" y="235"/>
                    <a:pt x="391" y="250"/>
                  </a:cubicBezTo>
                  <a:cubicBezTo>
                    <a:pt x="370" y="199"/>
                    <a:pt x="392" y="141"/>
                    <a:pt x="439" y="118"/>
                  </a:cubicBezTo>
                  <a:cubicBezTo>
                    <a:pt x="484" y="97"/>
                    <a:pt x="537" y="117"/>
                    <a:pt x="560" y="164"/>
                  </a:cubicBezTo>
                  <a:cubicBezTo>
                    <a:pt x="567" y="104"/>
                    <a:pt x="618" y="62"/>
                    <a:pt x="674" y="69"/>
                  </a:cubicBezTo>
                  <a:cubicBezTo>
                    <a:pt x="700" y="72"/>
                    <a:pt x="723" y="86"/>
                    <a:pt x="740" y="107"/>
                  </a:cubicBezTo>
                  <a:cubicBezTo>
                    <a:pt x="809" y="15"/>
                    <a:pt x="934" y="0"/>
                    <a:pt x="1022" y="71"/>
                  </a:cubicBezTo>
                  <a:cubicBezTo>
                    <a:pt x="1029" y="37"/>
                    <a:pt x="1062" y="15"/>
                    <a:pt x="1094" y="23"/>
                  </a:cubicBezTo>
                  <a:cubicBezTo>
                    <a:pt x="1118" y="29"/>
                    <a:pt x="1135" y="48"/>
                    <a:pt x="1140" y="73"/>
                  </a:cubicBezTo>
                  <a:cubicBezTo>
                    <a:pt x="1142" y="39"/>
                    <a:pt x="1172" y="16"/>
                    <a:pt x="1208" y="22"/>
                  </a:cubicBezTo>
                  <a:cubicBezTo>
                    <a:pt x="1234" y="26"/>
                    <a:pt x="1257" y="46"/>
                    <a:pt x="1266" y="71"/>
                  </a:cubicBezTo>
                  <a:cubicBezTo>
                    <a:pt x="1287" y="54"/>
                    <a:pt x="1326" y="55"/>
                    <a:pt x="1352" y="72"/>
                  </a:cubicBezTo>
                  <a:cubicBezTo>
                    <a:pt x="1365" y="82"/>
                    <a:pt x="1373" y="94"/>
                    <a:pt x="1374" y="107"/>
                  </a:cubicBezTo>
                  <a:cubicBezTo>
                    <a:pt x="1394" y="67"/>
                    <a:pt x="1459" y="52"/>
                    <a:pt x="1518" y="74"/>
                  </a:cubicBezTo>
                  <a:cubicBezTo>
                    <a:pt x="1565" y="92"/>
                    <a:pt x="1596" y="129"/>
                    <a:pt x="1594" y="164"/>
                  </a:cubicBezTo>
                  <a:cubicBezTo>
                    <a:pt x="1623" y="138"/>
                    <a:pt x="1661" y="132"/>
                    <a:pt x="1679" y="151"/>
                  </a:cubicBezTo>
                  <a:cubicBezTo>
                    <a:pt x="1694" y="166"/>
                    <a:pt x="1691" y="195"/>
                    <a:pt x="1672" y="220"/>
                  </a:cubicBezTo>
                  <a:cubicBezTo>
                    <a:pt x="1720" y="175"/>
                    <a:pt x="1794" y="180"/>
                    <a:pt x="1836" y="232"/>
                  </a:cubicBezTo>
                  <a:cubicBezTo>
                    <a:pt x="1864" y="265"/>
                    <a:pt x="1872" y="312"/>
                    <a:pt x="1859" y="354"/>
                  </a:cubicBezTo>
                  <a:cubicBezTo>
                    <a:pt x="1917" y="378"/>
                    <a:pt x="1949" y="426"/>
                    <a:pt x="1934" y="469"/>
                  </a:cubicBezTo>
                  <a:cubicBezTo>
                    <a:pt x="2024" y="470"/>
                    <a:pt x="2093" y="524"/>
                    <a:pt x="2088" y="588"/>
                  </a:cubicBezTo>
                  <a:cubicBezTo>
                    <a:pt x="2086" y="615"/>
                    <a:pt x="2070" y="640"/>
                    <a:pt x="2045" y="661"/>
                  </a:cubicBezTo>
                  <a:cubicBezTo>
                    <a:pt x="2093" y="675"/>
                    <a:pt x="2115" y="715"/>
                    <a:pt x="2094" y="749"/>
                  </a:cubicBezTo>
                  <a:cubicBezTo>
                    <a:pt x="2087" y="761"/>
                    <a:pt x="2075" y="771"/>
                    <a:pt x="2059" y="779"/>
                  </a:cubicBezTo>
                  <a:cubicBezTo>
                    <a:pt x="2083" y="767"/>
                    <a:pt x="2111" y="779"/>
                    <a:pt x="2122" y="804"/>
                  </a:cubicBezTo>
                  <a:cubicBezTo>
                    <a:pt x="2132" y="830"/>
                    <a:pt x="2121" y="860"/>
                    <a:pt x="2097" y="871"/>
                  </a:cubicBezTo>
                  <a:cubicBezTo>
                    <a:pt x="2082" y="878"/>
                    <a:pt x="2065" y="876"/>
                    <a:pt x="2051" y="866"/>
                  </a:cubicBezTo>
                  <a:cubicBezTo>
                    <a:pt x="2089" y="911"/>
                    <a:pt x="2085" y="980"/>
                    <a:pt x="2042" y="1020"/>
                  </a:cubicBezTo>
                  <a:cubicBezTo>
                    <a:pt x="2026" y="1035"/>
                    <a:pt x="2006" y="1044"/>
                    <a:pt x="1984" y="1047"/>
                  </a:cubicBezTo>
                  <a:cubicBezTo>
                    <a:pt x="2019" y="1057"/>
                    <a:pt x="2038" y="1089"/>
                    <a:pt x="2026" y="1119"/>
                  </a:cubicBezTo>
                  <a:cubicBezTo>
                    <a:pt x="2013" y="1148"/>
                    <a:pt x="1975" y="1164"/>
                    <a:pt x="1940" y="1154"/>
                  </a:cubicBezTo>
                  <a:cubicBezTo>
                    <a:pt x="1931" y="1152"/>
                    <a:pt x="1923" y="1148"/>
                    <a:pt x="1916" y="1143"/>
                  </a:cubicBezTo>
                  <a:cubicBezTo>
                    <a:pt x="1934" y="1221"/>
                    <a:pt x="1889" y="1300"/>
                    <a:pt x="1815" y="1318"/>
                  </a:cubicBezTo>
                  <a:cubicBezTo>
                    <a:pt x="1784" y="1326"/>
                    <a:pt x="1751" y="1323"/>
                    <a:pt x="1723" y="1308"/>
                  </a:cubicBezTo>
                  <a:cubicBezTo>
                    <a:pt x="1744" y="1346"/>
                    <a:pt x="1717" y="1390"/>
                    <a:pt x="1662" y="1406"/>
                  </a:cubicBezTo>
                  <a:cubicBezTo>
                    <a:pt x="1626" y="1416"/>
                    <a:pt x="1584" y="1411"/>
                    <a:pt x="1554" y="1393"/>
                  </a:cubicBezTo>
                  <a:cubicBezTo>
                    <a:pt x="1563" y="1442"/>
                    <a:pt x="1532" y="1490"/>
                    <a:pt x="1486" y="1499"/>
                  </a:cubicBezTo>
                  <a:cubicBezTo>
                    <a:pt x="1446" y="1507"/>
                    <a:pt x="1406" y="1483"/>
                    <a:pt x="1391" y="1442"/>
                  </a:cubicBezTo>
                  <a:cubicBezTo>
                    <a:pt x="1404" y="1481"/>
                    <a:pt x="1377" y="1520"/>
                    <a:pt x="1330" y="1529"/>
                  </a:cubicBezTo>
                  <a:cubicBezTo>
                    <a:pt x="1284" y="1537"/>
                    <a:pt x="1236" y="1514"/>
                    <a:pt x="1222" y="1477"/>
                  </a:cubicBezTo>
                  <a:cubicBezTo>
                    <a:pt x="1217" y="1509"/>
                    <a:pt x="1177" y="1533"/>
                    <a:pt x="1130" y="1530"/>
                  </a:cubicBezTo>
                  <a:cubicBezTo>
                    <a:pt x="1095" y="1528"/>
                    <a:pt x="1066" y="1510"/>
                    <a:pt x="1057" y="1486"/>
                  </a:cubicBezTo>
                  <a:cubicBezTo>
                    <a:pt x="1034" y="1525"/>
                    <a:pt x="971" y="1543"/>
                    <a:pt x="916" y="1527"/>
                  </a:cubicBezTo>
                  <a:cubicBezTo>
                    <a:pt x="883" y="1517"/>
                    <a:pt x="859" y="1496"/>
                    <a:pt x="853" y="1471"/>
                  </a:cubicBezTo>
                  <a:cubicBezTo>
                    <a:pt x="819" y="1498"/>
                    <a:pt x="759" y="1495"/>
                    <a:pt x="717" y="1466"/>
                  </a:cubicBezTo>
                  <a:cubicBezTo>
                    <a:pt x="691" y="1447"/>
                    <a:pt x="677" y="1422"/>
                    <a:pt x="681" y="1398"/>
                  </a:cubicBezTo>
                  <a:cubicBezTo>
                    <a:pt x="678" y="1426"/>
                    <a:pt x="637" y="1443"/>
                    <a:pt x="591" y="1435"/>
                  </a:cubicBezTo>
                  <a:cubicBezTo>
                    <a:pt x="545" y="1427"/>
                    <a:pt x="510" y="1398"/>
                    <a:pt x="514" y="1369"/>
                  </a:cubicBezTo>
                  <a:cubicBezTo>
                    <a:pt x="515" y="1360"/>
                    <a:pt x="521" y="1351"/>
                    <a:pt x="530" y="1344"/>
                  </a:cubicBezTo>
                  <a:cubicBezTo>
                    <a:pt x="480" y="1370"/>
                    <a:pt x="420" y="1348"/>
                    <a:pt x="396" y="1295"/>
                  </a:cubicBezTo>
                  <a:cubicBezTo>
                    <a:pt x="385" y="1272"/>
                    <a:pt x="383" y="1246"/>
                    <a:pt x="389" y="1221"/>
                  </a:cubicBezTo>
                  <a:cubicBezTo>
                    <a:pt x="340" y="1261"/>
                    <a:pt x="271" y="1261"/>
                    <a:pt x="222" y="1221"/>
                  </a:cubicBezTo>
                  <a:cubicBezTo>
                    <a:pt x="149" y="1177"/>
                    <a:pt x="113" y="1109"/>
                    <a:pt x="129" y="1047"/>
                  </a:cubicBezTo>
                  <a:cubicBezTo>
                    <a:pt x="79" y="1062"/>
                    <a:pt x="27" y="1030"/>
                    <a:pt x="13" y="977"/>
                  </a:cubicBezTo>
                  <a:cubicBezTo>
                    <a:pt x="2" y="939"/>
                    <a:pt x="14" y="898"/>
                    <a:pt x="43" y="872"/>
                  </a:cubicBezTo>
                  <a:cubicBezTo>
                    <a:pt x="10" y="840"/>
                    <a:pt x="14" y="799"/>
                    <a:pt x="53" y="780"/>
                  </a:cubicBezTo>
                  <a:cubicBezTo>
                    <a:pt x="53" y="779"/>
                    <a:pt x="54" y="779"/>
                    <a:pt x="55" y="779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92C91AC-F7FD-4FFD-B0FA-A1B1EFFDB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815"/>
              <a:ext cx="720" cy="521"/>
            </a:xfrm>
            <a:custGeom>
              <a:avLst/>
              <a:gdLst>
                <a:gd name="T0" fmla="*/ 19 w 720"/>
                <a:gd name="T1" fmla="*/ 263 h 521"/>
                <a:gd name="T2" fmla="*/ 9 w 720"/>
                <a:gd name="T3" fmla="*/ 219 h 521"/>
                <a:gd name="T4" fmla="*/ 29 w 720"/>
                <a:gd name="T5" fmla="*/ 205 h 521"/>
                <a:gd name="T6" fmla="*/ 42 w 720"/>
                <a:gd name="T7" fmla="*/ 146 h 521"/>
                <a:gd name="T8" fmla="*/ 67 w 720"/>
                <a:gd name="T9" fmla="*/ 140 h 521"/>
                <a:gd name="T10" fmla="*/ 101 w 720"/>
                <a:gd name="T11" fmla="*/ 81 h 521"/>
                <a:gd name="T12" fmla="*/ 132 w 720"/>
                <a:gd name="T13" fmla="*/ 84 h 521"/>
                <a:gd name="T14" fmla="*/ 148 w 720"/>
                <a:gd name="T15" fmla="*/ 40 h 521"/>
                <a:gd name="T16" fmla="*/ 189 w 720"/>
                <a:gd name="T17" fmla="*/ 55 h 521"/>
                <a:gd name="T18" fmla="*/ 228 w 720"/>
                <a:gd name="T19" fmla="*/ 23 h 521"/>
                <a:gd name="T20" fmla="*/ 250 w 720"/>
                <a:gd name="T21" fmla="*/ 36 h 521"/>
                <a:gd name="T22" fmla="*/ 345 w 720"/>
                <a:gd name="T23" fmla="*/ 24 h 521"/>
                <a:gd name="T24" fmla="*/ 370 w 720"/>
                <a:gd name="T25" fmla="*/ 8 h 521"/>
                <a:gd name="T26" fmla="*/ 385 w 720"/>
                <a:gd name="T27" fmla="*/ 25 h 521"/>
                <a:gd name="T28" fmla="*/ 408 w 720"/>
                <a:gd name="T29" fmla="*/ 7 h 521"/>
                <a:gd name="T30" fmla="*/ 428 w 720"/>
                <a:gd name="T31" fmla="*/ 24 h 521"/>
                <a:gd name="T32" fmla="*/ 457 w 720"/>
                <a:gd name="T33" fmla="*/ 24 h 521"/>
                <a:gd name="T34" fmla="*/ 464 w 720"/>
                <a:gd name="T35" fmla="*/ 36 h 521"/>
                <a:gd name="T36" fmla="*/ 513 w 720"/>
                <a:gd name="T37" fmla="*/ 25 h 521"/>
                <a:gd name="T38" fmla="*/ 539 w 720"/>
                <a:gd name="T39" fmla="*/ 55 h 521"/>
                <a:gd name="T40" fmla="*/ 567 w 720"/>
                <a:gd name="T41" fmla="*/ 51 h 521"/>
                <a:gd name="T42" fmla="*/ 565 w 720"/>
                <a:gd name="T43" fmla="*/ 74 h 521"/>
                <a:gd name="T44" fmla="*/ 620 w 720"/>
                <a:gd name="T45" fmla="*/ 78 h 521"/>
                <a:gd name="T46" fmla="*/ 628 w 720"/>
                <a:gd name="T47" fmla="*/ 119 h 521"/>
                <a:gd name="T48" fmla="*/ 654 w 720"/>
                <a:gd name="T49" fmla="*/ 158 h 521"/>
                <a:gd name="T50" fmla="*/ 706 w 720"/>
                <a:gd name="T51" fmla="*/ 198 h 521"/>
                <a:gd name="T52" fmla="*/ 691 w 720"/>
                <a:gd name="T53" fmla="*/ 223 h 521"/>
                <a:gd name="T54" fmla="*/ 708 w 720"/>
                <a:gd name="T55" fmla="*/ 253 h 521"/>
                <a:gd name="T56" fmla="*/ 696 w 720"/>
                <a:gd name="T57" fmla="*/ 263 h 521"/>
                <a:gd name="T58" fmla="*/ 717 w 720"/>
                <a:gd name="T59" fmla="*/ 271 h 521"/>
                <a:gd name="T60" fmla="*/ 709 w 720"/>
                <a:gd name="T61" fmla="*/ 294 h 521"/>
                <a:gd name="T62" fmla="*/ 693 w 720"/>
                <a:gd name="T63" fmla="*/ 292 h 521"/>
                <a:gd name="T64" fmla="*/ 690 w 720"/>
                <a:gd name="T65" fmla="*/ 344 h 521"/>
                <a:gd name="T66" fmla="*/ 670 w 720"/>
                <a:gd name="T67" fmla="*/ 353 h 521"/>
                <a:gd name="T68" fmla="*/ 685 w 720"/>
                <a:gd name="T69" fmla="*/ 378 h 521"/>
                <a:gd name="T70" fmla="*/ 656 w 720"/>
                <a:gd name="T71" fmla="*/ 389 h 521"/>
                <a:gd name="T72" fmla="*/ 647 w 720"/>
                <a:gd name="T73" fmla="*/ 386 h 521"/>
                <a:gd name="T74" fmla="*/ 613 w 720"/>
                <a:gd name="T75" fmla="*/ 445 h 521"/>
                <a:gd name="T76" fmla="*/ 582 w 720"/>
                <a:gd name="T77" fmla="*/ 441 h 521"/>
                <a:gd name="T78" fmla="*/ 562 w 720"/>
                <a:gd name="T79" fmla="*/ 474 h 521"/>
                <a:gd name="T80" fmla="*/ 525 w 720"/>
                <a:gd name="T81" fmla="*/ 470 h 521"/>
                <a:gd name="T82" fmla="*/ 502 w 720"/>
                <a:gd name="T83" fmla="*/ 506 h 521"/>
                <a:gd name="T84" fmla="*/ 470 w 720"/>
                <a:gd name="T85" fmla="*/ 487 h 521"/>
                <a:gd name="T86" fmla="*/ 449 w 720"/>
                <a:gd name="T87" fmla="*/ 516 h 521"/>
                <a:gd name="T88" fmla="*/ 413 w 720"/>
                <a:gd name="T89" fmla="*/ 498 h 521"/>
                <a:gd name="T90" fmla="*/ 382 w 720"/>
                <a:gd name="T91" fmla="*/ 516 h 521"/>
                <a:gd name="T92" fmla="*/ 357 w 720"/>
                <a:gd name="T93" fmla="*/ 501 h 521"/>
                <a:gd name="T94" fmla="*/ 310 w 720"/>
                <a:gd name="T95" fmla="*/ 515 h 521"/>
                <a:gd name="T96" fmla="*/ 288 w 720"/>
                <a:gd name="T97" fmla="*/ 496 h 521"/>
                <a:gd name="T98" fmla="*/ 242 w 720"/>
                <a:gd name="T99" fmla="*/ 495 h 521"/>
                <a:gd name="T100" fmla="*/ 230 w 720"/>
                <a:gd name="T101" fmla="*/ 472 h 521"/>
                <a:gd name="T102" fmla="*/ 200 w 720"/>
                <a:gd name="T103" fmla="*/ 484 h 521"/>
                <a:gd name="T104" fmla="*/ 174 w 720"/>
                <a:gd name="T105" fmla="*/ 462 h 521"/>
                <a:gd name="T106" fmla="*/ 179 w 720"/>
                <a:gd name="T107" fmla="*/ 454 h 521"/>
                <a:gd name="T108" fmla="*/ 134 w 720"/>
                <a:gd name="T109" fmla="*/ 437 h 521"/>
                <a:gd name="T110" fmla="*/ 132 w 720"/>
                <a:gd name="T111" fmla="*/ 412 h 521"/>
                <a:gd name="T112" fmla="*/ 75 w 720"/>
                <a:gd name="T113" fmla="*/ 412 h 521"/>
                <a:gd name="T114" fmla="*/ 44 w 720"/>
                <a:gd name="T115" fmla="*/ 353 h 521"/>
                <a:gd name="T116" fmla="*/ 4 w 720"/>
                <a:gd name="T117" fmla="*/ 330 h 521"/>
                <a:gd name="T118" fmla="*/ 15 w 720"/>
                <a:gd name="T119" fmla="*/ 294 h 521"/>
                <a:gd name="T120" fmla="*/ 18 w 720"/>
                <a:gd name="T121" fmla="*/ 263 h 521"/>
                <a:gd name="T122" fmla="*/ 19 w 720"/>
                <a:gd name="T123" fmla="*/ 26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0" h="521">
                  <a:moveTo>
                    <a:pt x="19" y="263"/>
                  </a:moveTo>
                  <a:cubicBezTo>
                    <a:pt x="4" y="254"/>
                    <a:pt x="0" y="234"/>
                    <a:pt x="9" y="219"/>
                  </a:cubicBezTo>
                  <a:cubicBezTo>
                    <a:pt x="13" y="212"/>
                    <a:pt x="20" y="207"/>
                    <a:pt x="29" y="205"/>
                  </a:cubicBezTo>
                  <a:cubicBezTo>
                    <a:pt x="17" y="185"/>
                    <a:pt x="23" y="158"/>
                    <a:pt x="42" y="146"/>
                  </a:cubicBezTo>
                  <a:cubicBezTo>
                    <a:pt x="49" y="141"/>
                    <a:pt x="58" y="139"/>
                    <a:pt x="67" y="140"/>
                  </a:cubicBezTo>
                  <a:cubicBezTo>
                    <a:pt x="61" y="113"/>
                    <a:pt x="76" y="87"/>
                    <a:pt x="101" y="81"/>
                  </a:cubicBezTo>
                  <a:cubicBezTo>
                    <a:pt x="112" y="78"/>
                    <a:pt x="123" y="79"/>
                    <a:pt x="132" y="84"/>
                  </a:cubicBezTo>
                  <a:cubicBezTo>
                    <a:pt x="125" y="67"/>
                    <a:pt x="133" y="48"/>
                    <a:pt x="148" y="40"/>
                  </a:cubicBezTo>
                  <a:cubicBezTo>
                    <a:pt x="164" y="33"/>
                    <a:pt x="182" y="40"/>
                    <a:pt x="189" y="55"/>
                  </a:cubicBezTo>
                  <a:cubicBezTo>
                    <a:pt x="192" y="35"/>
                    <a:pt x="209" y="21"/>
                    <a:pt x="228" y="23"/>
                  </a:cubicBezTo>
                  <a:cubicBezTo>
                    <a:pt x="237" y="24"/>
                    <a:pt x="244" y="29"/>
                    <a:pt x="250" y="36"/>
                  </a:cubicBezTo>
                  <a:cubicBezTo>
                    <a:pt x="273" y="5"/>
                    <a:pt x="316" y="0"/>
                    <a:pt x="345" y="24"/>
                  </a:cubicBezTo>
                  <a:cubicBezTo>
                    <a:pt x="348" y="13"/>
                    <a:pt x="359" y="5"/>
                    <a:pt x="370" y="8"/>
                  </a:cubicBezTo>
                  <a:cubicBezTo>
                    <a:pt x="378" y="10"/>
                    <a:pt x="384" y="16"/>
                    <a:pt x="385" y="25"/>
                  </a:cubicBezTo>
                  <a:cubicBezTo>
                    <a:pt x="386" y="13"/>
                    <a:pt x="396" y="5"/>
                    <a:pt x="408" y="7"/>
                  </a:cubicBezTo>
                  <a:cubicBezTo>
                    <a:pt x="417" y="9"/>
                    <a:pt x="425" y="16"/>
                    <a:pt x="428" y="24"/>
                  </a:cubicBezTo>
                  <a:cubicBezTo>
                    <a:pt x="435" y="18"/>
                    <a:pt x="448" y="19"/>
                    <a:pt x="457" y="24"/>
                  </a:cubicBezTo>
                  <a:cubicBezTo>
                    <a:pt x="461" y="28"/>
                    <a:pt x="464" y="32"/>
                    <a:pt x="464" y="36"/>
                  </a:cubicBezTo>
                  <a:cubicBezTo>
                    <a:pt x="471" y="23"/>
                    <a:pt x="493" y="18"/>
                    <a:pt x="513" y="25"/>
                  </a:cubicBezTo>
                  <a:cubicBezTo>
                    <a:pt x="529" y="31"/>
                    <a:pt x="539" y="44"/>
                    <a:pt x="539" y="55"/>
                  </a:cubicBezTo>
                  <a:cubicBezTo>
                    <a:pt x="548" y="47"/>
                    <a:pt x="561" y="45"/>
                    <a:pt x="567" y="51"/>
                  </a:cubicBezTo>
                  <a:cubicBezTo>
                    <a:pt x="572" y="56"/>
                    <a:pt x="571" y="66"/>
                    <a:pt x="565" y="74"/>
                  </a:cubicBezTo>
                  <a:cubicBezTo>
                    <a:pt x="581" y="59"/>
                    <a:pt x="606" y="61"/>
                    <a:pt x="620" y="78"/>
                  </a:cubicBezTo>
                  <a:cubicBezTo>
                    <a:pt x="630" y="89"/>
                    <a:pt x="633" y="105"/>
                    <a:pt x="628" y="119"/>
                  </a:cubicBezTo>
                  <a:cubicBezTo>
                    <a:pt x="648" y="128"/>
                    <a:pt x="659" y="144"/>
                    <a:pt x="654" y="158"/>
                  </a:cubicBezTo>
                  <a:cubicBezTo>
                    <a:pt x="684" y="159"/>
                    <a:pt x="707" y="177"/>
                    <a:pt x="706" y="198"/>
                  </a:cubicBezTo>
                  <a:cubicBezTo>
                    <a:pt x="705" y="208"/>
                    <a:pt x="699" y="216"/>
                    <a:pt x="691" y="223"/>
                  </a:cubicBezTo>
                  <a:cubicBezTo>
                    <a:pt x="707" y="228"/>
                    <a:pt x="715" y="241"/>
                    <a:pt x="708" y="253"/>
                  </a:cubicBezTo>
                  <a:cubicBezTo>
                    <a:pt x="705" y="257"/>
                    <a:pt x="701" y="260"/>
                    <a:pt x="696" y="263"/>
                  </a:cubicBezTo>
                  <a:cubicBezTo>
                    <a:pt x="704" y="259"/>
                    <a:pt x="713" y="263"/>
                    <a:pt x="717" y="271"/>
                  </a:cubicBezTo>
                  <a:cubicBezTo>
                    <a:pt x="720" y="280"/>
                    <a:pt x="717" y="290"/>
                    <a:pt x="709" y="294"/>
                  </a:cubicBezTo>
                  <a:cubicBezTo>
                    <a:pt x="704" y="296"/>
                    <a:pt x="698" y="296"/>
                    <a:pt x="693" y="292"/>
                  </a:cubicBezTo>
                  <a:cubicBezTo>
                    <a:pt x="706" y="307"/>
                    <a:pt x="705" y="331"/>
                    <a:pt x="690" y="344"/>
                  </a:cubicBezTo>
                  <a:cubicBezTo>
                    <a:pt x="685" y="349"/>
                    <a:pt x="678" y="352"/>
                    <a:pt x="670" y="353"/>
                  </a:cubicBezTo>
                  <a:cubicBezTo>
                    <a:pt x="682" y="357"/>
                    <a:pt x="689" y="367"/>
                    <a:pt x="685" y="378"/>
                  </a:cubicBezTo>
                  <a:cubicBezTo>
                    <a:pt x="680" y="387"/>
                    <a:pt x="667" y="393"/>
                    <a:pt x="656" y="389"/>
                  </a:cubicBezTo>
                  <a:cubicBezTo>
                    <a:pt x="653" y="389"/>
                    <a:pt x="650" y="387"/>
                    <a:pt x="647" y="386"/>
                  </a:cubicBezTo>
                  <a:cubicBezTo>
                    <a:pt x="654" y="412"/>
                    <a:pt x="638" y="439"/>
                    <a:pt x="613" y="445"/>
                  </a:cubicBezTo>
                  <a:cubicBezTo>
                    <a:pt x="603" y="447"/>
                    <a:pt x="592" y="446"/>
                    <a:pt x="582" y="441"/>
                  </a:cubicBezTo>
                  <a:cubicBezTo>
                    <a:pt x="589" y="454"/>
                    <a:pt x="580" y="469"/>
                    <a:pt x="562" y="474"/>
                  </a:cubicBezTo>
                  <a:cubicBezTo>
                    <a:pt x="549" y="478"/>
                    <a:pt x="535" y="476"/>
                    <a:pt x="525" y="470"/>
                  </a:cubicBezTo>
                  <a:cubicBezTo>
                    <a:pt x="528" y="487"/>
                    <a:pt x="518" y="503"/>
                    <a:pt x="502" y="506"/>
                  </a:cubicBezTo>
                  <a:cubicBezTo>
                    <a:pt x="489" y="509"/>
                    <a:pt x="475" y="500"/>
                    <a:pt x="470" y="487"/>
                  </a:cubicBezTo>
                  <a:cubicBezTo>
                    <a:pt x="474" y="500"/>
                    <a:pt x="465" y="513"/>
                    <a:pt x="449" y="516"/>
                  </a:cubicBezTo>
                  <a:cubicBezTo>
                    <a:pt x="434" y="519"/>
                    <a:pt x="418" y="511"/>
                    <a:pt x="413" y="498"/>
                  </a:cubicBezTo>
                  <a:cubicBezTo>
                    <a:pt x="411" y="509"/>
                    <a:pt x="398" y="517"/>
                    <a:pt x="382" y="516"/>
                  </a:cubicBezTo>
                  <a:cubicBezTo>
                    <a:pt x="370" y="516"/>
                    <a:pt x="360" y="510"/>
                    <a:pt x="357" y="501"/>
                  </a:cubicBezTo>
                  <a:cubicBezTo>
                    <a:pt x="349" y="515"/>
                    <a:pt x="328" y="521"/>
                    <a:pt x="310" y="515"/>
                  </a:cubicBezTo>
                  <a:cubicBezTo>
                    <a:pt x="298" y="512"/>
                    <a:pt x="290" y="505"/>
                    <a:pt x="288" y="496"/>
                  </a:cubicBezTo>
                  <a:cubicBezTo>
                    <a:pt x="277" y="506"/>
                    <a:pt x="257" y="504"/>
                    <a:pt x="242" y="495"/>
                  </a:cubicBezTo>
                  <a:cubicBezTo>
                    <a:pt x="234" y="488"/>
                    <a:pt x="229" y="480"/>
                    <a:pt x="230" y="472"/>
                  </a:cubicBezTo>
                  <a:cubicBezTo>
                    <a:pt x="229" y="481"/>
                    <a:pt x="215" y="487"/>
                    <a:pt x="200" y="484"/>
                  </a:cubicBezTo>
                  <a:cubicBezTo>
                    <a:pt x="184" y="482"/>
                    <a:pt x="172" y="472"/>
                    <a:pt x="174" y="462"/>
                  </a:cubicBezTo>
                  <a:cubicBezTo>
                    <a:pt x="174" y="459"/>
                    <a:pt x="176" y="456"/>
                    <a:pt x="179" y="454"/>
                  </a:cubicBezTo>
                  <a:cubicBezTo>
                    <a:pt x="162" y="462"/>
                    <a:pt x="142" y="455"/>
                    <a:pt x="134" y="437"/>
                  </a:cubicBezTo>
                  <a:cubicBezTo>
                    <a:pt x="130" y="429"/>
                    <a:pt x="129" y="420"/>
                    <a:pt x="132" y="412"/>
                  </a:cubicBezTo>
                  <a:cubicBezTo>
                    <a:pt x="115" y="426"/>
                    <a:pt x="92" y="426"/>
                    <a:pt x="75" y="412"/>
                  </a:cubicBezTo>
                  <a:cubicBezTo>
                    <a:pt x="50" y="397"/>
                    <a:pt x="38" y="374"/>
                    <a:pt x="44" y="353"/>
                  </a:cubicBezTo>
                  <a:cubicBezTo>
                    <a:pt x="27" y="358"/>
                    <a:pt x="9" y="348"/>
                    <a:pt x="4" y="330"/>
                  </a:cubicBezTo>
                  <a:cubicBezTo>
                    <a:pt x="1" y="317"/>
                    <a:pt x="5" y="303"/>
                    <a:pt x="15" y="294"/>
                  </a:cubicBezTo>
                  <a:cubicBezTo>
                    <a:pt x="3" y="283"/>
                    <a:pt x="5" y="270"/>
                    <a:pt x="18" y="263"/>
                  </a:cubicBezTo>
                  <a:cubicBezTo>
                    <a:pt x="18" y="263"/>
                    <a:pt x="18" y="263"/>
                    <a:pt x="19" y="263"/>
                  </a:cubicBezTo>
                </a:path>
              </a:pathLst>
            </a:custGeom>
            <a:grp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7">
              <a:extLst>
                <a:ext uri="{FF2B5EF4-FFF2-40B4-BE49-F238E27FC236}">
                  <a16:creationId xmlns:a16="http://schemas.microsoft.com/office/drawing/2014/main" id="{E3CF5383-39DC-4AA9-9D6C-572C5183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894"/>
              <a:ext cx="384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1100" b="1" dirty="0">
                  <a:solidFill>
                    <a:srgbClr val="24C679"/>
                  </a:solidFill>
                  <a:latin typeface="Calibri" pitchFamily="34" charset="0"/>
                </a:rPr>
                <a:t>Dedicated Circuits</a:t>
              </a:r>
            </a:p>
          </p:txBody>
        </p:sp>
        <p:sp>
          <p:nvSpPr>
            <p:cNvPr id="113" name="Rectangle 12">
              <a:extLst>
                <a:ext uri="{FF2B5EF4-FFF2-40B4-BE49-F238E27FC236}">
                  <a16:creationId xmlns:a16="http://schemas.microsoft.com/office/drawing/2014/main" id="{E434AB72-5AE5-4855-A111-5F96E33F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072"/>
              <a:ext cx="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118" name="Rectangle 12">
            <a:extLst>
              <a:ext uri="{FF2B5EF4-FFF2-40B4-BE49-F238E27FC236}">
                <a16:creationId xmlns:a16="http://schemas.microsoft.com/office/drawing/2014/main" id="{9F1F6C9E-6FDA-46E9-99A1-1BCD965B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01" y="5327633"/>
            <a:ext cx="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31E8C8-1674-4F3E-A633-4FA1B7F19795}"/>
              </a:ext>
            </a:extLst>
          </p:cNvPr>
          <p:cNvGrpSpPr>
            <a:grpSpLocks noChangeAspect="1"/>
          </p:cNvGrpSpPr>
          <p:nvPr/>
        </p:nvGrpSpPr>
        <p:grpSpPr>
          <a:xfrm>
            <a:off x="11286179" y="6057229"/>
            <a:ext cx="752151" cy="95688"/>
            <a:chOff x="279400" y="2781300"/>
            <a:chExt cx="8585200" cy="1092200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ECA754EF-B80C-4A40-BDC6-159F93FA9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A4E66F31-8E39-47F6-8F06-2CC777F4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5B25DD50-6BBB-45CD-979B-2D977A901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943FB3A9-C0A0-48CC-8C38-B49C22A2B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45541427-1DA0-4045-9637-B74AE234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9AAD839-8605-450C-B0C4-8A02850F1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C091F6BD-1713-4D0B-8DBC-87436AA60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2FC64B43-E83C-46D2-A4BF-D4C123E4C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BFF28110-9B79-4B62-BC9D-51F5A7775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257F827F-FBFC-4B9D-9E76-E2618A25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6184702-6B66-4465-90F6-454BCD58D379}"/>
              </a:ext>
            </a:extLst>
          </p:cNvPr>
          <p:cNvCxnSpPr/>
          <p:nvPr/>
        </p:nvCxnSpPr>
        <p:spPr>
          <a:xfrm>
            <a:off x="7425082" y="1722196"/>
            <a:ext cx="0" cy="5021498"/>
          </a:xfrm>
          <a:prstGeom prst="line">
            <a:avLst/>
          </a:prstGeom>
          <a:ln w="28575" cmpd="sng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C1CD4F-BA5F-446E-B9E2-7C1FE8951556}"/>
              </a:ext>
            </a:extLst>
          </p:cNvPr>
          <p:cNvCxnSpPr>
            <a:cxnSpLocks/>
            <a:stCxn id="91" idx="3"/>
            <a:endCxn id="85" idx="4"/>
          </p:cNvCxnSpPr>
          <p:nvPr/>
        </p:nvCxnSpPr>
        <p:spPr>
          <a:xfrm>
            <a:off x="8527759" y="2980180"/>
            <a:ext cx="267354" cy="189294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82" y="3877821"/>
            <a:ext cx="1139447" cy="76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DB08ED78-D373-4DDF-80B8-3D5B5403DC97}"/>
              </a:ext>
            </a:extLst>
          </p:cNvPr>
          <p:cNvSpPr/>
          <p:nvPr/>
        </p:nvSpPr>
        <p:spPr bwMode="ltGray">
          <a:xfrm>
            <a:off x="9605079" y="1824964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C68E6CB-3898-482A-9589-F99FF954594C}"/>
              </a:ext>
            </a:extLst>
          </p:cNvPr>
          <p:cNvSpPr/>
          <p:nvPr/>
        </p:nvSpPr>
        <p:spPr bwMode="ltGray">
          <a:xfrm>
            <a:off x="4906437" y="1800876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080EE99-50CF-4EF6-8BEB-E24368D65929}"/>
              </a:ext>
            </a:extLst>
          </p:cNvPr>
          <p:cNvSpPr/>
          <p:nvPr/>
        </p:nvSpPr>
        <p:spPr bwMode="ltGray">
          <a:xfrm>
            <a:off x="10125603" y="4118736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BE396D2-7F82-45C6-A84D-EE5A14610D10}"/>
              </a:ext>
            </a:extLst>
          </p:cNvPr>
          <p:cNvSpPr/>
          <p:nvPr/>
        </p:nvSpPr>
        <p:spPr bwMode="ltGray">
          <a:xfrm>
            <a:off x="5480294" y="4097854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B1C48D0-655E-4FAE-AAA6-8A264DBB7FD7}"/>
              </a:ext>
            </a:extLst>
          </p:cNvPr>
          <p:cNvSpPr/>
          <p:nvPr/>
        </p:nvSpPr>
        <p:spPr bwMode="ltGray">
          <a:xfrm>
            <a:off x="6974307" y="5596489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69CB74-9022-4B5D-964F-8A02DC84EA4E}"/>
              </a:ext>
            </a:extLst>
          </p:cNvPr>
          <p:cNvSpPr txBox="1"/>
          <p:nvPr/>
        </p:nvSpPr>
        <p:spPr>
          <a:xfrm>
            <a:off x="0" y="2127366"/>
            <a:ext cx="2740028" cy="76225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/>
            <a:r>
              <a:rPr lang="en-US" sz="2000" b="1" dirty="0">
                <a:solidFill>
                  <a:schemeClr val="accent2"/>
                </a:solidFill>
                <a:latin typeface="+mj-lt"/>
                <a:cs typeface="Open Sans Light"/>
              </a:rPr>
              <a:t>Current State</a:t>
            </a:r>
          </a:p>
          <a:p>
            <a:pPr algn="ctr" defTabSz="456758" fontAlgn="base"/>
            <a:r>
              <a:rPr lang="en-US" sz="2000" b="1" dirty="0">
                <a:solidFill>
                  <a:schemeClr val="accent2"/>
                </a:solidFill>
                <a:latin typeface="+mj-lt"/>
                <a:cs typeface="Open Sans Light"/>
              </a:rPr>
              <a:t>Solutions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507C912-879F-4F0F-8F79-843EEB6C6C11}"/>
              </a:ext>
            </a:extLst>
          </p:cNvPr>
          <p:cNvSpPr/>
          <p:nvPr/>
        </p:nvSpPr>
        <p:spPr>
          <a:xfrm>
            <a:off x="1173324" y="1722196"/>
            <a:ext cx="379962" cy="37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400" b="1">
              <a:solidFill>
                <a:schemeClr val="bg1"/>
              </a:solidFill>
              <a:latin typeface="Open Sans Bold"/>
              <a:cs typeface="Open Sans Bold"/>
            </a:endParaRPr>
          </a:p>
        </p:txBody>
      </p:sp>
      <p:sp>
        <p:nvSpPr>
          <p:cNvPr id="152" name="Freeform 4934">
            <a:extLst>
              <a:ext uri="{FF2B5EF4-FFF2-40B4-BE49-F238E27FC236}">
                <a16:creationId xmlns:a16="http://schemas.microsoft.com/office/drawing/2014/main" id="{89C01BAC-590A-4DCC-9676-41034ACB69FC}"/>
              </a:ext>
            </a:extLst>
          </p:cNvPr>
          <p:cNvSpPr>
            <a:spLocks noEditPoints="1"/>
          </p:cNvSpPr>
          <p:nvPr/>
        </p:nvSpPr>
        <p:spPr bwMode="auto">
          <a:xfrm>
            <a:off x="1257070" y="1778859"/>
            <a:ext cx="212469" cy="266536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4938BEA-B3FE-4E19-A2E8-8A10D7585E52}"/>
              </a:ext>
            </a:extLst>
          </p:cNvPr>
          <p:cNvSpPr txBox="1"/>
          <p:nvPr/>
        </p:nvSpPr>
        <p:spPr>
          <a:xfrm>
            <a:off x="777721" y="3116585"/>
            <a:ext cx="1768133" cy="31952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Separate and non-integrated hybrid cloud platforms</a:t>
            </a:r>
          </a:p>
          <a:p>
            <a:pPr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Different mixes of cloud providers and services</a:t>
            </a:r>
          </a:p>
          <a:p>
            <a:pPr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Different software products and approaches to managing cloud services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8193EE2-98D5-4127-B47B-E48EC37EC610}"/>
              </a:ext>
            </a:extLst>
          </p:cNvPr>
          <p:cNvSpPr/>
          <p:nvPr/>
        </p:nvSpPr>
        <p:spPr bwMode="ltGray">
          <a:xfrm>
            <a:off x="324377" y="3175238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00C562A-4201-4E5F-9284-080000802DCD}"/>
              </a:ext>
            </a:extLst>
          </p:cNvPr>
          <p:cNvSpPr/>
          <p:nvPr/>
        </p:nvSpPr>
        <p:spPr bwMode="ltGray">
          <a:xfrm>
            <a:off x="324377" y="3975713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9DF063B-26E8-4A59-A908-A449E95C39E1}"/>
              </a:ext>
            </a:extLst>
          </p:cNvPr>
          <p:cNvSpPr/>
          <p:nvPr/>
        </p:nvSpPr>
        <p:spPr bwMode="ltGray">
          <a:xfrm>
            <a:off x="324377" y="4776109"/>
            <a:ext cx="300554" cy="302402"/>
          </a:xfrm>
          <a:prstGeom prst="ellipse">
            <a:avLst/>
          </a:prstGeom>
          <a:solidFill>
            <a:srgbClr val="FFFF0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88" name="Oval 87"/>
          <p:cNvSpPr/>
          <p:nvPr/>
        </p:nvSpPr>
        <p:spPr>
          <a:xfrm>
            <a:off x="9513495" y="3665240"/>
            <a:ext cx="912662" cy="245922"/>
          </a:xfrm>
          <a:prstGeom prst="ellipse">
            <a:avLst/>
          </a:prstGeom>
          <a:solidFill>
            <a:srgbClr val="24C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Open Sans Bold"/>
                <a:cs typeface="Open Sans Bold"/>
              </a:rPr>
              <a:t>NetBond</a:t>
            </a:r>
            <a:endParaRPr lang="en-US" sz="800" b="1" dirty="0">
              <a:latin typeface="Open Sans Bold"/>
              <a:cs typeface="Open Sans Bold"/>
            </a:endParaRPr>
          </a:p>
        </p:txBody>
      </p:sp>
      <p:pic>
        <p:nvPicPr>
          <p:cNvPr id="9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93" y="2670226"/>
            <a:ext cx="926666" cy="61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C1CD4F-BA5F-446E-B9E2-7C1FE8951556}"/>
              </a:ext>
            </a:extLst>
          </p:cNvPr>
          <p:cNvCxnSpPr>
            <a:cxnSpLocks/>
            <a:stCxn id="93" idx="3"/>
            <a:endCxn id="85" idx="56"/>
          </p:cNvCxnSpPr>
          <p:nvPr/>
        </p:nvCxnSpPr>
        <p:spPr>
          <a:xfrm flipV="1">
            <a:off x="8520522" y="3601274"/>
            <a:ext cx="287291" cy="96071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63FAAA-B967-432A-A7A1-0ADF7A972336}"/>
              </a:ext>
            </a:extLst>
          </p:cNvPr>
          <p:cNvCxnSpPr>
            <a:cxnSpLocks/>
            <a:stCxn id="259076" idx="1"/>
            <a:endCxn id="110" idx="37"/>
          </p:cNvCxnSpPr>
          <p:nvPr/>
        </p:nvCxnSpPr>
        <p:spPr>
          <a:xfrm flipH="1" flipV="1">
            <a:off x="10378418" y="3911675"/>
            <a:ext cx="399222" cy="530489"/>
          </a:xfrm>
          <a:prstGeom prst="line">
            <a:avLst/>
          </a:prstGeom>
          <a:ln w="3175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640" y="4097623"/>
            <a:ext cx="1027975" cy="68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71" y="4863290"/>
            <a:ext cx="1288156" cy="9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769" y="4867610"/>
            <a:ext cx="1333388" cy="93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9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4086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CVS Health Hybrid Cloud is the leading technology brand that drives innovation to deliver personalized and Connected Health to consumers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3215217" y="2585303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Open Sans Bold"/>
              <a:cs typeface="Open Sans Bold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318325" y="2387854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Inconsistent</a:t>
            </a:r>
          </a:p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Approach</a:t>
            </a:r>
          </a:p>
        </p:txBody>
      </p:sp>
      <p:sp>
        <p:nvSpPr>
          <p:cNvPr id="73" name="Oval 72"/>
          <p:cNvSpPr/>
          <p:nvPr/>
        </p:nvSpPr>
        <p:spPr>
          <a:xfrm>
            <a:off x="3486570" y="2107206"/>
            <a:ext cx="1495308" cy="1434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Open Sans Bold"/>
                <a:cs typeface="Open Sans Bold"/>
              </a:rPr>
              <a:t>Simplified Adoption</a:t>
            </a:r>
          </a:p>
        </p:txBody>
      </p:sp>
      <p:sp>
        <p:nvSpPr>
          <p:cNvPr id="74" name="Oval 73"/>
          <p:cNvSpPr/>
          <p:nvPr/>
        </p:nvSpPr>
        <p:spPr>
          <a:xfrm>
            <a:off x="8985675" y="2387853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Islands of assets</a:t>
            </a:r>
          </a:p>
        </p:txBody>
      </p:sp>
      <p:sp>
        <p:nvSpPr>
          <p:cNvPr id="75" name="Oval 74"/>
          <p:cNvSpPr/>
          <p:nvPr/>
        </p:nvSpPr>
        <p:spPr>
          <a:xfrm>
            <a:off x="10154760" y="2107205"/>
            <a:ext cx="1495308" cy="143425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Open Sans Bold"/>
                <a:cs typeface="Open Sans Bold"/>
              </a:rPr>
              <a:t>Hybrid Cloud Connected Solutions</a:t>
            </a:r>
          </a:p>
        </p:txBody>
      </p:sp>
      <p:sp>
        <p:nvSpPr>
          <p:cNvPr id="76" name="Oval 75"/>
          <p:cNvSpPr/>
          <p:nvPr/>
        </p:nvSpPr>
        <p:spPr>
          <a:xfrm>
            <a:off x="5609559" y="2383120"/>
            <a:ext cx="932777" cy="935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Bold"/>
                <a:cs typeface="Open Sans Bold"/>
              </a:rPr>
              <a:t>Un-coordinated deployment and Mgmt.</a:t>
            </a:r>
          </a:p>
        </p:txBody>
      </p:sp>
      <p:sp>
        <p:nvSpPr>
          <p:cNvPr id="77" name="Oval 76"/>
          <p:cNvSpPr/>
          <p:nvPr/>
        </p:nvSpPr>
        <p:spPr>
          <a:xfrm>
            <a:off x="6806660" y="2163179"/>
            <a:ext cx="1495308" cy="14413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Open Sans Bold"/>
                <a:cs typeface="Open Sans Bold"/>
              </a:rPr>
              <a:t>Optimized Operations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3365" y="2647739"/>
            <a:ext cx="1432822" cy="3603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b="1" dirty="0">
                <a:solidFill>
                  <a:schemeClr val="accent2"/>
                </a:solidFill>
                <a:cs typeface="Open Sans Light"/>
              </a:rPr>
              <a:t>Where we </a:t>
            </a:r>
            <a:br>
              <a:rPr lang="en-US" b="1" dirty="0">
                <a:solidFill>
                  <a:schemeClr val="accent2"/>
                </a:solidFill>
                <a:cs typeface="Open Sans Light"/>
              </a:rPr>
            </a:br>
            <a:r>
              <a:rPr lang="en-US" b="1" dirty="0">
                <a:solidFill>
                  <a:schemeClr val="accent2"/>
                </a:solidFill>
                <a:cs typeface="Open Sans Light"/>
              </a:rPr>
              <a:t>want to go</a:t>
            </a:r>
          </a:p>
        </p:txBody>
      </p:sp>
      <p:sp>
        <p:nvSpPr>
          <p:cNvPr id="79" name="Right Arrow 78"/>
          <p:cNvSpPr/>
          <p:nvPr/>
        </p:nvSpPr>
        <p:spPr>
          <a:xfrm>
            <a:off x="6542336" y="2561588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Open Sans Bold"/>
              <a:cs typeface="Open Sans Bold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9889536" y="2584792"/>
            <a:ext cx="256705" cy="5326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Open Sans Bold"/>
              <a:cs typeface="Open Sans Bold"/>
            </a:endParaRPr>
          </a:p>
        </p:txBody>
      </p:sp>
      <p:sp>
        <p:nvSpPr>
          <p:cNvPr id="81" name="Rectangle 80"/>
          <p:cNvSpPr/>
          <p:nvPr/>
        </p:nvSpPr>
        <p:spPr>
          <a:xfrm rot="20010059">
            <a:off x="2237499" y="2345707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From…</a:t>
            </a:r>
          </a:p>
        </p:txBody>
      </p:sp>
      <p:sp>
        <p:nvSpPr>
          <p:cNvPr id="82" name="Rectangle 81"/>
          <p:cNvSpPr/>
          <p:nvPr/>
        </p:nvSpPr>
        <p:spPr>
          <a:xfrm rot="19270328">
            <a:off x="3694913" y="2040693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To…</a:t>
            </a:r>
          </a:p>
        </p:txBody>
      </p:sp>
      <p:sp>
        <p:nvSpPr>
          <p:cNvPr id="83" name="Rectangle 82"/>
          <p:cNvSpPr/>
          <p:nvPr/>
        </p:nvSpPr>
        <p:spPr>
          <a:xfrm rot="20010059">
            <a:off x="5567055" y="2345706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From…</a:t>
            </a:r>
          </a:p>
        </p:txBody>
      </p:sp>
      <p:sp>
        <p:nvSpPr>
          <p:cNvPr id="84" name="Rectangle 83"/>
          <p:cNvSpPr/>
          <p:nvPr/>
        </p:nvSpPr>
        <p:spPr>
          <a:xfrm rot="19270328">
            <a:off x="7024469" y="2040692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To…</a:t>
            </a:r>
          </a:p>
        </p:txBody>
      </p:sp>
      <p:sp>
        <p:nvSpPr>
          <p:cNvPr id="85" name="Rectangle 84"/>
          <p:cNvSpPr/>
          <p:nvPr/>
        </p:nvSpPr>
        <p:spPr>
          <a:xfrm rot="20010059">
            <a:off x="8920319" y="2345706"/>
            <a:ext cx="1057006" cy="1013158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From…</a:t>
            </a:r>
          </a:p>
        </p:txBody>
      </p:sp>
      <p:sp>
        <p:nvSpPr>
          <p:cNvPr id="86" name="Rectangle 85"/>
          <p:cNvSpPr/>
          <p:nvPr/>
        </p:nvSpPr>
        <p:spPr>
          <a:xfrm rot="19270328">
            <a:off x="10377732" y="2040692"/>
            <a:ext cx="960916" cy="1348513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To…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1723002" y="3746567"/>
            <a:ext cx="3536687" cy="23984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Simplified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DevSecOps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 processes that betters developer experiences 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Integrated and richer set of tools that allows freedom to choose the best technology for the problem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Disciplined patterns and approaches that improves collaboration and enhances productivity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Advanced hybrid cloud service model and capability adoption</a:t>
            </a:r>
            <a:r>
              <a:rPr lang="en-US" sz="11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 that drives innovation and accelerates time to market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Consistent and data-backed services that lead</a:t>
            </a:r>
            <a:r>
              <a:rPr lang="en-US" sz="11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 to personalized, Connected Health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5315932" y="1941626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618388" y="1941626"/>
            <a:ext cx="0" cy="4422318"/>
          </a:xfrm>
          <a:prstGeom prst="line">
            <a:avLst/>
          </a:prstGeom>
          <a:ln w="1270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4969"/>
          <p:cNvSpPr>
            <a:spLocks noEditPoints="1"/>
          </p:cNvSpPr>
          <p:nvPr/>
        </p:nvSpPr>
        <p:spPr bwMode="auto">
          <a:xfrm>
            <a:off x="3161084" y="3556728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008512" y="1686976"/>
            <a:ext cx="1239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Development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313843" y="1686976"/>
            <a:ext cx="1955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Consumer Experience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424949" y="1686976"/>
            <a:ext cx="1059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6758" fontAlgn="base">
              <a:spcBef>
                <a:spcPts val="12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Operations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5532603" y="3746567"/>
            <a:ext cx="2909455" cy="238841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Unified and broadly adopted Control Plane that manages environments and ensures service integrity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Scaled self-service abilities and automated consumption administration that saves time and improves efficiency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measurement matrix and clear cost of ownership that delivers operational excellence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Best practices and consistent security standards that mitigates risks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4969"/>
          <p:cNvSpPr>
            <a:spLocks noEditPoints="1"/>
          </p:cNvSpPr>
          <p:nvPr/>
        </p:nvSpPr>
        <p:spPr bwMode="auto">
          <a:xfrm>
            <a:off x="6605079" y="3566749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5D12FB-FF24-4F81-84A8-B6855780FA57}"/>
              </a:ext>
            </a:extLst>
          </p:cNvPr>
          <p:cNvSpPr txBox="1"/>
          <p:nvPr/>
        </p:nvSpPr>
        <p:spPr>
          <a:xfrm>
            <a:off x="8836815" y="3746070"/>
            <a:ext cx="2909455" cy="23889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Ubiquitous access to hybrid cloud connected assets and analytics across CVS ecosystem that can easily be shared and leveraged to generate differentiated consumer value 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Advanced architecture and unified data fabric that supplies best-in-breed data quality and interoperability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Integrated Data Strategy that unlocks the hidden value and delivers the optimized actionable insights</a:t>
            </a: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  <a:p>
            <a:pPr marL="171450" indent="-171450" defTabSz="456758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Open Sans Light"/>
            </a:endParaRPr>
          </a:p>
        </p:txBody>
      </p:sp>
      <p:sp>
        <p:nvSpPr>
          <p:cNvPr id="100" name="Freeform 4969"/>
          <p:cNvSpPr>
            <a:spLocks noEditPoints="1"/>
          </p:cNvSpPr>
          <p:nvPr/>
        </p:nvSpPr>
        <p:spPr bwMode="auto">
          <a:xfrm>
            <a:off x="9928050" y="3566749"/>
            <a:ext cx="199232" cy="179818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rgbClr val="008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8D0D6-BD28-6948-BFCC-B3B526EAB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72C798E-121D-F84E-8037-33F5F66AE973}"/>
              </a:ext>
            </a:extLst>
          </p:cNvPr>
          <p:cNvSpPr txBox="1"/>
          <p:nvPr/>
        </p:nvSpPr>
        <p:spPr>
          <a:xfrm>
            <a:off x="882976" y="6085750"/>
            <a:ext cx="1464901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Google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C1633C-9CAB-B242-B242-2E1D758E4736}"/>
              </a:ext>
            </a:extLst>
          </p:cNvPr>
          <p:cNvSpPr txBox="1"/>
          <p:nvPr/>
        </p:nvSpPr>
        <p:spPr>
          <a:xfrm>
            <a:off x="3383136" y="6294351"/>
            <a:ext cx="1949783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Azure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9A55CA-2C4C-2243-B3B3-54D5456D8481}"/>
              </a:ext>
            </a:extLst>
          </p:cNvPr>
          <p:cNvSpPr txBox="1"/>
          <p:nvPr/>
        </p:nvSpPr>
        <p:spPr>
          <a:xfrm>
            <a:off x="7085373" y="6297683"/>
            <a:ext cx="1212778" cy="3036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Amazon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4156E8-C6B2-D64B-BD6B-47332127B18F}"/>
              </a:ext>
            </a:extLst>
          </p:cNvPr>
          <p:cNvSpPr txBox="1"/>
          <p:nvPr/>
        </p:nvSpPr>
        <p:spPr>
          <a:xfrm>
            <a:off x="9835630" y="5262079"/>
            <a:ext cx="1602684" cy="5889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On-premises </a:t>
            </a:r>
          </a:p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cs typeface="Open Sans Light"/>
              </a:rPr>
              <a:t>Private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Success look like?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B2F0F28-EFF1-224C-917E-8411752F4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92640" cy="423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Hybrid Cloud ecosystem is fully integrated with freedom to choose the best tools and technologies for a given business solution and simplified DevSecOps processes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think-cell Slide" r:id="rId6" imgW="498" imgH="499" progId="TCLayout.ActiveDocument.1">
                  <p:embed/>
                </p:oleObj>
              </mc:Choice>
              <mc:Fallback>
                <p:oleObj name="think-cell Slide" r:id="rId6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B314B56B-52DD-9C46-9A21-B5C2F7DB6F2E}"/>
              </a:ext>
            </a:extLst>
          </p:cNvPr>
          <p:cNvSpPr/>
          <p:nvPr/>
        </p:nvSpPr>
        <p:spPr>
          <a:xfrm>
            <a:off x="4425312" y="2245153"/>
            <a:ext cx="1803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HYBRID CLOUD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142ED48-DA68-524B-AE90-5D591E66A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5015" y="2087575"/>
            <a:ext cx="1163160" cy="148039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6EF64BB-833C-1A4C-9282-4FDF0A44B7D9}"/>
              </a:ext>
            </a:extLst>
          </p:cNvPr>
          <p:cNvGrpSpPr/>
          <p:nvPr/>
        </p:nvGrpSpPr>
        <p:grpSpPr>
          <a:xfrm>
            <a:off x="1709100" y="5051756"/>
            <a:ext cx="7610542" cy="1034428"/>
            <a:chOff x="1903656" y="4769653"/>
            <a:chExt cx="7610542" cy="103442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28BF340-3AC0-1C40-A659-A597C479F814}"/>
                </a:ext>
              </a:extLst>
            </p:cNvPr>
            <p:cNvSpPr txBox="1"/>
            <p:nvPr/>
          </p:nvSpPr>
          <p:spPr>
            <a:xfrm>
              <a:off x="4353678" y="5072351"/>
              <a:ext cx="2785968" cy="2706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456758" fontAlgn="base">
                <a:spcBef>
                  <a:spcPts val="1200"/>
                </a:spcBef>
              </a:pPr>
              <a:r>
                <a:rPr lang="en-US" sz="1000" b="1" spc="990" dirty="0">
                  <a:cs typeface="Open Sans Light"/>
                </a:rPr>
                <a:t>CONTROL PLANE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3DC58E9-D0C1-0B41-8716-A27F95531E98}"/>
                </a:ext>
              </a:extLst>
            </p:cNvPr>
            <p:cNvSpPr txBox="1"/>
            <p:nvPr/>
          </p:nvSpPr>
          <p:spPr>
            <a:xfrm>
              <a:off x="274067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>
                <a:spcBef>
                  <a:spcPts val="1200"/>
                </a:spcBef>
              </a:pPr>
              <a:r>
                <a:rPr lang="en-US" sz="7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ACCESS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7AE500-2F84-F746-9B0F-EC81E7A98821}"/>
                </a:ext>
              </a:extLst>
            </p:cNvPr>
            <p:cNvSpPr txBox="1"/>
            <p:nvPr/>
          </p:nvSpPr>
          <p:spPr>
            <a:xfrm>
              <a:off x="1903656" y="482662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HYBRID CLOUD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66C566-0BC0-9C4B-9FDA-7BA13E5AC806}"/>
                </a:ext>
              </a:extLst>
            </p:cNvPr>
            <p:cNvSpPr txBox="1"/>
            <p:nvPr/>
          </p:nvSpPr>
          <p:spPr>
            <a:xfrm>
              <a:off x="357769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VULNERABILITY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MANAGEMENT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5A601-5075-1645-9AA6-51E325827B2A}"/>
                </a:ext>
              </a:extLst>
            </p:cNvPr>
            <p:cNvSpPr txBox="1"/>
            <p:nvPr/>
          </p:nvSpPr>
          <p:spPr>
            <a:xfrm>
              <a:off x="7762782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REPOSITORY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SYSTEMS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9962723-361F-5B4D-BE93-C12089A5D715}"/>
                </a:ext>
              </a:extLst>
            </p:cNvPr>
            <p:cNvSpPr txBox="1"/>
            <p:nvPr/>
          </p:nvSpPr>
          <p:spPr>
            <a:xfrm>
              <a:off x="6925764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INCIDENT,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PROBLEM, CHANGE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A18C8C-320C-0A43-8C09-173860E9098F}"/>
                </a:ext>
              </a:extLst>
            </p:cNvPr>
            <p:cNvSpPr txBox="1"/>
            <p:nvPr/>
          </p:nvSpPr>
          <p:spPr>
            <a:xfrm>
              <a:off x="5251728" y="4889681"/>
              <a:ext cx="914400" cy="180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MONITORING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67D3CA-2CD7-1E44-95F3-F4CBC9A99023}"/>
                </a:ext>
              </a:extLst>
            </p:cNvPr>
            <p:cNvSpPr txBox="1"/>
            <p:nvPr/>
          </p:nvSpPr>
          <p:spPr>
            <a:xfrm>
              <a:off x="6088746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INVENTORY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9B1885-D157-5E4E-B91A-012F6ADAE0BA}"/>
                </a:ext>
              </a:extLst>
            </p:cNvPr>
            <p:cNvSpPr txBox="1"/>
            <p:nvPr/>
          </p:nvSpPr>
          <p:spPr>
            <a:xfrm>
              <a:off x="4414710" y="488968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Open Sans Light"/>
                </a:rPr>
                <a:t>CI/CD</a:t>
              </a:r>
            </a:p>
            <a:p>
              <a:pPr algn="ctr" defTabSz="456758" fontAlgn="base"/>
              <a:endParaRPr lang="en-US" sz="7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96051C-FDE7-C34E-BD43-CC5519488763}"/>
                </a:ext>
              </a:extLst>
            </p:cNvPr>
            <p:cNvSpPr txBox="1"/>
            <p:nvPr/>
          </p:nvSpPr>
          <p:spPr>
            <a:xfrm>
              <a:off x="8599798" y="4769653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NETWORK</a:t>
              </a:r>
            </a:p>
            <a:p>
              <a:pPr algn="ctr" defTabSz="456758" fontAlgn="base"/>
              <a:r>
                <a:rPr lang="en-US" sz="750" kern="0" dirty="0">
                  <a:solidFill>
                    <a:schemeClr val="accent1">
                      <a:lumMod val="75000"/>
                    </a:schemeClr>
                  </a:solidFill>
                  <a:cs typeface="Open Sans Light"/>
                </a:rPr>
                <a:t>CONNECTIVITY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880182-9C77-1E40-B153-79A52294B0A6}"/>
              </a:ext>
            </a:extLst>
          </p:cNvPr>
          <p:cNvGrpSpPr/>
          <p:nvPr/>
        </p:nvGrpSpPr>
        <p:grpSpPr>
          <a:xfrm>
            <a:off x="2346930" y="3833923"/>
            <a:ext cx="914400" cy="1103961"/>
            <a:chOff x="3078311" y="4017118"/>
            <a:chExt cx="914400" cy="110396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112238-3E61-924A-AF9E-27321222BEAA}"/>
                </a:ext>
              </a:extLst>
            </p:cNvPr>
            <p:cNvSpPr txBox="1"/>
            <p:nvPr/>
          </p:nvSpPr>
          <p:spPr>
            <a:xfrm>
              <a:off x="3078311" y="401711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Unified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Data Fabric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CF8F20E-D100-3640-8950-57D7EB394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1017" y="4296397"/>
              <a:ext cx="727022" cy="82468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930271-53B2-D34E-8099-26E7CA24DCE4}"/>
              </a:ext>
            </a:extLst>
          </p:cNvPr>
          <p:cNvGrpSpPr/>
          <p:nvPr/>
        </p:nvGrpSpPr>
        <p:grpSpPr>
          <a:xfrm>
            <a:off x="4655868" y="3868710"/>
            <a:ext cx="914400" cy="1080197"/>
            <a:chOff x="4866253" y="4050985"/>
            <a:chExt cx="914400" cy="108019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1ECF30-7BD9-E64B-859C-69ED29F3F266}"/>
                </a:ext>
              </a:extLst>
            </p:cNvPr>
            <p:cNvGrpSpPr/>
            <p:nvPr/>
          </p:nvGrpSpPr>
          <p:grpSpPr>
            <a:xfrm>
              <a:off x="4866253" y="4050985"/>
              <a:ext cx="914400" cy="1080197"/>
              <a:chOff x="4866253" y="4050985"/>
              <a:chExt cx="914400" cy="108019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6A8D15-AA5F-5148-894D-87792A8EA5EA}"/>
                  </a:ext>
                </a:extLst>
              </p:cNvPr>
              <p:cNvSpPr txBox="1"/>
              <p:nvPr/>
            </p:nvSpPr>
            <p:spPr>
              <a:xfrm>
                <a:off x="4866253" y="405098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Omni Channel</a:t>
                </a:r>
              </a:p>
              <a:p>
                <a:pPr algn="ctr" defTabSz="456758" fontAlgn="base"/>
                <a:r>
                  <a:rPr lang="en-US" sz="800" b="1" dirty="0">
                    <a:solidFill>
                      <a:schemeClr val="tx2"/>
                    </a:solidFill>
                    <a:latin typeface="+mj-lt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Interaction</a:t>
                </a:r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8A591103-48B7-734B-BDDD-10D6018D3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1283" y="4341839"/>
                <a:ext cx="695249" cy="78934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406CF1-3717-EB41-9470-EE7B688A5837}"/>
                </a:ext>
              </a:extLst>
            </p:cNvPr>
            <p:cNvGrpSpPr/>
            <p:nvPr/>
          </p:nvGrpSpPr>
          <p:grpSpPr>
            <a:xfrm>
              <a:off x="5222417" y="4493468"/>
              <a:ext cx="341018" cy="332780"/>
              <a:chOff x="4241125" y="3093411"/>
              <a:chExt cx="503245" cy="491091"/>
            </a:xfrm>
            <a:solidFill>
              <a:schemeClr val="accent2"/>
            </a:solidFill>
          </p:grpSpPr>
          <p:sp>
            <p:nvSpPr>
              <p:cNvPr id="111" name="Freeform 3945">
                <a:extLst>
                  <a:ext uri="{FF2B5EF4-FFF2-40B4-BE49-F238E27FC236}">
                    <a16:creationId xmlns:a16="http://schemas.microsoft.com/office/drawing/2014/main" id="{0218CF11-7237-C146-AAD5-1CAE3079B8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2682" y="3117722"/>
                <a:ext cx="381688" cy="466780"/>
              </a:xfrm>
              <a:custGeom>
                <a:avLst/>
                <a:gdLst/>
                <a:ahLst/>
                <a:cxnLst>
                  <a:cxn ang="0">
                    <a:pos x="107" y="78"/>
                  </a:cxn>
                  <a:cxn ang="0">
                    <a:pos x="107" y="5"/>
                  </a:cxn>
                  <a:cxn ang="0">
                    <a:pos x="97" y="0"/>
                  </a:cxn>
                  <a:cxn ang="0">
                    <a:pos x="97" y="78"/>
                  </a:cxn>
                  <a:cxn ang="0">
                    <a:pos x="86" y="90"/>
                  </a:cxn>
                  <a:cxn ang="0">
                    <a:pos x="66" y="90"/>
                  </a:cxn>
                  <a:cxn ang="0">
                    <a:pos x="66" y="91"/>
                  </a:cxn>
                  <a:cxn ang="0">
                    <a:pos x="65" y="100"/>
                  </a:cxn>
                  <a:cxn ang="0">
                    <a:pos x="86" y="100"/>
                  </a:cxn>
                  <a:cxn ang="0">
                    <a:pos x="97" y="112"/>
                  </a:cxn>
                  <a:cxn ang="0">
                    <a:pos x="97" y="134"/>
                  </a:cxn>
                  <a:cxn ang="0">
                    <a:pos x="72" y="159"/>
                  </a:cxn>
                  <a:cxn ang="0">
                    <a:pos x="67" y="159"/>
                  </a:cxn>
                  <a:cxn ang="0">
                    <a:pos x="50" y="147"/>
                  </a:cxn>
                  <a:cxn ang="0">
                    <a:pos x="33" y="161"/>
                  </a:cxn>
                  <a:cxn ang="0">
                    <a:pos x="0" y="188"/>
                  </a:cxn>
                  <a:cxn ang="0">
                    <a:pos x="9" y="192"/>
                  </a:cxn>
                  <a:cxn ang="0">
                    <a:pos x="34" y="171"/>
                  </a:cxn>
                  <a:cxn ang="0">
                    <a:pos x="50" y="182"/>
                  </a:cxn>
                  <a:cxn ang="0">
                    <a:pos x="67" y="169"/>
                  </a:cxn>
                  <a:cxn ang="0">
                    <a:pos x="72" y="169"/>
                  </a:cxn>
                  <a:cxn ang="0">
                    <a:pos x="107" y="134"/>
                  </a:cxn>
                  <a:cxn ang="0">
                    <a:pos x="107" y="134"/>
                  </a:cxn>
                  <a:cxn ang="0">
                    <a:pos x="107" y="112"/>
                  </a:cxn>
                  <a:cxn ang="0">
                    <a:pos x="119" y="100"/>
                  </a:cxn>
                  <a:cxn ang="0">
                    <a:pos x="157" y="100"/>
                  </a:cxn>
                  <a:cxn ang="0">
                    <a:pos x="157" y="95"/>
                  </a:cxn>
                  <a:cxn ang="0">
                    <a:pos x="157" y="90"/>
                  </a:cxn>
                  <a:cxn ang="0">
                    <a:pos x="119" y="90"/>
                  </a:cxn>
                  <a:cxn ang="0">
                    <a:pos x="107" y="78"/>
                  </a:cxn>
                  <a:cxn ang="0">
                    <a:pos x="50" y="172"/>
                  </a:cxn>
                  <a:cxn ang="0">
                    <a:pos x="43" y="164"/>
                  </a:cxn>
                  <a:cxn ang="0">
                    <a:pos x="50" y="157"/>
                  </a:cxn>
                  <a:cxn ang="0">
                    <a:pos x="58" y="164"/>
                  </a:cxn>
                  <a:cxn ang="0">
                    <a:pos x="50" y="172"/>
                  </a:cxn>
                </a:cxnLst>
                <a:rect l="0" t="0" r="r" b="b"/>
                <a:pathLst>
                  <a:path w="157" h="192">
                    <a:moveTo>
                      <a:pt x="107" y="78"/>
                    </a:moveTo>
                    <a:cubicBezTo>
                      <a:pt x="107" y="5"/>
                      <a:pt x="107" y="5"/>
                      <a:pt x="107" y="5"/>
                    </a:cubicBezTo>
                    <a:cubicBezTo>
                      <a:pt x="104" y="3"/>
                      <a:pt x="101" y="1"/>
                      <a:pt x="97" y="0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2" y="80"/>
                      <a:pt x="87" y="84"/>
                      <a:pt x="8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66" y="94"/>
                      <a:pt x="65" y="97"/>
                      <a:pt x="65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6"/>
                      <a:pt x="92" y="110"/>
                      <a:pt x="97" y="112"/>
                    </a:cubicBezTo>
                    <a:cubicBezTo>
                      <a:pt x="97" y="134"/>
                      <a:pt x="97" y="134"/>
                      <a:pt x="97" y="134"/>
                    </a:cubicBezTo>
                    <a:cubicBezTo>
                      <a:pt x="97" y="148"/>
                      <a:pt x="86" y="159"/>
                      <a:pt x="72" y="159"/>
                    </a:cubicBezTo>
                    <a:cubicBezTo>
                      <a:pt x="67" y="159"/>
                      <a:pt x="67" y="159"/>
                      <a:pt x="67" y="159"/>
                    </a:cubicBezTo>
                    <a:cubicBezTo>
                      <a:pt x="65" y="152"/>
                      <a:pt x="58" y="147"/>
                      <a:pt x="50" y="147"/>
                    </a:cubicBezTo>
                    <a:cubicBezTo>
                      <a:pt x="42" y="147"/>
                      <a:pt x="34" y="153"/>
                      <a:pt x="33" y="161"/>
                    </a:cubicBezTo>
                    <a:cubicBezTo>
                      <a:pt x="19" y="165"/>
                      <a:pt x="7" y="175"/>
                      <a:pt x="0" y="188"/>
                    </a:cubicBezTo>
                    <a:cubicBezTo>
                      <a:pt x="3" y="190"/>
                      <a:pt x="6" y="191"/>
                      <a:pt x="9" y="192"/>
                    </a:cubicBezTo>
                    <a:cubicBezTo>
                      <a:pt x="14" y="182"/>
                      <a:pt x="23" y="175"/>
                      <a:pt x="34" y="171"/>
                    </a:cubicBezTo>
                    <a:cubicBezTo>
                      <a:pt x="37" y="178"/>
                      <a:pt x="43" y="182"/>
                      <a:pt x="50" y="182"/>
                    </a:cubicBezTo>
                    <a:cubicBezTo>
                      <a:pt x="58" y="182"/>
                      <a:pt x="65" y="177"/>
                      <a:pt x="67" y="169"/>
                    </a:cubicBezTo>
                    <a:cubicBezTo>
                      <a:pt x="72" y="169"/>
                      <a:pt x="72" y="169"/>
                      <a:pt x="72" y="169"/>
                    </a:cubicBezTo>
                    <a:cubicBezTo>
                      <a:pt x="91" y="169"/>
                      <a:pt x="107" y="153"/>
                      <a:pt x="107" y="134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13" y="110"/>
                      <a:pt x="118" y="106"/>
                      <a:pt x="119" y="100"/>
                    </a:cubicBezTo>
                    <a:cubicBezTo>
                      <a:pt x="157" y="100"/>
                      <a:pt x="157" y="100"/>
                      <a:pt x="157" y="100"/>
                    </a:cubicBezTo>
                    <a:cubicBezTo>
                      <a:pt x="157" y="98"/>
                      <a:pt x="157" y="97"/>
                      <a:pt x="157" y="95"/>
                    </a:cubicBezTo>
                    <a:cubicBezTo>
                      <a:pt x="157" y="93"/>
                      <a:pt x="157" y="92"/>
                      <a:pt x="157" y="90"/>
                    </a:cubicBezTo>
                    <a:cubicBezTo>
                      <a:pt x="119" y="90"/>
                      <a:pt x="119" y="90"/>
                      <a:pt x="119" y="90"/>
                    </a:cubicBezTo>
                    <a:cubicBezTo>
                      <a:pt x="118" y="84"/>
                      <a:pt x="113" y="80"/>
                      <a:pt x="107" y="78"/>
                    </a:cubicBezTo>
                    <a:close/>
                    <a:moveTo>
                      <a:pt x="50" y="172"/>
                    </a:moveTo>
                    <a:cubicBezTo>
                      <a:pt x="46" y="172"/>
                      <a:pt x="43" y="169"/>
                      <a:pt x="43" y="164"/>
                    </a:cubicBezTo>
                    <a:cubicBezTo>
                      <a:pt x="43" y="160"/>
                      <a:pt x="46" y="157"/>
                      <a:pt x="50" y="157"/>
                    </a:cubicBezTo>
                    <a:cubicBezTo>
                      <a:pt x="55" y="157"/>
                      <a:pt x="58" y="160"/>
                      <a:pt x="58" y="164"/>
                    </a:cubicBezTo>
                    <a:cubicBezTo>
                      <a:pt x="58" y="169"/>
                      <a:pt x="55" y="172"/>
                      <a:pt x="50" y="17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947">
                <a:extLst>
                  <a:ext uri="{FF2B5EF4-FFF2-40B4-BE49-F238E27FC236}">
                    <a16:creationId xmlns:a16="http://schemas.microsoft.com/office/drawing/2014/main" id="{0D870117-93B9-8C4C-BF6E-C6D58E49B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41125" y="3304919"/>
                <a:ext cx="209078" cy="165318"/>
              </a:xfrm>
              <a:custGeom>
                <a:avLst/>
                <a:gdLst/>
                <a:ahLst/>
                <a:cxnLst>
                  <a:cxn ang="0">
                    <a:pos x="8" y="68"/>
                  </a:cxn>
                  <a:cxn ang="0">
                    <a:pos x="8" y="65"/>
                  </a:cxn>
                  <a:cxn ang="0">
                    <a:pos x="33" y="26"/>
                  </a:cxn>
                  <a:cxn ang="0">
                    <a:pos x="49" y="36"/>
                  </a:cxn>
                  <a:cxn ang="0">
                    <a:pos x="66" y="23"/>
                  </a:cxn>
                  <a:cxn ang="0">
                    <a:pos x="68" y="23"/>
                  </a:cxn>
                  <a:cxn ang="0">
                    <a:pos x="84" y="23"/>
                  </a:cxn>
                  <a:cxn ang="0">
                    <a:pos x="86" y="14"/>
                  </a:cxn>
                  <a:cxn ang="0">
                    <a:pos x="86" y="13"/>
                  </a:cxn>
                  <a:cxn ang="0">
                    <a:pos x="68" y="13"/>
                  </a:cxn>
                  <a:cxn ang="0">
                    <a:pos x="66" y="13"/>
                  </a:cxn>
                  <a:cxn ang="0">
                    <a:pos x="49" y="0"/>
                  </a:cxn>
                  <a:cxn ang="0">
                    <a:pos x="31" y="16"/>
                  </a:cxn>
                  <a:cxn ang="0">
                    <a:pos x="0" y="50"/>
                  </a:cxn>
                  <a:cxn ang="0">
                    <a:pos x="8" y="68"/>
                  </a:cxn>
                  <a:cxn ang="0">
                    <a:pos x="49" y="10"/>
                  </a:cxn>
                  <a:cxn ang="0">
                    <a:pos x="57" y="18"/>
                  </a:cxn>
                  <a:cxn ang="0">
                    <a:pos x="49" y="26"/>
                  </a:cxn>
                  <a:cxn ang="0">
                    <a:pos x="41" y="18"/>
                  </a:cxn>
                  <a:cxn ang="0">
                    <a:pos x="49" y="10"/>
                  </a:cxn>
                </a:cxnLst>
                <a:rect l="0" t="0" r="r" b="b"/>
                <a:pathLst>
                  <a:path w="86" h="68">
                    <a:moveTo>
                      <a:pt x="8" y="68"/>
                    </a:moveTo>
                    <a:cubicBezTo>
                      <a:pt x="8" y="65"/>
                      <a:pt x="8" y="65"/>
                      <a:pt x="8" y="65"/>
                    </a:cubicBezTo>
                    <a:cubicBezTo>
                      <a:pt x="8" y="48"/>
                      <a:pt x="18" y="33"/>
                      <a:pt x="33" y="26"/>
                    </a:cubicBezTo>
                    <a:cubicBezTo>
                      <a:pt x="36" y="32"/>
                      <a:pt x="42" y="36"/>
                      <a:pt x="49" y="36"/>
                    </a:cubicBezTo>
                    <a:cubicBezTo>
                      <a:pt x="57" y="36"/>
                      <a:pt x="64" y="30"/>
                      <a:pt x="66" y="23"/>
                    </a:cubicBezTo>
                    <a:cubicBezTo>
                      <a:pt x="67" y="23"/>
                      <a:pt x="67" y="23"/>
                      <a:pt x="68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5" y="20"/>
                      <a:pt x="86" y="17"/>
                      <a:pt x="86" y="14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4" y="6"/>
                      <a:pt x="57" y="0"/>
                      <a:pt x="49" y="0"/>
                    </a:cubicBezTo>
                    <a:cubicBezTo>
                      <a:pt x="40" y="0"/>
                      <a:pt x="32" y="7"/>
                      <a:pt x="31" y="16"/>
                    </a:cubicBezTo>
                    <a:cubicBezTo>
                      <a:pt x="16" y="22"/>
                      <a:pt x="5" y="34"/>
                      <a:pt x="0" y="50"/>
                    </a:cubicBezTo>
                    <a:cubicBezTo>
                      <a:pt x="2" y="56"/>
                      <a:pt x="5" y="62"/>
                      <a:pt x="8" y="68"/>
                    </a:cubicBezTo>
                    <a:close/>
                    <a:moveTo>
                      <a:pt x="49" y="10"/>
                    </a:moveTo>
                    <a:cubicBezTo>
                      <a:pt x="53" y="10"/>
                      <a:pt x="57" y="14"/>
                      <a:pt x="57" y="18"/>
                    </a:cubicBezTo>
                    <a:cubicBezTo>
                      <a:pt x="57" y="22"/>
                      <a:pt x="53" y="26"/>
                      <a:pt x="49" y="26"/>
                    </a:cubicBezTo>
                    <a:cubicBezTo>
                      <a:pt x="45" y="26"/>
                      <a:pt x="41" y="22"/>
                      <a:pt x="41" y="18"/>
                    </a:cubicBezTo>
                    <a:cubicBezTo>
                      <a:pt x="41" y="14"/>
                      <a:pt x="45" y="10"/>
                      <a:pt x="49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948">
                <a:extLst>
                  <a:ext uri="{FF2B5EF4-FFF2-40B4-BE49-F238E27FC236}">
                    <a16:creationId xmlns:a16="http://schemas.microsoft.com/office/drawing/2014/main" id="{6553F020-7DF8-2940-8E60-934540A23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886" y="3285469"/>
                <a:ext cx="213941" cy="179905"/>
              </a:xfrm>
              <a:custGeom>
                <a:avLst/>
                <a:gdLst/>
                <a:ahLst/>
                <a:cxnLst>
                  <a:cxn ang="0">
                    <a:pos x="88" y="22"/>
                  </a:cxn>
                  <a:cxn ang="0">
                    <a:pos x="88" y="0"/>
                  </a:cxn>
                  <a:cxn ang="0">
                    <a:pos x="78" y="0"/>
                  </a:cxn>
                  <a:cxn ang="0">
                    <a:pos x="78" y="22"/>
                  </a:cxn>
                  <a:cxn ang="0">
                    <a:pos x="36" y="64"/>
                  </a:cxn>
                  <a:cxn ang="0">
                    <a:pos x="0" y="64"/>
                  </a:cxn>
                  <a:cxn ang="0">
                    <a:pos x="0" y="74"/>
                  </a:cxn>
                  <a:cxn ang="0">
                    <a:pos x="36" y="74"/>
                  </a:cxn>
                  <a:cxn ang="0">
                    <a:pos x="88" y="22"/>
                  </a:cxn>
                </a:cxnLst>
                <a:rect l="0" t="0" r="r" b="b"/>
                <a:pathLst>
                  <a:path w="88" h="74">
                    <a:moveTo>
                      <a:pt x="88" y="22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45"/>
                      <a:pt x="59" y="64"/>
                      <a:pt x="36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64" y="74"/>
                      <a:pt x="88" y="51"/>
                      <a:pt x="8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949">
                <a:extLst>
                  <a:ext uri="{FF2B5EF4-FFF2-40B4-BE49-F238E27FC236}">
                    <a16:creationId xmlns:a16="http://schemas.microsoft.com/office/drawing/2014/main" id="{2B5C71EC-854C-7B4E-AB13-B38FB48F9A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910" y="3093411"/>
                <a:ext cx="85090" cy="119126"/>
              </a:xfrm>
              <a:custGeom>
                <a:avLst/>
                <a:gdLst/>
                <a:ahLst/>
                <a:cxnLst>
                  <a:cxn ang="0">
                    <a:pos x="13" y="34"/>
                  </a:cxn>
                  <a:cxn ang="0">
                    <a:pos x="13" y="49"/>
                  </a:cxn>
                  <a:cxn ang="0">
                    <a:pos x="23" y="49"/>
                  </a:cxn>
                  <a:cxn ang="0">
                    <a:pos x="23" y="34"/>
                  </a:cxn>
                  <a:cxn ang="0">
                    <a:pos x="35" y="17"/>
                  </a:cxn>
                  <a:cxn ang="0">
                    <a:pos x="18" y="0"/>
                  </a:cxn>
                  <a:cxn ang="0">
                    <a:pos x="0" y="17"/>
                  </a:cxn>
                  <a:cxn ang="0">
                    <a:pos x="13" y="34"/>
                  </a:cxn>
                  <a:cxn ang="0">
                    <a:pos x="18" y="10"/>
                  </a:cxn>
                  <a:cxn ang="0">
                    <a:pos x="25" y="17"/>
                  </a:cxn>
                  <a:cxn ang="0">
                    <a:pos x="18" y="25"/>
                  </a:cxn>
                  <a:cxn ang="0">
                    <a:pos x="10" y="17"/>
                  </a:cxn>
                  <a:cxn ang="0">
                    <a:pos x="18" y="10"/>
                  </a:cxn>
                </a:cxnLst>
                <a:rect l="0" t="0" r="r" b="b"/>
                <a:pathLst>
                  <a:path w="35" h="49">
                    <a:moveTo>
                      <a:pt x="13" y="34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0" y="32"/>
                      <a:pt x="35" y="25"/>
                      <a:pt x="35" y="17"/>
                    </a:cubicBezTo>
                    <a:cubicBezTo>
                      <a:pt x="35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5"/>
                      <a:pt x="5" y="32"/>
                      <a:pt x="13" y="34"/>
                    </a:cubicBezTo>
                    <a:close/>
                    <a:moveTo>
                      <a:pt x="18" y="10"/>
                    </a:moveTo>
                    <a:cubicBezTo>
                      <a:pt x="22" y="10"/>
                      <a:pt x="25" y="13"/>
                      <a:pt x="25" y="17"/>
                    </a:cubicBezTo>
                    <a:cubicBezTo>
                      <a:pt x="25" y="22"/>
                      <a:pt x="22" y="25"/>
                      <a:pt x="18" y="25"/>
                    </a:cubicBezTo>
                    <a:cubicBezTo>
                      <a:pt x="13" y="25"/>
                      <a:pt x="10" y="22"/>
                      <a:pt x="10" y="17"/>
                    </a:cubicBezTo>
                    <a:cubicBezTo>
                      <a:pt x="10" y="13"/>
                      <a:pt x="13" y="10"/>
                      <a:pt x="1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950">
                <a:extLst>
                  <a:ext uri="{FF2B5EF4-FFF2-40B4-BE49-F238E27FC236}">
                    <a16:creationId xmlns:a16="http://schemas.microsoft.com/office/drawing/2014/main" id="{1DBA3243-9C00-994F-8541-BDE2B1951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558" y="3236863"/>
                <a:ext cx="330635" cy="24311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36" y="10"/>
                  </a:cxn>
                  <a:cxn ang="0">
                    <a:pos x="136" y="0"/>
                  </a:cxn>
                  <a:cxn ang="0">
                    <a:pos x="4" y="0"/>
                  </a:cxn>
                  <a:cxn ang="0">
                    <a:pos x="0" y="10"/>
                  </a:cxn>
                </a:cxnLst>
                <a:rect l="0" t="0" r="r" b="b"/>
                <a:pathLst>
                  <a:path w="136" h="10">
                    <a:moveTo>
                      <a:pt x="0" y="10"/>
                    </a:moveTo>
                    <a:cubicBezTo>
                      <a:pt x="136" y="10"/>
                      <a:pt x="136" y="10"/>
                      <a:pt x="136" y="1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7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B2F300-70D9-9B44-87C6-863AB2FD0CDE}"/>
              </a:ext>
            </a:extLst>
          </p:cNvPr>
          <p:cNvGrpSpPr/>
          <p:nvPr/>
        </p:nvGrpSpPr>
        <p:grpSpPr>
          <a:xfrm>
            <a:off x="3482481" y="3959074"/>
            <a:ext cx="914400" cy="974822"/>
            <a:chOff x="3972282" y="4152586"/>
            <a:chExt cx="914400" cy="97482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23FAEF-F0A4-0F43-984E-7BBE7501FABF}"/>
                </a:ext>
              </a:extLst>
            </p:cNvPr>
            <p:cNvSpPr txBox="1"/>
            <p:nvPr/>
          </p:nvSpPr>
          <p:spPr>
            <a:xfrm>
              <a:off x="3972282" y="4152586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tx2"/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Preferences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FA1F0FDD-4EA9-E146-AE16-2ED716A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96618" y="4338065"/>
              <a:ext cx="695249" cy="789343"/>
            </a:xfrm>
            <a:prstGeom prst="rect">
              <a:avLst/>
            </a:prstGeom>
          </p:spPr>
        </p:pic>
        <p:sp>
          <p:nvSpPr>
            <p:cNvPr id="122" name="Freeform 3785">
              <a:extLst>
                <a:ext uri="{FF2B5EF4-FFF2-40B4-BE49-F238E27FC236}">
                  <a16:creationId xmlns:a16="http://schemas.microsoft.com/office/drawing/2014/main" id="{C02FD8E2-C754-C44F-8C4D-6FAF8A8669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4883" y="4506782"/>
              <a:ext cx="332222" cy="273454"/>
            </a:xfrm>
            <a:custGeom>
              <a:avLst/>
              <a:gdLst/>
              <a:ahLst/>
              <a:cxnLst>
                <a:cxn ang="0">
                  <a:pos x="129" y="54"/>
                </a:cxn>
                <a:cxn ang="0">
                  <a:pos x="108" y="35"/>
                </a:cxn>
                <a:cxn ang="0">
                  <a:pos x="103" y="11"/>
                </a:cxn>
                <a:cxn ang="0">
                  <a:pos x="75" y="12"/>
                </a:cxn>
                <a:cxn ang="0">
                  <a:pos x="55" y="0"/>
                </a:cxn>
                <a:cxn ang="0">
                  <a:pos x="35" y="20"/>
                </a:cxn>
                <a:cxn ang="0">
                  <a:pos x="12" y="26"/>
                </a:cxn>
                <a:cxn ang="0">
                  <a:pos x="13" y="54"/>
                </a:cxn>
                <a:cxn ang="0">
                  <a:pos x="0" y="74"/>
                </a:cxn>
                <a:cxn ang="0">
                  <a:pos x="21" y="94"/>
                </a:cxn>
                <a:cxn ang="0">
                  <a:pos x="26" y="117"/>
                </a:cxn>
                <a:cxn ang="0">
                  <a:pos x="55" y="116"/>
                </a:cxn>
                <a:cxn ang="0">
                  <a:pos x="75" y="129"/>
                </a:cxn>
                <a:cxn ang="0">
                  <a:pos x="94" y="108"/>
                </a:cxn>
                <a:cxn ang="0">
                  <a:pos x="118" y="103"/>
                </a:cxn>
                <a:cxn ang="0">
                  <a:pos x="117" y="74"/>
                </a:cxn>
                <a:cxn ang="0">
                  <a:pos x="65" y="105"/>
                </a:cxn>
                <a:cxn ang="0">
                  <a:pos x="65" y="23"/>
                </a:cxn>
                <a:cxn ang="0">
                  <a:pos x="65" y="105"/>
                </a:cxn>
                <a:cxn ang="0">
                  <a:pos x="34" y="64"/>
                </a:cxn>
                <a:cxn ang="0">
                  <a:pos x="96" y="64"/>
                </a:cxn>
                <a:cxn ang="0">
                  <a:pos x="65" y="78"/>
                </a:cxn>
                <a:cxn ang="0">
                  <a:pos x="65" y="51"/>
                </a:cxn>
                <a:cxn ang="0">
                  <a:pos x="65" y="78"/>
                </a:cxn>
                <a:cxn ang="0">
                  <a:pos x="194" y="122"/>
                </a:cxn>
                <a:cxn ang="0">
                  <a:pos x="182" y="107"/>
                </a:cxn>
                <a:cxn ang="0">
                  <a:pos x="176" y="87"/>
                </a:cxn>
                <a:cxn ang="0">
                  <a:pos x="157" y="90"/>
                </a:cxn>
                <a:cxn ang="0">
                  <a:pos x="136" y="86"/>
                </a:cxn>
                <a:cxn ang="0">
                  <a:pos x="130" y="104"/>
                </a:cxn>
                <a:cxn ang="0">
                  <a:pos x="115" y="119"/>
                </a:cxn>
                <a:cxn ang="0">
                  <a:pos x="128" y="134"/>
                </a:cxn>
                <a:cxn ang="0">
                  <a:pos x="134" y="154"/>
                </a:cxn>
                <a:cxn ang="0">
                  <a:pos x="153" y="151"/>
                </a:cxn>
                <a:cxn ang="0">
                  <a:pos x="173" y="156"/>
                </a:cxn>
                <a:cxn ang="0">
                  <a:pos x="180" y="138"/>
                </a:cxn>
                <a:cxn ang="0">
                  <a:pos x="160" y="132"/>
                </a:cxn>
                <a:cxn ang="0">
                  <a:pos x="150" y="110"/>
                </a:cxn>
                <a:cxn ang="0">
                  <a:pos x="160" y="132"/>
                </a:cxn>
              </a:cxnLst>
              <a:rect l="0" t="0" r="r" b="b"/>
              <a:pathLst>
                <a:path w="194" h="160">
                  <a:moveTo>
                    <a:pt x="129" y="74"/>
                  </a:moveTo>
                  <a:cubicBezTo>
                    <a:pt x="129" y="54"/>
                    <a:pt x="129" y="54"/>
                    <a:pt x="129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5" y="47"/>
                    <a:pt x="112" y="40"/>
                    <a:pt x="108" y="3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89" y="17"/>
                    <a:pt x="82" y="14"/>
                    <a:pt x="75" y="1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48" y="14"/>
                    <a:pt x="41" y="17"/>
                    <a:pt x="35" y="2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7" y="40"/>
                    <a:pt x="15" y="47"/>
                    <a:pt x="1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5" y="81"/>
                    <a:pt x="17" y="88"/>
                    <a:pt x="21" y="94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41" y="112"/>
                    <a:pt x="48" y="114"/>
                    <a:pt x="55" y="116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82" y="114"/>
                    <a:pt x="89" y="112"/>
                    <a:pt x="94" y="108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12" y="88"/>
                    <a:pt x="115" y="81"/>
                    <a:pt x="117" y="74"/>
                  </a:cubicBezTo>
                  <a:lnTo>
                    <a:pt x="129" y="74"/>
                  </a:lnTo>
                  <a:close/>
                  <a:moveTo>
                    <a:pt x="65" y="105"/>
                  </a:moveTo>
                  <a:cubicBezTo>
                    <a:pt x="42" y="105"/>
                    <a:pt x="24" y="87"/>
                    <a:pt x="24" y="64"/>
                  </a:cubicBezTo>
                  <a:cubicBezTo>
                    <a:pt x="24" y="41"/>
                    <a:pt x="42" y="23"/>
                    <a:pt x="65" y="23"/>
                  </a:cubicBezTo>
                  <a:cubicBezTo>
                    <a:pt x="88" y="23"/>
                    <a:pt x="106" y="41"/>
                    <a:pt x="106" y="64"/>
                  </a:cubicBezTo>
                  <a:cubicBezTo>
                    <a:pt x="106" y="87"/>
                    <a:pt x="88" y="105"/>
                    <a:pt x="65" y="105"/>
                  </a:cubicBezTo>
                  <a:close/>
                  <a:moveTo>
                    <a:pt x="65" y="33"/>
                  </a:moveTo>
                  <a:cubicBezTo>
                    <a:pt x="48" y="33"/>
                    <a:pt x="34" y="47"/>
                    <a:pt x="34" y="64"/>
                  </a:cubicBezTo>
                  <a:cubicBezTo>
                    <a:pt x="34" y="81"/>
                    <a:pt x="48" y="95"/>
                    <a:pt x="65" y="95"/>
                  </a:cubicBezTo>
                  <a:cubicBezTo>
                    <a:pt x="82" y="95"/>
                    <a:pt x="96" y="81"/>
                    <a:pt x="96" y="64"/>
                  </a:cubicBezTo>
                  <a:cubicBezTo>
                    <a:pt x="96" y="47"/>
                    <a:pt x="82" y="33"/>
                    <a:pt x="65" y="33"/>
                  </a:cubicBezTo>
                  <a:close/>
                  <a:moveTo>
                    <a:pt x="65" y="78"/>
                  </a:moveTo>
                  <a:cubicBezTo>
                    <a:pt x="57" y="78"/>
                    <a:pt x="51" y="72"/>
                    <a:pt x="51" y="64"/>
                  </a:cubicBezTo>
                  <a:cubicBezTo>
                    <a:pt x="51" y="57"/>
                    <a:pt x="57" y="51"/>
                    <a:pt x="65" y="51"/>
                  </a:cubicBezTo>
                  <a:cubicBezTo>
                    <a:pt x="72" y="51"/>
                    <a:pt x="78" y="57"/>
                    <a:pt x="78" y="64"/>
                  </a:cubicBezTo>
                  <a:cubicBezTo>
                    <a:pt x="78" y="72"/>
                    <a:pt x="72" y="78"/>
                    <a:pt x="65" y="78"/>
                  </a:cubicBezTo>
                  <a:close/>
                  <a:moveTo>
                    <a:pt x="185" y="124"/>
                  </a:moveTo>
                  <a:cubicBezTo>
                    <a:pt x="194" y="122"/>
                    <a:pt x="194" y="122"/>
                    <a:pt x="194" y="122"/>
                  </a:cubicBezTo>
                  <a:cubicBezTo>
                    <a:pt x="191" y="106"/>
                    <a:pt x="191" y="106"/>
                    <a:pt x="191" y="106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0" y="103"/>
                    <a:pt x="177" y="99"/>
                    <a:pt x="173" y="96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2" y="90"/>
                    <a:pt x="147" y="91"/>
                    <a:pt x="143" y="93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7" y="108"/>
                    <a:pt x="125" y="113"/>
                    <a:pt x="125" y="117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8" y="136"/>
                    <a:pt x="118" y="136"/>
                    <a:pt x="118" y="136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30" y="139"/>
                    <a:pt x="133" y="142"/>
                    <a:pt x="137" y="14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8" y="151"/>
                    <a:pt x="162" y="151"/>
                    <a:pt x="167" y="149"/>
                  </a:cubicBezTo>
                  <a:cubicBezTo>
                    <a:pt x="173" y="156"/>
                    <a:pt x="173" y="156"/>
                    <a:pt x="173" y="156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3" y="134"/>
                    <a:pt x="184" y="129"/>
                    <a:pt x="185" y="124"/>
                  </a:cubicBezTo>
                  <a:close/>
                  <a:moveTo>
                    <a:pt x="160" y="132"/>
                  </a:moveTo>
                  <a:cubicBezTo>
                    <a:pt x="154" y="134"/>
                    <a:pt x="147" y="132"/>
                    <a:pt x="144" y="126"/>
                  </a:cubicBezTo>
                  <a:cubicBezTo>
                    <a:pt x="141" y="120"/>
                    <a:pt x="144" y="113"/>
                    <a:pt x="150" y="110"/>
                  </a:cubicBezTo>
                  <a:cubicBezTo>
                    <a:pt x="156" y="107"/>
                    <a:pt x="163" y="110"/>
                    <a:pt x="166" y="116"/>
                  </a:cubicBezTo>
                  <a:cubicBezTo>
                    <a:pt x="168" y="122"/>
                    <a:pt x="166" y="129"/>
                    <a:pt x="160" y="13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D862219-A46E-6C42-A138-721E55C6A911}"/>
              </a:ext>
            </a:extLst>
          </p:cNvPr>
          <p:cNvGrpSpPr/>
          <p:nvPr/>
        </p:nvGrpSpPr>
        <p:grpSpPr>
          <a:xfrm>
            <a:off x="5918556" y="3798393"/>
            <a:ext cx="914400" cy="1188700"/>
            <a:chOff x="6730221" y="3958750"/>
            <a:chExt cx="914400" cy="118870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F5339DA-6DA2-1443-81A5-E0C07B7E5264}"/>
                </a:ext>
              </a:extLst>
            </p:cNvPr>
            <p:cNvSpPr txBox="1"/>
            <p:nvPr/>
          </p:nvSpPr>
          <p:spPr>
            <a:xfrm>
              <a:off x="6730221" y="395875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Enterprise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Integration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Platform</a:t>
              </a:r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F0BD3B6-7E6D-1F4B-B1C6-29F0CF64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9610" y="4327716"/>
              <a:ext cx="712578" cy="81973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8D5C3A-BE21-A74D-8CD9-B7E0392EA58D}"/>
              </a:ext>
            </a:extLst>
          </p:cNvPr>
          <p:cNvGrpSpPr/>
          <p:nvPr/>
        </p:nvGrpSpPr>
        <p:grpSpPr>
          <a:xfrm>
            <a:off x="8017199" y="3860900"/>
            <a:ext cx="914400" cy="1076984"/>
            <a:chOff x="7740605" y="4024298"/>
            <a:chExt cx="914400" cy="107698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ACE5E79-3579-3049-9A10-75D4EA190570}"/>
                </a:ext>
              </a:extLst>
            </p:cNvPr>
            <p:cNvSpPr txBox="1"/>
            <p:nvPr/>
          </p:nvSpPr>
          <p:spPr>
            <a:xfrm>
              <a:off x="7740605" y="4024298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Account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 Life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D5F545-6AF1-704F-803C-967B1C7B1CB3}"/>
                </a:ext>
              </a:extLst>
            </p:cNvPr>
            <p:cNvGrpSpPr/>
            <p:nvPr/>
          </p:nvGrpSpPr>
          <p:grpSpPr>
            <a:xfrm>
              <a:off x="7848894" y="4311939"/>
              <a:ext cx="695249" cy="789343"/>
              <a:chOff x="7838624" y="4323997"/>
              <a:chExt cx="695249" cy="789343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DB16AD63-9EEF-5E49-A47A-A0CD991BD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38624" y="4323997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50" name="Freeform 389">
                <a:extLst>
                  <a:ext uri="{FF2B5EF4-FFF2-40B4-BE49-F238E27FC236}">
                    <a16:creationId xmlns:a16="http://schemas.microsoft.com/office/drawing/2014/main" id="{60B65753-E046-FA4D-ACCD-9A94C7E6C4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1286" y="4520713"/>
                <a:ext cx="339248" cy="237314"/>
              </a:xfrm>
              <a:custGeom>
                <a:avLst/>
                <a:gdLst>
                  <a:gd name="T0" fmla="*/ 321 w 321"/>
                  <a:gd name="T1" fmla="*/ 160 h 224"/>
                  <a:gd name="T2" fmla="*/ 129 w 321"/>
                  <a:gd name="T3" fmla="*/ 170 h 224"/>
                  <a:gd name="T4" fmla="*/ 129 w 321"/>
                  <a:gd name="T5" fmla="*/ 149 h 224"/>
                  <a:gd name="T6" fmla="*/ 299 w 321"/>
                  <a:gd name="T7" fmla="*/ 21 h 224"/>
                  <a:gd name="T8" fmla="*/ 75 w 321"/>
                  <a:gd name="T9" fmla="*/ 32 h 224"/>
                  <a:gd name="T10" fmla="*/ 54 w 321"/>
                  <a:gd name="T11" fmla="*/ 32 h 224"/>
                  <a:gd name="T12" fmla="*/ 65 w 321"/>
                  <a:gd name="T13" fmla="*/ 0 h 224"/>
                  <a:gd name="T14" fmla="*/ 321 w 321"/>
                  <a:gd name="T15" fmla="*/ 10 h 224"/>
                  <a:gd name="T16" fmla="*/ 90 w 321"/>
                  <a:gd name="T17" fmla="*/ 193 h 224"/>
                  <a:gd name="T18" fmla="*/ 101 w 321"/>
                  <a:gd name="T19" fmla="*/ 136 h 224"/>
                  <a:gd name="T20" fmla="*/ 54 w 321"/>
                  <a:gd name="T21" fmla="*/ 58 h 224"/>
                  <a:gd name="T22" fmla="*/ 54 w 321"/>
                  <a:gd name="T23" fmla="*/ 58 h 224"/>
                  <a:gd name="T24" fmla="*/ 54 w 321"/>
                  <a:gd name="T25" fmla="*/ 58 h 224"/>
                  <a:gd name="T26" fmla="*/ 6 w 321"/>
                  <a:gd name="T27" fmla="*/ 136 h 224"/>
                  <a:gd name="T28" fmla="*/ 18 w 321"/>
                  <a:gd name="T29" fmla="*/ 192 h 224"/>
                  <a:gd name="T30" fmla="*/ 22 w 321"/>
                  <a:gd name="T31" fmla="*/ 213 h 224"/>
                  <a:gd name="T32" fmla="*/ 42 w 321"/>
                  <a:gd name="T33" fmla="*/ 190 h 224"/>
                  <a:gd name="T34" fmla="*/ 27 w 321"/>
                  <a:gd name="T35" fmla="*/ 131 h 224"/>
                  <a:gd name="T36" fmla="*/ 54 w 321"/>
                  <a:gd name="T37" fmla="*/ 80 h 224"/>
                  <a:gd name="T38" fmla="*/ 54 w 321"/>
                  <a:gd name="T39" fmla="*/ 80 h 224"/>
                  <a:gd name="T40" fmla="*/ 81 w 321"/>
                  <a:gd name="T41" fmla="*/ 131 h 224"/>
                  <a:gd name="T42" fmla="*/ 65 w 321"/>
                  <a:gd name="T43" fmla="*/ 190 h 224"/>
                  <a:gd name="T44" fmla="*/ 99 w 321"/>
                  <a:gd name="T45" fmla="*/ 216 h 224"/>
                  <a:gd name="T46" fmla="*/ 128 w 321"/>
                  <a:gd name="T47" fmla="*/ 224 h 224"/>
                  <a:gd name="T48" fmla="*/ 135 w 321"/>
                  <a:gd name="T49" fmla="*/ 206 h 224"/>
                  <a:gd name="T50" fmla="*/ 139 w 321"/>
                  <a:gd name="T51" fmla="*/ 74 h 224"/>
                  <a:gd name="T52" fmla="*/ 278 w 321"/>
                  <a:gd name="T53" fmla="*/ 64 h 224"/>
                  <a:gd name="T54" fmla="*/ 139 w 321"/>
                  <a:gd name="T55" fmla="*/ 53 h 224"/>
                  <a:gd name="T56" fmla="*/ 139 w 321"/>
                  <a:gd name="T57" fmla="*/ 74 h 224"/>
                  <a:gd name="T58" fmla="*/ 267 w 321"/>
                  <a:gd name="T59" fmla="*/ 117 h 224"/>
                  <a:gd name="T60" fmla="*/ 267 w 321"/>
                  <a:gd name="T61" fmla="*/ 96 h 224"/>
                  <a:gd name="T62" fmla="*/ 129 w 321"/>
                  <a:gd name="T63" fmla="*/ 10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24">
                    <a:moveTo>
                      <a:pt x="321" y="10"/>
                    </a:moveTo>
                    <a:cubicBezTo>
                      <a:pt x="321" y="160"/>
                      <a:pt x="321" y="160"/>
                      <a:pt x="321" y="160"/>
                    </a:cubicBezTo>
                    <a:cubicBezTo>
                      <a:pt x="321" y="166"/>
                      <a:pt x="316" y="170"/>
                      <a:pt x="310" y="170"/>
                    </a:cubicBezTo>
                    <a:cubicBezTo>
                      <a:pt x="129" y="170"/>
                      <a:pt x="129" y="170"/>
                      <a:pt x="129" y="170"/>
                    </a:cubicBezTo>
                    <a:cubicBezTo>
                      <a:pt x="123" y="170"/>
                      <a:pt x="118" y="166"/>
                      <a:pt x="118" y="160"/>
                    </a:cubicBezTo>
                    <a:cubicBezTo>
                      <a:pt x="118" y="154"/>
                      <a:pt x="123" y="149"/>
                      <a:pt x="129" y="149"/>
                    </a:cubicBezTo>
                    <a:cubicBezTo>
                      <a:pt x="299" y="149"/>
                      <a:pt x="299" y="149"/>
                      <a:pt x="299" y="149"/>
                    </a:cubicBezTo>
                    <a:cubicBezTo>
                      <a:pt x="299" y="21"/>
                      <a:pt x="299" y="21"/>
                      <a:pt x="299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8"/>
                      <a:pt x="71" y="42"/>
                      <a:pt x="65" y="42"/>
                    </a:cubicBezTo>
                    <a:cubicBezTo>
                      <a:pt x="59" y="42"/>
                      <a:pt x="54" y="38"/>
                      <a:pt x="54" y="32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4"/>
                      <a:pt x="59" y="0"/>
                      <a:pt x="65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16" y="0"/>
                      <a:pt x="321" y="4"/>
                      <a:pt x="321" y="10"/>
                    </a:cubicBezTo>
                    <a:close/>
                    <a:moveTo>
                      <a:pt x="103" y="195"/>
                    </a:moveTo>
                    <a:cubicBezTo>
                      <a:pt x="98" y="194"/>
                      <a:pt x="92" y="193"/>
                      <a:pt x="90" y="193"/>
                    </a:cubicBezTo>
                    <a:cubicBezTo>
                      <a:pt x="88" y="191"/>
                      <a:pt x="84" y="180"/>
                      <a:pt x="85" y="176"/>
                    </a:cubicBezTo>
                    <a:cubicBezTo>
                      <a:pt x="91" y="166"/>
                      <a:pt x="98" y="150"/>
                      <a:pt x="101" y="136"/>
                    </a:cubicBezTo>
                    <a:cubicBezTo>
                      <a:pt x="108" y="110"/>
                      <a:pt x="105" y="90"/>
                      <a:pt x="94" y="77"/>
                    </a:cubicBezTo>
                    <a:cubicBezTo>
                      <a:pt x="80" y="59"/>
                      <a:pt x="58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1" y="58"/>
                      <a:pt x="28" y="59"/>
                      <a:pt x="14" y="77"/>
                    </a:cubicBezTo>
                    <a:cubicBezTo>
                      <a:pt x="3" y="90"/>
                      <a:pt x="0" y="110"/>
                      <a:pt x="6" y="136"/>
                    </a:cubicBezTo>
                    <a:cubicBezTo>
                      <a:pt x="10" y="150"/>
                      <a:pt x="17" y="166"/>
                      <a:pt x="23" y="176"/>
                    </a:cubicBezTo>
                    <a:cubicBezTo>
                      <a:pt x="24" y="180"/>
                      <a:pt x="20" y="191"/>
                      <a:pt x="18" y="192"/>
                    </a:cubicBezTo>
                    <a:cubicBezTo>
                      <a:pt x="13" y="194"/>
                      <a:pt x="10" y="201"/>
                      <a:pt x="12" y="206"/>
                    </a:cubicBezTo>
                    <a:cubicBezTo>
                      <a:pt x="14" y="210"/>
                      <a:pt x="18" y="213"/>
                      <a:pt x="22" y="213"/>
                    </a:cubicBezTo>
                    <a:cubicBezTo>
                      <a:pt x="23" y="213"/>
                      <a:pt x="25" y="213"/>
                      <a:pt x="26" y="212"/>
                    </a:cubicBezTo>
                    <a:cubicBezTo>
                      <a:pt x="36" y="209"/>
                      <a:pt x="40" y="197"/>
                      <a:pt x="42" y="190"/>
                    </a:cubicBezTo>
                    <a:cubicBezTo>
                      <a:pt x="44" y="184"/>
                      <a:pt x="47" y="172"/>
                      <a:pt x="41" y="164"/>
                    </a:cubicBezTo>
                    <a:cubicBezTo>
                      <a:pt x="36" y="157"/>
                      <a:pt x="30" y="142"/>
                      <a:pt x="27" y="131"/>
                    </a:cubicBezTo>
                    <a:cubicBezTo>
                      <a:pt x="23" y="112"/>
                      <a:pt x="24" y="99"/>
                      <a:pt x="30" y="90"/>
                    </a:cubicBezTo>
                    <a:cubicBezTo>
                      <a:pt x="39" y="80"/>
                      <a:pt x="53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69" y="80"/>
                      <a:pt x="77" y="90"/>
                    </a:cubicBezTo>
                    <a:cubicBezTo>
                      <a:pt x="84" y="98"/>
                      <a:pt x="85" y="112"/>
                      <a:pt x="81" y="131"/>
                    </a:cubicBezTo>
                    <a:cubicBezTo>
                      <a:pt x="78" y="142"/>
                      <a:pt x="72" y="157"/>
                      <a:pt x="66" y="164"/>
                    </a:cubicBezTo>
                    <a:cubicBezTo>
                      <a:pt x="61" y="172"/>
                      <a:pt x="64" y="183"/>
                      <a:pt x="65" y="190"/>
                    </a:cubicBezTo>
                    <a:cubicBezTo>
                      <a:pt x="67" y="197"/>
                      <a:pt x="72" y="209"/>
                      <a:pt x="82" y="212"/>
                    </a:cubicBezTo>
                    <a:cubicBezTo>
                      <a:pt x="86" y="214"/>
                      <a:pt x="92" y="215"/>
                      <a:pt x="99" y="216"/>
                    </a:cubicBezTo>
                    <a:cubicBezTo>
                      <a:pt x="105" y="217"/>
                      <a:pt x="118" y="219"/>
                      <a:pt x="121" y="222"/>
                    </a:cubicBezTo>
                    <a:cubicBezTo>
                      <a:pt x="123" y="223"/>
                      <a:pt x="126" y="224"/>
                      <a:pt x="128" y="224"/>
                    </a:cubicBezTo>
                    <a:cubicBezTo>
                      <a:pt x="131" y="224"/>
                      <a:pt x="134" y="223"/>
                      <a:pt x="136" y="221"/>
                    </a:cubicBezTo>
                    <a:cubicBezTo>
                      <a:pt x="140" y="216"/>
                      <a:pt x="140" y="210"/>
                      <a:pt x="135" y="206"/>
                    </a:cubicBezTo>
                    <a:cubicBezTo>
                      <a:pt x="128" y="199"/>
                      <a:pt x="115" y="197"/>
                      <a:pt x="103" y="195"/>
                    </a:cubicBezTo>
                    <a:close/>
                    <a:moveTo>
                      <a:pt x="139" y="74"/>
                    </a:moveTo>
                    <a:cubicBezTo>
                      <a:pt x="267" y="74"/>
                      <a:pt x="267" y="74"/>
                      <a:pt x="267" y="74"/>
                    </a:cubicBezTo>
                    <a:cubicBezTo>
                      <a:pt x="273" y="74"/>
                      <a:pt x="278" y="70"/>
                      <a:pt x="278" y="64"/>
                    </a:cubicBezTo>
                    <a:cubicBezTo>
                      <a:pt x="278" y="58"/>
                      <a:pt x="273" y="53"/>
                      <a:pt x="267" y="53"/>
                    </a:cubicBezTo>
                    <a:cubicBezTo>
                      <a:pt x="139" y="53"/>
                      <a:pt x="139" y="53"/>
                      <a:pt x="139" y="53"/>
                    </a:cubicBezTo>
                    <a:cubicBezTo>
                      <a:pt x="133" y="53"/>
                      <a:pt x="129" y="58"/>
                      <a:pt x="129" y="64"/>
                    </a:cubicBezTo>
                    <a:cubicBezTo>
                      <a:pt x="129" y="70"/>
                      <a:pt x="133" y="74"/>
                      <a:pt x="139" y="74"/>
                    </a:cubicBezTo>
                    <a:close/>
                    <a:moveTo>
                      <a:pt x="139" y="117"/>
                    </a:moveTo>
                    <a:cubicBezTo>
                      <a:pt x="267" y="117"/>
                      <a:pt x="267" y="117"/>
                      <a:pt x="267" y="117"/>
                    </a:cubicBezTo>
                    <a:cubicBezTo>
                      <a:pt x="273" y="117"/>
                      <a:pt x="278" y="112"/>
                      <a:pt x="278" y="106"/>
                    </a:cubicBezTo>
                    <a:cubicBezTo>
                      <a:pt x="278" y="100"/>
                      <a:pt x="273" y="96"/>
                      <a:pt x="267" y="96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96"/>
                      <a:pt x="129" y="100"/>
                      <a:pt x="129" y="106"/>
                    </a:cubicBezTo>
                    <a:cubicBezTo>
                      <a:pt x="129" y="112"/>
                      <a:pt x="133" y="117"/>
                      <a:pt x="139" y="1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EC9564-7DBB-A94F-898E-A8609D8D2C2E}"/>
              </a:ext>
            </a:extLst>
          </p:cNvPr>
          <p:cNvGrpSpPr/>
          <p:nvPr/>
        </p:nvGrpSpPr>
        <p:grpSpPr>
          <a:xfrm>
            <a:off x="7049411" y="3915411"/>
            <a:ext cx="914400" cy="1069172"/>
            <a:chOff x="8563102" y="4003359"/>
            <a:chExt cx="914400" cy="106917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A496A32-9C2C-EF4F-AADB-5A0D80AB08FF}"/>
                </a:ext>
              </a:extLst>
            </p:cNvPr>
            <p:cNvSpPr txBox="1"/>
            <p:nvPr/>
          </p:nvSpPr>
          <p:spPr>
            <a:xfrm>
              <a:off x="8563102" y="4003359"/>
              <a:ext cx="914400" cy="946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Global</a:t>
              </a:r>
            </a:p>
            <a:p>
              <a:pPr algn="ctr" defTabSz="456758" fontAlgn="base"/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ID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EEE64E1-341A-C04D-B24B-8B7698B22B97}"/>
                </a:ext>
              </a:extLst>
            </p:cNvPr>
            <p:cNvGrpSpPr/>
            <p:nvPr/>
          </p:nvGrpSpPr>
          <p:grpSpPr>
            <a:xfrm>
              <a:off x="8663672" y="4283188"/>
              <a:ext cx="695249" cy="789343"/>
              <a:chOff x="8855335" y="4298420"/>
              <a:chExt cx="695249" cy="789343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457092E-7944-D24B-9FC9-E2C3BA2BC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5335" y="4298420"/>
                <a:ext cx="695249" cy="789343"/>
              </a:xfrm>
              <a:prstGeom prst="rect">
                <a:avLst/>
              </a:prstGeom>
            </p:spPr>
          </p:pic>
          <p:sp>
            <p:nvSpPr>
              <p:cNvPr id="145" name="Freeform 3953">
                <a:extLst>
                  <a:ext uri="{FF2B5EF4-FFF2-40B4-BE49-F238E27FC236}">
                    <a16:creationId xmlns:a16="http://schemas.microsoft.com/office/drawing/2014/main" id="{718BB822-7C66-6440-87AE-BB92CC8340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3256" y="4453918"/>
                <a:ext cx="368586" cy="329095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9" y="134"/>
                  </a:cxn>
                  <a:cxn ang="0">
                    <a:pos x="146" y="193"/>
                  </a:cxn>
                  <a:cxn ang="0">
                    <a:pos x="199" y="99"/>
                  </a:cxn>
                  <a:cxn ang="0">
                    <a:pos x="174" y="87"/>
                  </a:cxn>
                  <a:cxn ang="0">
                    <a:pos x="194" y="70"/>
                  </a:cxn>
                  <a:cxn ang="0">
                    <a:pos x="174" y="41"/>
                  </a:cxn>
                  <a:cxn ang="0">
                    <a:pos x="137" y="55"/>
                  </a:cxn>
                  <a:cxn ang="0">
                    <a:pos x="131" y="15"/>
                  </a:cxn>
                  <a:cxn ang="0">
                    <a:pos x="174" y="41"/>
                  </a:cxn>
                  <a:cxn ang="0">
                    <a:pos x="25" y="90"/>
                  </a:cxn>
                  <a:cxn ang="0">
                    <a:pos x="43" y="63"/>
                  </a:cxn>
                  <a:cxn ang="0">
                    <a:pos x="57" y="122"/>
                  </a:cxn>
                  <a:cxn ang="0">
                    <a:pos x="130" y="51"/>
                  </a:cxn>
                  <a:cxn ang="0">
                    <a:pos x="118" y="16"/>
                  </a:cxn>
                  <a:cxn ang="0">
                    <a:pos x="130" y="51"/>
                  </a:cxn>
                  <a:cxn ang="0">
                    <a:pos x="106" y="14"/>
                  </a:cxn>
                  <a:cxn ang="0">
                    <a:pos x="86" y="17"/>
                  </a:cxn>
                  <a:cxn ang="0">
                    <a:pos x="103" y="14"/>
                  </a:cxn>
                  <a:cxn ang="0">
                    <a:pos x="83" y="32"/>
                  </a:cxn>
                  <a:cxn ang="0">
                    <a:pos x="71" y="23"/>
                  </a:cxn>
                  <a:cxn ang="0">
                    <a:pos x="54" y="40"/>
                  </a:cxn>
                  <a:cxn ang="0">
                    <a:pos x="67" y="74"/>
                  </a:cxn>
                  <a:cxn ang="0">
                    <a:pos x="54" y="40"/>
                  </a:cxn>
                  <a:cxn ang="0">
                    <a:pos x="98" y="74"/>
                  </a:cxn>
                  <a:cxn ang="0">
                    <a:pos x="74" y="76"/>
                  </a:cxn>
                  <a:cxn ang="0">
                    <a:pos x="96" y="44"/>
                  </a:cxn>
                  <a:cxn ang="0">
                    <a:pos x="106" y="72"/>
                  </a:cxn>
                  <a:cxn ang="0">
                    <a:pos x="72" y="84"/>
                  </a:cxn>
                  <a:cxn ang="0">
                    <a:pos x="101" y="82"/>
                  </a:cxn>
                  <a:cxn ang="0">
                    <a:pos x="83" y="126"/>
                  </a:cxn>
                  <a:cxn ang="0">
                    <a:pos x="64" y="124"/>
                  </a:cxn>
                  <a:cxn ang="0">
                    <a:pos x="109" y="79"/>
                  </a:cxn>
                  <a:cxn ang="0">
                    <a:pos x="164" y="88"/>
                  </a:cxn>
                  <a:cxn ang="0">
                    <a:pos x="109" y="79"/>
                  </a:cxn>
                  <a:cxn ang="0">
                    <a:pos x="60" y="164"/>
                  </a:cxn>
                  <a:cxn ang="0">
                    <a:pos x="30" y="130"/>
                  </a:cxn>
                  <a:cxn ang="0">
                    <a:pos x="56" y="130"/>
                  </a:cxn>
                  <a:cxn ang="0">
                    <a:pos x="64" y="132"/>
                  </a:cxn>
                  <a:cxn ang="0">
                    <a:pos x="83" y="134"/>
                  </a:cxn>
                  <a:cxn ang="0">
                    <a:pos x="131" y="163"/>
                  </a:cxn>
                  <a:cxn ang="0">
                    <a:pos x="69" y="166"/>
                  </a:cxn>
                  <a:cxn ang="0">
                    <a:pos x="169" y="94"/>
                  </a:cxn>
                  <a:cxn ang="0">
                    <a:pos x="188" y="124"/>
                  </a:cxn>
                  <a:cxn ang="0">
                    <a:pos x="125" y="125"/>
                  </a:cxn>
                  <a:cxn ang="0">
                    <a:pos x="74" y="176"/>
                  </a:cxn>
                  <a:cxn ang="0">
                    <a:pos x="134" y="171"/>
                  </a:cxn>
                  <a:cxn ang="0">
                    <a:pos x="112" y="188"/>
                  </a:cxn>
                  <a:cxn ang="0">
                    <a:pos x="146" y="181"/>
                  </a:cxn>
                  <a:cxn ang="0">
                    <a:pos x="190" y="134"/>
                  </a:cxn>
                  <a:cxn ang="0">
                    <a:pos x="146" y="181"/>
                  </a:cxn>
                </a:cxnLst>
                <a:rect l="0" t="0" r="r" b="b"/>
                <a:pathLst>
                  <a:path w="224" h="200">
                    <a:moveTo>
                      <a:pt x="205" y="66"/>
                    </a:moveTo>
                    <a:cubicBezTo>
                      <a:pt x="191" y="26"/>
                      <a:pt x="153" y="0"/>
                      <a:pt x="112" y="0"/>
                    </a:cubicBezTo>
                    <a:cubicBezTo>
                      <a:pt x="101" y="0"/>
                      <a:pt x="89" y="2"/>
                      <a:pt x="78" y="7"/>
                    </a:cubicBezTo>
                    <a:cubicBezTo>
                      <a:pt x="26" y="25"/>
                      <a:pt x="0" y="82"/>
                      <a:pt x="19" y="134"/>
                    </a:cubicBezTo>
                    <a:cubicBezTo>
                      <a:pt x="33" y="174"/>
                      <a:pt x="71" y="200"/>
                      <a:pt x="112" y="200"/>
                    </a:cubicBezTo>
                    <a:cubicBezTo>
                      <a:pt x="123" y="200"/>
                      <a:pt x="135" y="198"/>
                      <a:pt x="146" y="193"/>
                    </a:cubicBezTo>
                    <a:cubicBezTo>
                      <a:pt x="198" y="175"/>
                      <a:pt x="224" y="118"/>
                      <a:pt x="205" y="66"/>
                    </a:cubicBezTo>
                    <a:close/>
                    <a:moveTo>
                      <a:pt x="199" y="99"/>
                    </a:moveTo>
                    <a:cubicBezTo>
                      <a:pt x="198" y="104"/>
                      <a:pt x="196" y="110"/>
                      <a:pt x="193" y="116"/>
                    </a:cubicBezTo>
                    <a:cubicBezTo>
                      <a:pt x="189" y="106"/>
                      <a:pt x="182" y="96"/>
                      <a:pt x="174" y="87"/>
                    </a:cubicBezTo>
                    <a:cubicBezTo>
                      <a:pt x="182" y="76"/>
                      <a:pt x="185" y="63"/>
                      <a:pt x="185" y="51"/>
                    </a:cubicBezTo>
                    <a:cubicBezTo>
                      <a:pt x="188" y="57"/>
                      <a:pt x="192" y="63"/>
                      <a:pt x="194" y="70"/>
                    </a:cubicBezTo>
                    <a:cubicBezTo>
                      <a:pt x="198" y="79"/>
                      <a:pt x="199" y="89"/>
                      <a:pt x="199" y="99"/>
                    </a:cubicBezTo>
                    <a:close/>
                    <a:moveTo>
                      <a:pt x="174" y="41"/>
                    </a:moveTo>
                    <a:cubicBezTo>
                      <a:pt x="179" y="54"/>
                      <a:pt x="176" y="68"/>
                      <a:pt x="169" y="81"/>
                    </a:cubicBezTo>
                    <a:cubicBezTo>
                      <a:pt x="159" y="72"/>
                      <a:pt x="149" y="63"/>
                      <a:pt x="137" y="55"/>
                    </a:cubicBezTo>
                    <a:cubicBezTo>
                      <a:pt x="143" y="46"/>
                      <a:pt x="144" y="36"/>
                      <a:pt x="141" y="28"/>
                    </a:cubicBezTo>
                    <a:cubicBezTo>
                      <a:pt x="139" y="23"/>
                      <a:pt x="136" y="18"/>
                      <a:pt x="131" y="15"/>
                    </a:cubicBezTo>
                    <a:cubicBezTo>
                      <a:pt x="147" y="18"/>
                      <a:pt x="161" y="26"/>
                      <a:pt x="172" y="37"/>
                    </a:cubicBezTo>
                    <a:cubicBezTo>
                      <a:pt x="173" y="38"/>
                      <a:pt x="174" y="40"/>
                      <a:pt x="174" y="41"/>
                    </a:cubicBezTo>
                    <a:close/>
                    <a:moveTo>
                      <a:pt x="27" y="95"/>
                    </a:moveTo>
                    <a:cubicBezTo>
                      <a:pt x="26" y="94"/>
                      <a:pt x="25" y="92"/>
                      <a:pt x="25" y="90"/>
                    </a:cubicBezTo>
                    <a:cubicBezTo>
                      <a:pt x="27" y="74"/>
                      <a:pt x="33" y="60"/>
                      <a:pt x="42" y="47"/>
                    </a:cubicBezTo>
                    <a:cubicBezTo>
                      <a:pt x="41" y="53"/>
                      <a:pt x="42" y="58"/>
                      <a:pt x="43" y="63"/>
                    </a:cubicBezTo>
                    <a:cubicBezTo>
                      <a:pt x="47" y="72"/>
                      <a:pt x="54" y="79"/>
                      <a:pt x="64" y="82"/>
                    </a:cubicBezTo>
                    <a:cubicBezTo>
                      <a:pt x="60" y="95"/>
                      <a:pt x="58" y="109"/>
                      <a:pt x="57" y="122"/>
                    </a:cubicBezTo>
                    <a:cubicBezTo>
                      <a:pt x="42" y="117"/>
                      <a:pt x="31" y="108"/>
                      <a:pt x="27" y="95"/>
                    </a:cubicBezTo>
                    <a:close/>
                    <a:moveTo>
                      <a:pt x="130" y="51"/>
                    </a:moveTo>
                    <a:cubicBezTo>
                      <a:pt x="119" y="45"/>
                      <a:pt x="108" y="39"/>
                      <a:pt x="96" y="36"/>
                    </a:cubicBezTo>
                    <a:cubicBezTo>
                      <a:pt x="103" y="27"/>
                      <a:pt x="110" y="20"/>
                      <a:pt x="118" y="16"/>
                    </a:cubicBezTo>
                    <a:cubicBezTo>
                      <a:pt x="125" y="19"/>
                      <a:pt x="131" y="24"/>
                      <a:pt x="133" y="30"/>
                    </a:cubicBezTo>
                    <a:cubicBezTo>
                      <a:pt x="136" y="37"/>
                      <a:pt x="135" y="44"/>
                      <a:pt x="130" y="51"/>
                    </a:cubicBezTo>
                    <a:close/>
                    <a:moveTo>
                      <a:pt x="103" y="14"/>
                    </a:moveTo>
                    <a:cubicBezTo>
                      <a:pt x="104" y="14"/>
                      <a:pt x="105" y="14"/>
                      <a:pt x="106" y="14"/>
                    </a:cubicBezTo>
                    <a:cubicBezTo>
                      <a:pt x="101" y="18"/>
                      <a:pt x="96" y="23"/>
                      <a:pt x="91" y="29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9" y="16"/>
                      <a:pt x="91" y="15"/>
                      <a:pt x="94" y="14"/>
                    </a:cubicBezTo>
                    <a:cubicBezTo>
                      <a:pt x="97" y="14"/>
                      <a:pt x="100" y="14"/>
                      <a:pt x="103" y="14"/>
                    </a:cubicBezTo>
                    <a:close/>
                    <a:moveTo>
                      <a:pt x="78" y="19"/>
                    </a:moveTo>
                    <a:cubicBezTo>
                      <a:pt x="83" y="32"/>
                      <a:pt x="83" y="32"/>
                      <a:pt x="83" y="32"/>
                    </a:cubicBezTo>
                    <a:cubicBezTo>
                      <a:pt x="75" y="31"/>
                      <a:pt x="68" y="30"/>
                      <a:pt x="61" y="30"/>
                    </a:cubicBezTo>
                    <a:cubicBezTo>
                      <a:pt x="64" y="28"/>
                      <a:pt x="67" y="25"/>
                      <a:pt x="71" y="23"/>
                    </a:cubicBezTo>
                    <a:cubicBezTo>
                      <a:pt x="73" y="21"/>
                      <a:pt x="76" y="20"/>
                      <a:pt x="78" y="19"/>
                    </a:cubicBezTo>
                    <a:close/>
                    <a:moveTo>
                      <a:pt x="54" y="40"/>
                    </a:moveTo>
                    <a:cubicBezTo>
                      <a:pt x="62" y="38"/>
                      <a:pt x="72" y="38"/>
                      <a:pt x="83" y="40"/>
                    </a:cubicBezTo>
                    <a:cubicBezTo>
                      <a:pt x="76" y="51"/>
                      <a:pt x="71" y="62"/>
                      <a:pt x="67" y="74"/>
                    </a:cubicBezTo>
                    <a:cubicBezTo>
                      <a:pt x="59" y="72"/>
                      <a:pt x="53" y="67"/>
                      <a:pt x="51" y="60"/>
                    </a:cubicBezTo>
                    <a:cubicBezTo>
                      <a:pt x="49" y="54"/>
                      <a:pt x="50" y="47"/>
                      <a:pt x="54" y="40"/>
                    </a:cubicBezTo>
                    <a:close/>
                    <a:moveTo>
                      <a:pt x="88" y="47"/>
                    </a:moveTo>
                    <a:cubicBezTo>
                      <a:pt x="98" y="74"/>
                      <a:pt x="98" y="74"/>
                      <a:pt x="98" y="74"/>
                    </a:cubicBezTo>
                    <a:cubicBezTo>
                      <a:pt x="93" y="76"/>
                      <a:pt x="87" y="77"/>
                      <a:pt x="82" y="77"/>
                    </a:cubicBezTo>
                    <a:cubicBezTo>
                      <a:pt x="79" y="77"/>
                      <a:pt x="77" y="77"/>
                      <a:pt x="74" y="76"/>
                    </a:cubicBezTo>
                    <a:cubicBezTo>
                      <a:pt x="78" y="66"/>
                      <a:pt x="83" y="56"/>
                      <a:pt x="88" y="47"/>
                    </a:cubicBezTo>
                    <a:close/>
                    <a:moveTo>
                      <a:pt x="96" y="44"/>
                    </a:moveTo>
                    <a:cubicBezTo>
                      <a:pt x="106" y="47"/>
                      <a:pt x="116" y="52"/>
                      <a:pt x="126" y="58"/>
                    </a:cubicBezTo>
                    <a:cubicBezTo>
                      <a:pt x="121" y="63"/>
                      <a:pt x="114" y="68"/>
                      <a:pt x="106" y="72"/>
                    </a:cubicBezTo>
                    <a:lnTo>
                      <a:pt x="96" y="44"/>
                    </a:lnTo>
                    <a:close/>
                    <a:moveTo>
                      <a:pt x="72" y="84"/>
                    </a:moveTo>
                    <a:cubicBezTo>
                      <a:pt x="75" y="85"/>
                      <a:pt x="78" y="85"/>
                      <a:pt x="82" y="85"/>
                    </a:cubicBezTo>
                    <a:cubicBezTo>
                      <a:pt x="88" y="85"/>
                      <a:pt x="95" y="84"/>
                      <a:pt x="101" y="82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04" y="124"/>
                      <a:pt x="93" y="126"/>
                      <a:pt x="83" y="126"/>
                    </a:cubicBezTo>
                    <a:cubicBezTo>
                      <a:pt x="83" y="126"/>
                      <a:pt x="83" y="126"/>
                      <a:pt x="83" y="126"/>
                    </a:cubicBezTo>
                    <a:cubicBezTo>
                      <a:pt x="76" y="126"/>
                      <a:pt x="70" y="125"/>
                      <a:pt x="64" y="124"/>
                    </a:cubicBezTo>
                    <a:cubicBezTo>
                      <a:pt x="65" y="111"/>
                      <a:pt x="68" y="97"/>
                      <a:pt x="72" y="84"/>
                    </a:cubicBezTo>
                    <a:close/>
                    <a:moveTo>
                      <a:pt x="109" y="79"/>
                    </a:moveTo>
                    <a:cubicBezTo>
                      <a:pt x="118" y="75"/>
                      <a:pt x="127" y="69"/>
                      <a:pt x="133" y="62"/>
                    </a:cubicBezTo>
                    <a:cubicBezTo>
                      <a:pt x="144" y="69"/>
                      <a:pt x="155" y="78"/>
                      <a:pt x="164" y="88"/>
                    </a:cubicBezTo>
                    <a:cubicBezTo>
                      <a:pt x="154" y="100"/>
                      <a:pt x="140" y="111"/>
                      <a:pt x="123" y="118"/>
                    </a:cubicBezTo>
                    <a:lnTo>
                      <a:pt x="109" y="79"/>
                    </a:lnTo>
                    <a:close/>
                    <a:moveTo>
                      <a:pt x="56" y="130"/>
                    </a:moveTo>
                    <a:cubicBezTo>
                      <a:pt x="56" y="142"/>
                      <a:pt x="57" y="154"/>
                      <a:pt x="60" y="164"/>
                    </a:cubicBezTo>
                    <a:cubicBezTo>
                      <a:pt x="54" y="162"/>
                      <a:pt x="49" y="159"/>
                      <a:pt x="44" y="155"/>
                    </a:cubicBezTo>
                    <a:cubicBezTo>
                      <a:pt x="38" y="148"/>
                      <a:pt x="33" y="139"/>
                      <a:pt x="30" y="130"/>
                    </a:cubicBezTo>
                    <a:cubicBezTo>
                      <a:pt x="27" y="123"/>
                      <a:pt x="26" y="116"/>
                      <a:pt x="25" y="109"/>
                    </a:cubicBezTo>
                    <a:cubicBezTo>
                      <a:pt x="32" y="119"/>
                      <a:pt x="43" y="126"/>
                      <a:pt x="56" y="130"/>
                    </a:cubicBezTo>
                    <a:close/>
                    <a:moveTo>
                      <a:pt x="69" y="166"/>
                    </a:moveTo>
                    <a:cubicBezTo>
                      <a:pt x="66" y="156"/>
                      <a:pt x="64" y="145"/>
                      <a:pt x="64" y="132"/>
                    </a:cubicBezTo>
                    <a:cubicBezTo>
                      <a:pt x="70" y="133"/>
                      <a:pt x="76" y="134"/>
                      <a:pt x="83" y="134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94" y="134"/>
                      <a:pt x="106" y="132"/>
                      <a:pt x="118" y="128"/>
                    </a:cubicBezTo>
                    <a:cubicBezTo>
                      <a:pt x="131" y="163"/>
                      <a:pt x="131" y="163"/>
                      <a:pt x="131" y="163"/>
                    </a:cubicBezTo>
                    <a:cubicBezTo>
                      <a:pt x="110" y="170"/>
                      <a:pt x="88" y="172"/>
                      <a:pt x="69" y="167"/>
                    </a:cubicBezTo>
                    <a:cubicBezTo>
                      <a:pt x="69" y="167"/>
                      <a:pt x="69" y="166"/>
                      <a:pt x="69" y="166"/>
                    </a:cubicBezTo>
                    <a:close/>
                    <a:moveTo>
                      <a:pt x="125" y="125"/>
                    </a:moveTo>
                    <a:cubicBezTo>
                      <a:pt x="144" y="118"/>
                      <a:pt x="159" y="107"/>
                      <a:pt x="169" y="94"/>
                    </a:cubicBezTo>
                    <a:cubicBezTo>
                      <a:pt x="177" y="103"/>
                      <a:pt x="184" y="113"/>
                      <a:pt x="187" y="123"/>
                    </a:cubicBezTo>
                    <a:cubicBezTo>
                      <a:pt x="187" y="123"/>
                      <a:pt x="188" y="124"/>
                      <a:pt x="188" y="124"/>
                    </a:cubicBezTo>
                    <a:cubicBezTo>
                      <a:pt x="176" y="139"/>
                      <a:pt x="159" y="152"/>
                      <a:pt x="138" y="161"/>
                    </a:cubicBezTo>
                    <a:lnTo>
                      <a:pt x="125" y="125"/>
                    </a:lnTo>
                    <a:close/>
                    <a:moveTo>
                      <a:pt x="77" y="180"/>
                    </a:moveTo>
                    <a:cubicBezTo>
                      <a:pt x="76" y="179"/>
                      <a:pt x="75" y="177"/>
                      <a:pt x="74" y="176"/>
                    </a:cubicBezTo>
                    <a:cubicBezTo>
                      <a:pt x="80" y="177"/>
                      <a:pt x="86" y="178"/>
                      <a:pt x="93" y="178"/>
                    </a:cubicBezTo>
                    <a:cubicBezTo>
                      <a:pt x="106" y="178"/>
                      <a:pt x="120" y="175"/>
                      <a:pt x="134" y="171"/>
                    </a:cubicBezTo>
                    <a:cubicBezTo>
                      <a:pt x="138" y="183"/>
                      <a:pt x="138" y="183"/>
                      <a:pt x="138" y="183"/>
                    </a:cubicBezTo>
                    <a:cubicBezTo>
                      <a:pt x="130" y="186"/>
                      <a:pt x="121" y="188"/>
                      <a:pt x="112" y="188"/>
                    </a:cubicBezTo>
                    <a:cubicBezTo>
                      <a:pt x="100" y="188"/>
                      <a:pt x="88" y="185"/>
                      <a:pt x="77" y="180"/>
                    </a:cubicBezTo>
                    <a:close/>
                    <a:moveTo>
                      <a:pt x="146" y="181"/>
                    </a:moveTo>
                    <a:cubicBezTo>
                      <a:pt x="141" y="168"/>
                      <a:pt x="141" y="168"/>
                      <a:pt x="141" y="168"/>
                    </a:cubicBezTo>
                    <a:cubicBezTo>
                      <a:pt x="161" y="160"/>
                      <a:pt x="178" y="148"/>
                      <a:pt x="190" y="134"/>
                    </a:cubicBezTo>
                    <a:cubicBezTo>
                      <a:pt x="190" y="135"/>
                      <a:pt x="190" y="137"/>
                      <a:pt x="190" y="139"/>
                    </a:cubicBezTo>
                    <a:cubicBezTo>
                      <a:pt x="181" y="158"/>
                      <a:pt x="165" y="173"/>
                      <a:pt x="146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Oval 65"/>
          <p:cNvSpPr/>
          <p:nvPr/>
        </p:nvSpPr>
        <p:spPr>
          <a:xfrm>
            <a:off x="4141069" y="2753036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95" y="3009139"/>
            <a:ext cx="686667" cy="36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Oval 69"/>
          <p:cNvSpPr/>
          <p:nvPr/>
        </p:nvSpPr>
        <p:spPr>
          <a:xfrm>
            <a:off x="5799203" y="2753036"/>
            <a:ext cx="888521" cy="857914"/>
          </a:xfrm>
          <a:prstGeom prst="ellipse">
            <a:avLst/>
          </a:prstGeom>
          <a:solidFill>
            <a:schemeClr val="bg1"/>
          </a:solidFill>
          <a:ln>
            <a:solidFill>
              <a:srgbClr val="03A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75" y="3063665"/>
            <a:ext cx="790575" cy="23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5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Custom 4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schemas.microsoft.com/office/infopath/2007/PartnerControls"/>
    <ds:schemaRef ds:uri="9ea8bc4d-1db1-4837-b00f-6e616e24289c"/>
    <ds:schemaRef ds:uri="b1cf5257-8992-498b-aff9-2ccb2706890d"/>
    <ds:schemaRef ds:uri="f8f3ac21-d33a-4f17-9d4e-9f9f14b93e81"/>
  </ds:schemaRefs>
</ds:datastoreItem>
</file>

<file path=customXml/itemProps2.xml><?xml version="1.0" encoding="utf-8"?>
<ds:datastoreItem xmlns:ds="http://schemas.openxmlformats.org/officeDocument/2006/customXml" ds:itemID="{46652F92-02AE-4990-BA98-B4D9D632FC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72147</TotalTime>
  <Words>2454</Words>
  <Application>Microsoft Office PowerPoint</Application>
  <PresentationFormat>Widescreen</PresentationFormat>
  <Paragraphs>540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OfficeoftheCTO_theme_100218</vt:lpstr>
      <vt:lpstr>Journey to Hybrid Cloud</vt:lpstr>
      <vt:lpstr>Executive Summary</vt:lpstr>
      <vt:lpstr>Business Opportunity</vt:lpstr>
      <vt:lpstr>Why is it important to CVS Health?</vt:lpstr>
      <vt:lpstr>How Hybrid Cloud fits into the overall Tech Strategy?</vt:lpstr>
      <vt:lpstr>Where are we today?</vt:lpstr>
      <vt:lpstr>Where are we today technology wise?</vt:lpstr>
      <vt:lpstr>What does Success look like?</vt:lpstr>
      <vt:lpstr>What does Success look like?</vt:lpstr>
      <vt:lpstr>Hybrid Cloud – Avoid Building New ‘Legacy’</vt:lpstr>
      <vt:lpstr>On-Premise Assets can be Hybrid Cloud Connected</vt:lpstr>
      <vt:lpstr>Cloud / SaaS Assets can be Hybrid Cloud Connected</vt:lpstr>
      <vt:lpstr>New Cloud Solutions add to ‘Legacy’ if not Connected</vt:lpstr>
      <vt:lpstr>Recommended Investments</vt:lpstr>
      <vt:lpstr>Next Steps</vt:lpstr>
      <vt:lpstr>What We Need to Excel</vt:lpstr>
      <vt:lpstr>PowerPoint Presentation</vt:lpstr>
      <vt:lpstr>CVSH Hybrid Cloud Control Plane </vt:lpstr>
      <vt:lpstr>Enterprise Cloud Strategy: Control Plane Mapping</vt:lpstr>
      <vt:lpstr>Necessary Action (1 of  2)</vt:lpstr>
      <vt:lpstr>Necessary Action (2 of  2)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Shulan Lala Liu</cp:lastModifiedBy>
  <cp:revision>1756</cp:revision>
  <cp:lastPrinted>2019-03-04T01:26:20Z</cp:lastPrinted>
  <dcterms:created xsi:type="dcterms:W3CDTF">2017-11-30T21:23:10Z</dcterms:created>
  <dcterms:modified xsi:type="dcterms:W3CDTF">2022-03-11T18:17:21Z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Owner">
    <vt:lpwstr>AvadhanamH@aetna.com</vt:lpwstr>
  </property>
  <property fmtid="{D5CDD505-2E9C-101B-9397-08002B2CF9AE}" pid="6" name="MSIP_Label_67599526-06ca-49cc-9fa9-5307800a949a_SetDate">
    <vt:lpwstr>2019-01-11T18:50:42.0821147Z</vt:lpwstr>
  </property>
  <property fmtid="{D5CDD505-2E9C-101B-9397-08002B2CF9AE}" pid="7" name="MSIP_Label_67599526-06ca-49cc-9fa9-5307800a949a_Name">
    <vt:lpwstr>Proprietary</vt:lpwstr>
  </property>
  <property fmtid="{D5CDD505-2E9C-101B-9397-08002B2CF9AE}" pid="8" name="MSIP_Label_67599526-06ca-49cc-9fa9-5307800a949a_Application">
    <vt:lpwstr>Microsoft Azure Information Protection</vt:lpwstr>
  </property>
  <property fmtid="{D5CDD505-2E9C-101B-9397-08002B2CF9AE}" pid="9" name="MSIP_Label_67599526-06ca-49cc-9fa9-5307800a949a_Extended_MSFT_Method">
    <vt:lpwstr>Automatic</vt:lpwstr>
  </property>
  <property fmtid="{D5CDD505-2E9C-101B-9397-08002B2CF9AE}" pid="10" name="Sensitivity">
    <vt:lpwstr>Proprietary</vt:lpwstr>
  </property>
  <property fmtid="{D5CDD505-2E9C-101B-9397-08002B2CF9AE}" pid="11" name="Order">
    <vt:r8>1182400</vt:r8>
  </property>
  <property fmtid="{D5CDD505-2E9C-101B-9397-08002B2CF9AE}" pid="12" name="ItemStatus">
    <vt:lpwstr/>
  </property>
</Properties>
</file>