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5" r:id="rId4"/>
    <p:sldMasterId id="2147483830" r:id="rId5"/>
  </p:sldMasterIdLst>
  <p:notesMasterIdLst>
    <p:notesMasterId r:id="rId18"/>
  </p:notesMasterIdLst>
  <p:handoutMasterIdLst>
    <p:handoutMasterId r:id="rId19"/>
  </p:handoutMasterIdLst>
  <p:sldIdLst>
    <p:sldId id="382" r:id="rId6"/>
    <p:sldId id="385" r:id="rId7"/>
    <p:sldId id="466" r:id="rId8"/>
    <p:sldId id="457" r:id="rId9"/>
    <p:sldId id="482" r:id="rId10"/>
    <p:sldId id="470" r:id="rId11"/>
    <p:sldId id="440" r:id="rId12"/>
    <p:sldId id="449" r:id="rId13"/>
    <p:sldId id="469" r:id="rId14"/>
    <p:sldId id="447" r:id="rId15"/>
    <p:sldId id="413" r:id="rId16"/>
    <p:sldId id="467" r:id="rId17"/>
  </p:sldIdLst>
  <p:sldSz cx="12188825" cy="6858000"/>
  <p:notesSz cx="9144000" cy="6858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3F2ED1-2B26-42AE-8052-8695005F5D15}">
          <p14:sldIdLst>
            <p14:sldId id="382"/>
            <p14:sldId id="385"/>
            <p14:sldId id="466"/>
            <p14:sldId id="457"/>
            <p14:sldId id="482"/>
            <p14:sldId id="470"/>
            <p14:sldId id="440"/>
            <p14:sldId id="449"/>
            <p14:sldId id="469"/>
            <p14:sldId id="447"/>
            <p14:sldId id="413"/>
          </p14:sldIdLst>
        </p14:section>
        <p14:section name="Additional Detail" id="{87C5B1D6-77F8-440C-BC59-269C59F81B42}">
          <p14:sldIdLst>
            <p14:sldId id="467"/>
          </p14:sldIdLst>
        </p14:section>
      </p14:sectionLst>
    </p:ext>
    <p:ext uri="{EFAFB233-063F-42B5-8137-9DF3F51BA10A}">
      <p15:sldGuideLst xmlns:p15="http://schemas.microsoft.com/office/powerpoint/2012/main">
        <p15:guide id="1" orient="horz" pos="280">
          <p15:clr>
            <a:srgbClr val="A4A3A4"/>
          </p15:clr>
        </p15:guide>
        <p15:guide id="3" orient="horz" pos="2352" userDrawn="1">
          <p15:clr>
            <a:srgbClr val="A4A3A4"/>
          </p15:clr>
        </p15:guide>
        <p15:guide id="4" orient="horz" pos="3795">
          <p15:clr>
            <a:srgbClr val="A4A3A4"/>
          </p15:clr>
        </p15:guide>
        <p15:guide id="6" orient="horz" pos="4175">
          <p15:clr>
            <a:srgbClr val="A4A3A4"/>
          </p15:clr>
        </p15:guide>
        <p15:guide id="7" pos="293">
          <p15:clr>
            <a:srgbClr val="A4A3A4"/>
          </p15:clr>
        </p15:guide>
        <p15:guide id="8" pos="7397">
          <p15:clr>
            <a:srgbClr val="A4A3A4"/>
          </p15:clr>
        </p15:guide>
        <p15:guide id="9" pos="1463" userDrawn="1">
          <p15:clr>
            <a:srgbClr val="A4A3A4"/>
          </p15:clr>
        </p15:guide>
        <p15:guide id="10" pos="6191" userDrawn="1">
          <p15:clr>
            <a:srgbClr val="A4A3A4"/>
          </p15:clr>
        </p15:guide>
        <p15:guide id="11" pos="3840">
          <p15:clr>
            <a:srgbClr val="A4A3A4"/>
          </p15:clr>
        </p15:guide>
        <p15:guide id="12" pos="2639" userDrawn="1">
          <p15:clr>
            <a:srgbClr val="A4A3A4"/>
          </p15:clr>
        </p15:guide>
        <p15:guide id="13" pos="5015" userDrawn="1">
          <p15:clr>
            <a:srgbClr val="A4A3A4"/>
          </p15:clr>
        </p15:guide>
        <p15:guide id="14" orient="horz" pos="279">
          <p15:clr>
            <a:srgbClr val="A4A3A4"/>
          </p15:clr>
        </p15:guide>
        <p15:guide id="15" orient="horz" pos="768" userDrawn="1">
          <p15:clr>
            <a:srgbClr val="A4A3A4"/>
          </p15:clr>
        </p15:guide>
        <p15:guide id="16" orient="horz" pos="4152" userDrawn="1">
          <p15:clr>
            <a:srgbClr val="A4A3A4"/>
          </p15:clr>
        </p15:guide>
        <p15:guide id="17" orient="horz" pos="912" userDrawn="1">
          <p15:clr>
            <a:srgbClr val="A4A3A4"/>
          </p15:clr>
        </p15:guide>
        <p15:guide id="18" orient="horz" pos="3931">
          <p15:clr>
            <a:srgbClr val="A4A3A4"/>
          </p15:clr>
        </p15:guide>
        <p15:guide id="19" pos="3791" userDrawn="1">
          <p15:clr>
            <a:srgbClr val="A4A3A4"/>
          </p15:clr>
        </p15:guide>
        <p15:guide id="20" pos="3887" userDrawn="1">
          <p15:clr>
            <a:srgbClr val="A4A3A4"/>
          </p15:clr>
        </p15:guide>
        <p15:guide id="21" orient="horz" pos="2304" userDrawn="1">
          <p15:clr>
            <a:srgbClr val="A4A3A4"/>
          </p15:clr>
        </p15:guide>
        <p15:guide id="22" orient="horz" pos="2400" userDrawn="1">
          <p15:clr>
            <a:srgbClr val="A4A3A4"/>
          </p15:clr>
        </p15:guide>
        <p15:guide id="23" orient="horz" pos="286">
          <p15:clr>
            <a:srgbClr val="A4A3A4"/>
          </p15:clr>
        </p15:guide>
        <p15:guide id="24" orient="horz" pos="285">
          <p15:clr>
            <a:srgbClr val="A4A3A4"/>
          </p15:clr>
        </p15:guide>
        <p15:guide id="25" orient="horz" pos="401">
          <p15:clr>
            <a:srgbClr val="A4A3A4"/>
          </p15:clr>
        </p15:guide>
        <p15:guide id="26" orient="horz" pos="1039">
          <p15:clr>
            <a:srgbClr val="A4A3A4"/>
          </p15:clr>
        </p15:guide>
        <p15:guide id="27" pos="7383">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J Rogers" initials="MJR" lastIdx="1" clrIdx="0">
    <p:extLst>
      <p:ext uri="{19B8F6BF-5375-455C-9EA6-DF929625EA0E}">
        <p15:presenceInfo xmlns:p15="http://schemas.microsoft.com/office/powerpoint/2012/main" userId="Matthew J Roger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DA1E"/>
    <a:srgbClr val="CABD14"/>
    <a:srgbClr val="064E69"/>
    <a:srgbClr val="FFFFFF"/>
    <a:srgbClr val="054D69"/>
    <a:srgbClr val="F2F2F2"/>
    <a:srgbClr val="D9D9D9"/>
    <a:srgbClr val="BFBFBF"/>
    <a:srgbClr val="00859B"/>
    <a:srgbClr val="97AEB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02" autoAdjust="0"/>
    <p:restoredTop sz="69333" autoAdjust="0"/>
  </p:normalViewPr>
  <p:slideViewPr>
    <p:cSldViewPr snapToGrid="0">
      <p:cViewPr varScale="1">
        <p:scale>
          <a:sx n="76" d="100"/>
          <a:sy n="76" d="100"/>
        </p:scale>
        <p:origin x="1476" y="90"/>
      </p:cViewPr>
      <p:guideLst>
        <p:guide orient="horz" pos="280"/>
        <p:guide orient="horz" pos="2352"/>
        <p:guide orient="horz" pos="3795"/>
        <p:guide orient="horz" pos="4175"/>
        <p:guide pos="293"/>
        <p:guide pos="7397"/>
        <p:guide pos="1463"/>
        <p:guide pos="6191"/>
        <p:guide pos="3840"/>
        <p:guide pos="2639"/>
        <p:guide pos="5015"/>
        <p:guide orient="horz" pos="279"/>
        <p:guide orient="horz" pos="768"/>
        <p:guide orient="horz" pos="4152"/>
        <p:guide orient="horz" pos="912"/>
        <p:guide orient="horz" pos="3931"/>
        <p:guide pos="3791"/>
        <p:guide pos="3887"/>
        <p:guide orient="horz" pos="2304"/>
        <p:guide orient="horz" pos="2400"/>
        <p:guide orient="horz" pos="286"/>
        <p:guide orient="horz" pos="285"/>
        <p:guide orient="horz" pos="401"/>
        <p:guide orient="horz" pos="1039"/>
        <p:guide pos="7383"/>
      </p:guideLst>
    </p:cSldViewPr>
  </p:slideViewPr>
  <p:notesTextViewPr>
    <p:cViewPr>
      <p:scale>
        <a:sx n="100" d="100"/>
        <a:sy n="100" d="100"/>
      </p:scale>
      <p:origin x="0" y="0"/>
    </p:cViewPr>
  </p:notesTextViewPr>
  <p:sorterViewPr>
    <p:cViewPr>
      <p:scale>
        <a:sx n="200" d="100"/>
        <a:sy n="200" d="100"/>
      </p:scale>
      <p:origin x="0" y="-1310"/>
    </p:cViewPr>
  </p:sorterViewPr>
  <p:notesViewPr>
    <p:cSldViewPr snapToGrid="0" snapToObjects="1">
      <p:cViewPr varScale="1">
        <p:scale>
          <a:sx n="65" d="100"/>
          <a:sy n="65" d="100"/>
        </p:scale>
        <p:origin x="1928" y="4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dirty="0">
              <a:latin typeface="Open Sans Light"/>
              <a:cs typeface="Open Sans Light"/>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latin typeface="Open Sans Light"/>
                <a:cs typeface="Open Sans Light"/>
              </a:rPr>
              <a:t>11/13/2018</a:t>
            </a:fld>
            <a:endParaRPr lang="en-US" sz="1000" dirty="0">
              <a:latin typeface="Open Sans Light"/>
              <a:cs typeface="Open Sans Light"/>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dirty="0">
              <a:latin typeface="Open Sans Light"/>
              <a:cs typeface="Open Sans Light"/>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latin typeface="Open Sans Light"/>
                <a:cs typeface="Open Sans Light"/>
              </a:rPr>
              <a:t>‹#›</a:t>
            </a:fld>
            <a:endParaRPr lang="en-US" sz="1000" dirty="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latin typeface="Open Sans Light"/>
                <a:cs typeface="Open Sans Light"/>
              </a:defRPr>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latin typeface="Open Sans Light"/>
                <a:cs typeface="Open Sans Light"/>
              </a:defRPr>
            </a:lvl1pPr>
          </a:lstStyle>
          <a:p>
            <a:fld id="{EC2C7003-A6A9-A249-88AD-8CFDA7DED64B}" type="datetimeFigureOut">
              <a:rPr lang="en-US" smtClean="0"/>
              <a:pPr/>
              <a:t>11/13/2018</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latin typeface="Open Sans Light"/>
                <a:cs typeface="Open Sans Light"/>
              </a:defRPr>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latin typeface="Open Sans Light"/>
                <a:cs typeface="Open Sans Light"/>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Open Sans Light"/>
        <a:ea typeface="+mn-ea"/>
        <a:cs typeface="Open Sans Light"/>
      </a:defRPr>
    </a:lvl1pPr>
    <a:lvl2pPr marL="457200" algn="l" defTabSz="457200" rtl="0" eaLnBrk="1" latinLnBrk="0" hangingPunct="1">
      <a:defRPr sz="1200" kern="1200">
        <a:solidFill>
          <a:schemeClr val="tx1"/>
        </a:solidFill>
        <a:latin typeface="Open Sans Light"/>
        <a:ea typeface="+mn-ea"/>
        <a:cs typeface="Open Sans Light"/>
      </a:defRPr>
    </a:lvl2pPr>
    <a:lvl3pPr marL="914400" algn="l" defTabSz="457200" rtl="0" eaLnBrk="1" latinLnBrk="0" hangingPunct="1">
      <a:defRPr sz="1200" kern="1200">
        <a:solidFill>
          <a:schemeClr val="tx1"/>
        </a:solidFill>
        <a:latin typeface="Open Sans Light"/>
        <a:ea typeface="+mn-ea"/>
        <a:cs typeface="Open Sans Light"/>
      </a:defRPr>
    </a:lvl3pPr>
    <a:lvl4pPr marL="1371600" algn="l" defTabSz="457200" rtl="0" eaLnBrk="1" latinLnBrk="0" hangingPunct="1">
      <a:defRPr sz="1200" kern="1200">
        <a:solidFill>
          <a:schemeClr val="tx1"/>
        </a:solidFill>
        <a:latin typeface="Open Sans Light"/>
        <a:ea typeface="+mn-ea"/>
        <a:cs typeface="Open Sans Light"/>
      </a:defRPr>
    </a:lvl4pPr>
    <a:lvl5pPr marL="1828800" algn="l" defTabSz="457200" rtl="0" eaLnBrk="1" latinLnBrk="0" hangingPunct="1">
      <a:defRPr sz="1200" kern="1200">
        <a:solidFill>
          <a:schemeClr val="tx1"/>
        </a:solidFill>
        <a:latin typeface="Open Sans Light"/>
        <a:ea typeface="+mn-ea"/>
        <a:cs typeface="Open Sans Light"/>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1</a:t>
            </a:fld>
            <a:endParaRPr lang="en-US" dirty="0"/>
          </a:p>
        </p:txBody>
      </p:sp>
    </p:spTree>
    <p:extLst>
      <p:ext uri="{BB962C8B-B14F-4D97-AF65-F5344CB8AC3E}">
        <p14:creationId xmlns:p14="http://schemas.microsoft.com/office/powerpoint/2010/main" val="1604246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3</a:t>
            </a:fld>
            <a:endParaRPr lang="en-US" dirty="0"/>
          </a:p>
        </p:txBody>
      </p:sp>
    </p:spTree>
    <p:extLst>
      <p:ext uri="{BB962C8B-B14F-4D97-AF65-F5344CB8AC3E}">
        <p14:creationId xmlns:p14="http://schemas.microsoft.com/office/powerpoint/2010/main" val="1276964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4</a:t>
            </a:fld>
            <a:endParaRPr lang="en-US" dirty="0"/>
          </a:p>
        </p:txBody>
      </p:sp>
    </p:spTree>
    <p:extLst>
      <p:ext uri="{BB962C8B-B14F-4D97-AF65-F5344CB8AC3E}">
        <p14:creationId xmlns:p14="http://schemas.microsoft.com/office/powerpoint/2010/main" val="150653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6</a:t>
            </a:fld>
            <a:endParaRPr lang="en-US" dirty="0"/>
          </a:p>
        </p:txBody>
      </p:sp>
    </p:spTree>
    <p:extLst>
      <p:ext uri="{BB962C8B-B14F-4D97-AF65-F5344CB8AC3E}">
        <p14:creationId xmlns:p14="http://schemas.microsoft.com/office/powerpoint/2010/main" val="350285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7</a:t>
            </a:fld>
            <a:endParaRPr lang="en-US" dirty="0"/>
          </a:p>
        </p:txBody>
      </p:sp>
    </p:spTree>
    <p:extLst>
      <p:ext uri="{BB962C8B-B14F-4D97-AF65-F5344CB8AC3E}">
        <p14:creationId xmlns:p14="http://schemas.microsoft.com/office/powerpoint/2010/main" val="3684718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8</a:t>
            </a:fld>
            <a:endParaRPr lang="en-US" dirty="0"/>
          </a:p>
        </p:txBody>
      </p:sp>
    </p:spTree>
    <p:extLst>
      <p:ext uri="{BB962C8B-B14F-4D97-AF65-F5344CB8AC3E}">
        <p14:creationId xmlns:p14="http://schemas.microsoft.com/office/powerpoint/2010/main" val="3838911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9</a:t>
            </a:fld>
            <a:endParaRPr lang="en-US" dirty="0"/>
          </a:p>
        </p:txBody>
      </p:sp>
    </p:spTree>
    <p:extLst>
      <p:ext uri="{BB962C8B-B14F-4D97-AF65-F5344CB8AC3E}">
        <p14:creationId xmlns:p14="http://schemas.microsoft.com/office/powerpoint/2010/main" val="197652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10</a:t>
            </a:fld>
            <a:endParaRPr lang="en-US" dirty="0"/>
          </a:p>
        </p:txBody>
      </p:sp>
    </p:spTree>
    <p:extLst>
      <p:ext uri="{BB962C8B-B14F-4D97-AF65-F5344CB8AC3E}">
        <p14:creationId xmlns:p14="http://schemas.microsoft.com/office/powerpoint/2010/main" val="439848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3.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3.emf"/><Relationship Id="rId4" Type="http://schemas.openxmlformats.org/officeDocument/2006/relationships/oleObject" Target="../embeddings/oleObject5.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olid Teal">
    <p:bg>
      <p:bgPr>
        <a:solidFill>
          <a:srgbClr val="064E69"/>
        </a:solidFill>
        <a:effectLst/>
      </p:bgPr>
    </p:bg>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4" name="Rectangle 23"/>
          <p:cNvSpPr/>
          <p:nvPr userDrawn="1"/>
        </p:nvSpPr>
        <p:spPr>
          <a:xfrm>
            <a:off x="0" y="1554480"/>
            <a:ext cx="2743200" cy="5319665"/>
          </a:xfrm>
          <a:prstGeom prst="rect">
            <a:avLst/>
          </a:prstGeom>
          <a:solidFill>
            <a:schemeClr val="bg2">
              <a:lumMod val="20000"/>
              <a:lumOff val="80000"/>
            </a:schemeClr>
          </a:solidFill>
          <a:ln>
            <a:noFill/>
          </a:ln>
        </p:spPr>
        <p:txBody>
          <a:bodyPr wrap="square" lIns="365760" tIns="91440" rIns="365760" bIns="182880" anchor="ctr">
            <a:noAutofit/>
          </a:bodyPr>
          <a:lstStyle/>
          <a:p>
            <a:endParaRPr lang="en-US" sz="700" dirty="0">
              <a:solidFill>
                <a:schemeClr val="bg1"/>
              </a:solidFill>
            </a:endParaRPr>
          </a:p>
        </p:txBody>
      </p:sp>
      <p:sp>
        <p:nvSpPr>
          <p:cNvPr id="3" name="Rectangle 2"/>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 name="Title 1"/>
          <p:cNvSpPr>
            <a:spLocks noGrp="1"/>
          </p:cNvSpPr>
          <p:nvPr>
            <p:ph type="title" hasCustomPrompt="1"/>
          </p:nvPr>
        </p:nvSpPr>
        <p:spPr>
          <a:xfrm>
            <a:off x="446876" y="371026"/>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25" name="Content Placeholder 8"/>
          <p:cNvSpPr txBox="1">
            <a:spLocks/>
          </p:cNvSpPr>
          <p:nvPr userDrawn="1"/>
        </p:nvSpPr>
        <p:spPr>
          <a:xfrm>
            <a:off x="547779" y="6418626"/>
            <a:ext cx="201168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tx2">
                    <a:lumMod val="60000"/>
                    <a:lumOff val="40000"/>
                  </a:schemeClr>
                </a:solidFill>
              </a:rPr>
              <a:t>©2018 Aetna Inc.</a:t>
            </a:r>
          </a:p>
        </p:txBody>
      </p:sp>
    </p:spTree>
    <p:extLst>
      <p:ext uri="{BB962C8B-B14F-4D97-AF65-F5344CB8AC3E}">
        <p14:creationId xmlns:p14="http://schemas.microsoft.com/office/powerpoint/2010/main" val="15231757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7200" y="455613"/>
            <a:ext cx="11274425" cy="5932487"/>
          </a:xfrm>
        </p:spPr>
        <p:txBody>
          <a:bodyPr anchor="ctr" anchorCtr="1"/>
          <a:lstStyle>
            <a:lvl1pPr marL="0" indent="0" algn="ctr">
              <a:buFontTx/>
              <a:buNone/>
              <a:tabLst>
                <a:tab pos="1201738" algn="l"/>
              </a:tabLst>
              <a:defRPr sz="7200" b="0">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vl2pPr marL="0" indent="0" algn="ctr">
              <a:spcBef>
                <a:spcPts val="1800"/>
              </a:spcBef>
              <a:buFontTx/>
              <a:buNone/>
              <a:tabLst>
                <a:tab pos="1201738" algn="l"/>
              </a:tabLst>
              <a:defRPr sz="1400">
                <a:solidFill>
                  <a:schemeClr val="bg1"/>
                </a:solidFill>
              </a:defRPr>
            </a:lvl2pPr>
            <a:lvl3pPr marL="0" indent="0" algn="ctr">
              <a:buFontTx/>
              <a:buNone/>
              <a:tabLst>
                <a:tab pos="1201738" algn="l"/>
              </a:tabLst>
              <a:defRPr sz="2000">
                <a:solidFill>
                  <a:schemeClr val="bg1"/>
                </a:solidFill>
              </a:defRPr>
            </a:lvl3pPr>
            <a:lvl4pPr marL="0" indent="0" algn="ctr">
              <a:buFontTx/>
              <a:buNone/>
              <a:tabLst>
                <a:tab pos="1201738" algn="l"/>
              </a:tabLst>
              <a:defRPr sz="2000">
                <a:solidFill>
                  <a:schemeClr val="bg1"/>
                </a:solidFill>
              </a:defRPr>
            </a:lvl4pPr>
            <a:lvl5pPr marL="0" indent="0" algn="ctr">
              <a:buFontTx/>
              <a:buNone/>
              <a:tabLst>
                <a:tab pos="1201738" algn="l"/>
              </a:tabLst>
              <a:defRPr sz="2000">
                <a:solidFill>
                  <a:schemeClr val="bg1"/>
                </a:solidFill>
              </a:defRPr>
            </a:lvl5pPr>
          </a:lstStyle>
          <a:p>
            <a:pPr lvl="0"/>
            <a:r>
              <a:rPr lang="en-US" dirty="0"/>
              <a:t>Divider</a:t>
            </a:r>
          </a:p>
          <a:p>
            <a:pPr lvl="1"/>
            <a:r>
              <a:rPr lang="en-US" dirty="0"/>
              <a:t>Second level</a:t>
            </a:r>
          </a:p>
        </p:txBody>
      </p:sp>
    </p:spTree>
    <p:extLst>
      <p:ext uri="{BB962C8B-B14F-4D97-AF65-F5344CB8AC3E}">
        <p14:creationId xmlns:p14="http://schemas.microsoft.com/office/powerpoint/2010/main" val="4027363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848337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421" imgH="423" progId="TCLayout.ActiveDocument.1">
                  <p:embed/>
                </p:oleObj>
              </mc:Choice>
              <mc:Fallback>
                <p:oleObj name="think-cell Slide" r:id="rId4" imgW="421" imgH="42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5" name="Rectangle 54"/>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56" name="Rectangle 55"/>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7" name="Title 1"/>
          <p:cNvSpPr>
            <a:spLocks noGrp="1"/>
          </p:cNvSpPr>
          <p:nvPr>
            <p:ph type="title" hasCustomPrompt="1"/>
          </p:nvPr>
        </p:nvSpPr>
        <p:spPr>
          <a:xfrm>
            <a:off x="446876" y="371026"/>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58"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solidFill>
              </a:defRPr>
            </a:lvl1pPr>
          </a:lstStyle>
          <a:p>
            <a:pPr lvl="0"/>
            <a:r>
              <a:rPr lang="en-US" dirty="0"/>
              <a:t>Subtitle</a:t>
            </a:r>
          </a:p>
        </p:txBody>
      </p:sp>
      <p:cxnSp>
        <p:nvCxnSpPr>
          <p:cNvPr id="59" name="Straight Connector 58"/>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0" name="Group 59"/>
          <p:cNvGrpSpPr>
            <a:grpSpLocks noChangeAspect="1"/>
          </p:cNvGrpSpPr>
          <p:nvPr userDrawn="1"/>
        </p:nvGrpSpPr>
        <p:grpSpPr>
          <a:xfrm>
            <a:off x="10577133" y="371026"/>
            <a:ext cx="1417320" cy="783522"/>
            <a:chOff x="7526204" y="2289887"/>
            <a:chExt cx="3108960" cy="1718692"/>
          </a:xfrm>
        </p:grpSpPr>
        <p:grpSp>
          <p:nvGrpSpPr>
            <p:cNvPr id="61" name="Group 60"/>
            <p:cNvGrpSpPr>
              <a:grpSpLocks noChangeAspect="1"/>
            </p:cNvGrpSpPr>
            <p:nvPr/>
          </p:nvGrpSpPr>
          <p:grpSpPr>
            <a:xfrm>
              <a:off x="8070916" y="2865025"/>
              <a:ext cx="2148840" cy="827025"/>
              <a:chOff x="-2522495" y="1678245"/>
              <a:chExt cx="2126771" cy="818532"/>
            </a:xfrm>
          </p:grpSpPr>
          <p:sp>
            <p:nvSpPr>
              <p:cNvPr id="63" name="TextBox 62"/>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4" name="TextBox 63"/>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5" name="TextBox 64"/>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6" name="TextBox 65"/>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7" name="TextBox 66"/>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8" name="TextBox 67"/>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9" name="TextBox 68"/>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0" name="TextBox 69"/>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1" name="TextBox 70"/>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2" name="TextBox 71"/>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3" name="TextBox 72"/>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4" name="TextBox 73"/>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5" name="TextBox 74"/>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62"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userDrawn="1"/>
        </p:nvSpPr>
        <p:spPr>
          <a:xfrm flipH="1">
            <a:off x="-2" y="1549667"/>
            <a:ext cx="4380187" cy="530833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20000"/>
                  <a:lumOff val="80000"/>
                </a:schemeClr>
              </a:solidFill>
              <a:latin typeface="Open Sans Bold"/>
              <a:cs typeface="Open Sans Bold"/>
            </a:endParaRPr>
          </a:p>
        </p:txBody>
      </p:sp>
      <p:sp>
        <p:nvSpPr>
          <p:cNvPr id="3" name="Rectangle 2"/>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 name="Title 1"/>
          <p:cNvSpPr>
            <a:spLocks noGrp="1"/>
          </p:cNvSpPr>
          <p:nvPr>
            <p:ph type="title" hasCustomPrompt="1"/>
          </p:nvPr>
        </p:nvSpPr>
        <p:spPr>
          <a:xfrm>
            <a:off x="446876" y="371026"/>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24" name="Content Placeholder 8"/>
          <p:cNvSpPr txBox="1">
            <a:spLocks/>
          </p:cNvSpPr>
          <p:nvPr userDrawn="1"/>
        </p:nvSpPr>
        <p:spPr>
          <a:xfrm>
            <a:off x="547779" y="6418626"/>
            <a:ext cx="238312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tx2">
                    <a:lumMod val="40000"/>
                    <a:lumOff val="60000"/>
                  </a:schemeClr>
                </a:solidFill>
              </a:rPr>
              <a:t>©2018 Aetna Inc.</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4" name="Rectangle 23"/>
          <p:cNvSpPr/>
          <p:nvPr userDrawn="1"/>
        </p:nvSpPr>
        <p:spPr>
          <a:xfrm>
            <a:off x="-1" y="1554480"/>
            <a:ext cx="2743200" cy="5303519"/>
          </a:xfrm>
          <a:prstGeom prst="rect">
            <a:avLst/>
          </a:prstGeom>
          <a:solidFill>
            <a:schemeClr val="accent4"/>
          </a:solidFill>
          <a:ln>
            <a:noFill/>
          </a:ln>
        </p:spPr>
        <p:txBody>
          <a:bodyPr wrap="square" lIns="365760" tIns="91440" rIns="365760" bIns="182880" anchor="ctr">
            <a:noAutofit/>
          </a:bodyPr>
          <a:lstStyle/>
          <a:p>
            <a:endParaRPr lang="en-US" sz="700" dirty="0">
              <a:solidFill>
                <a:schemeClr val="bg1"/>
              </a:solidFill>
            </a:endParaRPr>
          </a:p>
        </p:txBody>
      </p:sp>
      <p:sp>
        <p:nvSpPr>
          <p:cNvPr id="3" name="Rectangle 2"/>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 name="Title 1"/>
          <p:cNvSpPr>
            <a:spLocks noGrp="1"/>
          </p:cNvSpPr>
          <p:nvPr>
            <p:ph type="title" hasCustomPrompt="1"/>
          </p:nvPr>
        </p:nvSpPr>
        <p:spPr>
          <a:xfrm>
            <a:off x="446876" y="371026"/>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25" name="Content Placeholder 8"/>
          <p:cNvSpPr txBox="1">
            <a:spLocks/>
          </p:cNvSpPr>
          <p:nvPr userDrawn="1"/>
        </p:nvSpPr>
        <p:spPr>
          <a:xfrm>
            <a:off x="547779" y="6418626"/>
            <a:ext cx="182880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accent1"/>
                </a:solidFill>
              </a:rPr>
              <a:t>©2018 Aetna Inc.</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4" name="Rectangle 23"/>
          <p:cNvSpPr/>
          <p:nvPr userDrawn="1"/>
        </p:nvSpPr>
        <p:spPr>
          <a:xfrm>
            <a:off x="0" y="1554480"/>
            <a:ext cx="2743200" cy="5319665"/>
          </a:xfrm>
          <a:prstGeom prst="rect">
            <a:avLst/>
          </a:prstGeom>
          <a:solidFill>
            <a:schemeClr val="bg2">
              <a:lumMod val="20000"/>
              <a:lumOff val="80000"/>
            </a:schemeClr>
          </a:solidFill>
          <a:ln>
            <a:noFill/>
          </a:ln>
        </p:spPr>
        <p:txBody>
          <a:bodyPr wrap="square" lIns="365760" tIns="91440" rIns="365760" bIns="182880" anchor="ctr">
            <a:noAutofit/>
          </a:bodyPr>
          <a:lstStyle/>
          <a:p>
            <a:endParaRPr lang="en-US" sz="700" dirty="0">
              <a:solidFill>
                <a:schemeClr val="bg1"/>
              </a:solidFill>
            </a:endParaRPr>
          </a:p>
        </p:txBody>
      </p:sp>
      <p:sp>
        <p:nvSpPr>
          <p:cNvPr id="3" name="Rectangle 2"/>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 name="Title 1"/>
          <p:cNvSpPr>
            <a:spLocks noGrp="1"/>
          </p:cNvSpPr>
          <p:nvPr>
            <p:ph type="title" hasCustomPrompt="1"/>
          </p:nvPr>
        </p:nvSpPr>
        <p:spPr>
          <a:xfrm>
            <a:off x="446876" y="371026"/>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25" name="Content Placeholder 8"/>
          <p:cNvSpPr txBox="1">
            <a:spLocks/>
          </p:cNvSpPr>
          <p:nvPr userDrawn="1"/>
        </p:nvSpPr>
        <p:spPr>
          <a:xfrm>
            <a:off x="547779" y="6418626"/>
            <a:ext cx="201168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tx2">
                    <a:lumMod val="60000"/>
                    <a:lumOff val="40000"/>
                  </a:schemeClr>
                </a:solidFill>
              </a:rPr>
              <a:t>©2018 Aetna Inc.</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olid Teal">
    <p:bg>
      <p:bgPr>
        <a:solidFill>
          <a:srgbClr val="064E6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26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421" imgH="423" progId="TCLayout.ActiveDocument.1">
                  <p:embed/>
                </p:oleObj>
              </mc:Choice>
              <mc:Fallback>
                <p:oleObj name="think-cell Slide" r:id="rId4" imgW="421" imgH="42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5" name="Rectangle 54"/>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56" name="Rectangle 55"/>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7" name="Title 1"/>
          <p:cNvSpPr>
            <a:spLocks noGrp="1"/>
          </p:cNvSpPr>
          <p:nvPr>
            <p:ph type="title" hasCustomPrompt="1"/>
          </p:nvPr>
        </p:nvSpPr>
        <p:spPr>
          <a:xfrm>
            <a:off x="446876" y="371026"/>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58"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solidFill>
              </a:defRPr>
            </a:lvl1pPr>
          </a:lstStyle>
          <a:p>
            <a:pPr lvl="0"/>
            <a:r>
              <a:rPr lang="en-US" dirty="0"/>
              <a:t>Subtitle</a:t>
            </a:r>
          </a:p>
        </p:txBody>
      </p:sp>
      <p:cxnSp>
        <p:nvCxnSpPr>
          <p:cNvPr id="59" name="Straight Connector 58"/>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0" name="Group 59"/>
          <p:cNvGrpSpPr>
            <a:grpSpLocks noChangeAspect="1"/>
          </p:cNvGrpSpPr>
          <p:nvPr userDrawn="1"/>
        </p:nvGrpSpPr>
        <p:grpSpPr>
          <a:xfrm>
            <a:off x="10577133" y="371026"/>
            <a:ext cx="1417320" cy="783522"/>
            <a:chOff x="7526204" y="2289887"/>
            <a:chExt cx="3108960" cy="1718692"/>
          </a:xfrm>
        </p:grpSpPr>
        <p:grpSp>
          <p:nvGrpSpPr>
            <p:cNvPr id="61" name="Group 60"/>
            <p:cNvGrpSpPr>
              <a:grpSpLocks noChangeAspect="1"/>
            </p:cNvGrpSpPr>
            <p:nvPr/>
          </p:nvGrpSpPr>
          <p:grpSpPr>
            <a:xfrm>
              <a:off x="8070916" y="2865025"/>
              <a:ext cx="2148840" cy="827025"/>
              <a:chOff x="-2522495" y="1678245"/>
              <a:chExt cx="2126771" cy="818532"/>
            </a:xfrm>
          </p:grpSpPr>
          <p:sp>
            <p:nvSpPr>
              <p:cNvPr id="63" name="TextBox 62"/>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4" name="TextBox 63"/>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5" name="TextBox 64"/>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6" name="TextBox 65"/>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7" name="TextBox 66"/>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8" name="TextBox 67"/>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9" name="TextBox 68"/>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0" name="TextBox 69"/>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1" name="TextBox 70"/>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2" name="TextBox 71"/>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3" name="TextBox 72"/>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4" name="TextBox 73"/>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5" name="TextBox 74"/>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62"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87027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5" name="Object 2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498" imgH="499" progId="TCLayout.ActiveDocument.1">
                  <p:embed/>
                </p:oleObj>
              </mc:Choice>
              <mc:Fallback>
                <p:oleObj name="think-cell Slide" r:id="rId4" imgW="498" imgH="499" progId="TCLayout.ActiveDocument.1">
                  <p:embed/>
                  <p:pic>
                    <p:nvPicPr>
                      <p:cNvPr id="25" name="Object 2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Rectangle 1"/>
          <p:cNvSpPr/>
          <p:nvPr userDrawn="1"/>
        </p:nvSpPr>
        <p:spPr>
          <a:xfrm flipH="1">
            <a:off x="-2" y="1549667"/>
            <a:ext cx="4380187" cy="530833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20000"/>
                  <a:lumOff val="80000"/>
                </a:schemeClr>
              </a:solidFill>
              <a:latin typeface="Open Sans Bold"/>
              <a:cs typeface="Open Sans Bold"/>
            </a:endParaRPr>
          </a:p>
        </p:txBody>
      </p:sp>
      <p:sp>
        <p:nvSpPr>
          <p:cNvPr id="3" name="Rectangle 2"/>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 name="Title 1"/>
          <p:cNvSpPr>
            <a:spLocks noGrp="1"/>
          </p:cNvSpPr>
          <p:nvPr>
            <p:ph type="title" hasCustomPrompt="1"/>
          </p:nvPr>
        </p:nvSpPr>
        <p:spPr>
          <a:xfrm>
            <a:off x="446876" y="371026"/>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24" name="Content Placeholder 8"/>
          <p:cNvSpPr txBox="1">
            <a:spLocks/>
          </p:cNvSpPr>
          <p:nvPr userDrawn="1"/>
        </p:nvSpPr>
        <p:spPr>
          <a:xfrm>
            <a:off x="547779" y="6418626"/>
            <a:ext cx="238312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tx2">
                    <a:lumMod val="40000"/>
                    <a:lumOff val="60000"/>
                  </a:schemeClr>
                </a:solidFill>
              </a:rPr>
              <a:t>©2018 Aetna Inc.</a:t>
            </a:r>
          </a:p>
        </p:txBody>
      </p:sp>
    </p:spTree>
    <p:extLst>
      <p:ext uri="{BB962C8B-B14F-4D97-AF65-F5344CB8AC3E}">
        <p14:creationId xmlns:p14="http://schemas.microsoft.com/office/powerpoint/2010/main" val="15222793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4" name="Rectangle 23"/>
          <p:cNvSpPr/>
          <p:nvPr userDrawn="1"/>
        </p:nvSpPr>
        <p:spPr>
          <a:xfrm>
            <a:off x="-1" y="1554480"/>
            <a:ext cx="2743200" cy="5303519"/>
          </a:xfrm>
          <a:prstGeom prst="rect">
            <a:avLst/>
          </a:prstGeom>
          <a:solidFill>
            <a:schemeClr val="accent4"/>
          </a:solidFill>
          <a:ln>
            <a:noFill/>
          </a:ln>
        </p:spPr>
        <p:txBody>
          <a:bodyPr wrap="square" lIns="365760" tIns="91440" rIns="365760" bIns="182880" anchor="ctr">
            <a:noAutofit/>
          </a:bodyPr>
          <a:lstStyle/>
          <a:p>
            <a:endParaRPr lang="en-US" sz="700" dirty="0">
              <a:solidFill>
                <a:schemeClr val="bg1"/>
              </a:solidFill>
            </a:endParaRPr>
          </a:p>
        </p:txBody>
      </p:sp>
      <p:sp>
        <p:nvSpPr>
          <p:cNvPr id="3" name="Rectangle 2"/>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 name="Title 1"/>
          <p:cNvSpPr>
            <a:spLocks noGrp="1"/>
          </p:cNvSpPr>
          <p:nvPr>
            <p:ph type="title" hasCustomPrompt="1"/>
          </p:nvPr>
        </p:nvSpPr>
        <p:spPr>
          <a:xfrm>
            <a:off x="446876" y="371026"/>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25" name="Content Placeholder 8"/>
          <p:cNvSpPr txBox="1">
            <a:spLocks/>
          </p:cNvSpPr>
          <p:nvPr userDrawn="1"/>
        </p:nvSpPr>
        <p:spPr>
          <a:xfrm>
            <a:off x="547779" y="6418626"/>
            <a:ext cx="182880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accent1"/>
                </a:solidFill>
              </a:rPr>
              <a:t>©2018 Aetna Inc.</a:t>
            </a:r>
          </a:p>
        </p:txBody>
      </p:sp>
    </p:spTree>
    <p:extLst>
      <p:ext uri="{BB962C8B-B14F-4D97-AF65-F5344CB8AC3E}">
        <p14:creationId xmlns:p14="http://schemas.microsoft.com/office/powerpoint/2010/main" val="42340962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3.vml"/><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emf"/><Relationship Id="rId5" Type="http://schemas.openxmlformats.org/officeDocument/2006/relationships/slideLayout" Target="../slideLayouts/slideLayout10.xml"/><Relationship Id="rId10" Type="http://schemas.openxmlformats.org/officeDocument/2006/relationships/oleObject" Target="../embeddings/oleObject3.bin"/><Relationship Id="rId4" Type="http://schemas.openxmlformats.org/officeDocument/2006/relationships/slideLayout" Target="../slideLayouts/slideLayout9.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6" name="Group 15"/>
          <p:cNvGrpSpPr/>
          <p:nvPr/>
        </p:nvGrpSpPr>
        <p:grpSpPr>
          <a:xfrm>
            <a:off x="5841888" y="6443197"/>
            <a:ext cx="528691" cy="134678"/>
            <a:chOff x="5841888" y="6443197"/>
            <a:chExt cx="528691" cy="134678"/>
          </a:xfrm>
          <a:solidFill>
            <a:schemeClr val="accent2"/>
          </a:solidFill>
        </p:grpSpPr>
        <p:sp>
          <p:nvSpPr>
            <p:cNvPr id="10" name="Freeform 5"/>
            <p:cNvSpPr>
              <a:spLocks noEditPoints="1"/>
            </p:cNvSpPr>
            <p:nvPr/>
          </p:nvSpPr>
          <p:spPr bwMode="auto">
            <a:xfrm>
              <a:off x="5841888" y="6443197"/>
              <a:ext cx="496424" cy="134678"/>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ChangeAspect="1" noEditPoints="1"/>
            </p:cNvSpPr>
            <p:nvPr/>
          </p:nvSpPr>
          <p:spPr bwMode="auto">
            <a:xfrm>
              <a:off x="6346127" y="6468230"/>
              <a:ext cx="24452" cy="26333"/>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Content Placeholder 8"/>
          <p:cNvSpPr txBox="1">
            <a:spLocks/>
          </p:cNvSpPr>
          <p:nvPr/>
        </p:nvSpPr>
        <p:spPr>
          <a:xfrm>
            <a:off x="11101516" y="6418626"/>
            <a:ext cx="734302"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Open Sans" panose="020B0606030504020204" pitchFamily="34" charset="0"/>
                <a:ea typeface="Open Sans" panose="020B0606030504020204" pitchFamily="34" charset="0"/>
                <a:cs typeface="Open Sans" panose="020B0606030504020204" pitchFamily="34" charset="0"/>
              </a:rPr>
              <a:t> </a:t>
            </a:r>
            <a:fld id="{38743595-4496-5147-A886-7D133864DF76}" type="slidenum">
              <a:rPr lang="en-US" sz="1000" smtClean="0">
                <a:solidFill>
                  <a:srgbClr val="3F3F3F"/>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8"/>
          <p:cNvSpPr txBox="1">
            <a:spLocks/>
          </p:cNvSpPr>
          <p:nvPr/>
        </p:nvSpPr>
        <p:spPr>
          <a:xfrm>
            <a:off x="547779" y="6418626"/>
            <a:ext cx="238312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bg2"/>
                </a:solidFill>
              </a:rPr>
              <a:t>©2018 Aetna Inc.</a:t>
            </a:r>
          </a:p>
        </p:txBody>
      </p:sp>
      <p:graphicFrame>
        <p:nvGraphicFramePr>
          <p:cNvPr id="11" name="Object 10" hidden="1"/>
          <p:cNvGraphicFramePr>
            <a:graphicFrameLocks noChangeAspect="1"/>
          </p:cNvGraphicFramePr>
          <p:nvPr userDrawn="1">
            <p:custDataLst>
              <p:tags r:id="rId8"/>
            </p:custDataLst>
            <p:extLst>
              <p:ext uri="{D42A27DB-BD31-4B8C-83A1-F6EECF244321}">
                <p14:modId xmlns:p14="http://schemas.microsoft.com/office/powerpoint/2010/main" val="39009786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9" imgW="471" imgH="470" progId="TCLayout.ActiveDocument.1">
                  <p:embed/>
                </p:oleObj>
              </mc:Choice>
              <mc:Fallback>
                <p:oleObj name="think-cell Slide" r:id="rId9" imgW="471" imgH="470" progId="TCLayout.ActiveDocument.1">
                  <p:embed/>
                  <p:pic>
                    <p:nvPicPr>
                      <p:cNvPr id="11" name="Object 10"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12"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4669" y="6413371"/>
            <a:ext cx="709159"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Calibri" panose="020F0502020204030204" pitchFamily="34" charset="0"/>
                <a:cs typeface="Open Sans Light"/>
              </a:rPr>
              <a:t>Proprietary</a:t>
            </a:r>
            <a:endParaRPr lang="en-US" sz="800" dirty="0" err="1">
              <a:solidFill>
                <a:srgbClr val="414141"/>
              </a:solidFill>
              <a:latin typeface="Calibri" panose="020F0502020204030204" pitchFamily="34" charset="0"/>
              <a:cs typeface="Open Sans Light"/>
            </a:endParaRPr>
          </a:p>
        </p:txBody>
      </p:sp>
    </p:spTree>
    <p:extLst>
      <p:ext uri="{BB962C8B-B14F-4D97-AF65-F5344CB8AC3E}">
        <p14:creationId xmlns:p14="http://schemas.microsoft.com/office/powerpoint/2010/main" val="1500838162"/>
      </p:ext>
    </p:extLst>
  </p:cSld>
  <p:clrMap bg1="lt1" tx1="dk1" bg2="lt2" tx2="dk2" accent1="accent1" accent2="accent2" accent3="accent3" accent4="accent4" accent5="accent5" accent6="accent6" hlink="hlink" folHlink="folHlink"/>
  <p:sldLayoutIdLst>
    <p:sldLayoutId id="2147483814" r:id="rId1"/>
    <p:sldLayoutId id="2147483823" r:id="rId2"/>
    <p:sldLayoutId id="2147483827" r:id="rId3"/>
    <p:sldLayoutId id="2147483828" r:id="rId4"/>
    <p:sldLayoutId id="2147483829" r:id="rId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p:titleStyle>
    <p:body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6" name="Group 15"/>
          <p:cNvGrpSpPr/>
          <p:nvPr/>
        </p:nvGrpSpPr>
        <p:grpSpPr>
          <a:xfrm>
            <a:off x="5841888" y="6443197"/>
            <a:ext cx="528691" cy="134678"/>
            <a:chOff x="5841888" y="6443197"/>
            <a:chExt cx="528691" cy="134678"/>
          </a:xfrm>
          <a:solidFill>
            <a:schemeClr val="accent2"/>
          </a:solidFill>
        </p:grpSpPr>
        <p:sp>
          <p:nvSpPr>
            <p:cNvPr id="10" name="Freeform 5"/>
            <p:cNvSpPr>
              <a:spLocks noEditPoints="1"/>
            </p:cNvSpPr>
            <p:nvPr/>
          </p:nvSpPr>
          <p:spPr bwMode="auto">
            <a:xfrm>
              <a:off x="5841888" y="6443197"/>
              <a:ext cx="496424" cy="134678"/>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ChangeAspect="1" noEditPoints="1"/>
            </p:cNvSpPr>
            <p:nvPr/>
          </p:nvSpPr>
          <p:spPr bwMode="auto">
            <a:xfrm>
              <a:off x="6346127" y="6468230"/>
              <a:ext cx="24452" cy="26333"/>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Content Placeholder 8"/>
          <p:cNvSpPr txBox="1">
            <a:spLocks/>
          </p:cNvSpPr>
          <p:nvPr/>
        </p:nvSpPr>
        <p:spPr>
          <a:xfrm>
            <a:off x="11101516" y="6418626"/>
            <a:ext cx="734302"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Open Sans" panose="020B0606030504020204" pitchFamily="34" charset="0"/>
                <a:ea typeface="Open Sans" panose="020B0606030504020204" pitchFamily="34" charset="0"/>
                <a:cs typeface="Open Sans" panose="020B0606030504020204" pitchFamily="34" charset="0"/>
              </a:rPr>
              <a:t> </a:t>
            </a:r>
            <a:fld id="{38743595-4496-5147-A886-7D133864DF76}" type="slidenum">
              <a:rPr lang="en-US" sz="1000" smtClean="0">
                <a:solidFill>
                  <a:srgbClr val="3F3F3F"/>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8"/>
          <p:cNvSpPr txBox="1">
            <a:spLocks/>
          </p:cNvSpPr>
          <p:nvPr/>
        </p:nvSpPr>
        <p:spPr>
          <a:xfrm>
            <a:off x="547779" y="6418626"/>
            <a:ext cx="238312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bg2"/>
                </a:solidFill>
              </a:rPr>
              <a:t>©2018 Aetna Inc.</a:t>
            </a:r>
          </a:p>
        </p:txBody>
      </p:sp>
      <p:graphicFrame>
        <p:nvGraphicFramePr>
          <p:cNvPr id="11" name="Object 10" hidden="1"/>
          <p:cNvGraphicFramePr>
            <a:graphicFrameLocks noChangeAspect="1"/>
          </p:cNvGraphicFramePr>
          <p:nvPr userDrawn="1">
            <p:custDataLst>
              <p:tags r:id="rId9"/>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10" imgW="471" imgH="470" progId="TCLayout.ActiveDocument.1">
                  <p:embed/>
                </p:oleObj>
              </mc:Choice>
              <mc:Fallback>
                <p:oleObj name="think-cell Slide" r:id="rId10" imgW="471" imgH="470" progId="TCLayout.ActiveDocument.1">
                  <p:embed/>
                  <p:pic>
                    <p:nvPicPr>
                      <p:cNvPr id="11" name="Object 10"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2"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4669" y="6413371"/>
            <a:ext cx="709159"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Calibri" panose="020F0502020204030204" pitchFamily="34" charset="0"/>
                <a:cs typeface="Open Sans Light"/>
              </a:rPr>
              <a:t>Proprietary</a:t>
            </a:r>
            <a:endParaRPr lang="en-US" sz="800" dirty="0" err="1">
              <a:solidFill>
                <a:srgbClr val="414141"/>
              </a:solidFill>
              <a:latin typeface="Calibri" panose="020F0502020204030204" pitchFamily="34" charset="0"/>
              <a:cs typeface="Open Sans Light"/>
            </a:endParaRPr>
          </a:p>
        </p:txBody>
      </p:sp>
    </p:spTree>
    <p:extLst>
      <p:ext uri="{BB962C8B-B14F-4D97-AF65-F5344CB8AC3E}">
        <p14:creationId xmlns:p14="http://schemas.microsoft.com/office/powerpoint/2010/main" val="239551878"/>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p:titleStyle>
    <p:body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12.png"/><Relationship Id="rId5" Type="http://schemas.openxmlformats.org/officeDocument/2006/relationships/image" Target="../media/image3.e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3.emf"/><Relationship Id="rId5" Type="http://schemas.openxmlformats.org/officeDocument/2006/relationships/oleObject" Target="../embeddings/oleObject9.bin"/><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3.emf"/><Relationship Id="rId5" Type="http://schemas.openxmlformats.org/officeDocument/2006/relationships/oleObject" Target="../embeddings/oleObject10.bin"/><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88825" cy="6858000"/>
          </a:xfrm>
          <a:prstGeom prst="rect">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2"/>
              </a:solidFill>
              <a:latin typeface="Open Sans Bold"/>
              <a:cs typeface="Open Sans Bold"/>
            </a:endParaRPr>
          </a:p>
        </p:txBody>
      </p:sp>
      <p:sp>
        <p:nvSpPr>
          <p:cNvPr id="9" name="Rectangle 8"/>
          <p:cNvSpPr>
            <a:spLocks noChangeAspect="1"/>
          </p:cNvSpPr>
          <p:nvPr/>
        </p:nvSpPr>
        <p:spPr>
          <a:xfrm>
            <a:off x="7749347" y="3429000"/>
            <a:ext cx="4439478"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4"/>
              </a:solidFill>
              <a:latin typeface="Open Sans Bold"/>
              <a:cs typeface="Open Sans Bold"/>
            </a:endParaRPr>
          </a:p>
        </p:txBody>
      </p:sp>
      <p:sp>
        <p:nvSpPr>
          <p:cNvPr id="3" name="Title 2"/>
          <p:cNvSpPr>
            <a:spLocks noGrp="1"/>
          </p:cNvSpPr>
          <p:nvPr>
            <p:ph type="ctrTitle"/>
          </p:nvPr>
        </p:nvSpPr>
        <p:spPr>
          <a:xfrm>
            <a:off x="833970" y="561926"/>
            <a:ext cx="5979103" cy="1903710"/>
          </a:xfrm>
          <a:prstGeom prst="rect">
            <a:avLst/>
          </a:prstGeom>
        </p:spPr>
        <p:txBody>
          <a:bodyPr lIns="0" anchor="t"/>
          <a:lstStyle/>
          <a:p>
            <a:pPr>
              <a:lnSpc>
                <a:spcPct val="85000"/>
              </a:lnSpc>
            </a:pPr>
            <a:r>
              <a:rPr lang="en-US" sz="7200" dirty="0">
                <a:solidFill>
                  <a:schemeClr val="bg1"/>
                </a:solidFill>
                <a:latin typeface="Domaine Display Bold" panose="020A0803080505060203" pitchFamily="18" charset="0"/>
                <a:cs typeface="Arial" panose="020B0604020202020204" pitchFamily="34" charset="0"/>
              </a:rPr>
              <a:t>IVR North Star</a:t>
            </a:r>
          </a:p>
        </p:txBody>
      </p:sp>
      <p:sp>
        <p:nvSpPr>
          <p:cNvPr id="6" name="Subtitle 5"/>
          <p:cNvSpPr>
            <a:spLocks noGrp="1"/>
          </p:cNvSpPr>
          <p:nvPr>
            <p:ph type="subTitle" idx="4294967295"/>
          </p:nvPr>
        </p:nvSpPr>
        <p:spPr>
          <a:xfrm>
            <a:off x="833970" y="3478270"/>
            <a:ext cx="6639444" cy="334962"/>
          </a:xfrm>
          <a:prstGeom prst="rect">
            <a:avLst/>
          </a:prstGeom>
        </p:spPr>
        <p:txBody>
          <a:bodyPr lIns="0"/>
          <a:lstStyle/>
          <a:p>
            <a:pPr>
              <a:lnSpc>
                <a:spcPct val="85000"/>
              </a:lnSpc>
            </a:pPr>
            <a:r>
              <a:rPr lang="en-US" sz="2400" b="1" dirty="0">
                <a:solidFill>
                  <a:schemeClr val="bg1"/>
                </a:solidFill>
              </a:rPr>
              <a:t>Enterprise Software Architecture</a:t>
            </a:r>
          </a:p>
        </p:txBody>
      </p:sp>
      <p:grpSp>
        <p:nvGrpSpPr>
          <p:cNvPr id="10" name="Group 9"/>
          <p:cNvGrpSpPr>
            <a:grpSpLocks noChangeAspect="1"/>
          </p:cNvGrpSpPr>
          <p:nvPr/>
        </p:nvGrpSpPr>
        <p:grpSpPr>
          <a:xfrm>
            <a:off x="10271149" y="5902241"/>
            <a:ext cx="1371600" cy="347833"/>
            <a:chOff x="5518839" y="6290820"/>
            <a:chExt cx="1249434" cy="316852"/>
          </a:xfrm>
          <a:solidFill>
            <a:schemeClr val="accent2"/>
          </a:solidFill>
        </p:grpSpPr>
        <p:sp>
          <p:nvSpPr>
            <p:cNvPr id="11" name="Freeform 5"/>
            <p:cNvSpPr>
              <a:spLocks noEditPoints="1"/>
            </p:cNvSpPr>
            <p:nvPr userDrawn="1"/>
          </p:nvSpPr>
          <p:spPr bwMode="auto">
            <a:xfrm>
              <a:off x="5518839" y="6290820"/>
              <a:ext cx="1167929" cy="316852"/>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noEditPoints="1"/>
            </p:cNvSpPr>
            <p:nvPr userDrawn="1"/>
          </p:nvSpPr>
          <p:spPr bwMode="auto">
            <a:xfrm>
              <a:off x="6699791" y="6340239"/>
              <a:ext cx="68482" cy="73152"/>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 name="Text Placeholder 4"/>
          <p:cNvSpPr txBox="1">
            <a:spLocks/>
          </p:cNvSpPr>
          <p:nvPr/>
        </p:nvSpPr>
        <p:spPr>
          <a:xfrm>
            <a:off x="4733406" y="5814135"/>
            <a:ext cx="2362200" cy="431800"/>
          </a:xfrm>
          <a:prstGeom prst="rect">
            <a:avLst/>
          </a:prstGeom>
        </p:spPr>
        <p:txBody>
          <a:bodyPr vert="horz" lIns="0" tIns="0" rIns="0" bIns="0" rtlCol="0">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dirty="0">
                <a:solidFill>
                  <a:schemeClr val="bg1"/>
                </a:solidFill>
              </a:rPr>
              <a:t>Sept 2018</a:t>
            </a:r>
          </a:p>
        </p:txBody>
      </p:sp>
      <p:sp>
        <p:nvSpPr>
          <p:cNvPr id="38" name="Rectangle 37"/>
          <p:cNvSpPr/>
          <p:nvPr/>
        </p:nvSpPr>
        <p:spPr>
          <a:xfrm>
            <a:off x="7627903" y="0"/>
            <a:ext cx="12144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grpSp>
        <p:nvGrpSpPr>
          <p:cNvPr id="29" name="Group 28"/>
          <p:cNvGrpSpPr>
            <a:grpSpLocks noChangeAspect="1"/>
          </p:cNvGrpSpPr>
          <p:nvPr/>
        </p:nvGrpSpPr>
        <p:grpSpPr>
          <a:xfrm>
            <a:off x="833970" y="5007327"/>
            <a:ext cx="2121408" cy="1172755"/>
            <a:chOff x="7526204" y="2289887"/>
            <a:chExt cx="3108960" cy="1718692"/>
          </a:xfrm>
        </p:grpSpPr>
        <p:grpSp>
          <p:nvGrpSpPr>
            <p:cNvPr id="30" name="Group 29"/>
            <p:cNvGrpSpPr>
              <a:grpSpLocks noChangeAspect="1"/>
            </p:cNvGrpSpPr>
            <p:nvPr/>
          </p:nvGrpSpPr>
          <p:grpSpPr>
            <a:xfrm>
              <a:off x="8070916" y="2865025"/>
              <a:ext cx="2148840" cy="827025"/>
              <a:chOff x="-2522495" y="1678245"/>
              <a:chExt cx="2126771" cy="818532"/>
            </a:xfrm>
          </p:grpSpPr>
          <p:sp>
            <p:nvSpPr>
              <p:cNvPr id="32" name="TextBox 31"/>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3" name="TextBox 32"/>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0" name="TextBox 49"/>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1" name="TextBox 50"/>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2" name="TextBox 51"/>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3" name="TextBox 52"/>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4" name="TextBox 53"/>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5" name="TextBox 54"/>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6" name="TextBox 55"/>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7" name="TextBox 56"/>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8" name="TextBox 57"/>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9" name="TextBox 58"/>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0" name="TextBox 59"/>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31"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a:p>
          </p:txBody>
        </p:sp>
      </p:grpSp>
      <p:pic>
        <p:nvPicPr>
          <p:cNvPr id="28" name="Picture Placeholder 4"/>
          <p:cNvPicPr>
            <a:picLocks noChangeAspect="1"/>
          </p:cNvPicPr>
          <p:nvPr/>
        </p:nvPicPr>
        <p:blipFill rotWithShape="1">
          <a:blip r:embed="rId3">
            <a:extLst>
              <a:ext uri="{28A0092B-C50C-407E-A947-70E740481C1C}">
                <a14:useLocalDpi xmlns:a14="http://schemas.microsoft.com/office/drawing/2010/main"/>
              </a:ext>
            </a:extLst>
          </a:blip>
          <a:srcRect l="53746"/>
          <a:stretch/>
        </p:blipFill>
        <p:spPr>
          <a:xfrm>
            <a:off x="7749347" y="0"/>
            <a:ext cx="4439478" cy="3425841"/>
          </a:xfrm>
          <a:prstGeom prst="rect">
            <a:avLst/>
          </a:prstGeom>
        </p:spPr>
      </p:pic>
    </p:spTree>
    <p:extLst>
      <p:ext uri="{BB962C8B-B14F-4D97-AF65-F5344CB8AC3E}">
        <p14:creationId xmlns:p14="http://schemas.microsoft.com/office/powerpoint/2010/main" val="31772044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Domaine Display Bold" panose="020A0803080505060203" pitchFamily="18" charset="0"/>
              </a:rPr>
              <a:t>Next Steps</a:t>
            </a:r>
          </a:p>
        </p:txBody>
      </p:sp>
      <p:sp>
        <p:nvSpPr>
          <p:cNvPr id="3" name="Text Placeholder 2"/>
          <p:cNvSpPr>
            <a:spLocks noGrp="1"/>
          </p:cNvSpPr>
          <p:nvPr>
            <p:ph type="body" sz="quarter" idx="11"/>
          </p:nvPr>
        </p:nvSpPr>
        <p:spPr/>
        <p:txBody>
          <a:bodyPr/>
          <a:lstStyle/>
          <a:p>
            <a:r>
              <a:rPr lang="en-US" dirty="0"/>
              <a:t>Spread the word ..</a:t>
            </a:r>
          </a:p>
        </p:txBody>
      </p:sp>
      <p:pic>
        <p:nvPicPr>
          <p:cNvPr id="9" name="Picture 8"/>
          <p:cNvPicPr>
            <a:picLocks noChangeAspect="1"/>
          </p:cNvPicPr>
          <p:nvPr/>
        </p:nvPicPr>
        <p:blipFill>
          <a:blip r:embed="rId3"/>
          <a:stretch>
            <a:fillRect/>
          </a:stretch>
        </p:blipFill>
        <p:spPr>
          <a:xfrm>
            <a:off x="8165116" y="1554020"/>
            <a:ext cx="4023709" cy="5303980"/>
          </a:xfrm>
          <a:prstGeom prst="rect">
            <a:avLst/>
          </a:prstGeom>
        </p:spPr>
      </p:pic>
      <p:sp>
        <p:nvSpPr>
          <p:cNvPr id="10" name="Rectangle 9"/>
          <p:cNvSpPr/>
          <p:nvPr/>
        </p:nvSpPr>
        <p:spPr>
          <a:xfrm flipH="1">
            <a:off x="8107929" y="1554020"/>
            <a:ext cx="341361" cy="5303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Open Sans Bold"/>
              <a:cs typeface="Open Sans Bold"/>
            </a:endParaRPr>
          </a:p>
        </p:txBody>
      </p:sp>
      <p:sp>
        <p:nvSpPr>
          <p:cNvPr id="11" name="Right Arrow 10"/>
          <p:cNvSpPr/>
          <p:nvPr/>
        </p:nvSpPr>
        <p:spPr>
          <a:xfrm>
            <a:off x="457036" y="2110371"/>
            <a:ext cx="7354707" cy="755960"/>
          </a:xfrm>
          <a:prstGeom prst="rightArrow">
            <a:avLst/>
          </a:prstGeom>
          <a:gradFill flip="none" rotWithShape="1">
            <a:gsLst>
              <a:gs pos="0">
                <a:schemeClr val="accent4">
                  <a:lumMod val="60000"/>
                  <a:lumOff val="40000"/>
                </a:schemeClr>
              </a:gs>
              <a:gs pos="100000">
                <a:srgbClr val="064E6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graphicFrame>
        <p:nvGraphicFramePr>
          <p:cNvPr id="12" name="Table 11"/>
          <p:cNvGraphicFramePr>
            <a:graphicFrameLocks noGrp="1"/>
          </p:cNvGraphicFramePr>
          <p:nvPr>
            <p:extLst>
              <p:ext uri="{D42A27DB-BD31-4B8C-83A1-F6EECF244321}">
                <p14:modId xmlns:p14="http://schemas.microsoft.com/office/powerpoint/2010/main" val="2333519622"/>
              </p:ext>
            </p:extLst>
          </p:nvPr>
        </p:nvGraphicFramePr>
        <p:xfrm>
          <a:off x="457036" y="2245748"/>
          <a:ext cx="6771046" cy="2778518"/>
        </p:xfrm>
        <a:graphic>
          <a:graphicData uri="http://schemas.openxmlformats.org/drawingml/2006/table">
            <a:tbl>
              <a:tblPr firstRow="1" bandRow="1">
                <a:tableStyleId>{5C22544A-7EE6-4342-B048-85BDC9FD1C3A}</a:tableStyleId>
              </a:tblPr>
              <a:tblGrid>
                <a:gridCol w="3214019">
                  <a:extLst>
                    <a:ext uri="{9D8B030D-6E8A-4147-A177-3AD203B41FA5}">
                      <a16:colId xmlns:a16="http://schemas.microsoft.com/office/drawing/2014/main" val="2181855017"/>
                    </a:ext>
                  </a:extLst>
                </a:gridCol>
                <a:gridCol w="3557027">
                  <a:extLst>
                    <a:ext uri="{9D8B030D-6E8A-4147-A177-3AD203B41FA5}">
                      <a16:colId xmlns:a16="http://schemas.microsoft.com/office/drawing/2014/main" val="3909387702"/>
                    </a:ext>
                  </a:extLst>
                </a:gridCol>
              </a:tblGrid>
              <a:tr h="477278">
                <a:tc>
                  <a:txBody>
                    <a:bodyPr/>
                    <a:lstStyle/>
                    <a:p>
                      <a:pPr algn="ctr"/>
                      <a:r>
                        <a:rPr lang="en-US" sz="1500" b="1" dirty="0">
                          <a:solidFill>
                            <a:schemeClr val="bg1"/>
                          </a:solidFill>
                        </a:rPr>
                        <a:t>Near-Term</a:t>
                      </a:r>
                      <a:r>
                        <a:rPr lang="en-US" sz="1500" b="1" baseline="0" dirty="0">
                          <a:solidFill>
                            <a:schemeClr val="bg1"/>
                          </a:solidFill>
                        </a:rPr>
                        <a:t> Action</a:t>
                      </a:r>
                      <a:endParaRPr lang="en-US" sz="1500" b="1" dirty="0">
                        <a:solidFill>
                          <a:schemeClr val="bg1"/>
                        </a:solidFill>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500" b="1" baseline="0" dirty="0">
                          <a:solidFill>
                            <a:schemeClr val="accent2"/>
                          </a:solidFill>
                        </a:rPr>
                        <a:t>Long-Term Action</a:t>
                      </a:r>
                      <a:endParaRPr lang="en-US" sz="1500" b="1" dirty="0">
                        <a:solidFill>
                          <a:schemeClr val="accent2"/>
                        </a:solidFill>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2906928"/>
                  </a:ext>
                </a:extLst>
              </a:tr>
              <a:tr h="1232969">
                <a:tc>
                  <a:txBody>
                    <a:bodyPr/>
                    <a:lstStyle/>
                    <a:p>
                      <a:pPr marL="285750" indent="-285750">
                        <a:spcAft>
                          <a:spcPts val="600"/>
                        </a:spcAft>
                        <a:buFont typeface="Arial" panose="020B0604020202020204" pitchFamily="34" charset="0"/>
                        <a:buChar char="•"/>
                      </a:pPr>
                      <a:r>
                        <a:rPr lang="en-US" sz="1600" b="0" baseline="0" dirty="0">
                          <a:solidFill>
                            <a:schemeClr val="tx1">
                              <a:lumMod val="75000"/>
                              <a:lumOff val="25000"/>
                            </a:schemeClr>
                          </a:solidFill>
                        </a:rPr>
                        <a:t>Get consensus among stakeholders and establish an action plan.</a:t>
                      </a:r>
                    </a:p>
                  </a:txBody>
                  <a:tcPr marL="182880" marR="182880" marT="137160" marB="13716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dirty="0">
                          <a:solidFill>
                            <a:schemeClr val="tx1">
                              <a:lumMod val="75000"/>
                              <a:lumOff val="25000"/>
                            </a:schemeClr>
                          </a:solidFill>
                        </a:rPr>
                        <a:t>GPS business leadership to acquire funding for AVA migration.</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dirty="0">
                          <a:solidFill>
                            <a:schemeClr val="tx1">
                              <a:lumMod val="75000"/>
                              <a:lumOff val="25000"/>
                            </a:schemeClr>
                          </a:solidFill>
                        </a:rPr>
                        <a:t>O-CTO and Voice engineering to engage with Cisco and Nuance (Voice scientists) to start planning for the migration</a:t>
                      </a:r>
                    </a:p>
                  </a:txBody>
                  <a:tcPr marL="182880" marR="182880" marT="137160" marB="13716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8171426"/>
                  </a:ext>
                </a:extLst>
              </a:tr>
            </a:tbl>
          </a:graphicData>
        </a:graphic>
      </p:graphicFrame>
    </p:spTree>
    <p:extLst>
      <p:ext uri="{BB962C8B-B14F-4D97-AF65-F5344CB8AC3E}">
        <p14:creationId xmlns:p14="http://schemas.microsoft.com/office/powerpoint/2010/main" val="714547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88825"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6126479" cy="4732020"/>
          </a:xfrm>
          <a:prstGeom prst="rect">
            <a:avLst/>
          </a:prstGeom>
        </p:spPr>
      </p:pic>
      <p:grpSp>
        <p:nvGrpSpPr>
          <p:cNvPr id="4" name="Group 3"/>
          <p:cNvGrpSpPr/>
          <p:nvPr/>
        </p:nvGrpSpPr>
        <p:grpSpPr>
          <a:xfrm>
            <a:off x="10005953" y="5926238"/>
            <a:ext cx="1694204" cy="429644"/>
            <a:chOff x="5518839" y="6290820"/>
            <a:chExt cx="1249434" cy="316852"/>
          </a:xfrm>
          <a:solidFill>
            <a:schemeClr val="bg1"/>
          </a:solidFill>
        </p:grpSpPr>
        <p:sp>
          <p:nvSpPr>
            <p:cNvPr id="5" name="Freeform 5"/>
            <p:cNvSpPr>
              <a:spLocks noEditPoints="1"/>
            </p:cNvSpPr>
            <p:nvPr userDrawn="1"/>
          </p:nvSpPr>
          <p:spPr bwMode="auto">
            <a:xfrm>
              <a:off x="5518839" y="6290820"/>
              <a:ext cx="1167929" cy="316852"/>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noEditPoints="1"/>
            </p:cNvSpPr>
            <p:nvPr userDrawn="1"/>
          </p:nvSpPr>
          <p:spPr bwMode="auto">
            <a:xfrm>
              <a:off x="6699791" y="6340239"/>
              <a:ext cx="68482" cy="73152"/>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 name="Rectangle 8"/>
          <p:cNvSpPr/>
          <p:nvPr/>
        </p:nvSpPr>
        <p:spPr>
          <a:xfrm flipH="1">
            <a:off x="6013517" y="0"/>
            <a:ext cx="665217" cy="4732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Open Sans Bold"/>
              <a:cs typeface="Open Sans Bold"/>
            </a:endParaRPr>
          </a:p>
        </p:txBody>
      </p:sp>
      <p:sp>
        <p:nvSpPr>
          <p:cNvPr id="10" name="Title 2"/>
          <p:cNvSpPr txBox="1">
            <a:spLocks/>
          </p:cNvSpPr>
          <p:nvPr/>
        </p:nvSpPr>
        <p:spPr>
          <a:xfrm>
            <a:off x="7785134" y="3658242"/>
            <a:ext cx="3804526"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400" dirty="0">
                <a:solidFill>
                  <a:schemeClr val="tx2"/>
                </a:solidFill>
                <a:latin typeface="Domaine Display Bold" panose="020A0803080505060203" pitchFamily="18" charset="0"/>
                <a:ea typeface="Domaine Display" charset="0"/>
                <a:cs typeface="Arial" panose="020B0604020202020204" pitchFamily="34" charset="0"/>
              </a:rPr>
              <a:t>into action.</a:t>
            </a:r>
          </a:p>
        </p:txBody>
      </p:sp>
      <p:sp>
        <p:nvSpPr>
          <p:cNvPr id="11" name="Title 1"/>
          <p:cNvSpPr txBox="1">
            <a:spLocks/>
          </p:cNvSpPr>
          <p:nvPr/>
        </p:nvSpPr>
        <p:spPr>
          <a:xfrm>
            <a:off x="4966177" y="2489623"/>
            <a:ext cx="5393559" cy="1770821"/>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400" dirty="0">
                <a:solidFill>
                  <a:srgbClr val="00859B"/>
                </a:solidFill>
                <a:ea typeface="Domaine Display" charset="0"/>
                <a:cs typeface="Arial" panose="020B0604020202020204" pitchFamily="34" charset="0"/>
              </a:rPr>
              <a:t>Turning vision</a:t>
            </a:r>
          </a:p>
        </p:txBody>
      </p:sp>
      <p:grpSp>
        <p:nvGrpSpPr>
          <p:cNvPr id="19" name="Group 18"/>
          <p:cNvGrpSpPr>
            <a:grpSpLocks noChangeAspect="1"/>
          </p:cNvGrpSpPr>
          <p:nvPr/>
        </p:nvGrpSpPr>
        <p:grpSpPr>
          <a:xfrm>
            <a:off x="360014" y="5393167"/>
            <a:ext cx="1928553" cy="1066141"/>
            <a:chOff x="7526204" y="2289887"/>
            <a:chExt cx="3108960" cy="1718692"/>
          </a:xfrm>
        </p:grpSpPr>
        <p:grpSp>
          <p:nvGrpSpPr>
            <p:cNvPr id="20" name="Group 19"/>
            <p:cNvGrpSpPr>
              <a:grpSpLocks noChangeAspect="1"/>
            </p:cNvGrpSpPr>
            <p:nvPr/>
          </p:nvGrpSpPr>
          <p:grpSpPr>
            <a:xfrm>
              <a:off x="8070916" y="2865025"/>
              <a:ext cx="2148840" cy="827025"/>
              <a:chOff x="-2522495" y="1678245"/>
              <a:chExt cx="2126771" cy="818532"/>
            </a:xfrm>
          </p:grpSpPr>
          <p:sp>
            <p:nvSpPr>
              <p:cNvPr id="22" name="TextBox 21"/>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4" name="TextBox 23"/>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5" name="TextBox 24"/>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6" name="TextBox 25"/>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7" name="TextBox 26"/>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8" name="TextBox 27"/>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9" name="TextBox 28"/>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0" name="TextBox 29"/>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1" name="TextBox 30"/>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2" name="TextBox 31"/>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3" name="TextBox 32"/>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4" name="TextBox 33"/>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21"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5723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063480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4" imgW="498" imgH="499" progId="TCLayout.ActiveDocument.1">
                  <p:embed/>
                </p:oleObj>
              </mc:Choice>
              <mc:Fallback>
                <p:oleObj name="think-cell Slide" r:id="rId4" imgW="498" imgH="499"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Why is it Important to Aetna?</a:t>
            </a:r>
          </a:p>
        </p:txBody>
      </p:sp>
      <p:sp>
        <p:nvSpPr>
          <p:cNvPr id="3" name="Text Placeholder 2"/>
          <p:cNvSpPr>
            <a:spLocks noGrp="1"/>
          </p:cNvSpPr>
          <p:nvPr>
            <p:ph type="body" sz="quarter" idx="11"/>
          </p:nvPr>
        </p:nvSpPr>
        <p:spPr/>
        <p:txBody>
          <a:bodyPr/>
          <a:lstStyle/>
          <a:p>
            <a:r>
              <a:rPr lang="en-US" dirty="0"/>
              <a:t>If Aetna doesn’t address this business opportunity, it risks having a disjointed customer experience.</a:t>
            </a:r>
          </a:p>
        </p:txBody>
      </p:sp>
      <p:grpSp>
        <p:nvGrpSpPr>
          <p:cNvPr id="28" name="Group 27"/>
          <p:cNvGrpSpPr/>
          <p:nvPr/>
        </p:nvGrpSpPr>
        <p:grpSpPr>
          <a:xfrm>
            <a:off x="662158" y="2070819"/>
            <a:ext cx="10864409" cy="3859901"/>
            <a:chOff x="536361" y="1908259"/>
            <a:chExt cx="11258242" cy="3859901"/>
          </a:xfrm>
        </p:grpSpPr>
        <p:cxnSp>
          <p:nvCxnSpPr>
            <p:cNvPr id="6" name="Straight Connector 5"/>
            <p:cNvCxnSpPr/>
            <p:nvPr/>
          </p:nvCxnSpPr>
          <p:spPr>
            <a:xfrm>
              <a:off x="562292" y="2122027"/>
              <a:ext cx="11064240" cy="0"/>
            </a:xfrm>
            <a:prstGeom prst="line">
              <a:avLst/>
            </a:prstGeom>
            <a:ln w="15875"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7" name="Text Placeholder 18"/>
            <p:cNvSpPr txBox="1">
              <a:spLocks/>
            </p:cNvSpPr>
            <p:nvPr/>
          </p:nvSpPr>
          <p:spPr>
            <a:xfrm>
              <a:off x="2150376" y="1908259"/>
              <a:ext cx="7888073" cy="427535"/>
            </a:xfrm>
            <a:prstGeom prst="rect">
              <a:avLst/>
            </a:prstGeom>
            <a:solidFill>
              <a:schemeClr val="bg1"/>
            </a:solidFill>
            <a:ln w="9525">
              <a:noFill/>
            </a:ln>
          </p:spPr>
          <p:txBody>
            <a:bodyPr vert="horz" wrap="square" lIns="72000" tIns="72000" rIns="72000" bIns="72000" rtlCol="0">
              <a:noAutofit/>
            </a:bodyPr>
            <a:lstStyle>
              <a:lvl1pPr marL="0" indent="0" algn="l" defTabSz="914400" rtl="0" eaLnBrk="1" latinLnBrk="0" hangingPunct="1">
                <a:lnSpc>
                  <a:spcPts val="2160"/>
                </a:lnSpc>
                <a:spcBef>
                  <a:spcPts val="0"/>
                </a:spcBef>
                <a:spcAft>
                  <a:spcPts val="0"/>
                </a:spcAft>
                <a:buFont typeface="Arial" panose="020B0604020202020204" pitchFamily="34" charset="0"/>
                <a:buNone/>
                <a:defRPr sz="1600" b="1" kern="1200">
                  <a:solidFill>
                    <a:schemeClr val="bg1"/>
                  </a:solidFill>
                  <a:latin typeface="+mn-lt"/>
                  <a:ea typeface="+mn-ea"/>
                  <a:cs typeface="+mn-cs"/>
                </a:defRPr>
              </a:lvl1pPr>
              <a:lvl2pPr marL="378000" indent="-180000" algn="l" defTabSz="914400" rtl="0" eaLnBrk="1" latinLnBrk="0" hangingPunct="1">
                <a:lnSpc>
                  <a:spcPct val="90000"/>
                </a:lnSpc>
                <a:spcBef>
                  <a:spcPts val="600"/>
                </a:spcBef>
                <a:buFont typeface="Arial" panose="020B0604020202020204" pitchFamily="34" charset="0"/>
                <a:buChar char="–"/>
                <a:defRPr sz="1400" b="0" kern="1200">
                  <a:solidFill>
                    <a:schemeClr val="tx1"/>
                  </a:solidFill>
                  <a:latin typeface="+mn-lt"/>
                  <a:ea typeface="+mn-ea"/>
                  <a:cs typeface="+mn-cs"/>
                </a:defRPr>
              </a:lvl2pPr>
              <a:lvl3pPr marL="55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3pPr>
              <a:lvl4pPr marL="73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4pPr>
              <a:lvl5pPr marL="738000" indent="-179388" algn="l" defTabSz="914400" rtl="0" eaLnBrk="1" latinLnBrk="0" hangingPunct="1">
                <a:lnSpc>
                  <a:spcPct val="100000"/>
                </a:lnSpc>
                <a:spcBef>
                  <a:spcPts val="0"/>
                </a:spcBef>
                <a:buFont typeface="Arial" panose="020B0604020202020204" pitchFamily="34" charset="0"/>
                <a:buChar char="–"/>
                <a:tabLst/>
                <a:defRPr sz="1400" b="0" kern="1200">
                  <a:solidFill>
                    <a:schemeClr val="tx1"/>
                  </a:solidFill>
                  <a:latin typeface="+mn-lt"/>
                  <a:ea typeface="+mn-ea"/>
                  <a:cs typeface="+mn-cs"/>
                </a:defRPr>
              </a:lvl5pPr>
              <a:lvl6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400" dirty="0">
                  <a:solidFill>
                    <a:schemeClr val="tx2"/>
                  </a:solidFill>
                  <a:latin typeface="Domaine Display Bold" panose="020A0803080505060203" pitchFamily="18" charset="0"/>
                  <a:ea typeface="Domaine Display" charset="0"/>
                  <a:cs typeface="Domaine Display" charset="0"/>
                </a:rPr>
                <a:t>If Aetna does not improve its IVR offerings…</a:t>
              </a:r>
            </a:p>
          </p:txBody>
        </p:sp>
        <p:sp>
          <p:nvSpPr>
            <p:cNvPr id="11" name="Rectangle 10"/>
            <p:cNvSpPr/>
            <p:nvPr/>
          </p:nvSpPr>
          <p:spPr>
            <a:xfrm>
              <a:off x="1199001" y="3505660"/>
              <a:ext cx="2664340" cy="646331"/>
            </a:xfrm>
            <a:prstGeom prst="rect">
              <a:avLst/>
            </a:prstGeom>
          </p:spPr>
          <p:txBody>
            <a:bodyPr wrap="square" anchor="ctr">
              <a:spAutoFit/>
            </a:bodyPr>
            <a:lstStyle/>
            <a:p>
              <a:pPr lvl="0">
                <a:spcAft>
                  <a:spcPts val="600"/>
                </a:spcAft>
                <a:defRPr/>
              </a:pPr>
              <a:r>
                <a:rPr lang="en-US" b="1" dirty="0">
                  <a:solidFill>
                    <a:schemeClr val="tx2"/>
                  </a:solidFill>
                  <a:latin typeface="Domaine Display" panose="020A0803080505060203"/>
                </a:rPr>
                <a:t>Bad Customer Experience</a:t>
              </a:r>
            </a:p>
          </p:txBody>
        </p:sp>
        <p:grpSp>
          <p:nvGrpSpPr>
            <p:cNvPr id="13" name="Group 12"/>
            <p:cNvGrpSpPr/>
            <p:nvPr/>
          </p:nvGrpSpPr>
          <p:grpSpPr>
            <a:xfrm>
              <a:off x="536361" y="3532457"/>
              <a:ext cx="570480" cy="569334"/>
              <a:chOff x="4867199" y="2556967"/>
              <a:chExt cx="518618" cy="517576"/>
            </a:xfrm>
          </p:grpSpPr>
          <p:sp>
            <p:nvSpPr>
              <p:cNvPr id="14" name="Oval 13"/>
              <p:cNvSpPr/>
              <p:nvPr/>
            </p:nvSpPr>
            <p:spPr>
              <a:xfrm>
                <a:off x="4867199" y="2556967"/>
                <a:ext cx="518618" cy="517576"/>
              </a:xfrm>
              <a:prstGeom prst="ellipse">
                <a:avLst/>
              </a:prstGeom>
              <a:solidFill>
                <a:srgbClr val="C60027"/>
              </a:solidFill>
              <a:ln w="31750">
                <a:solidFill>
                  <a:srgbClr val="FF2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pic>
            <p:nvPicPr>
              <p:cNvPr id="15" name="Picture 14"/>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968017" y="2638976"/>
                <a:ext cx="316983" cy="316982"/>
              </a:xfrm>
              <a:prstGeom prst="rect">
                <a:avLst/>
              </a:prstGeom>
            </p:spPr>
          </p:pic>
        </p:grpSp>
        <p:grpSp>
          <p:nvGrpSpPr>
            <p:cNvPr id="16" name="Group 15"/>
            <p:cNvGrpSpPr/>
            <p:nvPr/>
          </p:nvGrpSpPr>
          <p:grpSpPr>
            <a:xfrm>
              <a:off x="536361" y="4777649"/>
              <a:ext cx="570480" cy="569334"/>
              <a:chOff x="4867199" y="2556967"/>
              <a:chExt cx="518618" cy="517576"/>
            </a:xfrm>
          </p:grpSpPr>
          <p:sp>
            <p:nvSpPr>
              <p:cNvPr id="17" name="Oval 16"/>
              <p:cNvSpPr/>
              <p:nvPr/>
            </p:nvSpPr>
            <p:spPr>
              <a:xfrm>
                <a:off x="4867199" y="2556967"/>
                <a:ext cx="518618" cy="517576"/>
              </a:xfrm>
              <a:prstGeom prst="ellipse">
                <a:avLst/>
              </a:prstGeom>
              <a:solidFill>
                <a:srgbClr val="C60027"/>
              </a:solidFill>
              <a:ln w="31750">
                <a:solidFill>
                  <a:srgbClr val="FF2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pic>
            <p:nvPicPr>
              <p:cNvPr id="18" name="Picture 17"/>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968017" y="2638976"/>
                <a:ext cx="316983" cy="316982"/>
              </a:xfrm>
              <a:prstGeom prst="rect">
                <a:avLst/>
              </a:prstGeom>
            </p:spPr>
          </p:pic>
        </p:grpSp>
        <p:sp>
          <p:nvSpPr>
            <p:cNvPr id="19" name="Rectangle 18"/>
            <p:cNvSpPr/>
            <p:nvPr/>
          </p:nvSpPr>
          <p:spPr>
            <a:xfrm>
              <a:off x="1199001" y="4744802"/>
              <a:ext cx="2664340" cy="646331"/>
            </a:xfrm>
            <a:prstGeom prst="rect">
              <a:avLst/>
            </a:prstGeom>
          </p:spPr>
          <p:txBody>
            <a:bodyPr wrap="square" anchor="ctr">
              <a:spAutoFit/>
            </a:bodyPr>
            <a:lstStyle/>
            <a:p>
              <a:pPr lvl="0">
                <a:spcAft>
                  <a:spcPts val="600"/>
                </a:spcAft>
                <a:defRPr/>
              </a:pPr>
              <a:r>
                <a:rPr lang="en-US" b="1" dirty="0">
                  <a:solidFill>
                    <a:schemeClr val="tx2"/>
                  </a:solidFill>
                  <a:latin typeface="Domaine Display" panose="020A0803080505060203"/>
                </a:rPr>
                <a:t>Reduced Customer Engagement</a:t>
              </a:r>
            </a:p>
          </p:txBody>
        </p:sp>
        <p:sp>
          <p:nvSpPr>
            <p:cNvPr id="20" name="Rectangle 19"/>
            <p:cNvSpPr/>
            <p:nvPr/>
          </p:nvSpPr>
          <p:spPr>
            <a:xfrm>
              <a:off x="4178420" y="3043997"/>
              <a:ext cx="4942719" cy="1569660"/>
            </a:xfrm>
            <a:prstGeom prst="rect">
              <a:avLst/>
            </a:prstGeom>
          </p:spPr>
          <p:txBody>
            <a:bodyPr wrap="square" anchor="ctr">
              <a:spAutoFit/>
            </a:bodyPr>
            <a:lstStyle/>
            <a:p>
              <a:pPr marL="285750" lvl="0" indent="-285750">
                <a:spcAft>
                  <a:spcPts val="600"/>
                </a:spcAft>
                <a:buFont typeface="Arial" panose="020B0604020202020204" pitchFamily="34" charset="0"/>
                <a:buChar char="•"/>
                <a:defRPr/>
              </a:pPr>
              <a:r>
                <a:rPr lang="en-US" sz="1600" dirty="0">
                  <a:solidFill>
                    <a:schemeClr val="tx2"/>
                  </a:solidFill>
                </a:rPr>
                <a:t>As other parts of the customer experience are moving towards an individual oriented experience with capabilities such as NGA, NBA and predictive analytics, the IVR platform and AVA will be still member centric providing a stilted voice experience.</a:t>
              </a:r>
            </a:p>
          </p:txBody>
        </p:sp>
        <p:sp>
          <p:nvSpPr>
            <p:cNvPr id="21" name="Rectangle 20"/>
            <p:cNvSpPr/>
            <p:nvPr/>
          </p:nvSpPr>
          <p:spPr>
            <a:xfrm>
              <a:off x="4178420" y="4367777"/>
              <a:ext cx="4942719" cy="1400383"/>
            </a:xfrm>
            <a:prstGeom prst="rect">
              <a:avLst/>
            </a:prstGeom>
          </p:spPr>
          <p:txBody>
            <a:bodyPr wrap="square" anchor="ctr">
              <a:spAutoFit/>
            </a:bodyPr>
            <a:lstStyle/>
            <a:p>
              <a:pPr marL="285750" lvl="0" indent="-285750">
                <a:spcAft>
                  <a:spcPts val="600"/>
                </a:spcAft>
                <a:buFont typeface="Arial" panose="020B0604020202020204" pitchFamily="34" charset="0"/>
                <a:buChar char="•"/>
                <a:defRPr/>
              </a:pPr>
              <a:endParaRPr lang="en-US" sz="1600" dirty="0">
                <a:solidFill>
                  <a:schemeClr val="tx2"/>
                </a:solidFill>
              </a:endParaRPr>
            </a:p>
            <a:p>
              <a:pPr marL="285750" lvl="0" indent="-285750">
                <a:spcAft>
                  <a:spcPts val="600"/>
                </a:spcAft>
                <a:buFont typeface="Arial" panose="020B0604020202020204" pitchFamily="34" charset="0"/>
                <a:buChar char="•"/>
                <a:defRPr/>
              </a:pPr>
              <a:r>
                <a:rPr lang="en-US" sz="1600" dirty="0">
                  <a:solidFill>
                    <a:schemeClr val="tx2"/>
                  </a:solidFill>
                </a:rPr>
                <a:t>As IVR and AVA will not fulfill our customer expectations, this would lead to lesser customers engaging with IVR thereby increasing agent utilization.</a:t>
              </a:r>
            </a:p>
          </p:txBody>
        </p:sp>
        <p:sp>
          <p:nvSpPr>
            <p:cNvPr id="22" name="Rectangle 21"/>
            <p:cNvSpPr/>
            <p:nvPr/>
          </p:nvSpPr>
          <p:spPr>
            <a:xfrm>
              <a:off x="9284784" y="3169869"/>
              <a:ext cx="2509819" cy="1323439"/>
            </a:xfrm>
            <a:prstGeom prst="rect">
              <a:avLst/>
            </a:prstGeom>
          </p:spPr>
          <p:txBody>
            <a:bodyPr wrap="square" anchor="ctr">
              <a:spAutoFit/>
            </a:bodyPr>
            <a:lstStyle/>
            <a:p>
              <a:pPr marL="285750" lvl="0" indent="-285750">
                <a:spcAft>
                  <a:spcPts val="600"/>
                </a:spcAft>
                <a:buFont typeface="Arial" panose="020B0604020202020204" pitchFamily="34" charset="0"/>
                <a:buChar char="•"/>
                <a:defRPr/>
              </a:pPr>
              <a:r>
                <a:rPr lang="en-US" sz="1600" dirty="0">
                  <a:solidFill>
                    <a:schemeClr val="tx2"/>
                  </a:solidFill>
                </a:rPr>
                <a:t>Customer Dissatisfaction, inconsistent experience, an incomplete SPOG</a:t>
              </a:r>
            </a:p>
          </p:txBody>
        </p:sp>
        <p:sp>
          <p:nvSpPr>
            <p:cNvPr id="23" name="Rectangle 22"/>
            <p:cNvSpPr/>
            <p:nvPr/>
          </p:nvSpPr>
          <p:spPr>
            <a:xfrm>
              <a:off x="9284784" y="4901452"/>
              <a:ext cx="2509819" cy="338554"/>
            </a:xfrm>
            <a:prstGeom prst="rect">
              <a:avLst/>
            </a:prstGeom>
          </p:spPr>
          <p:txBody>
            <a:bodyPr wrap="square" anchor="ctr">
              <a:spAutoFit/>
            </a:bodyPr>
            <a:lstStyle/>
            <a:p>
              <a:pPr marL="285750" lvl="0" indent="-285750">
                <a:spcAft>
                  <a:spcPts val="600"/>
                </a:spcAft>
                <a:buFont typeface="Arial" panose="020B0604020202020204" pitchFamily="34" charset="0"/>
                <a:buChar char="•"/>
                <a:defRPr/>
              </a:pPr>
              <a:r>
                <a:rPr lang="en-US" sz="1600" dirty="0">
                  <a:solidFill>
                    <a:schemeClr val="tx2"/>
                  </a:solidFill>
                </a:rPr>
                <a:t>Operational goals</a:t>
              </a:r>
            </a:p>
          </p:txBody>
        </p:sp>
        <p:sp>
          <p:nvSpPr>
            <p:cNvPr id="25" name="TextBox 24"/>
            <p:cNvSpPr txBox="1"/>
            <p:nvPr/>
          </p:nvSpPr>
          <p:spPr>
            <a:xfrm>
              <a:off x="1199001" y="2722880"/>
              <a:ext cx="2072519" cy="294640"/>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Potential Problem</a:t>
              </a:r>
            </a:p>
          </p:txBody>
        </p:sp>
        <p:sp>
          <p:nvSpPr>
            <p:cNvPr id="26" name="TextBox 25"/>
            <p:cNvSpPr txBox="1"/>
            <p:nvPr/>
          </p:nvSpPr>
          <p:spPr>
            <a:xfrm>
              <a:off x="4917561" y="2722880"/>
              <a:ext cx="2072519" cy="294640"/>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Description</a:t>
              </a:r>
            </a:p>
          </p:txBody>
        </p:sp>
        <p:sp>
          <p:nvSpPr>
            <p:cNvPr id="27" name="TextBox 26"/>
            <p:cNvSpPr txBox="1"/>
            <p:nvPr/>
          </p:nvSpPr>
          <p:spPr>
            <a:xfrm>
              <a:off x="9399807" y="2722880"/>
              <a:ext cx="2279771" cy="294640"/>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Potential Outcomes</a:t>
              </a:r>
            </a:p>
          </p:txBody>
        </p:sp>
      </p:grpSp>
    </p:spTree>
    <p:extLst>
      <p:ext uri="{BB962C8B-B14F-4D97-AF65-F5344CB8AC3E}">
        <p14:creationId xmlns:p14="http://schemas.microsoft.com/office/powerpoint/2010/main" val="3829698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print">
            <a:extLst>
              <a:ext uri="{28A0092B-C50C-407E-A947-70E740481C1C}">
                <a14:useLocalDpi xmlns:a14="http://schemas.microsoft.com/office/drawing/2010/main"/>
              </a:ext>
            </a:extLst>
          </a:blip>
          <a:srcRect l="1078" r="20258"/>
          <a:stretch/>
        </p:blipFill>
        <p:spPr>
          <a:xfrm>
            <a:off x="0" y="0"/>
            <a:ext cx="4989035" cy="6858000"/>
          </a:xfrm>
          <a:prstGeom prst="rect">
            <a:avLst/>
          </a:prstGeom>
        </p:spPr>
      </p:pic>
      <p:sp>
        <p:nvSpPr>
          <p:cNvPr id="12" name="Rectangle 11"/>
          <p:cNvSpPr/>
          <p:nvPr/>
        </p:nvSpPr>
        <p:spPr>
          <a:xfrm>
            <a:off x="5295541" y="0"/>
            <a:ext cx="6893284" cy="2361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13" name="Rectangle 12"/>
          <p:cNvSpPr/>
          <p:nvPr/>
        </p:nvSpPr>
        <p:spPr>
          <a:xfrm flipH="1">
            <a:off x="4989037" y="0"/>
            <a:ext cx="3064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Open Sans Bold"/>
              <a:cs typeface="Open Sans Bold"/>
            </a:endParaRPr>
          </a:p>
        </p:txBody>
      </p:sp>
      <p:sp>
        <p:nvSpPr>
          <p:cNvPr id="2" name="Text Placeholder 3"/>
          <p:cNvSpPr txBox="1">
            <a:spLocks/>
          </p:cNvSpPr>
          <p:nvPr/>
        </p:nvSpPr>
        <p:spPr>
          <a:xfrm>
            <a:off x="5742746" y="1156353"/>
            <a:ext cx="6446079" cy="884914"/>
          </a:xfrm>
          <a:prstGeom prst="rect">
            <a:avLst/>
          </a:prstGeom>
        </p:spPr>
        <p:txBody>
          <a:bodyPr anchor="t" anchorCtr="0"/>
          <a:lstStyle>
            <a:lvl1pPr marL="0" indent="0" algn="ctr" defTabSz="914400" rtl="0" eaLnBrk="1" latinLnBrk="0" hangingPunct="1">
              <a:spcBef>
                <a:spcPts val="1200"/>
              </a:spcBef>
              <a:spcAft>
                <a:spcPts val="0"/>
              </a:spcAft>
              <a:buClrTx/>
              <a:buFontTx/>
              <a:buNone/>
              <a:tabLst>
                <a:tab pos="1201738" algn="l"/>
              </a:tabLst>
              <a:defRPr sz="7200" b="0" i="0" kern="1200">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vl2pPr marL="0" indent="0" algn="ctr" defTabSz="914400" rtl="0" eaLnBrk="1" latinLnBrk="0" hangingPunct="1">
              <a:spcBef>
                <a:spcPts val="1800"/>
              </a:spcBef>
              <a:spcAft>
                <a:spcPts val="0"/>
              </a:spcAft>
              <a:buClrTx/>
              <a:buFontTx/>
              <a:buNone/>
              <a:tabLst>
                <a:tab pos="1201738" algn="l"/>
              </a:tabLst>
              <a:defRPr sz="1400" b="0" i="0" kern="1200">
                <a:solidFill>
                  <a:schemeClr val="bg1"/>
                </a:solidFill>
                <a:latin typeface="+mn-lt"/>
                <a:ea typeface="Open Sans" panose="020B0606030504020204" pitchFamily="34" charset="0"/>
                <a:cs typeface="Open Sans" panose="020B0606030504020204" pitchFamily="34" charset="0"/>
              </a:defRPr>
            </a:lvl2pPr>
            <a:lvl3pPr marL="0" indent="0" algn="ctr" defTabSz="914400" rtl="0" eaLnBrk="1" latinLnBrk="0" hangingPunct="1">
              <a:spcBef>
                <a:spcPts val="300"/>
              </a:spcBef>
              <a:spcAft>
                <a:spcPts val="0"/>
              </a:spcAft>
              <a:buClrTx/>
              <a:buFontTx/>
              <a:buNone/>
              <a:tabLst>
                <a:tab pos="1201738" algn="l"/>
              </a:tabLst>
              <a:defRPr sz="2000" b="0" i="0" kern="1200">
                <a:solidFill>
                  <a:schemeClr val="bg1"/>
                </a:solidFill>
                <a:latin typeface="+mn-lt"/>
                <a:ea typeface="Open Sans" panose="020B0606030504020204" pitchFamily="34" charset="0"/>
                <a:cs typeface="Open Sans" panose="020B0606030504020204" pitchFamily="34" charset="0"/>
              </a:defRPr>
            </a:lvl3pPr>
            <a:lvl4pPr marL="0" indent="0" algn="ctr" defTabSz="914400" rtl="0" eaLnBrk="1" latinLnBrk="0" hangingPunct="1">
              <a:spcBef>
                <a:spcPts val="300"/>
              </a:spcBef>
              <a:spcAft>
                <a:spcPts val="0"/>
              </a:spcAft>
              <a:buClrTx/>
              <a:buFontTx/>
              <a:buNone/>
              <a:tabLst>
                <a:tab pos="1201738" algn="l"/>
              </a:tabLst>
              <a:defRPr sz="2000" b="0" i="0" kern="1200">
                <a:solidFill>
                  <a:schemeClr val="bg1"/>
                </a:solidFill>
                <a:latin typeface="+mn-lt"/>
                <a:ea typeface="Open Sans" panose="020B0606030504020204" pitchFamily="34" charset="0"/>
                <a:cs typeface="Open Sans" panose="020B0606030504020204" pitchFamily="34" charset="0"/>
              </a:defRPr>
            </a:lvl4pPr>
            <a:lvl5pPr marL="0" indent="0" algn="ctr" defTabSz="914400" rtl="0" eaLnBrk="1" latinLnBrk="0" hangingPunct="1">
              <a:spcBef>
                <a:spcPts val="300"/>
              </a:spcBef>
              <a:spcAft>
                <a:spcPts val="0"/>
              </a:spcAft>
              <a:buClrTx/>
              <a:buFontTx/>
              <a:buNone/>
              <a:tabLst>
                <a:tab pos="1201738" algn="l"/>
              </a:tabLst>
              <a:defRPr sz="2000" b="0" i="0" kern="1200">
                <a:solidFill>
                  <a:schemeClr val="bg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5400" dirty="0">
                <a:solidFill>
                  <a:schemeClr val="tx1">
                    <a:lumMod val="75000"/>
                    <a:lumOff val="25000"/>
                  </a:schemeClr>
                </a:solidFill>
              </a:rPr>
              <a:t>Table of Contents</a:t>
            </a:r>
          </a:p>
        </p:txBody>
      </p:sp>
      <p:sp>
        <p:nvSpPr>
          <p:cNvPr id="4" name="TextBox 3"/>
          <p:cNvSpPr txBox="1"/>
          <p:nvPr/>
        </p:nvSpPr>
        <p:spPr>
          <a:xfrm>
            <a:off x="5894852" y="2752131"/>
            <a:ext cx="5499498" cy="1909810"/>
          </a:xfrm>
          <a:prstGeom prst="rect">
            <a:avLst/>
          </a:prstGeom>
          <a:noFill/>
        </p:spPr>
        <p:txBody>
          <a:bodyPr wrap="square" lIns="0" tIns="0" rIns="0" bIns="0" rtlCol="0">
            <a:noAutofit/>
          </a:bodyPr>
          <a:lstStyle/>
          <a:p>
            <a:pPr defTabSz="456758" fontAlgn="base">
              <a:lnSpc>
                <a:spcPct val="110000"/>
              </a:lnSpc>
              <a:spcAft>
                <a:spcPts val="600"/>
              </a:spcAft>
            </a:pPr>
            <a:r>
              <a:rPr lang="en-US" sz="2000" b="1" dirty="0">
                <a:solidFill>
                  <a:schemeClr val="bg1"/>
                </a:solidFill>
                <a:latin typeface="Open Sans Bold"/>
                <a:cs typeface="Open Sans Bold"/>
              </a:rPr>
              <a:t>Executive Summary</a:t>
            </a:r>
          </a:p>
          <a:p>
            <a:pPr defTabSz="456758" fontAlgn="base">
              <a:lnSpc>
                <a:spcPct val="110000"/>
              </a:lnSpc>
              <a:spcAft>
                <a:spcPts val="600"/>
              </a:spcAft>
            </a:pPr>
            <a:r>
              <a:rPr lang="en-US" sz="2000" b="1" dirty="0">
                <a:solidFill>
                  <a:schemeClr val="bg1"/>
                </a:solidFill>
                <a:latin typeface="Open Sans Bold"/>
                <a:cs typeface="Open Sans Bold"/>
              </a:rPr>
              <a:t>Aetna’s Opportunity</a:t>
            </a:r>
          </a:p>
          <a:p>
            <a:pPr defTabSz="456758" fontAlgn="base">
              <a:lnSpc>
                <a:spcPct val="110000"/>
              </a:lnSpc>
              <a:spcAft>
                <a:spcPts val="600"/>
              </a:spcAft>
            </a:pPr>
            <a:r>
              <a:rPr lang="en-US" sz="2000" b="1" dirty="0">
                <a:solidFill>
                  <a:schemeClr val="bg1"/>
                </a:solidFill>
                <a:latin typeface="Open Sans Bold"/>
                <a:cs typeface="Open Sans Bold"/>
              </a:rPr>
              <a:t>Why is it Important to Aetna?</a:t>
            </a:r>
          </a:p>
          <a:p>
            <a:pPr defTabSz="456758" fontAlgn="base">
              <a:lnSpc>
                <a:spcPct val="110000"/>
              </a:lnSpc>
              <a:spcAft>
                <a:spcPts val="600"/>
              </a:spcAft>
            </a:pPr>
            <a:r>
              <a:rPr lang="en-US" sz="2000" b="1" dirty="0">
                <a:solidFill>
                  <a:schemeClr val="bg1"/>
                </a:solidFill>
                <a:latin typeface="Open Sans Bold"/>
                <a:cs typeface="Open Sans Bold"/>
              </a:rPr>
              <a:t>Where are we today?</a:t>
            </a:r>
          </a:p>
          <a:p>
            <a:pPr defTabSz="456758" fontAlgn="base">
              <a:lnSpc>
                <a:spcPct val="110000"/>
              </a:lnSpc>
              <a:spcAft>
                <a:spcPts val="600"/>
              </a:spcAft>
            </a:pPr>
            <a:r>
              <a:rPr lang="en-US" sz="2000" b="1" dirty="0">
                <a:solidFill>
                  <a:schemeClr val="bg1"/>
                </a:solidFill>
                <a:latin typeface="Open Sans Bold"/>
                <a:cs typeface="Open Sans Bold"/>
              </a:rPr>
              <a:t>What does Success look like?</a:t>
            </a:r>
          </a:p>
          <a:p>
            <a:pPr defTabSz="456758" fontAlgn="base">
              <a:lnSpc>
                <a:spcPct val="110000"/>
              </a:lnSpc>
              <a:spcAft>
                <a:spcPts val="600"/>
              </a:spcAft>
            </a:pPr>
            <a:r>
              <a:rPr lang="en-US" sz="2000" b="1" dirty="0">
                <a:solidFill>
                  <a:schemeClr val="bg1"/>
                </a:solidFill>
                <a:latin typeface="Open Sans Bold"/>
                <a:cs typeface="Open Sans Bold"/>
              </a:rPr>
              <a:t>Necessary Actions</a:t>
            </a:r>
          </a:p>
          <a:p>
            <a:pPr defTabSz="456758" fontAlgn="base">
              <a:lnSpc>
                <a:spcPct val="110000"/>
              </a:lnSpc>
              <a:spcAft>
                <a:spcPts val="600"/>
              </a:spcAft>
            </a:pPr>
            <a:r>
              <a:rPr lang="en-US" sz="2000" b="1" dirty="0">
                <a:solidFill>
                  <a:schemeClr val="bg1"/>
                </a:solidFill>
                <a:latin typeface="Open Sans Bold"/>
                <a:cs typeface="Open Sans Bold"/>
              </a:rPr>
              <a:t>Recommendations</a:t>
            </a:r>
          </a:p>
          <a:p>
            <a:pPr defTabSz="456758" fontAlgn="base">
              <a:lnSpc>
                <a:spcPct val="110000"/>
              </a:lnSpc>
              <a:spcAft>
                <a:spcPts val="600"/>
              </a:spcAft>
            </a:pPr>
            <a:r>
              <a:rPr lang="en-US" sz="2000" b="1" dirty="0">
                <a:solidFill>
                  <a:schemeClr val="bg1"/>
                </a:solidFill>
                <a:latin typeface="Open Sans Bold"/>
                <a:cs typeface="Open Sans Bold"/>
              </a:rPr>
              <a:t>Next Steps</a:t>
            </a:r>
          </a:p>
        </p:txBody>
      </p:sp>
    </p:spTree>
    <p:extLst>
      <p:ext uri="{BB962C8B-B14F-4D97-AF65-F5344CB8AC3E}">
        <p14:creationId xmlns:p14="http://schemas.microsoft.com/office/powerpoint/2010/main" val="68066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p>
        </p:txBody>
      </p:sp>
      <p:sp>
        <p:nvSpPr>
          <p:cNvPr id="3" name="Text Placeholder 2"/>
          <p:cNvSpPr>
            <a:spLocks noGrp="1"/>
          </p:cNvSpPr>
          <p:nvPr>
            <p:ph type="body" sz="quarter" idx="11"/>
          </p:nvPr>
        </p:nvSpPr>
        <p:spPr/>
        <p:txBody>
          <a:bodyPr/>
          <a:lstStyle/>
          <a:p>
            <a:r>
              <a:rPr lang="en-US" dirty="0"/>
              <a:t>IVR North Star</a:t>
            </a:r>
          </a:p>
        </p:txBody>
      </p:sp>
      <p:sp>
        <p:nvSpPr>
          <p:cNvPr id="4" name="TextBox 3"/>
          <p:cNvSpPr txBox="1"/>
          <p:nvPr/>
        </p:nvSpPr>
        <p:spPr>
          <a:xfrm>
            <a:off x="8310269" y="3108436"/>
            <a:ext cx="2978700" cy="332399"/>
          </a:xfrm>
          <a:prstGeom prst="rect">
            <a:avLst/>
          </a:prstGeom>
          <a:noFill/>
        </p:spPr>
        <p:txBody>
          <a:bodyPr wrap="none" lIns="91440" tIns="0" rIns="9144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Recommendations</a:t>
            </a:r>
          </a:p>
        </p:txBody>
      </p:sp>
      <p:sp>
        <p:nvSpPr>
          <p:cNvPr id="5" name="TextBox 4"/>
          <p:cNvSpPr txBox="1"/>
          <p:nvPr/>
        </p:nvSpPr>
        <p:spPr>
          <a:xfrm>
            <a:off x="5421956" y="3108436"/>
            <a:ext cx="1344920" cy="332399"/>
          </a:xfrm>
          <a:prstGeom prst="rect">
            <a:avLst/>
          </a:prstGeom>
          <a:noFill/>
        </p:spPr>
        <p:txBody>
          <a:bodyPr wrap="none" lIns="0" tIns="0" rIns="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Opinions</a:t>
            </a:r>
          </a:p>
        </p:txBody>
      </p:sp>
      <p:sp>
        <p:nvSpPr>
          <p:cNvPr id="6" name="TextBox 5"/>
          <p:cNvSpPr txBox="1"/>
          <p:nvPr/>
        </p:nvSpPr>
        <p:spPr>
          <a:xfrm>
            <a:off x="1359922" y="3108436"/>
            <a:ext cx="2058577" cy="332399"/>
          </a:xfrm>
          <a:prstGeom prst="rect">
            <a:avLst/>
          </a:prstGeom>
          <a:noFill/>
        </p:spPr>
        <p:txBody>
          <a:bodyPr wrap="none" lIns="91440" tIns="0" rIns="9144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Opportunity</a:t>
            </a:r>
          </a:p>
        </p:txBody>
      </p:sp>
      <p:grpSp>
        <p:nvGrpSpPr>
          <p:cNvPr id="8" name="Group 7"/>
          <p:cNvGrpSpPr/>
          <p:nvPr/>
        </p:nvGrpSpPr>
        <p:grpSpPr>
          <a:xfrm>
            <a:off x="9453373" y="2271481"/>
            <a:ext cx="698547" cy="697143"/>
            <a:chOff x="9453373" y="2636377"/>
            <a:chExt cx="698547" cy="697143"/>
          </a:xfrm>
        </p:grpSpPr>
        <p:sp>
          <p:nvSpPr>
            <p:cNvPr id="9" name="Oval 8"/>
            <p:cNvSpPr/>
            <p:nvPr/>
          </p:nvSpPr>
          <p:spPr>
            <a:xfrm>
              <a:off x="9453373"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3479" y="2735781"/>
              <a:ext cx="498334" cy="498334"/>
            </a:xfrm>
            <a:prstGeom prst="rect">
              <a:avLst/>
            </a:prstGeom>
          </p:spPr>
        </p:pic>
      </p:grpSp>
      <p:grpSp>
        <p:nvGrpSpPr>
          <p:cNvPr id="11" name="Group 10"/>
          <p:cNvGrpSpPr/>
          <p:nvPr/>
        </p:nvGrpSpPr>
        <p:grpSpPr>
          <a:xfrm>
            <a:off x="2039934" y="2271481"/>
            <a:ext cx="698547" cy="697143"/>
            <a:chOff x="2039934" y="2636377"/>
            <a:chExt cx="698547" cy="697143"/>
          </a:xfrm>
        </p:grpSpPr>
        <p:sp>
          <p:nvSpPr>
            <p:cNvPr id="12" name="Oval 11"/>
            <p:cNvSpPr/>
            <p:nvPr/>
          </p:nvSpPr>
          <p:spPr>
            <a:xfrm>
              <a:off x="2039934"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1"/>
                </a:solidFill>
                <a:latin typeface="Open Sans Bold"/>
                <a:cs typeface="Open Sans Bold"/>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1771" y="2735781"/>
              <a:ext cx="498334" cy="498334"/>
            </a:xfrm>
            <a:prstGeom prst="rect">
              <a:avLst/>
            </a:prstGeom>
          </p:spPr>
        </p:pic>
      </p:grpSp>
      <p:grpSp>
        <p:nvGrpSpPr>
          <p:cNvPr id="14" name="Group 13"/>
          <p:cNvGrpSpPr/>
          <p:nvPr/>
        </p:nvGrpSpPr>
        <p:grpSpPr>
          <a:xfrm>
            <a:off x="5745140" y="2271481"/>
            <a:ext cx="698547" cy="697143"/>
            <a:chOff x="5745140" y="2668769"/>
            <a:chExt cx="698547" cy="697143"/>
          </a:xfrm>
        </p:grpSpPr>
        <p:sp>
          <p:nvSpPr>
            <p:cNvPr id="15" name="Oval 14"/>
            <p:cNvSpPr/>
            <p:nvPr/>
          </p:nvSpPr>
          <p:spPr>
            <a:xfrm>
              <a:off x="5745140" y="2668769"/>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2301" y="2765228"/>
              <a:ext cx="504224" cy="504224"/>
            </a:xfrm>
            <a:prstGeom prst="rect">
              <a:avLst/>
            </a:prstGeom>
          </p:spPr>
        </p:pic>
      </p:grpSp>
      <p:cxnSp>
        <p:nvCxnSpPr>
          <p:cNvPr id="17" name="Straight Connector 16"/>
          <p:cNvCxnSpPr/>
          <p:nvPr/>
        </p:nvCxnSpPr>
        <p:spPr>
          <a:xfrm>
            <a:off x="4155812" y="2258221"/>
            <a:ext cx="0" cy="356616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9007" y="3632908"/>
            <a:ext cx="3200400" cy="1299303"/>
          </a:xfrm>
          <a:prstGeom prst="rect">
            <a:avLst/>
          </a:prstGeom>
          <a:noFill/>
        </p:spPr>
        <p:txBody>
          <a:bodyPr wrap="square" lIns="91440" tIns="0" rIns="91440" bIns="91440" rtlCol="0">
            <a:noAutofit/>
          </a:bodyPr>
          <a:lstStyle/>
          <a:p>
            <a:pPr marL="146304" indent="-146304">
              <a:lnSpc>
                <a:spcPct val="110000"/>
              </a:lnSpc>
              <a:spcAft>
                <a:spcPts val="800"/>
              </a:spcAft>
              <a:buFont typeface="Arial" charset="0"/>
              <a:buChar char="•"/>
            </a:pPr>
            <a:r>
              <a:rPr lang="en-US" sz="1200" dirty="0">
                <a:solidFill>
                  <a:schemeClr val="tx1">
                    <a:lumMod val="75000"/>
                    <a:lumOff val="25000"/>
                  </a:schemeClr>
                </a:solidFill>
                <a:latin typeface="Open Sans" charset="0"/>
                <a:ea typeface="Open Sans" charset="0"/>
                <a:cs typeface="Open Sans" charset="0"/>
              </a:rPr>
              <a:t>Communication platform is moving to Cisco and being consolidated to deliver omni channel experiences. AVA (Aetna Voice Application) built on Avaya needs has an opportunity to rethink IVR and be built with enhanced learnings in the </a:t>
            </a:r>
            <a:r>
              <a:rPr lang="en-US" sz="1200">
                <a:solidFill>
                  <a:schemeClr val="tx1">
                    <a:lumMod val="75000"/>
                    <a:lumOff val="25000"/>
                  </a:schemeClr>
                </a:solidFill>
                <a:latin typeface="Open Sans" charset="0"/>
                <a:ea typeface="Open Sans" charset="0"/>
                <a:cs typeface="Open Sans" charset="0"/>
              </a:rPr>
              <a:t>Cisco platform</a:t>
            </a:r>
            <a:endParaRPr lang="en-US" sz="1200" dirty="0">
              <a:solidFill>
                <a:schemeClr val="tx1">
                  <a:lumMod val="75000"/>
                  <a:lumOff val="25000"/>
                </a:schemeClr>
              </a:solidFill>
              <a:latin typeface="Open Sans" charset="0"/>
              <a:ea typeface="Open Sans" charset="0"/>
              <a:cs typeface="Open Sans" charset="0"/>
            </a:endParaRPr>
          </a:p>
        </p:txBody>
      </p:sp>
      <p:sp>
        <p:nvSpPr>
          <p:cNvPr id="19" name="TextBox 18"/>
          <p:cNvSpPr txBox="1"/>
          <p:nvPr/>
        </p:nvSpPr>
        <p:spPr>
          <a:xfrm>
            <a:off x="4322216" y="3632908"/>
            <a:ext cx="3544392" cy="1904779"/>
          </a:xfrm>
          <a:prstGeom prst="rect">
            <a:avLst/>
          </a:prstGeom>
          <a:noFill/>
        </p:spPr>
        <p:txBody>
          <a:bodyPr wrap="square" lIns="91440" tIns="0" rIns="91440" bIns="91440" rtlCol="0">
            <a:noAutofit/>
          </a:bodyPr>
          <a:lstStyle/>
          <a:p>
            <a:pPr marL="146304" indent="-146304">
              <a:lnSpc>
                <a:spcPct val="110000"/>
              </a:lnSpc>
              <a:spcAft>
                <a:spcPts val="800"/>
              </a:spcAft>
              <a:buFont typeface="Arial" charset="0"/>
              <a:buChar char="•"/>
            </a:pPr>
            <a:r>
              <a:rPr lang="en-US" sz="1200" dirty="0">
                <a:solidFill>
                  <a:schemeClr val="tx1">
                    <a:lumMod val="75000"/>
                    <a:lumOff val="25000"/>
                  </a:schemeClr>
                </a:solidFill>
                <a:latin typeface="Open Sans" charset="0"/>
                <a:ea typeface="Open Sans" charset="0"/>
                <a:cs typeface="Open Sans" charset="0"/>
              </a:rPr>
              <a:t>AVA is a home grown decades old Aetna application which sits on top of Avaya tech stack. It has significant point to point API integrations with Aetna BORs built over time. </a:t>
            </a:r>
          </a:p>
          <a:p>
            <a:pPr marL="146304" indent="-146304">
              <a:lnSpc>
                <a:spcPct val="110000"/>
              </a:lnSpc>
              <a:spcAft>
                <a:spcPts val="800"/>
              </a:spcAft>
              <a:buFont typeface="Arial" charset="0"/>
              <a:buChar char="•"/>
            </a:pPr>
            <a:r>
              <a:rPr lang="en-US" sz="1200" dirty="0">
                <a:solidFill>
                  <a:schemeClr val="tx1">
                    <a:lumMod val="75000"/>
                    <a:lumOff val="25000"/>
                  </a:schemeClr>
                </a:solidFill>
                <a:latin typeface="Open Sans" charset="0"/>
                <a:ea typeface="Open Sans" charset="0"/>
                <a:cs typeface="Open Sans" charset="0"/>
              </a:rPr>
              <a:t>AVA has also been built over a period of time and could be optimized for better operations and enabling more self service through IVR.</a:t>
            </a:r>
          </a:p>
          <a:p>
            <a:pPr marL="146304" indent="-146304">
              <a:lnSpc>
                <a:spcPct val="110000"/>
              </a:lnSpc>
              <a:spcAft>
                <a:spcPts val="800"/>
              </a:spcAft>
              <a:buFont typeface="Arial" charset="0"/>
              <a:buChar char="•"/>
            </a:pPr>
            <a:r>
              <a:rPr lang="en-US" sz="1200" dirty="0">
                <a:solidFill>
                  <a:schemeClr val="tx1">
                    <a:lumMod val="75000"/>
                    <a:lumOff val="25000"/>
                  </a:schemeClr>
                </a:solidFill>
                <a:latin typeface="Open Sans" charset="0"/>
                <a:ea typeface="Open Sans" charset="0"/>
                <a:cs typeface="Open Sans" charset="0"/>
              </a:rPr>
              <a:t>AVA is  built in a member centric fashion as opposed to the individual centric fashion Aetna wants to move forward</a:t>
            </a:r>
          </a:p>
          <a:p>
            <a:pPr marL="146304" indent="-146304">
              <a:lnSpc>
                <a:spcPct val="110000"/>
              </a:lnSpc>
              <a:spcAft>
                <a:spcPts val="800"/>
              </a:spcAft>
              <a:buFont typeface="Arial" charset="0"/>
              <a:buChar char="•"/>
            </a:pPr>
            <a:endParaRPr lang="en-US" sz="1200" dirty="0">
              <a:solidFill>
                <a:schemeClr val="tx1">
                  <a:lumMod val="75000"/>
                  <a:lumOff val="25000"/>
                </a:schemeClr>
              </a:solidFill>
              <a:latin typeface="Open Sans" charset="0"/>
              <a:ea typeface="Open Sans" charset="0"/>
              <a:cs typeface="Open Sans" charset="0"/>
            </a:endParaRPr>
          </a:p>
        </p:txBody>
      </p:sp>
      <p:sp>
        <p:nvSpPr>
          <p:cNvPr id="20" name="TextBox 19"/>
          <p:cNvSpPr txBox="1"/>
          <p:nvPr/>
        </p:nvSpPr>
        <p:spPr>
          <a:xfrm>
            <a:off x="8199418" y="3632908"/>
            <a:ext cx="3200400" cy="1299303"/>
          </a:xfrm>
          <a:prstGeom prst="rect">
            <a:avLst/>
          </a:prstGeom>
          <a:noFill/>
        </p:spPr>
        <p:txBody>
          <a:bodyPr wrap="square" lIns="91440" tIns="0" rIns="91440" bIns="91440" rtlCol="0">
            <a:noAutofit/>
          </a:bodyPr>
          <a:lstStyle/>
          <a:p>
            <a:pPr marL="146304" indent="-146304">
              <a:lnSpc>
                <a:spcPct val="110000"/>
              </a:lnSpc>
              <a:spcAft>
                <a:spcPts val="800"/>
              </a:spcAft>
              <a:buFont typeface="Arial" charset="0"/>
              <a:buChar char="•"/>
            </a:pPr>
            <a:r>
              <a:rPr lang="en-US" sz="1200" dirty="0">
                <a:solidFill>
                  <a:schemeClr val="tx1">
                    <a:lumMod val="75000"/>
                    <a:lumOff val="25000"/>
                  </a:schemeClr>
                </a:solidFill>
                <a:latin typeface="Open Sans" charset="0"/>
                <a:ea typeface="Open Sans" charset="0"/>
                <a:cs typeface="Open Sans" charset="0"/>
              </a:rPr>
              <a:t>IVR is a capability that is widely used by members and enhancing the capabilities  of IVR will lead to greater operational efficiencies and better member experience.</a:t>
            </a:r>
          </a:p>
          <a:p>
            <a:pPr marL="146304" indent="-146304">
              <a:lnSpc>
                <a:spcPct val="110000"/>
              </a:lnSpc>
              <a:spcAft>
                <a:spcPts val="800"/>
              </a:spcAft>
              <a:buFont typeface="Arial" charset="0"/>
              <a:buChar char="•"/>
            </a:pPr>
            <a:r>
              <a:rPr lang="en-US" sz="1200" dirty="0">
                <a:solidFill>
                  <a:schemeClr val="tx1">
                    <a:lumMod val="75000"/>
                    <a:lumOff val="25000"/>
                  </a:schemeClr>
                </a:solidFill>
                <a:latin typeface="Open Sans" charset="0"/>
                <a:ea typeface="Open Sans" charset="0"/>
                <a:cs typeface="Open Sans" charset="0"/>
              </a:rPr>
              <a:t>The recommendation is to build the new Voice application in the Cisco stack as part of the migration from ASD to GPS. This will help improve operational efficiencies and provide our members with a seamless, context rich and personalized interaction with Aetna. </a:t>
            </a:r>
          </a:p>
        </p:txBody>
      </p:sp>
      <p:cxnSp>
        <p:nvCxnSpPr>
          <p:cNvPr id="21" name="Straight Connector 20"/>
          <p:cNvCxnSpPr/>
          <p:nvPr/>
        </p:nvCxnSpPr>
        <p:spPr>
          <a:xfrm>
            <a:off x="8033014" y="2258221"/>
            <a:ext cx="0" cy="356616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093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ext uri="{D42A27DB-BD31-4B8C-83A1-F6EECF244321}">
                <p14:modId xmlns:p14="http://schemas.microsoft.com/office/powerpoint/2010/main" val="32634395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5" imgW="498" imgH="499" progId="TCLayout.ActiveDocument.1">
                  <p:embed/>
                </p:oleObj>
              </mc:Choice>
              <mc:Fallback>
                <p:oleObj name="think-cell Slide" r:id="rId5" imgW="498" imgH="499" progId="TCLayout.ActiveDocument.1">
                  <p:embed/>
                  <p:pic>
                    <p:nvPicPr>
                      <p:cNvPr id="9" name="Object 8"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5" name="TextBox 44"/>
          <p:cNvSpPr txBox="1"/>
          <p:nvPr/>
        </p:nvSpPr>
        <p:spPr>
          <a:xfrm>
            <a:off x="559574" y="2700164"/>
            <a:ext cx="5971855" cy="2815838"/>
          </a:xfrm>
          <a:prstGeom prst="rect">
            <a:avLst/>
          </a:prstGeom>
          <a:solidFill>
            <a:schemeClr val="bg1">
              <a:lumMod val="95000"/>
            </a:schemeClr>
          </a:solidFill>
        </p:spPr>
        <p:txBody>
          <a:bodyPr wrap="square" lIns="182880" tIns="0" rIns="182880" bIns="0" rtlCol="0" anchor="ctr">
            <a:noAutofit/>
          </a:bodyPr>
          <a:lstStyle/>
          <a:p>
            <a:pPr algn="ctr" defTabSz="456758" fontAlgn="base">
              <a:lnSpc>
                <a:spcPct val="120000"/>
              </a:lnSpc>
              <a:spcBef>
                <a:spcPts val="1200"/>
              </a:spcBef>
            </a:pPr>
            <a:r>
              <a:rPr lang="en-US" b="1" i="1" dirty="0">
                <a:solidFill>
                  <a:schemeClr val="tx2"/>
                </a:solidFill>
                <a:latin typeface="+mj-lt"/>
                <a:cs typeface="Open Sans Light"/>
              </a:rPr>
              <a:t>Aetna has the opportunity to improve operational efficiency and increase the call closures through self service and to improve their customer obsession by creating an individual focused engagement experience through Aetna’s voice platform.</a:t>
            </a:r>
            <a:endParaRPr lang="en-US" i="1" dirty="0">
              <a:solidFill>
                <a:schemeClr val="tx2"/>
              </a:solidFill>
              <a:latin typeface="+mj-lt"/>
              <a:cs typeface="Open Sans Light"/>
            </a:endParaRPr>
          </a:p>
        </p:txBody>
      </p:sp>
      <p:sp>
        <p:nvSpPr>
          <p:cNvPr id="2" name="Title 1"/>
          <p:cNvSpPr>
            <a:spLocks noGrp="1"/>
          </p:cNvSpPr>
          <p:nvPr>
            <p:ph type="title"/>
          </p:nvPr>
        </p:nvSpPr>
        <p:spPr/>
        <p:txBody>
          <a:bodyPr/>
          <a:lstStyle/>
          <a:p>
            <a:r>
              <a:rPr lang="en-US" dirty="0"/>
              <a:t>Aetna’s Opportunity</a:t>
            </a:r>
          </a:p>
        </p:txBody>
      </p:sp>
      <p:sp>
        <p:nvSpPr>
          <p:cNvPr id="3" name="Text Placeholder 2"/>
          <p:cNvSpPr>
            <a:spLocks noGrp="1"/>
          </p:cNvSpPr>
          <p:nvPr>
            <p:ph type="body" sz="quarter" idx="11"/>
          </p:nvPr>
        </p:nvSpPr>
        <p:spPr/>
        <p:txBody>
          <a:bodyPr/>
          <a:lstStyle/>
          <a:p>
            <a:r>
              <a:rPr lang="en-US" dirty="0"/>
              <a:t>Aetna, currently has the opportunity to increase the operational efficiency of call center </a:t>
            </a:r>
            <a:r>
              <a:rPr lang="en-US" dirty="0" err="1"/>
              <a:t>operatons</a:t>
            </a:r>
            <a:r>
              <a:rPr lang="en-US" dirty="0"/>
              <a:t> to transform from the member experience</a:t>
            </a:r>
          </a:p>
        </p:txBody>
      </p:sp>
      <p:cxnSp>
        <p:nvCxnSpPr>
          <p:cNvPr id="8" name="Straight Connector 7"/>
          <p:cNvCxnSpPr/>
          <p:nvPr/>
        </p:nvCxnSpPr>
        <p:spPr>
          <a:xfrm>
            <a:off x="559574" y="2052736"/>
            <a:ext cx="11107057"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124582" y="1912777"/>
            <a:ext cx="2730137" cy="279918"/>
          </a:xfrm>
          <a:prstGeom prst="rect">
            <a:avLst/>
          </a:prstGeom>
          <a:solidFill>
            <a:schemeClr val="bg1"/>
          </a:solidFill>
        </p:spPr>
        <p:txBody>
          <a:bodyPr wrap="square" lIns="0" tIns="0" rIns="0" bIns="0" rtlCol="0">
            <a:noAutofit/>
          </a:bodyPr>
          <a:lstStyle/>
          <a:p>
            <a:pPr algn="ctr" defTabSz="456758" fontAlgn="base">
              <a:spcBef>
                <a:spcPts val="1200"/>
              </a:spcBef>
            </a:pPr>
            <a:r>
              <a:rPr lang="en-US" dirty="0">
                <a:solidFill>
                  <a:schemeClr val="tx2"/>
                </a:solidFill>
                <a:latin typeface="Domaine Display Bold" panose="020A0803080505060203" pitchFamily="18" charset="0"/>
                <a:cs typeface="Open Sans Light"/>
              </a:rPr>
              <a:t>Opportunity Statement</a:t>
            </a:r>
          </a:p>
        </p:txBody>
      </p:sp>
      <p:sp>
        <p:nvSpPr>
          <p:cNvPr id="6" name="TextBox 5"/>
          <p:cNvSpPr txBox="1"/>
          <p:nvPr/>
        </p:nvSpPr>
        <p:spPr>
          <a:xfrm>
            <a:off x="8819840" y="1912777"/>
            <a:ext cx="1400993" cy="279918"/>
          </a:xfrm>
          <a:prstGeom prst="rect">
            <a:avLst/>
          </a:prstGeom>
          <a:solidFill>
            <a:schemeClr val="bg1"/>
          </a:solidFill>
        </p:spPr>
        <p:txBody>
          <a:bodyPr wrap="square" lIns="0" tIns="0" rIns="0" bIns="0" rtlCol="0">
            <a:noAutofit/>
          </a:bodyPr>
          <a:lstStyle/>
          <a:p>
            <a:pPr algn="ctr" defTabSz="456758" fontAlgn="base">
              <a:spcBef>
                <a:spcPts val="1200"/>
              </a:spcBef>
            </a:pPr>
            <a:r>
              <a:rPr lang="en-US" dirty="0">
                <a:solidFill>
                  <a:schemeClr val="tx2"/>
                </a:solidFill>
                <a:latin typeface="Domaine Display Bold" panose="020A0803080505060203" pitchFamily="18" charset="0"/>
                <a:cs typeface="Open Sans Light"/>
              </a:rPr>
              <a:t>Overview</a:t>
            </a:r>
          </a:p>
        </p:txBody>
      </p:sp>
      <p:sp>
        <p:nvSpPr>
          <p:cNvPr id="10" name="TextBox 9"/>
          <p:cNvSpPr txBox="1"/>
          <p:nvPr/>
        </p:nvSpPr>
        <p:spPr>
          <a:xfrm>
            <a:off x="7799074" y="2995919"/>
            <a:ext cx="3867558" cy="2825121"/>
          </a:xfrm>
          <a:prstGeom prst="rect">
            <a:avLst/>
          </a:prstGeom>
          <a:noFill/>
        </p:spPr>
        <p:txBody>
          <a:bodyPr wrap="square" lIns="0" tIns="0" rIns="0" bIns="0" rtlCol="0">
            <a:noAutofit/>
          </a:bodyPr>
          <a:lstStyle/>
          <a:p>
            <a:pPr marL="285750" indent="-285750" defTabSz="456758" fontAlgn="base">
              <a:spcBef>
                <a:spcPts val="1200"/>
              </a:spcBef>
              <a:buFont typeface="Arial" panose="020B0604020202020204" pitchFamily="34" charset="0"/>
              <a:buChar char="•"/>
            </a:pPr>
            <a:r>
              <a:rPr lang="en-US" sz="1600" dirty="0">
                <a:solidFill>
                  <a:schemeClr val="tx2"/>
                </a:solidFill>
                <a:cs typeface="Open Sans Light"/>
              </a:rPr>
              <a:t>Engagement:</a:t>
            </a:r>
          </a:p>
          <a:p>
            <a:pPr marL="742950" lvl="1" indent="-285750" defTabSz="456758" fontAlgn="base">
              <a:spcBef>
                <a:spcPts val="1200"/>
              </a:spcBef>
              <a:buFont typeface="Arial" panose="020B0604020202020204" pitchFamily="34" charset="0"/>
              <a:buChar char="•"/>
            </a:pPr>
            <a:r>
              <a:rPr lang="en-US" sz="1600" dirty="0">
                <a:cs typeface="Open Sans Light"/>
              </a:rPr>
              <a:t>Seamless Secure,</a:t>
            </a:r>
            <a:r>
              <a:rPr lang="en-US" sz="1600" dirty="0">
                <a:solidFill>
                  <a:schemeClr val="tx2"/>
                </a:solidFill>
                <a:cs typeface="Open Sans Light"/>
              </a:rPr>
              <a:t> context rich, personalized, valuable, time sensitive and delightful</a:t>
            </a:r>
            <a:endParaRPr lang="en-US" sz="1600" dirty="0">
              <a:cs typeface="Open Sans Light"/>
            </a:endParaRPr>
          </a:p>
          <a:p>
            <a:pPr marL="285750" indent="-285750" defTabSz="456758" fontAlgn="base">
              <a:spcBef>
                <a:spcPts val="1200"/>
              </a:spcBef>
              <a:buFont typeface="Arial" panose="020B0604020202020204" pitchFamily="34" charset="0"/>
              <a:buChar char="•"/>
            </a:pPr>
            <a:r>
              <a:rPr lang="en-US" sz="1600" dirty="0">
                <a:solidFill>
                  <a:schemeClr val="tx2"/>
                </a:solidFill>
                <a:cs typeface="Open Sans Light"/>
              </a:rPr>
              <a:t>Business operations</a:t>
            </a:r>
          </a:p>
          <a:p>
            <a:pPr marL="742950" lvl="1" indent="-285750" defTabSz="456758" fontAlgn="base">
              <a:spcBef>
                <a:spcPts val="1200"/>
              </a:spcBef>
              <a:buFont typeface="Arial" panose="020B0604020202020204" pitchFamily="34" charset="0"/>
              <a:buChar char="•"/>
            </a:pPr>
            <a:r>
              <a:rPr lang="en-US" sz="1600" dirty="0">
                <a:solidFill>
                  <a:schemeClr val="tx2"/>
                </a:solidFill>
                <a:cs typeface="Open Sans Light"/>
              </a:rPr>
              <a:t>Operationally efficient with lesser friction.</a:t>
            </a:r>
          </a:p>
          <a:p>
            <a:pPr marL="285750" indent="-285750" defTabSz="456758" fontAlgn="base">
              <a:spcBef>
                <a:spcPts val="1200"/>
              </a:spcBef>
              <a:buFont typeface="Arial" panose="020B0604020202020204" pitchFamily="34" charset="0"/>
              <a:buChar char="•"/>
            </a:pPr>
            <a:r>
              <a:rPr lang="en-US" sz="1600" dirty="0">
                <a:solidFill>
                  <a:schemeClr val="tx2"/>
                </a:solidFill>
                <a:cs typeface="Open Sans Light"/>
              </a:rPr>
              <a:t>Insights:</a:t>
            </a:r>
          </a:p>
          <a:p>
            <a:pPr marL="742950" lvl="1" indent="-285750" defTabSz="456758" fontAlgn="base">
              <a:spcBef>
                <a:spcPts val="1200"/>
              </a:spcBef>
              <a:buFont typeface="Arial" panose="020B0604020202020204" pitchFamily="34" charset="0"/>
              <a:buChar char="•"/>
            </a:pPr>
            <a:r>
              <a:rPr lang="en-US" sz="1600" dirty="0">
                <a:solidFill>
                  <a:schemeClr val="tx2"/>
                </a:solidFill>
                <a:cs typeface="Open Sans Light"/>
              </a:rPr>
              <a:t>Capture better insights through IVR interaction leading to better understanding of the customer</a:t>
            </a:r>
          </a:p>
          <a:p>
            <a:pPr marL="742950" lvl="1" indent="-285750" defTabSz="456758" fontAlgn="base">
              <a:spcBef>
                <a:spcPts val="1200"/>
              </a:spcBef>
              <a:buFont typeface="Arial" panose="020B0604020202020204" pitchFamily="34" charset="0"/>
              <a:buChar char="•"/>
            </a:pPr>
            <a:endParaRPr lang="en-US" sz="1600" dirty="0">
              <a:solidFill>
                <a:schemeClr val="tx2"/>
              </a:solidFill>
              <a:cs typeface="Open Sans Light"/>
            </a:endParaRPr>
          </a:p>
        </p:txBody>
      </p:sp>
      <p:grpSp>
        <p:nvGrpSpPr>
          <p:cNvPr id="30" name="Group 29"/>
          <p:cNvGrpSpPr/>
          <p:nvPr/>
        </p:nvGrpSpPr>
        <p:grpSpPr>
          <a:xfrm>
            <a:off x="7532752" y="4218332"/>
            <a:ext cx="459805" cy="459805"/>
            <a:chOff x="7573215" y="2258092"/>
            <a:chExt cx="612000" cy="612000"/>
          </a:xfrm>
        </p:grpSpPr>
        <p:sp>
          <p:nvSpPr>
            <p:cNvPr id="31" name="Oval 30"/>
            <p:cNvSpPr/>
            <p:nvPr/>
          </p:nvSpPr>
          <p:spPr bwMode="ltGray">
            <a:xfrm>
              <a:off x="7573215" y="2258092"/>
              <a:ext cx="612000" cy="612000"/>
            </a:xfrm>
            <a:prstGeom prst="ellipse">
              <a:avLst/>
            </a:prstGeom>
            <a:solidFill>
              <a:srgbClr val="064E69"/>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grpSp>
          <p:nvGrpSpPr>
            <p:cNvPr id="32" name="Group 31"/>
            <p:cNvGrpSpPr/>
            <p:nvPr/>
          </p:nvGrpSpPr>
          <p:grpSpPr>
            <a:xfrm>
              <a:off x="7642971" y="2426134"/>
              <a:ext cx="472489" cy="281071"/>
              <a:chOff x="7646776" y="2426134"/>
              <a:chExt cx="472489" cy="281071"/>
            </a:xfrm>
          </p:grpSpPr>
          <p:sp>
            <p:nvSpPr>
              <p:cNvPr id="33" name="Freeform 4862"/>
              <p:cNvSpPr>
                <a:spLocks noEditPoints="1"/>
              </p:cNvSpPr>
              <p:nvPr/>
            </p:nvSpPr>
            <p:spPr bwMode="auto">
              <a:xfrm>
                <a:off x="7646776" y="2426134"/>
                <a:ext cx="472489" cy="281071"/>
              </a:xfrm>
              <a:custGeom>
                <a:avLst/>
                <a:gdLst>
                  <a:gd name="T0" fmla="*/ 98 w 390"/>
                  <a:gd name="T1" fmla="*/ 176 h 232"/>
                  <a:gd name="T2" fmla="*/ 114 w 390"/>
                  <a:gd name="T3" fmla="*/ 204 h 232"/>
                  <a:gd name="T4" fmla="*/ 106 w 390"/>
                  <a:gd name="T5" fmla="*/ 224 h 232"/>
                  <a:gd name="T6" fmla="*/ 86 w 390"/>
                  <a:gd name="T7" fmla="*/ 232 h 232"/>
                  <a:gd name="T8" fmla="*/ 60 w 390"/>
                  <a:gd name="T9" fmla="*/ 214 h 232"/>
                  <a:gd name="T10" fmla="*/ 60 w 390"/>
                  <a:gd name="T11" fmla="*/ 192 h 232"/>
                  <a:gd name="T12" fmla="*/ 86 w 390"/>
                  <a:gd name="T13" fmla="*/ 174 h 232"/>
                  <a:gd name="T14" fmla="*/ 318 w 390"/>
                  <a:gd name="T15" fmla="*/ 176 h 232"/>
                  <a:gd name="T16" fmla="*/ 334 w 390"/>
                  <a:gd name="T17" fmla="*/ 204 h 232"/>
                  <a:gd name="T18" fmla="*/ 326 w 390"/>
                  <a:gd name="T19" fmla="*/ 224 h 232"/>
                  <a:gd name="T20" fmla="*/ 306 w 390"/>
                  <a:gd name="T21" fmla="*/ 232 h 232"/>
                  <a:gd name="T22" fmla="*/ 280 w 390"/>
                  <a:gd name="T23" fmla="*/ 214 h 232"/>
                  <a:gd name="T24" fmla="*/ 280 w 390"/>
                  <a:gd name="T25" fmla="*/ 192 h 232"/>
                  <a:gd name="T26" fmla="*/ 306 w 390"/>
                  <a:gd name="T27" fmla="*/ 174 h 232"/>
                  <a:gd name="T28" fmla="*/ 296 w 390"/>
                  <a:gd name="T29" fmla="*/ 70 h 232"/>
                  <a:gd name="T30" fmla="*/ 296 w 390"/>
                  <a:gd name="T31" fmla="*/ 90 h 232"/>
                  <a:gd name="T32" fmla="*/ 316 w 390"/>
                  <a:gd name="T33" fmla="*/ 90 h 232"/>
                  <a:gd name="T34" fmla="*/ 316 w 390"/>
                  <a:gd name="T35" fmla="*/ 70 h 232"/>
                  <a:gd name="T36" fmla="*/ 138 w 390"/>
                  <a:gd name="T37" fmla="*/ 0 h 232"/>
                  <a:gd name="T38" fmla="*/ 130 w 390"/>
                  <a:gd name="T39" fmla="*/ 2 h 232"/>
                  <a:gd name="T40" fmla="*/ 14 w 390"/>
                  <a:gd name="T41" fmla="*/ 90 h 232"/>
                  <a:gd name="T42" fmla="*/ 8 w 390"/>
                  <a:gd name="T43" fmla="*/ 94 h 232"/>
                  <a:gd name="T44" fmla="*/ 0 w 390"/>
                  <a:gd name="T45" fmla="*/ 108 h 232"/>
                  <a:gd name="T46" fmla="*/ 2 w 390"/>
                  <a:gd name="T47" fmla="*/ 192 h 232"/>
                  <a:gd name="T48" fmla="*/ 20 w 390"/>
                  <a:gd name="T49" fmla="*/ 204 h 232"/>
                  <a:gd name="T50" fmla="*/ 38 w 390"/>
                  <a:gd name="T51" fmla="*/ 204 h 232"/>
                  <a:gd name="T52" fmla="*/ 40 w 390"/>
                  <a:gd name="T53" fmla="*/ 184 h 232"/>
                  <a:gd name="T54" fmla="*/ 58 w 390"/>
                  <a:gd name="T55" fmla="*/ 162 h 232"/>
                  <a:gd name="T56" fmla="*/ 86 w 390"/>
                  <a:gd name="T57" fmla="*/ 154 h 232"/>
                  <a:gd name="T58" fmla="*/ 104 w 390"/>
                  <a:gd name="T59" fmla="*/ 158 h 232"/>
                  <a:gd name="T60" fmla="*/ 126 w 390"/>
                  <a:gd name="T61" fmla="*/ 176 h 232"/>
                  <a:gd name="T62" fmla="*/ 134 w 390"/>
                  <a:gd name="T63" fmla="*/ 204 h 232"/>
                  <a:gd name="T64" fmla="*/ 262 w 390"/>
                  <a:gd name="T65" fmla="*/ 204 h 232"/>
                  <a:gd name="T66" fmla="*/ 262 w 390"/>
                  <a:gd name="T67" fmla="*/ 204 h 232"/>
                  <a:gd name="T68" fmla="*/ 268 w 390"/>
                  <a:gd name="T69" fmla="*/ 178 h 232"/>
                  <a:gd name="T70" fmla="*/ 288 w 390"/>
                  <a:gd name="T71" fmla="*/ 162 h 232"/>
                  <a:gd name="T72" fmla="*/ 306 w 390"/>
                  <a:gd name="T73" fmla="*/ 158 h 232"/>
                  <a:gd name="T74" fmla="*/ 332 w 390"/>
                  <a:gd name="T75" fmla="*/ 166 h 232"/>
                  <a:gd name="T76" fmla="*/ 348 w 390"/>
                  <a:gd name="T77" fmla="*/ 186 h 232"/>
                  <a:gd name="T78" fmla="*/ 350 w 390"/>
                  <a:gd name="T79" fmla="*/ 204 h 232"/>
                  <a:gd name="T80" fmla="*/ 370 w 390"/>
                  <a:gd name="T81" fmla="*/ 204 h 232"/>
                  <a:gd name="T82" fmla="*/ 388 w 390"/>
                  <a:gd name="T83" fmla="*/ 192 h 232"/>
                  <a:gd name="T84" fmla="*/ 390 w 390"/>
                  <a:gd name="T85" fmla="*/ 20 h 232"/>
                  <a:gd name="T86" fmla="*/ 378 w 390"/>
                  <a:gd name="T87" fmla="*/ 0 h 232"/>
                  <a:gd name="T88" fmla="*/ 140 w 390"/>
                  <a:gd name="T89" fmla="*/ 74 h 232"/>
                  <a:gd name="T90" fmla="*/ 140 w 390"/>
                  <a:gd name="T91" fmla="*/ 74 h 232"/>
                  <a:gd name="T92" fmla="*/ 294 w 390"/>
                  <a:gd name="T93" fmla="*/ 136 h 232"/>
                  <a:gd name="T94" fmla="*/ 266 w 390"/>
                  <a:gd name="T95" fmla="*/ 122 h 232"/>
                  <a:gd name="T96" fmla="*/ 250 w 390"/>
                  <a:gd name="T97" fmla="*/ 92 h 232"/>
                  <a:gd name="T98" fmla="*/ 250 w 390"/>
                  <a:gd name="T99" fmla="*/ 68 h 232"/>
                  <a:gd name="T100" fmla="*/ 266 w 390"/>
                  <a:gd name="T101" fmla="*/ 40 h 232"/>
                  <a:gd name="T102" fmla="*/ 294 w 390"/>
                  <a:gd name="T103" fmla="*/ 24 h 232"/>
                  <a:gd name="T104" fmla="*/ 318 w 390"/>
                  <a:gd name="T105" fmla="*/ 24 h 232"/>
                  <a:gd name="T106" fmla="*/ 346 w 390"/>
                  <a:gd name="T107" fmla="*/ 40 h 232"/>
                  <a:gd name="T108" fmla="*/ 362 w 390"/>
                  <a:gd name="T109" fmla="*/ 68 h 232"/>
                  <a:gd name="T110" fmla="*/ 362 w 390"/>
                  <a:gd name="T111" fmla="*/ 92 h 232"/>
                  <a:gd name="T112" fmla="*/ 346 w 390"/>
                  <a:gd name="T113" fmla="*/ 122 h 232"/>
                  <a:gd name="T114" fmla="*/ 318 w 390"/>
                  <a:gd name="T115" fmla="*/ 13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0" h="232">
                    <a:moveTo>
                      <a:pt x="86" y="174"/>
                    </a:moveTo>
                    <a:lnTo>
                      <a:pt x="86" y="174"/>
                    </a:lnTo>
                    <a:lnTo>
                      <a:pt x="98" y="176"/>
                    </a:lnTo>
                    <a:lnTo>
                      <a:pt x="106" y="182"/>
                    </a:lnTo>
                    <a:lnTo>
                      <a:pt x="112" y="192"/>
                    </a:lnTo>
                    <a:lnTo>
                      <a:pt x="114" y="204"/>
                    </a:lnTo>
                    <a:lnTo>
                      <a:pt x="114" y="204"/>
                    </a:lnTo>
                    <a:lnTo>
                      <a:pt x="112" y="214"/>
                    </a:lnTo>
                    <a:lnTo>
                      <a:pt x="106" y="224"/>
                    </a:lnTo>
                    <a:lnTo>
                      <a:pt x="98" y="230"/>
                    </a:lnTo>
                    <a:lnTo>
                      <a:pt x="86" y="232"/>
                    </a:lnTo>
                    <a:lnTo>
                      <a:pt x="86" y="232"/>
                    </a:lnTo>
                    <a:lnTo>
                      <a:pt x="74" y="230"/>
                    </a:lnTo>
                    <a:lnTo>
                      <a:pt x="66" y="224"/>
                    </a:lnTo>
                    <a:lnTo>
                      <a:pt x="60" y="214"/>
                    </a:lnTo>
                    <a:lnTo>
                      <a:pt x="58" y="204"/>
                    </a:lnTo>
                    <a:lnTo>
                      <a:pt x="58" y="204"/>
                    </a:lnTo>
                    <a:lnTo>
                      <a:pt x="60" y="192"/>
                    </a:lnTo>
                    <a:lnTo>
                      <a:pt x="66" y="182"/>
                    </a:lnTo>
                    <a:lnTo>
                      <a:pt x="74" y="176"/>
                    </a:lnTo>
                    <a:lnTo>
                      <a:pt x="86" y="174"/>
                    </a:lnTo>
                    <a:close/>
                    <a:moveTo>
                      <a:pt x="306" y="174"/>
                    </a:moveTo>
                    <a:lnTo>
                      <a:pt x="306" y="174"/>
                    </a:lnTo>
                    <a:lnTo>
                      <a:pt x="318" y="176"/>
                    </a:lnTo>
                    <a:lnTo>
                      <a:pt x="326" y="182"/>
                    </a:lnTo>
                    <a:lnTo>
                      <a:pt x="332" y="192"/>
                    </a:lnTo>
                    <a:lnTo>
                      <a:pt x="334" y="204"/>
                    </a:lnTo>
                    <a:lnTo>
                      <a:pt x="334" y="204"/>
                    </a:lnTo>
                    <a:lnTo>
                      <a:pt x="332" y="214"/>
                    </a:lnTo>
                    <a:lnTo>
                      <a:pt x="326" y="224"/>
                    </a:lnTo>
                    <a:lnTo>
                      <a:pt x="318" y="230"/>
                    </a:lnTo>
                    <a:lnTo>
                      <a:pt x="306" y="232"/>
                    </a:lnTo>
                    <a:lnTo>
                      <a:pt x="306" y="232"/>
                    </a:lnTo>
                    <a:lnTo>
                      <a:pt x="294" y="230"/>
                    </a:lnTo>
                    <a:lnTo>
                      <a:pt x="286" y="224"/>
                    </a:lnTo>
                    <a:lnTo>
                      <a:pt x="280" y="214"/>
                    </a:lnTo>
                    <a:lnTo>
                      <a:pt x="278" y="204"/>
                    </a:lnTo>
                    <a:lnTo>
                      <a:pt x="278" y="204"/>
                    </a:lnTo>
                    <a:lnTo>
                      <a:pt x="280" y="192"/>
                    </a:lnTo>
                    <a:lnTo>
                      <a:pt x="286" y="182"/>
                    </a:lnTo>
                    <a:lnTo>
                      <a:pt x="294" y="176"/>
                    </a:lnTo>
                    <a:lnTo>
                      <a:pt x="306" y="174"/>
                    </a:lnTo>
                    <a:close/>
                    <a:moveTo>
                      <a:pt x="316" y="40"/>
                    </a:moveTo>
                    <a:lnTo>
                      <a:pt x="296" y="40"/>
                    </a:lnTo>
                    <a:lnTo>
                      <a:pt x="296" y="70"/>
                    </a:lnTo>
                    <a:lnTo>
                      <a:pt x="266" y="70"/>
                    </a:lnTo>
                    <a:lnTo>
                      <a:pt x="266" y="90"/>
                    </a:lnTo>
                    <a:lnTo>
                      <a:pt x="296" y="90"/>
                    </a:lnTo>
                    <a:lnTo>
                      <a:pt x="296" y="120"/>
                    </a:lnTo>
                    <a:lnTo>
                      <a:pt x="316" y="120"/>
                    </a:lnTo>
                    <a:lnTo>
                      <a:pt x="316" y="90"/>
                    </a:lnTo>
                    <a:lnTo>
                      <a:pt x="346" y="90"/>
                    </a:lnTo>
                    <a:lnTo>
                      <a:pt x="346" y="70"/>
                    </a:lnTo>
                    <a:lnTo>
                      <a:pt x="316" y="70"/>
                    </a:lnTo>
                    <a:lnTo>
                      <a:pt x="316" y="40"/>
                    </a:lnTo>
                    <a:close/>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close/>
                    <a:moveTo>
                      <a:pt x="140" y="74"/>
                    </a:moveTo>
                    <a:lnTo>
                      <a:pt x="86" y="74"/>
                    </a:lnTo>
                    <a:lnTo>
                      <a:pt x="140" y="18"/>
                    </a:lnTo>
                    <a:lnTo>
                      <a:pt x="140" y="74"/>
                    </a:lnTo>
                    <a:close/>
                    <a:moveTo>
                      <a:pt x="306" y="138"/>
                    </a:moveTo>
                    <a:lnTo>
                      <a:pt x="306" y="138"/>
                    </a:lnTo>
                    <a:lnTo>
                      <a:pt x="294" y="136"/>
                    </a:lnTo>
                    <a:lnTo>
                      <a:pt x="284" y="134"/>
                    </a:lnTo>
                    <a:lnTo>
                      <a:pt x="274" y="128"/>
                    </a:lnTo>
                    <a:lnTo>
                      <a:pt x="266" y="122"/>
                    </a:lnTo>
                    <a:lnTo>
                      <a:pt x="258" y="112"/>
                    </a:lnTo>
                    <a:lnTo>
                      <a:pt x="252" y="102"/>
                    </a:lnTo>
                    <a:lnTo>
                      <a:pt x="250" y="92"/>
                    </a:lnTo>
                    <a:lnTo>
                      <a:pt x="248" y="80"/>
                    </a:lnTo>
                    <a:lnTo>
                      <a:pt x="248" y="80"/>
                    </a:lnTo>
                    <a:lnTo>
                      <a:pt x="250" y="68"/>
                    </a:lnTo>
                    <a:lnTo>
                      <a:pt x="252" y="58"/>
                    </a:lnTo>
                    <a:lnTo>
                      <a:pt x="258" y="48"/>
                    </a:lnTo>
                    <a:lnTo>
                      <a:pt x="266" y="40"/>
                    </a:lnTo>
                    <a:lnTo>
                      <a:pt x="274" y="32"/>
                    </a:lnTo>
                    <a:lnTo>
                      <a:pt x="284" y="28"/>
                    </a:lnTo>
                    <a:lnTo>
                      <a:pt x="294" y="24"/>
                    </a:lnTo>
                    <a:lnTo>
                      <a:pt x="306" y="22"/>
                    </a:lnTo>
                    <a:lnTo>
                      <a:pt x="306" y="22"/>
                    </a:lnTo>
                    <a:lnTo>
                      <a:pt x="318" y="24"/>
                    </a:lnTo>
                    <a:lnTo>
                      <a:pt x="328" y="28"/>
                    </a:lnTo>
                    <a:lnTo>
                      <a:pt x="338" y="32"/>
                    </a:lnTo>
                    <a:lnTo>
                      <a:pt x="346" y="40"/>
                    </a:lnTo>
                    <a:lnTo>
                      <a:pt x="354" y="48"/>
                    </a:lnTo>
                    <a:lnTo>
                      <a:pt x="360" y="58"/>
                    </a:lnTo>
                    <a:lnTo>
                      <a:pt x="362" y="68"/>
                    </a:lnTo>
                    <a:lnTo>
                      <a:pt x="364" y="80"/>
                    </a:lnTo>
                    <a:lnTo>
                      <a:pt x="364" y="80"/>
                    </a:lnTo>
                    <a:lnTo>
                      <a:pt x="362" y="92"/>
                    </a:lnTo>
                    <a:lnTo>
                      <a:pt x="360" y="102"/>
                    </a:lnTo>
                    <a:lnTo>
                      <a:pt x="354" y="112"/>
                    </a:lnTo>
                    <a:lnTo>
                      <a:pt x="346" y="122"/>
                    </a:lnTo>
                    <a:lnTo>
                      <a:pt x="338" y="128"/>
                    </a:lnTo>
                    <a:lnTo>
                      <a:pt x="328" y="134"/>
                    </a:lnTo>
                    <a:lnTo>
                      <a:pt x="318" y="136"/>
                    </a:lnTo>
                    <a:lnTo>
                      <a:pt x="306" y="138"/>
                    </a:lnTo>
                    <a:lnTo>
                      <a:pt x="306" y="13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4863"/>
              <p:cNvSpPr>
                <a:spLocks/>
              </p:cNvSpPr>
              <p:nvPr/>
            </p:nvSpPr>
            <p:spPr bwMode="auto">
              <a:xfrm>
                <a:off x="7717043"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4864"/>
              <p:cNvSpPr>
                <a:spLocks/>
              </p:cNvSpPr>
              <p:nvPr/>
            </p:nvSpPr>
            <p:spPr bwMode="auto">
              <a:xfrm>
                <a:off x="7983576"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4865"/>
              <p:cNvSpPr>
                <a:spLocks/>
              </p:cNvSpPr>
              <p:nvPr/>
            </p:nvSpPr>
            <p:spPr bwMode="auto">
              <a:xfrm>
                <a:off x="7969038" y="2474594"/>
                <a:ext cx="96921" cy="96921"/>
              </a:xfrm>
              <a:custGeom>
                <a:avLst/>
                <a:gdLst>
                  <a:gd name="T0" fmla="*/ 50 w 80"/>
                  <a:gd name="T1" fmla="*/ 0 h 80"/>
                  <a:gd name="T2" fmla="*/ 30 w 80"/>
                  <a:gd name="T3" fmla="*/ 0 h 80"/>
                  <a:gd name="T4" fmla="*/ 30 w 80"/>
                  <a:gd name="T5" fmla="*/ 30 h 80"/>
                  <a:gd name="T6" fmla="*/ 0 w 80"/>
                  <a:gd name="T7" fmla="*/ 30 h 80"/>
                  <a:gd name="T8" fmla="*/ 0 w 80"/>
                  <a:gd name="T9" fmla="*/ 50 h 80"/>
                  <a:gd name="T10" fmla="*/ 30 w 80"/>
                  <a:gd name="T11" fmla="*/ 50 h 80"/>
                  <a:gd name="T12" fmla="*/ 30 w 80"/>
                  <a:gd name="T13" fmla="*/ 80 h 80"/>
                  <a:gd name="T14" fmla="*/ 50 w 80"/>
                  <a:gd name="T15" fmla="*/ 80 h 80"/>
                  <a:gd name="T16" fmla="*/ 50 w 80"/>
                  <a:gd name="T17" fmla="*/ 50 h 80"/>
                  <a:gd name="T18" fmla="*/ 80 w 80"/>
                  <a:gd name="T19" fmla="*/ 50 h 80"/>
                  <a:gd name="T20" fmla="*/ 80 w 80"/>
                  <a:gd name="T21" fmla="*/ 30 h 80"/>
                  <a:gd name="T22" fmla="*/ 50 w 80"/>
                  <a:gd name="T23" fmla="*/ 30 h 80"/>
                  <a:gd name="T24" fmla="*/ 50 w 8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80">
                    <a:moveTo>
                      <a:pt x="50" y="0"/>
                    </a:moveTo>
                    <a:lnTo>
                      <a:pt x="30" y="0"/>
                    </a:lnTo>
                    <a:lnTo>
                      <a:pt x="30" y="30"/>
                    </a:lnTo>
                    <a:lnTo>
                      <a:pt x="0" y="30"/>
                    </a:lnTo>
                    <a:lnTo>
                      <a:pt x="0" y="50"/>
                    </a:lnTo>
                    <a:lnTo>
                      <a:pt x="30" y="50"/>
                    </a:lnTo>
                    <a:lnTo>
                      <a:pt x="30" y="80"/>
                    </a:lnTo>
                    <a:lnTo>
                      <a:pt x="50" y="80"/>
                    </a:lnTo>
                    <a:lnTo>
                      <a:pt x="50" y="50"/>
                    </a:lnTo>
                    <a:lnTo>
                      <a:pt x="80" y="50"/>
                    </a:lnTo>
                    <a:lnTo>
                      <a:pt x="80" y="30"/>
                    </a:lnTo>
                    <a:lnTo>
                      <a:pt x="50" y="30"/>
                    </a:lnTo>
                    <a:lnTo>
                      <a:pt x="5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4866"/>
              <p:cNvSpPr>
                <a:spLocks/>
              </p:cNvSpPr>
              <p:nvPr/>
            </p:nvSpPr>
            <p:spPr bwMode="auto">
              <a:xfrm>
                <a:off x="7646776" y="2426134"/>
                <a:ext cx="472489" cy="247148"/>
              </a:xfrm>
              <a:custGeom>
                <a:avLst/>
                <a:gdLst>
                  <a:gd name="T0" fmla="*/ 138 w 390"/>
                  <a:gd name="T1" fmla="*/ 0 h 204"/>
                  <a:gd name="T2" fmla="*/ 134 w 390"/>
                  <a:gd name="T3" fmla="*/ 0 h 204"/>
                  <a:gd name="T4" fmla="*/ 56 w 390"/>
                  <a:gd name="T5" fmla="*/ 76 h 204"/>
                  <a:gd name="T6" fmla="*/ 14 w 390"/>
                  <a:gd name="T7" fmla="*/ 90 h 204"/>
                  <a:gd name="T8" fmla="*/ 12 w 390"/>
                  <a:gd name="T9" fmla="*/ 90 h 204"/>
                  <a:gd name="T10" fmla="*/ 4 w 390"/>
                  <a:gd name="T11" fmla="*/ 98 h 204"/>
                  <a:gd name="T12" fmla="*/ 0 w 390"/>
                  <a:gd name="T13" fmla="*/ 108 h 204"/>
                  <a:gd name="T14" fmla="*/ 0 w 390"/>
                  <a:gd name="T15" fmla="*/ 186 h 204"/>
                  <a:gd name="T16" fmla="*/ 6 w 390"/>
                  <a:gd name="T17" fmla="*/ 200 h 204"/>
                  <a:gd name="T18" fmla="*/ 20 w 390"/>
                  <a:gd name="T19" fmla="*/ 204 h 204"/>
                  <a:gd name="T20" fmla="*/ 38 w 390"/>
                  <a:gd name="T21" fmla="*/ 204 h 204"/>
                  <a:gd name="T22" fmla="*/ 38 w 390"/>
                  <a:gd name="T23" fmla="*/ 204 h 204"/>
                  <a:gd name="T24" fmla="*/ 40 w 390"/>
                  <a:gd name="T25" fmla="*/ 184 h 204"/>
                  <a:gd name="T26" fmla="*/ 52 w 390"/>
                  <a:gd name="T27" fmla="*/ 168 h 204"/>
                  <a:gd name="T28" fmla="*/ 66 w 390"/>
                  <a:gd name="T29" fmla="*/ 158 h 204"/>
                  <a:gd name="T30" fmla="*/ 86 w 390"/>
                  <a:gd name="T31" fmla="*/ 154 h 204"/>
                  <a:gd name="T32" fmla="*/ 96 w 390"/>
                  <a:gd name="T33" fmla="*/ 156 h 204"/>
                  <a:gd name="T34" fmla="*/ 114 w 390"/>
                  <a:gd name="T35" fmla="*/ 162 h 204"/>
                  <a:gd name="T36" fmla="*/ 126 w 390"/>
                  <a:gd name="T37" fmla="*/ 176 h 204"/>
                  <a:gd name="T38" fmla="*/ 134 w 390"/>
                  <a:gd name="T39" fmla="*/ 194 h 204"/>
                  <a:gd name="T40" fmla="*/ 134 w 390"/>
                  <a:gd name="T41" fmla="*/ 204 h 204"/>
                  <a:gd name="T42" fmla="*/ 262 w 390"/>
                  <a:gd name="T43" fmla="*/ 204 h 204"/>
                  <a:gd name="T44" fmla="*/ 262 w 390"/>
                  <a:gd name="T45" fmla="*/ 204 h 204"/>
                  <a:gd name="T46" fmla="*/ 262 w 390"/>
                  <a:gd name="T47" fmla="*/ 194 h 204"/>
                  <a:gd name="T48" fmla="*/ 268 w 390"/>
                  <a:gd name="T49" fmla="*/ 178 h 204"/>
                  <a:gd name="T50" fmla="*/ 282 w 390"/>
                  <a:gd name="T51" fmla="*/ 166 h 204"/>
                  <a:gd name="T52" fmla="*/ 298 w 390"/>
                  <a:gd name="T53" fmla="*/ 160 h 204"/>
                  <a:gd name="T54" fmla="*/ 306 w 390"/>
                  <a:gd name="T55" fmla="*/ 158 h 204"/>
                  <a:gd name="T56" fmla="*/ 324 w 390"/>
                  <a:gd name="T57" fmla="*/ 162 h 204"/>
                  <a:gd name="T58" fmla="*/ 338 w 390"/>
                  <a:gd name="T59" fmla="*/ 172 h 204"/>
                  <a:gd name="T60" fmla="*/ 348 w 390"/>
                  <a:gd name="T61" fmla="*/ 186 h 204"/>
                  <a:gd name="T62" fmla="*/ 350 w 390"/>
                  <a:gd name="T63" fmla="*/ 204 h 204"/>
                  <a:gd name="T64" fmla="*/ 350 w 390"/>
                  <a:gd name="T65" fmla="*/ 204 h 204"/>
                  <a:gd name="T66" fmla="*/ 370 w 390"/>
                  <a:gd name="T67" fmla="*/ 204 h 204"/>
                  <a:gd name="T68" fmla="*/ 384 w 390"/>
                  <a:gd name="T69" fmla="*/ 198 h 204"/>
                  <a:gd name="T70" fmla="*/ 390 w 390"/>
                  <a:gd name="T71" fmla="*/ 184 h 204"/>
                  <a:gd name="T72" fmla="*/ 390 w 390"/>
                  <a:gd name="T73" fmla="*/ 20 h 204"/>
                  <a:gd name="T74" fmla="*/ 384 w 390"/>
                  <a:gd name="T75" fmla="*/ 6 h 204"/>
                  <a:gd name="T76" fmla="*/ 370 w 390"/>
                  <a:gd name="T77"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0" h="204">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4867"/>
              <p:cNvSpPr>
                <a:spLocks/>
              </p:cNvSpPr>
              <p:nvPr/>
            </p:nvSpPr>
            <p:spPr bwMode="auto">
              <a:xfrm>
                <a:off x="7750966" y="2447941"/>
                <a:ext cx="65422" cy="67845"/>
              </a:xfrm>
              <a:custGeom>
                <a:avLst/>
                <a:gdLst>
                  <a:gd name="T0" fmla="*/ 54 w 54"/>
                  <a:gd name="T1" fmla="*/ 56 h 56"/>
                  <a:gd name="T2" fmla="*/ 0 w 54"/>
                  <a:gd name="T3" fmla="*/ 56 h 56"/>
                  <a:gd name="T4" fmla="*/ 54 w 54"/>
                  <a:gd name="T5" fmla="*/ 0 h 56"/>
                  <a:gd name="T6" fmla="*/ 54 w 54"/>
                  <a:gd name="T7" fmla="*/ 56 h 56"/>
                </a:gdLst>
                <a:ahLst/>
                <a:cxnLst>
                  <a:cxn ang="0">
                    <a:pos x="T0" y="T1"/>
                  </a:cxn>
                  <a:cxn ang="0">
                    <a:pos x="T2" y="T3"/>
                  </a:cxn>
                  <a:cxn ang="0">
                    <a:pos x="T4" y="T5"/>
                  </a:cxn>
                  <a:cxn ang="0">
                    <a:pos x="T6" y="T7"/>
                  </a:cxn>
                </a:cxnLst>
                <a:rect l="0" t="0" r="r" b="b"/>
                <a:pathLst>
                  <a:path w="54" h="56">
                    <a:moveTo>
                      <a:pt x="54" y="56"/>
                    </a:moveTo>
                    <a:lnTo>
                      <a:pt x="0" y="56"/>
                    </a:lnTo>
                    <a:lnTo>
                      <a:pt x="54" y="0"/>
                    </a:lnTo>
                    <a:lnTo>
                      <a:pt x="54" y="56"/>
                    </a:lnTo>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39" name="Freeform 4868"/>
              <p:cNvSpPr>
                <a:spLocks/>
              </p:cNvSpPr>
              <p:nvPr/>
            </p:nvSpPr>
            <p:spPr bwMode="auto">
              <a:xfrm>
                <a:off x="7947231" y="2452787"/>
                <a:ext cx="140535" cy="140535"/>
              </a:xfrm>
              <a:custGeom>
                <a:avLst/>
                <a:gdLst>
                  <a:gd name="T0" fmla="*/ 58 w 116"/>
                  <a:gd name="T1" fmla="*/ 116 h 116"/>
                  <a:gd name="T2" fmla="*/ 58 w 116"/>
                  <a:gd name="T3" fmla="*/ 116 h 116"/>
                  <a:gd name="T4" fmla="*/ 46 w 116"/>
                  <a:gd name="T5" fmla="*/ 114 h 116"/>
                  <a:gd name="T6" fmla="*/ 36 w 116"/>
                  <a:gd name="T7" fmla="*/ 112 h 116"/>
                  <a:gd name="T8" fmla="*/ 26 w 116"/>
                  <a:gd name="T9" fmla="*/ 106 h 116"/>
                  <a:gd name="T10" fmla="*/ 18 w 116"/>
                  <a:gd name="T11" fmla="*/ 100 h 116"/>
                  <a:gd name="T12" fmla="*/ 10 w 116"/>
                  <a:gd name="T13" fmla="*/ 90 h 116"/>
                  <a:gd name="T14" fmla="*/ 4 w 116"/>
                  <a:gd name="T15" fmla="*/ 80 h 116"/>
                  <a:gd name="T16" fmla="*/ 2 w 116"/>
                  <a:gd name="T17" fmla="*/ 70 h 116"/>
                  <a:gd name="T18" fmla="*/ 0 w 116"/>
                  <a:gd name="T19" fmla="*/ 58 h 116"/>
                  <a:gd name="T20" fmla="*/ 0 w 116"/>
                  <a:gd name="T21" fmla="*/ 58 h 116"/>
                  <a:gd name="T22" fmla="*/ 2 w 116"/>
                  <a:gd name="T23" fmla="*/ 46 h 116"/>
                  <a:gd name="T24" fmla="*/ 4 w 116"/>
                  <a:gd name="T25" fmla="*/ 36 h 116"/>
                  <a:gd name="T26" fmla="*/ 10 w 116"/>
                  <a:gd name="T27" fmla="*/ 26 h 116"/>
                  <a:gd name="T28" fmla="*/ 18 w 116"/>
                  <a:gd name="T29" fmla="*/ 18 h 116"/>
                  <a:gd name="T30" fmla="*/ 26 w 116"/>
                  <a:gd name="T31" fmla="*/ 10 h 116"/>
                  <a:gd name="T32" fmla="*/ 36 w 116"/>
                  <a:gd name="T33" fmla="*/ 6 h 116"/>
                  <a:gd name="T34" fmla="*/ 46 w 116"/>
                  <a:gd name="T35" fmla="*/ 2 h 116"/>
                  <a:gd name="T36" fmla="*/ 58 w 116"/>
                  <a:gd name="T37" fmla="*/ 0 h 116"/>
                  <a:gd name="T38" fmla="*/ 58 w 116"/>
                  <a:gd name="T39" fmla="*/ 0 h 116"/>
                  <a:gd name="T40" fmla="*/ 70 w 116"/>
                  <a:gd name="T41" fmla="*/ 2 h 116"/>
                  <a:gd name="T42" fmla="*/ 80 w 116"/>
                  <a:gd name="T43" fmla="*/ 6 h 116"/>
                  <a:gd name="T44" fmla="*/ 90 w 116"/>
                  <a:gd name="T45" fmla="*/ 10 h 116"/>
                  <a:gd name="T46" fmla="*/ 98 w 116"/>
                  <a:gd name="T47" fmla="*/ 18 h 116"/>
                  <a:gd name="T48" fmla="*/ 106 w 116"/>
                  <a:gd name="T49" fmla="*/ 26 h 116"/>
                  <a:gd name="T50" fmla="*/ 112 w 116"/>
                  <a:gd name="T51" fmla="*/ 36 h 116"/>
                  <a:gd name="T52" fmla="*/ 114 w 116"/>
                  <a:gd name="T53" fmla="*/ 46 h 116"/>
                  <a:gd name="T54" fmla="*/ 116 w 116"/>
                  <a:gd name="T55" fmla="*/ 58 h 116"/>
                  <a:gd name="T56" fmla="*/ 116 w 116"/>
                  <a:gd name="T57" fmla="*/ 58 h 116"/>
                  <a:gd name="T58" fmla="*/ 114 w 116"/>
                  <a:gd name="T59" fmla="*/ 70 h 116"/>
                  <a:gd name="T60" fmla="*/ 112 w 116"/>
                  <a:gd name="T61" fmla="*/ 80 h 116"/>
                  <a:gd name="T62" fmla="*/ 106 w 116"/>
                  <a:gd name="T63" fmla="*/ 90 h 116"/>
                  <a:gd name="T64" fmla="*/ 98 w 116"/>
                  <a:gd name="T65" fmla="*/ 100 h 116"/>
                  <a:gd name="T66" fmla="*/ 90 w 116"/>
                  <a:gd name="T67" fmla="*/ 106 h 116"/>
                  <a:gd name="T68" fmla="*/ 80 w 116"/>
                  <a:gd name="T69" fmla="*/ 112 h 116"/>
                  <a:gd name="T70" fmla="*/ 70 w 116"/>
                  <a:gd name="T71" fmla="*/ 114 h 116"/>
                  <a:gd name="T72" fmla="*/ 58 w 116"/>
                  <a:gd name="T73" fmla="*/ 116 h 116"/>
                  <a:gd name="T74" fmla="*/ 58 w 116"/>
                  <a:gd name="T75"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16">
                    <a:moveTo>
                      <a:pt x="58" y="116"/>
                    </a:moveTo>
                    <a:lnTo>
                      <a:pt x="58" y="116"/>
                    </a:lnTo>
                    <a:lnTo>
                      <a:pt x="46" y="114"/>
                    </a:lnTo>
                    <a:lnTo>
                      <a:pt x="36" y="112"/>
                    </a:lnTo>
                    <a:lnTo>
                      <a:pt x="26" y="106"/>
                    </a:lnTo>
                    <a:lnTo>
                      <a:pt x="18" y="100"/>
                    </a:lnTo>
                    <a:lnTo>
                      <a:pt x="10" y="90"/>
                    </a:lnTo>
                    <a:lnTo>
                      <a:pt x="4" y="80"/>
                    </a:lnTo>
                    <a:lnTo>
                      <a:pt x="2" y="70"/>
                    </a:lnTo>
                    <a:lnTo>
                      <a:pt x="0" y="58"/>
                    </a:lnTo>
                    <a:lnTo>
                      <a:pt x="0" y="58"/>
                    </a:lnTo>
                    <a:lnTo>
                      <a:pt x="2" y="46"/>
                    </a:lnTo>
                    <a:lnTo>
                      <a:pt x="4" y="36"/>
                    </a:lnTo>
                    <a:lnTo>
                      <a:pt x="10" y="26"/>
                    </a:lnTo>
                    <a:lnTo>
                      <a:pt x="18" y="18"/>
                    </a:lnTo>
                    <a:lnTo>
                      <a:pt x="26" y="10"/>
                    </a:lnTo>
                    <a:lnTo>
                      <a:pt x="36" y="6"/>
                    </a:lnTo>
                    <a:lnTo>
                      <a:pt x="46" y="2"/>
                    </a:lnTo>
                    <a:lnTo>
                      <a:pt x="58" y="0"/>
                    </a:lnTo>
                    <a:lnTo>
                      <a:pt x="58" y="0"/>
                    </a:lnTo>
                    <a:lnTo>
                      <a:pt x="70" y="2"/>
                    </a:lnTo>
                    <a:lnTo>
                      <a:pt x="80" y="6"/>
                    </a:lnTo>
                    <a:lnTo>
                      <a:pt x="90" y="10"/>
                    </a:lnTo>
                    <a:lnTo>
                      <a:pt x="98" y="18"/>
                    </a:lnTo>
                    <a:lnTo>
                      <a:pt x="106" y="26"/>
                    </a:lnTo>
                    <a:lnTo>
                      <a:pt x="112" y="36"/>
                    </a:lnTo>
                    <a:lnTo>
                      <a:pt x="114" y="46"/>
                    </a:lnTo>
                    <a:lnTo>
                      <a:pt x="116" y="58"/>
                    </a:lnTo>
                    <a:lnTo>
                      <a:pt x="116" y="58"/>
                    </a:lnTo>
                    <a:lnTo>
                      <a:pt x="114" y="70"/>
                    </a:lnTo>
                    <a:lnTo>
                      <a:pt x="112" y="80"/>
                    </a:lnTo>
                    <a:lnTo>
                      <a:pt x="106" y="90"/>
                    </a:lnTo>
                    <a:lnTo>
                      <a:pt x="98" y="100"/>
                    </a:lnTo>
                    <a:lnTo>
                      <a:pt x="90" y="106"/>
                    </a:lnTo>
                    <a:lnTo>
                      <a:pt x="80" y="112"/>
                    </a:lnTo>
                    <a:lnTo>
                      <a:pt x="70" y="114"/>
                    </a:lnTo>
                    <a:lnTo>
                      <a:pt x="58" y="116"/>
                    </a:lnTo>
                    <a:lnTo>
                      <a:pt x="58" y="116"/>
                    </a:lnTo>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en-GB"/>
              </a:p>
            </p:txBody>
          </p:sp>
        </p:grpSp>
      </p:grpSp>
      <p:grpSp>
        <p:nvGrpSpPr>
          <p:cNvPr id="40" name="Group 39"/>
          <p:cNvGrpSpPr/>
          <p:nvPr/>
        </p:nvGrpSpPr>
        <p:grpSpPr>
          <a:xfrm>
            <a:off x="7450534" y="2890286"/>
            <a:ext cx="459805" cy="459805"/>
            <a:chOff x="2342233" y="4690710"/>
            <a:chExt cx="612000" cy="612000"/>
          </a:xfrm>
        </p:grpSpPr>
        <p:sp>
          <p:nvSpPr>
            <p:cNvPr id="41" name="Oval 40"/>
            <p:cNvSpPr/>
            <p:nvPr/>
          </p:nvSpPr>
          <p:spPr bwMode="ltGray">
            <a:xfrm>
              <a:off x="2342233" y="4690710"/>
              <a:ext cx="612000" cy="612000"/>
            </a:xfrm>
            <a:prstGeom prst="ellipse">
              <a:avLst/>
            </a:prstGeom>
            <a:solidFill>
              <a:srgbClr val="064E69"/>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42" name="Freeform 4985"/>
            <p:cNvSpPr>
              <a:spLocks noEditPoints="1"/>
            </p:cNvSpPr>
            <p:nvPr/>
          </p:nvSpPr>
          <p:spPr bwMode="auto">
            <a:xfrm>
              <a:off x="2454243" y="4848931"/>
              <a:ext cx="387981" cy="354033"/>
            </a:xfrm>
            <a:custGeom>
              <a:avLst/>
              <a:gdLst>
                <a:gd name="T0" fmla="*/ 282 w 320"/>
                <a:gd name="T1" fmla="*/ 112 h 292"/>
                <a:gd name="T2" fmla="*/ 294 w 320"/>
                <a:gd name="T3" fmla="*/ 114 h 292"/>
                <a:gd name="T4" fmla="*/ 308 w 320"/>
                <a:gd name="T5" fmla="*/ 120 h 292"/>
                <a:gd name="T6" fmla="*/ 320 w 320"/>
                <a:gd name="T7" fmla="*/ 138 h 292"/>
                <a:gd name="T8" fmla="*/ 320 w 320"/>
                <a:gd name="T9" fmla="*/ 196 h 292"/>
                <a:gd name="T10" fmla="*/ 320 w 320"/>
                <a:gd name="T11" fmla="*/ 202 h 292"/>
                <a:gd name="T12" fmla="*/ 316 w 320"/>
                <a:gd name="T13" fmla="*/ 214 h 292"/>
                <a:gd name="T14" fmla="*/ 304 w 320"/>
                <a:gd name="T15" fmla="*/ 228 h 292"/>
                <a:gd name="T16" fmla="*/ 282 w 320"/>
                <a:gd name="T17" fmla="*/ 234 h 292"/>
                <a:gd name="T18" fmla="*/ 252 w 320"/>
                <a:gd name="T19" fmla="*/ 234 h 292"/>
                <a:gd name="T20" fmla="*/ 260 w 320"/>
                <a:gd name="T21" fmla="*/ 264 h 292"/>
                <a:gd name="T22" fmla="*/ 272 w 320"/>
                <a:gd name="T23" fmla="*/ 286 h 292"/>
                <a:gd name="T24" fmla="*/ 278 w 320"/>
                <a:gd name="T25" fmla="*/ 292 h 292"/>
                <a:gd name="T26" fmla="*/ 254 w 320"/>
                <a:gd name="T27" fmla="*/ 278 h 292"/>
                <a:gd name="T28" fmla="*/ 234 w 320"/>
                <a:gd name="T29" fmla="*/ 260 h 292"/>
                <a:gd name="T30" fmla="*/ 218 w 320"/>
                <a:gd name="T31" fmla="*/ 234 h 292"/>
                <a:gd name="T32" fmla="*/ 198 w 320"/>
                <a:gd name="T33" fmla="*/ 234 h 292"/>
                <a:gd name="T34" fmla="*/ 186 w 320"/>
                <a:gd name="T35" fmla="*/ 232 h 292"/>
                <a:gd name="T36" fmla="*/ 172 w 320"/>
                <a:gd name="T37" fmla="*/ 224 h 292"/>
                <a:gd name="T38" fmla="*/ 162 w 320"/>
                <a:gd name="T39" fmla="*/ 208 h 292"/>
                <a:gd name="T40" fmla="*/ 160 w 320"/>
                <a:gd name="T41" fmla="*/ 150 h 292"/>
                <a:gd name="T42" fmla="*/ 160 w 320"/>
                <a:gd name="T43" fmla="*/ 144 h 292"/>
                <a:gd name="T44" fmla="*/ 164 w 320"/>
                <a:gd name="T45" fmla="*/ 130 h 292"/>
                <a:gd name="T46" fmla="*/ 176 w 320"/>
                <a:gd name="T47" fmla="*/ 118 h 292"/>
                <a:gd name="T48" fmla="*/ 198 w 320"/>
                <a:gd name="T49" fmla="*/ 112 h 292"/>
                <a:gd name="T50" fmla="*/ 140 w 320"/>
                <a:gd name="T51" fmla="*/ 150 h 292"/>
                <a:gd name="T52" fmla="*/ 142 w 320"/>
                <a:gd name="T53" fmla="*/ 142 h 292"/>
                <a:gd name="T54" fmla="*/ 148 w 320"/>
                <a:gd name="T55" fmla="*/ 122 h 292"/>
                <a:gd name="T56" fmla="*/ 162 w 320"/>
                <a:gd name="T57" fmla="*/ 104 h 292"/>
                <a:gd name="T58" fmla="*/ 184 w 320"/>
                <a:gd name="T59" fmla="*/ 94 h 292"/>
                <a:gd name="T60" fmla="*/ 282 w 320"/>
                <a:gd name="T61" fmla="*/ 92 h 292"/>
                <a:gd name="T62" fmla="*/ 288 w 320"/>
                <a:gd name="T63" fmla="*/ 94 h 292"/>
                <a:gd name="T64" fmla="*/ 288 w 320"/>
                <a:gd name="T65" fmla="*/ 52 h 292"/>
                <a:gd name="T66" fmla="*/ 286 w 320"/>
                <a:gd name="T67" fmla="*/ 36 h 292"/>
                <a:gd name="T68" fmla="*/ 276 w 320"/>
                <a:gd name="T69" fmla="*/ 16 h 292"/>
                <a:gd name="T70" fmla="*/ 254 w 320"/>
                <a:gd name="T71" fmla="*/ 2 h 292"/>
                <a:gd name="T72" fmla="*/ 236 w 320"/>
                <a:gd name="T73" fmla="*/ 0 h 292"/>
                <a:gd name="T74" fmla="*/ 52 w 320"/>
                <a:gd name="T75" fmla="*/ 0 h 292"/>
                <a:gd name="T76" fmla="*/ 34 w 320"/>
                <a:gd name="T77" fmla="*/ 2 h 292"/>
                <a:gd name="T78" fmla="*/ 16 w 320"/>
                <a:gd name="T79" fmla="*/ 12 h 292"/>
                <a:gd name="T80" fmla="*/ 2 w 320"/>
                <a:gd name="T81" fmla="*/ 34 h 292"/>
                <a:gd name="T82" fmla="*/ 0 w 320"/>
                <a:gd name="T83" fmla="*/ 52 h 292"/>
                <a:gd name="T84" fmla="*/ 0 w 320"/>
                <a:gd name="T85" fmla="*/ 112 h 292"/>
                <a:gd name="T86" fmla="*/ 2 w 320"/>
                <a:gd name="T87" fmla="*/ 130 h 292"/>
                <a:gd name="T88" fmla="*/ 12 w 320"/>
                <a:gd name="T89" fmla="*/ 148 h 292"/>
                <a:gd name="T90" fmla="*/ 34 w 320"/>
                <a:gd name="T91" fmla="*/ 162 h 292"/>
                <a:gd name="T92" fmla="*/ 52 w 320"/>
                <a:gd name="T93" fmla="*/ 164 h 292"/>
                <a:gd name="T94" fmla="*/ 64 w 320"/>
                <a:gd name="T95" fmla="*/ 164 h 292"/>
                <a:gd name="T96" fmla="*/ 54 w 320"/>
                <a:gd name="T97" fmla="*/ 206 h 292"/>
                <a:gd name="T98" fmla="*/ 44 w 320"/>
                <a:gd name="T99" fmla="*/ 226 h 292"/>
                <a:gd name="T100" fmla="*/ 30 w 320"/>
                <a:gd name="T101" fmla="*/ 244 h 292"/>
                <a:gd name="T102" fmla="*/ 40 w 320"/>
                <a:gd name="T103" fmla="*/ 240 h 292"/>
                <a:gd name="T104" fmla="*/ 62 w 320"/>
                <a:gd name="T105" fmla="*/ 226 h 292"/>
                <a:gd name="T106" fmla="*/ 90 w 320"/>
                <a:gd name="T107" fmla="*/ 200 h 292"/>
                <a:gd name="T108" fmla="*/ 110 w 320"/>
                <a:gd name="T109" fmla="*/ 164 h 292"/>
                <a:gd name="T110" fmla="*/ 140 w 320"/>
                <a:gd name="T111" fmla="*/ 1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92">
                  <a:moveTo>
                    <a:pt x="282" y="112"/>
                  </a:moveTo>
                  <a:lnTo>
                    <a:pt x="282" y="112"/>
                  </a:lnTo>
                  <a:lnTo>
                    <a:pt x="288" y="112"/>
                  </a:lnTo>
                  <a:lnTo>
                    <a:pt x="294" y="114"/>
                  </a:lnTo>
                  <a:lnTo>
                    <a:pt x="302" y="116"/>
                  </a:lnTo>
                  <a:lnTo>
                    <a:pt x="308" y="120"/>
                  </a:lnTo>
                  <a:lnTo>
                    <a:pt x="314" y="128"/>
                  </a:lnTo>
                  <a:lnTo>
                    <a:pt x="320" y="138"/>
                  </a:lnTo>
                  <a:lnTo>
                    <a:pt x="320" y="150"/>
                  </a:lnTo>
                  <a:lnTo>
                    <a:pt x="320" y="196"/>
                  </a:lnTo>
                  <a:lnTo>
                    <a:pt x="320" y="196"/>
                  </a:lnTo>
                  <a:lnTo>
                    <a:pt x="320" y="202"/>
                  </a:lnTo>
                  <a:lnTo>
                    <a:pt x="318" y="208"/>
                  </a:lnTo>
                  <a:lnTo>
                    <a:pt x="316" y="214"/>
                  </a:lnTo>
                  <a:lnTo>
                    <a:pt x="312" y="222"/>
                  </a:lnTo>
                  <a:lnTo>
                    <a:pt x="304" y="228"/>
                  </a:lnTo>
                  <a:lnTo>
                    <a:pt x="294" y="232"/>
                  </a:lnTo>
                  <a:lnTo>
                    <a:pt x="282" y="234"/>
                  </a:lnTo>
                  <a:lnTo>
                    <a:pt x="252" y="234"/>
                  </a:lnTo>
                  <a:lnTo>
                    <a:pt x="252" y="234"/>
                  </a:lnTo>
                  <a:lnTo>
                    <a:pt x="256" y="248"/>
                  </a:lnTo>
                  <a:lnTo>
                    <a:pt x="260" y="264"/>
                  </a:lnTo>
                  <a:lnTo>
                    <a:pt x="268" y="280"/>
                  </a:lnTo>
                  <a:lnTo>
                    <a:pt x="272" y="286"/>
                  </a:lnTo>
                  <a:lnTo>
                    <a:pt x="278" y="292"/>
                  </a:lnTo>
                  <a:lnTo>
                    <a:pt x="278" y="292"/>
                  </a:lnTo>
                  <a:lnTo>
                    <a:pt x="272" y="290"/>
                  </a:lnTo>
                  <a:lnTo>
                    <a:pt x="254" y="278"/>
                  </a:lnTo>
                  <a:lnTo>
                    <a:pt x="244" y="270"/>
                  </a:lnTo>
                  <a:lnTo>
                    <a:pt x="234" y="260"/>
                  </a:lnTo>
                  <a:lnTo>
                    <a:pt x="226" y="248"/>
                  </a:lnTo>
                  <a:lnTo>
                    <a:pt x="218" y="234"/>
                  </a:lnTo>
                  <a:lnTo>
                    <a:pt x="198" y="234"/>
                  </a:lnTo>
                  <a:lnTo>
                    <a:pt x="198" y="234"/>
                  </a:lnTo>
                  <a:lnTo>
                    <a:pt x="192" y="234"/>
                  </a:lnTo>
                  <a:lnTo>
                    <a:pt x="186" y="232"/>
                  </a:lnTo>
                  <a:lnTo>
                    <a:pt x="180" y="230"/>
                  </a:lnTo>
                  <a:lnTo>
                    <a:pt x="172" y="224"/>
                  </a:lnTo>
                  <a:lnTo>
                    <a:pt x="166" y="218"/>
                  </a:lnTo>
                  <a:lnTo>
                    <a:pt x="162" y="208"/>
                  </a:lnTo>
                  <a:lnTo>
                    <a:pt x="160" y="196"/>
                  </a:lnTo>
                  <a:lnTo>
                    <a:pt x="160" y="150"/>
                  </a:lnTo>
                  <a:lnTo>
                    <a:pt x="160" y="150"/>
                  </a:lnTo>
                  <a:lnTo>
                    <a:pt x="160" y="144"/>
                  </a:lnTo>
                  <a:lnTo>
                    <a:pt x="162" y="138"/>
                  </a:lnTo>
                  <a:lnTo>
                    <a:pt x="164" y="130"/>
                  </a:lnTo>
                  <a:lnTo>
                    <a:pt x="170" y="124"/>
                  </a:lnTo>
                  <a:lnTo>
                    <a:pt x="176" y="118"/>
                  </a:lnTo>
                  <a:lnTo>
                    <a:pt x="186" y="114"/>
                  </a:lnTo>
                  <a:lnTo>
                    <a:pt x="198" y="112"/>
                  </a:lnTo>
                  <a:lnTo>
                    <a:pt x="282" y="112"/>
                  </a:lnTo>
                  <a:close/>
                  <a:moveTo>
                    <a:pt x="140" y="150"/>
                  </a:moveTo>
                  <a:lnTo>
                    <a:pt x="140" y="150"/>
                  </a:lnTo>
                  <a:lnTo>
                    <a:pt x="142" y="142"/>
                  </a:lnTo>
                  <a:lnTo>
                    <a:pt x="144" y="132"/>
                  </a:lnTo>
                  <a:lnTo>
                    <a:pt x="148" y="122"/>
                  </a:lnTo>
                  <a:lnTo>
                    <a:pt x="154" y="112"/>
                  </a:lnTo>
                  <a:lnTo>
                    <a:pt x="162" y="104"/>
                  </a:lnTo>
                  <a:lnTo>
                    <a:pt x="172" y="98"/>
                  </a:lnTo>
                  <a:lnTo>
                    <a:pt x="184" y="94"/>
                  </a:lnTo>
                  <a:lnTo>
                    <a:pt x="198" y="92"/>
                  </a:lnTo>
                  <a:lnTo>
                    <a:pt x="282" y="92"/>
                  </a:lnTo>
                  <a:lnTo>
                    <a:pt x="282" y="92"/>
                  </a:lnTo>
                  <a:lnTo>
                    <a:pt x="288" y="94"/>
                  </a:lnTo>
                  <a:lnTo>
                    <a:pt x="288" y="52"/>
                  </a:lnTo>
                  <a:lnTo>
                    <a:pt x="288" y="52"/>
                  </a:lnTo>
                  <a:lnTo>
                    <a:pt x="288" y="44"/>
                  </a:lnTo>
                  <a:lnTo>
                    <a:pt x="286" y="36"/>
                  </a:lnTo>
                  <a:lnTo>
                    <a:pt x="282" y="26"/>
                  </a:lnTo>
                  <a:lnTo>
                    <a:pt x="276" y="16"/>
                  </a:lnTo>
                  <a:lnTo>
                    <a:pt x="266" y="8"/>
                  </a:lnTo>
                  <a:lnTo>
                    <a:pt x="254" y="2"/>
                  </a:lnTo>
                  <a:lnTo>
                    <a:pt x="246" y="0"/>
                  </a:lnTo>
                  <a:lnTo>
                    <a:pt x="236" y="0"/>
                  </a:lnTo>
                  <a:lnTo>
                    <a:pt x="52" y="0"/>
                  </a:lnTo>
                  <a:lnTo>
                    <a:pt x="52" y="0"/>
                  </a:lnTo>
                  <a:lnTo>
                    <a:pt x="44" y="0"/>
                  </a:lnTo>
                  <a:lnTo>
                    <a:pt x="34" y="2"/>
                  </a:lnTo>
                  <a:lnTo>
                    <a:pt x="26" y="6"/>
                  </a:lnTo>
                  <a:lnTo>
                    <a:pt x="16" y="12"/>
                  </a:lnTo>
                  <a:lnTo>
                    <a:pt x="8" y="22"/>
                  </a:lnTo>
                  <a:lnTo>
                    <a:pt x="2" y="34"/>
                  </a:lnTo>
                  <a:lnTo>
                    <a:pt x="0" y="42"/>
                  </a:lnTo>
                  <a:lnTo>
                    <a:pt x="0" y="52"/>
                  </a:lnTo>
                  <a:lnTo>
                    <a:pt x="0" y="112"/>
                  </a:lnTo>
                  <a:lnTo>
                    <a:pt x="0" y="112"/>
                  </a:lnTo>
                  <a:lnTo>
                    <a:pt x="0" y="120"/>
                  </a:lnTo>
                  <a:lnTo>
                    <a:pt x="2" y="130"/>
                  </a:lnTo>
                  <a:lnTo>
                    <a:pt x="6" y="138"/>
                  </a:lnTo>
                  <a:lnTo>
                    <a:pt x="12" y="148"/>
                  </a:lnTo>
                  <a:lnTo>
                    <a:pt x="22" y="156"/>
                  </a:lnTo>
                  <a:lnTo>
                    <a:pt x="34" y="162"/>
                  </a:lnTo>
                  <a:lnTo>
                    <a:pt x="42" y="164"/>
                  </a:lnTo>
                  <a:lnTo>
                    <a:pt x="52" y="164"/>
                  </a:lnTo>
                  <a:lnTo>
                    <a:pt x="64" y="164"/>
                  </a:lnTo>
                  <a:lnTo>
                    <a:pt x="64" y="164"/>
                  </a:lnTo>
                  <a:lnTo>
                    <a:pt x="60" y="186"/>
                  </a:lnTo>
                  <a:lnTo>
                    <a:pt x="54" y="206"/>
                  </a:lnTo>
                  <a:lnTo>
                    <a:pt x="50" y="218"/>
                  </a:lnTo>
                  <a:lnTo>
                    <a:pt x="44" y="226"/>
                  </a:lnTo>
                  <a:lnTo>
                    <a:pt x="38" y="236"/>
                  </a:lnTo>
                  <a:lnTo>
                    <a:pt x="30" y="244"/>
                  </a:lnTo>
                  <a:lnTo>
                    <a:pt x="30" y="244"/>
                  </a:lnTo>
                  <a:lnTo>
                    <a:pt x="40" y="240"/>
                  </a:lnTo>
                  <a:lnTo>
                    <a:pt x="50" y="234"/>
                  </a:lnTo>
                  <a:lnTo>
                    <a:pt x="62" y="226"/>
                  </a:lnTo>
                  <a:lnTo>
                    <a:pt x="76" y="214"/>
                  </a:lnTo>
                  <a:lnTo>
                    <a:pt x="90" y="200"/>
                  </a:lnTo>
                  <a:lnTo>
                    <a:pt x="102" y="184"/>
                  </a:lnTo>
                  <a:lnTo>
                    <a:pt x="110" y="164"/>
                  </a:lnTo>
                  <a:lnTo>
                    <a:pt x="140" y="164"/>
                  </a:lnTo>
                  <a:lnTo>
                    <a:pt x="14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43" name="Picture 42"/>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839724" y="2716737"/>
            <a:ext cx="294706" cy="2817858"/>
          </a:xfrm>
          <a:prstGeom prst="rect">
            <a:avLst/>
          </a:prstGeom>
        </p:spPr>
      </p:pic>
      <p:sp>
        <p:nvSpPr>
          <p:cNvPr id="44" name="Rectangle 43"/>
          <p:cNvSpPr/>
          <p:nvPr/>
        </p:nvSpPr>
        <p:spPr>
          <a:xfrm>
            <a:off x="559574" y="5486400"/>
            <a:ext cx="5971855"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8" name="Rectangle 27"/>
          <p:cNvSpPr/>
          <p:nvPr/>
        </p:nvSpPr>
        <p:spPr>
          <a:xfrm>
            <a:off x="559574" y="2686737"/>
            <a:ext cx="5971855" cy="1809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grpSp>
        <p:nvGrpSpPr>
          <p:cNvPr id="26" name="Group 25">
            <a:extLst>
              <a:ext uri="{FF2B5EF4-FFF2-40B4-BE49-F238E27FC236}">
                <a16:creationId xmlns:a16="http://schemas.microsoft.com/office/drawing/2014/main" id="{67A142AC-2037-4D3D-9E1C-9CC72A7615B0}"/>
              </a:ext>
            </a:extLst>
          </p:cNvPr>
          <p:cNvGrpSpPr/>
          <p:nvPr/>
        </p:nvGrpSpPr>
        <p:grpSpPr>
          <a:xfrm>
            <a:off x="7532752" y="5215166"/>
            <a:ext cx="459805" cy="459805"/>
            <a:chOff x="357728" y="3202576"/>
            <a:chExt cx="469232" cy="469232"/>
          </a:xfrm>
          <a:effectLst>
            <a:outerShdw blurRad="63500" sx="105000" sy="105000" algn="ctr" rotWithShape="0">
              <a:prstClr val="black">
                <a:alpha val="20000"/>
              </a:prstClr>
            </a:outerShdw>
          </a:effectLst>
        </p:grpSpPr>
        <p:sp>
          <p:nvSpPr>
            <p:cNvPr id="27" name="Oval 26">
              <a:extLst>
                <a:ext uri="{FF2B5EF4-FFF2-40B4-BE49-F238E27FC236}">
                  <a16:creationId xmlns:a16="http://schemas.microsoft.com/office/drawing/2014/main" id="{062433BF-07FD-42CF-9F1E-9676D89FC578}"/>
                </a:ext>
              </a:extLst>
            </p:cNvPr>
            <p:cNvSpPr/>
            <p:nvPr/>
          </p:nvSpPr>
          <p:spPr>
            <a:xfrm>
              <a:off x="357728" y="3202576"/>
              <a:ext cx="469232" cy="469232"/>
            </a:xfrm>
            <a:prstGeom prst="ellipse">
              <a:avLst/>
            </a:prstGeom>
            <a:solidFill>
              <a:srgbClr val="064E6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eorgia" pitchFamily="18" charset="0"/>
              </a:endParaRPr>
            </a:p>
          </p:txBody>
        </p:sp>
        <p:sp>
          <p:nvSpPr>
            <p:cNvPr id="29" name="Freeform 4958">
              <a:extLst>
                <a:ext uri="{FF2B5EF4-FFF2-40B4-BE49-F238E27FC236}">
                  <a16:creationId xmlns:a16="http://schemas.microsoft.com/office/drawing/2014/main" id="{A50A4C65-ACA8-4B32-AE4A-8F62971176F0}"/>
                </a:ext>
              </a:extLst>
            </p:cNvPr>
            <p:cNvSpPr>
              <a:spLocks noEditPoints="1"/>
            </p:cNvSpPr>
            <p:nvPr/>
          </p:nvSpPr>
          <p:spPr bwMode="auto">
            <a:xfrm>
              <a:off x="427360" y="3263526"/>
              <a:ext cx="342148" cy="333884"/>
            </a:xfrm>
            <a:custGeom>
              <a:avLst/>
              <a:gdLst>
                <a:gd name="T0" fmla="*/ 294 w 414"/>
                <a:gd name="T1" fmla="*/ 176 h 404"/>
                <a:gd name="T2" fmla="*/ 272 w 414"/>
                <a:gd name="T3" fmla="*/ 200 h 404"/>
                <a:gd name="T4" fmla="*/ 272 w 414"/>
                <a:gd name="T5" fmla="*/ 220 h 404"/>
                <a:gd name="T6" fmla="*/ 294 w 414"/>
                <a:gd name="T7" fmla="*/ 244 h 404"/>
                <a:gd name="T8" fmla="*/ 286 w 414"/>
                <a:gd name="T9" fmla="*/ 316 h 404"/>
                <a:gd name="T10" fmla="*/ 244 w 414"/>
                <a:gd name="T11" fmla="*/ 338 h 404"/>
                <a:gd name="T12" fmla="*/ 212 w 414"/>
                <a:gd name="T13" fmla="*/ 316 h 404"/>
                <a:gd name="T14" fmla="*/ 170 w 414"/>
                <a:gd name="T15" fmla="*/ 332 h 404"/>
                <a:gd name="T16" fmla="*/ 112 w 414"/>
                <a:gd name="T17" fmla="*/ 378 h 404"/>
                <a:gd name="T18" fmla="*/ 128 w 414"/>
                <a:gd name="T19" fmla="*/ 390 h 404"/>
                <a:gd name="T20" fmla="*/ 174 w 414"/>
                <a:gd name="T21" fmla="*/ 372 h 404"/>
                <a:gd name="T22" fmla="*/ 212 w 414"/>
                <a:gd name="T23" fmla="*/ 382 h 404"/>
                <a:gd name="T24" fmla="*/ 244 w 414"/>
                <a:gd name="T25" fmla="*/ 358 h 404"/>
                <a:gd name="T26" fmla="*/ 302 w 414"/>
                <a:gd name="T27" fmla="*/ 328 h 404"/>
                <a:gd name="T28" fmla="*/ 314 w 414"/>
                <a:gd name="T29" fmla="*/ 288 h 404"/>
                <a:gd name="T30" fmla="*/ 336 w 414"/>
                <a:gd name="T31" fmla="*/ 228 h 404"/>
                <a:gd name="T32" fmla="*/ 414 w 414"/>
                <a:gd name="T33" fmla="*/ 210 h 404"/>
                <a:gd name="T34" fmla="*/ 330 w 414"/>
                <a:gd name="T35" fmla="*/ 184 h 404"/>
                <a:gd name="T36" fmla="*/ 200 w 414"/>
                <a:gd name="T37" fmla="*/ 364 h 404"/>
                <a:gd name="T38" fmla="*/ 186 w 414"/>
                <a:gd name="T39" fmla="*/ 348 h 404"/>
                <a:gd name="T40" fmla="*/ 200 w 414"/>
                <a:gd name="T41" fmla="*/ 334 h 404"/>
                <a:gd name="T42" fmla="*/ 216 w 414"/>
                <a:gd name="T43" fmla="*/ 348 h 404"/>
                <a:gd name="T44" fmla="*/ 200 w 414"/>
                <a:gd name="T45" fmla="*/ 364 h 404"/>
                <a:gd name="T46" fmla="*/ 334 w 414"/>
                <a:gd name="T47" fmla="*/ 138 h 404"/>
                <a:gd name="T48" fmla="*/ 16 w 414"/>
                <a:gd name="T49" fmla="*/ 292 h 404"/>
                <a:gd name="T50" fmla="*/ 46 w 414"/>
                <a:gd name="T51" fmla="*/ 240 h 404"/>
                <a:gd name="T52" fmla="*/ 80 w 414"/>
                <a:gd name="T53" fmla="*/ 240 h 404"/>
                <a:gd name="T54" fmla="*/ 120 w 414"/>
                <a:gd name="T55" fmla="*/ 238 h 404"/>
                <a:gd name="T56" fmla="*/ 168 w 414"/>
                <a:gd name="T57" fmla="*/ 220 h 404"/>
                <a:gd name="T58" fmla="*/ 136 w 414"/>
                <a:gd name="T59" fmla="*/ 200 h 404"/>
                <a:gd name="T60" fmla="*/ 120 w 414"/>
                <a:gd name="T61" fmla="*/ 182 h 404"/>
                <a:gd name="T62" fmla="*/ 86 w 414"/>
                <a:gd name="T63" fmla="*/ 176 h 404"/>
                <a:gd name="T64" fmla="*/ 62 w 414"/>
                <a:gd name="T65" fmla="*/ 206 h 404"/>
                <a:gd name="T66" fmla="*/ 16 w 414"/>
                <a:gd name="T67" fmla="*/ 242 h 404"/>
                <a:gd name="T68" fmla="*/ 6 w 414"/>
                <a:gd name="T69" fmla="*/ 292 h 404"/>
                <a:gd name="T70" fmla="*/ 104 w 414"/>
                <a:gd name="T71" fmla="*/ 196 h 404"/>
                <a:gd name="T72" fmla="*/ 112 w 414"/>
                <a:gd name="T73" fmla="*/ 216 h 404"/>
                <a:gd name="T74" fmla="*/ 92 w 414"/>
                <a:gd name="T75" fmla="*/ 224 h 404"/>
                <a:gd name="T76" fmla="*/ 84 w 414"/>
                <a:gd name="T77" fmla="*/ 204 h 404"/>
                <a:gd name="T78" fmla="*/ 108 w 414"/>
                <a:gd name="T79" fmla="*/ 306 h 404"/>
                <a:gd name="T80" fmla="*/ 124 w 414"/>
                <a:gd name="T81" fmla="*/ 284 h 404"/>
                <a:gd name="T82" fmla="*/ 184 w 414"/>
                <a:gd name="T83" fmla="*/ 234 h 404"/>
                <a:gd name="T84" fmla="*/ 212 w 414"/>
                <a:gd name="T85" fmla="*/ 202 h 404"/>
                <a:gd name="T86" fmla="*/ 180 w 414"/>
                <a:gd name="T87" fmla="*/ 276 h 404"/>
                <a:gd name="T88" fmla="*/ 108 w 414"/>
                <a:gd name="T89" fmla="*/ 306 h 404"/>
                <a:gd name="T90" fmla="*/ 212 w 414"/>
                <a:gd name="T91" fmla="*/ 68 h 404"/>
                <a:gd name="T92" fmla="*/ 236 w 414"/>
                <a:gd name="T93" fmla="*/ 34 h 404"/>
                <a:gd name="T94" fmla="*/ 222 w 414"/>
                <a:gd name="T95" fmla="*/ 6 h 404"/>
                <a:gd name="T96" fmla="*/ 194 w 414"/>
                <a:gd name="T97" fmla="*/ 0 h 404"/>
                <a:gd name="T98" fmla="*/ 168 w 414"/>
                <a:gd name="T99" fmla="*/ 22 h 404"/>
                <a:gd name="T100" fmla="*/ 174 w 414"/>
                <a:gd name="T101" fmla="*/ 56 h 404"/>
                <a:gd name="T102" fmla="*/ 202 w 414"/>
                <a:gd name="T103" fmla="*/ 20 h 404"/>
                <a:gd name="T104" fmla="*/ 216 w 414"/>
                <a:gd name="T105" fmla="*/ 34 h 404"/>
                <a:gd name="T106" fmla="*/ 202 w 414"/>
                <a:gd name="T107" fmla="*/ 50 h 404"/>
                <a:gd name="T108" fmla="*/ 186 w 414"/>
                <a:gd name="T109" fmla="*/ 34 h 404"/>
                <a:gd name="T110" fmla="*/ 202 w 414"/>
                <a:gd name="T111" fmla="*/ 20 h 404"/>
                <a:gd name="T112" fmla="*/ 2 w 414"/>
                <a:gd name="T113" fmla="*/ 13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404">
                  <a:moveTo>
                    <a:pt x="314" y="176"/>
                  </a:moveTo>
                  <a:lnTo>
                    <a:pt x="314" y="30"/>
                  </a:lnTo>
                  <a:lnTo>
                    <a:pt x="314" y="30"/>
                  </a:lnTo>
                  <a:lnTo>
                    <a:pt x="294" y="20"/>
                  </a:lnTo>
                  <a:lnTo>
                    <a:pt x="294" y="176"/>
                  </a:lnTo>
                  <a:lnTo>
                    <a:pt x="294" y="176"/>
                  </a:lnTo>
                  <a:lnTo>
                    <a:pt x="286" y="180"/>
                  </a:lnTo>
                  <a:lnTo>
                    <a:pt x="280" y="184"/>
                  </a:lnTo>
                  <a:lnTo>
                    <a:pt x="274" y="192"/>
                  </a:lnTo>
                  <a:lnTo>
                    <a:pt x="272" y="200"/>
                  </a:lnTo>
                  <a:lnTo>
                    <a:pt x="232" y="200"/>
                  </a:lnTo>
                  <a:lnTo>
                    <a:pt x="232" y="202"/>
                  </a:lnTo>
                  <a:lnTo>
                    <a:pt x="232" y="202"/>
                  </a:lnTo>
                  <a:lnTo>
                    <a:pt x="230" y="220"/>
                  </a:lnTo>
                  <a:lnTo>
                    <a:pt x="272" y="220"/>
                  </a:lnTo>
                  <a:lnTo>
                    <a:pt x="272" y="220"/>
                  </a:lnTo>
                  <a:lnTo>
                    <a:pt x="274" y="228"/>
                  </a:lnTo>
                  <a:lnTo>
                    <a:pt x="280" y="234"/>
                  </a:lnTo>
                  <a:lnTo>
                    <a:pt x="286" y="240"/>
                  </a:lnTo>
                  <a:lnTo>
                    <a:pt x="294" y="244"/>
                  </a:lnTo>
                  <a:lnTo>
                    <a:pt x="294" y="288"/>
                  </a:lnTo>
                  <a:lnTo>
                    <a:pt x="294" y="288"/>
                  </a:lnTo>
                  <a:lnTo>
                    <a:pt x="294" y="298"/>
                  </a:lnTo>
                  <a:lnTo>
                    <a:pt x="290" y="308"/>
                  </a:lnTo>
                  <a:lnTo>
                    <a:pt x="286" y="316"/>
                  </a:lnTo>
                  <a:lnTo>
                    <a:pt x="280" y="324"/>
                  </a:lnTo>
                  <a:lnTo>
                    <a:pt x="272" y="330"/>
                  </a:lnTo>
                  <a:lnTo>
                    <a:pt x="264" y="334"/>
                  </a:lnTo>
                  <a:lnTo>
                    <a:pt x="254" y="338"/>
                  </a:lnTo>
                  <a:lnTo>
                    <a:pt x="244" y="338"/>
                  </a:lnTo>
                  <a:lnTo>
                    <a:pt x="234" y="338"/>
                  </a:lnTo>
                  <a:lnTo>
                    <a:pt x="234" y="338"/>
                  </a:lnTo>
                  <a:lnTo>
                    <a:pt x="230" y="328"/>
                  </a:lnTo>
                  <a:lnTo>
                    <a:pt x="222" y="320"/>
                  </a:lnTo>
                  <a:lnTo>
                    <a:pt x="212" y="316"/>
                  </a:lnTo>
                  <a:lnTo>
                    <a:pt x="200" y="314"/>
                  </a:lnTo>
                  <a:lnTo>
                    <a:pt x="200" y="314"/>
                  </a:lnTo>
                  <a:lnTo>
                    <a:pt x="188" y="316"/>
                  </a:lnTo>
                  <a:lnTo>
                    <a:pt x="178" y="322"/>
                  </a:lnTo>
                  <a:lnTo>
                    <a:pt x="170" y="332"/>
                  </a:lnTo>
                  <a:lnTo>
                    <a:pt x="166" y="342"/>
                  </a:lnTo>
                  <a:lnTo>
                    <a:pt x="166" y="342"/>
                  </a:lnTo>
                  <a:lnTo>
                    <a:pt x="146" y="350"/>
                  </a:lnTo>
                  <a:lnTo>
                    <a:pt x="128" y="362"/>
                  </a:lnTo>
                  <a:lnTo>
                    <a:pt x="112" y="378"/>
                  </a:lnTo>
                  <a:lnTo>
                    <a:pt x="100" y="396"/>
                  </a:lnTo>
                  <a:lnTo>
                    <a:pt x="100" y="396"/>
                  </a:lnTo>
                  <a:lnTo>
                    <a:pt x="118" y="404"/>
                  </a:lnTo>
                  <a:lnTo>
                    <a:pt x="118" y="404"/>
                  </a:lnTo>
                  <a:lnTo>
                    <a:pt x="128" y="390"/>
                  </a:lnTo>
                  <a:lnTo>
                    <a:pt x="140" y="378"/>
                  </a:lnTo>
                  <a:lnTo>
                    <a:pt x="152" y="370"/>
                  </a:lnTo>
                  <a:lnTo>
                    <a:pt x="168" y="362"/>
                  </a:lnTo>
                  <a:lnTo>
                    <a:pt x="168" y="362"/>
                  </a:lnTo>
                  <a:lnTo>
                    <a:pt x="174" y="372"/>
                  </a:lnTo>
                  <a:lnTo>
                    <a:pt x="182" y="378"/>
                  </a:lnTo>
                  <a:lnTo>
                    <a:pt x="190" y="382"/>
                  </a:lnTo>
                  <a:lnTo>
                    <a:pt x="200" y="384"/>
                  </a:lnTo>
                  <a:lnTo>
                    <a:pt x="200" y="384"/>
                  </a:lnTo>
                  <a:lnTo>
                    <a:pt x="212" y="382"/>
                  </a:lnTo>
                  <a:lnTo>
                    <a:pt x="222" y="378"/>
                  </a:lnTo>
                  <a:lnTo>
                    <a:pt x="230" y="370"/>
                  </a:lnTo>
                  <a:lnTo>
                    <a:pt x="234" y="358"/>
                  </a:lnTo>
                  <a:lnTo>
                    <a:pt x="244" y="358"/>
                  </a:lnTo>
                  <a:lnTo>
                    <a:pt x="244" y="358"/>
                  </a:lnTo>
                  <a:lnTo>
                    <a:pt x="258" y="358"/>
                  </a:lnTo>
                  <a:lnTo>
                    <a:pt x="272" y="354"/>
                  </a:lnTo>
                  <a:lnTo>
                    <a:pt x="284" y="346"/>
                  </a:lnTo>
                  <a:lnTo>
                    <a:pt x="294" y="338"/>
                  </a:lnTo>
                  <a:lnTo>
                    <a:pt x="302" y="328"/>
                  </a:lnTo>
                  <a:lnTo>
                    <a:pt x="310" y="316"/>
                  </a:lnTo>
                  <a:lnTo>
                    <a:pt x="314" y="302"/>
                  </a:lnTo>
                  <a:lnTo>
                    <a:pt x="314" y="288"/>
                  </a:lnTo>
                  <a:lnTo>
                    <a:pt x="314" y="288"/>
                  </a:lnTo>
                  <a:lnTo>
                    <a:pt x="314" y="288"/>
                  </a:lnTo>
                  <a:lnTo>
                    <a:pt x="314" y="244"/>
                  </a:lnTo>
                  <a:lnTo>
                    <a:pt x="314" y="244"/>
                  </a:lnTo>
                  <a:lnTo>
                    <a:pt x="324" y="240"/>
                  </a:lnTo>
                  <a:lnTo>
                    <a:pt x="330" y="234"/>
                  </a:lnTo>
                  <a:lnTo>
                    <a:pt x="336" y="228"/>
                  </a:lnTo>
                  <a:lnTo>
                    <a:pt x="338" y="220"/>
                  </a:lnTo>
                  <a:lnTo>
                    <a:pt x="414" y="220"/>
                  </a:lnTo>
                  <a:lnTo>
                    <a:pt x="414" y="220"/>
                  </a:lnTo>
                  <a:lnTo>
                    <a:pt x="414" y="210"/>
                  </a:lnTo>
                  <a:lnTo>
                    <a:pt x="414" y="210"/>
                  </a:lnTo>
                  <a:lnTo>
                    <a:pt x="414" y="200"/>
                  </a:lnTo>
                  <a:lnTo>
                    <a:pt x="338" y="200"/>
                  </a:lnTo>
                  <a:lnTo>
                    <a:pt x="338" y="200"/>
                  </a:lnTo>
                  <a:lnTo>
                    <a:pt x="336" y="192"/>
                  </a:lnTo>
                  <a:lnTo>
                    <a:pt x="330" y="184"/>
                  </a:lnTo>
                  <a:lnTo>
                    <a:pt x="324" y="180"/>
                  </a:lnTo>
                  <a:lnTo>
                    <a:pt x="314" y="176"/>
                  </a:lnTo>
                  <a:lnTo>
                    <a:pt x="314" y="176"/>
                  </a:lnTo>
                  <a:close/>
                  <a:moveTo>
                    <a:pt x="200" y="364"/>
                  </a:moveTo>
                  <a:lnTo>
                    <a:pt x="200" y="364"/>
                  </a:lnTo>
                  <a:lnTo>
                    <a:pt x="194" y="364"/>
                  </a:lnTo>
                  <a:lnTo>
                    <a:pt x="190" y="360"/>
                  </a:lnTo>
                  <a:lnTo>
                    <a:pt x="186" y="354"/>
                  </a:lnTo>
                  <a:lnTo>
                    <a:pt x="186" y="348"/>
                  </a:lnTo>
                  <a:lnTo>
                    <a:pt x="186" y="348"/>
                  </a:lnTo>
                  <a:lnTo>
                    <a:pt x="186" y="342"/>
                  </a:lnTo>
                  <a:lnTo>
                    <a:pt x="190" y="338"/>
                  </a:lnTo>
                  <a:lnTo>
                    <a:pt x="194" y="334"/>
                  </a:lnTo>
                  <a:lnTo>
                    <a:pt x="200" y="334"/>
                  </a:lnTo>
                  <a:lnTo>
                    <a:pt x="200" y="334"/>
                  </a:lnTo>
                  <a:lnTo>
                    <a:pt x="206" y="334"/>
                  </a:lnTo>
                  <a:lnTo>
                    <a:pt x="212" y="338"/>
                  </a:lnTo>
                  <a:lnTo>
                    <a:pt x="216" y="342"/>
                  </a:lnTo>
                  <a:lnTo>
                    <a:pt x="216" y="348"/>
                  </a:lnTo>
                  <a:lnTo>
                    <a:pt x="216" y="348"/>
                  </a:lnTo>
                  <a:lnTo>
                    <a:pt x="216" y="354"/>
                  </a:lnTo>
                  <a:lnTo>
                    <a:pt x="212" y="360"/>
                  </a:lnTo>
                  <a:lnTo>
                    <a:pt x="206" y="364"/>
                  </a:lnTo>
                  <a:lnTo>
                    <a:pt x="200" y="364"/>
                  </a:lnTo>
                  <a:lnTo>
                    <a:pt x="200" y="364"/>
                  </a:lnTo>
                  <a:close/>
                  <a:moveTo>
                    <a:pt x="334" y="118"/>
                  </a:moveTo>
                  <a:lnTo>
                    <a:pt x="394" y="118"/>
                  </a:lnTo>
                  <a:lnTo>
                    <a:pt x="394" y="118"/>
                  </a:lnTo>
                  <a:lnTo>
                    <a:pt x="402" y="138"/>
                  </a:lnTo>
                  <a:lnTo>
                    <a:pt x="334" y="138"/>
                  </a:lnTo>
                  <a:lnTo>
                    <a:pt x="334" y="118"/>
                  </a:lnTo>
                  <a:close/>
                  <a:moveTo>
                    <a:pt x="16" y="310"/>
                  </a:moveTo>
                  <a:lnTo>
                    <a:pt x="16" y="304"/>
                  </a:lnTo>
                  <a:lnTo>
                    <a:pt x="16" y="304"/>
                  </a:lnTo>
                  <a:lnTo>
                    <a:pt x="16" y="292"/>
                  </a:lnTo>
                  <a:lnTo>
                    <a:pt x="20" y="278"/>
                  </a:lnTo>
                  <a:lnTo>
                    <a:pt x="24" y="268"/>
                  </a:lnTo>
                  <a:lnTo>
                    <a:pt x="30" y="256"/>
                  </a:lnTo>
                  <a:lnTo>
                    <a:pt x="38" y="248"/>
                  </a:lnTo>
                  <a:lnTo>
                    <a:pt x="46" y="240"/>
                  </a:lnTo>
                  <a:lnTo>
                    <a:pt x="56" y="232"/>
                  </a:lnTo>
                  <a:lnTo>
                    <a:pt x="66" y="226"/>
                  </a:lnTo>
                  <a:lnTo>
                    <a:pt x="66" y="226"/>
                  </a:lnTo>
                  <a:lnTo>
                    <a:pt x="72" y="234"/>
                  </a:lnTo>
                  <a:lnTo>
                    <a:pt x="80" y="240"/>
                  </a:lnTo>
                  <a:lnTo>
                    <a:pt x="88" y="244"/>
                  </a:lnTo>
                  <a:lnTo>
                    <a:pt x="98" y="246"/>
                  </a:lnTo>
                  <a:lnTo>
                    <a:pt x="98" y="246"/>
                  </a:lnTo>
                  <a:lnTo>
                    <a:pt x="110" y="244"/>
                  </a:lnTo>
                  <a:lnTo>
                    <a:pt x="120" y="238"/>
                  </a:lnTo>
                  <a:lnTo>
                    <a:pt x="128" y="230"/>
                  </a:lnTo>
                  <a:lnTo>
                    <a:pt x="132" y="220"/>
                  </a:lnTo>
                  <a:lnTo>
                    <a:pt x="132" y="220"/>
                  </a:lnTo>
                  <a:lnTo>
                    <a:pt x="136" y="220"/>
                  </a:lnTo>
                  <a:lnTo>
                    <a:pt x="168" y="220"/>
                  </a:lnTo>
                  <a:lnTo>
                    <a:pt x="168" y="220"/>
                  </a:lnTo>
                  <a:lnTo>
                    <a:pt x="170" y="212"/>
                  </a:lnTo>
                  <a:lnTo>
                    <a:pt x="172" y="202"/>
                  </a:lnTo>
                  <a:lnTo>
                    <a:pt x="172" y="200"/>
                  </a:lnTo>
                  <a:lnTo>
                    <a:pt x="136" y="200"/>
                  </a:lnTo>
                  <a:lnTo>
                    <a:pt x="136" y="200"/>
                  </a:lnTo>
                  <a:lnTo>
                    <a:pt x="132" y="200"/>
                  </a:lnTo>
                  <a:lnTo>
                    <a:pt x="132" y="200"/>
                  </a:lnTo>
                  <a:lnTo>
                    <a:pt x="128" y="190"/>
                  </a:lnTo>
                  <a:lnTo>
                    <a:pt x="120" y="182"/>
                  </a:lnTo>
                  <a:lnTo>
                    <a:pt x="110" y="176"/>
                  </a:lnTo>
                  <a:lnTo>
                    <a:pt x="98" y="174"/>
                  </a:lnTo>
                  <a:lnTo>
                    <a:pt x="98" y="174"/>
                  </a:lnTo>
                  <a:lnTo>
                    <a:pt x="92" y="176"/>
                  </a:lnTo>
                  <a:lnTo>
                    <a:pt x="86" y="176"/>
                  </a:lnTo>
                  <a:lnTo>
                    <a:pt x="74" y="184"/>
                  </a:lnTo>
                  <a:lnTo>
                    <a:pt x="66" y="194"/>
                  </a:lnTo>
                  <a:lnTo>
                    <a:pt x="64" y="200"/>
                  </a:lnTo>
                  <a:lnTo>
                    <a:pt x="62" y="206"/>
                  </a:lnTo>
                  <a:lnTo>
                    <a:pt x="62" y="206"/>
                  </a:lnTo>
                  <a:lnTo>
                    <a:pt x="52" y="212"/>
                  </a:lnTo>
                  <a:lnTo>
                    <a:pt x="42" y="218"/>
                  </a:lnTo>
                  <a:lnTo>
                    <a:pt x="32" y="224"/>
                  </a:lnTo>
                  <a:lnTo>
                    <a:pt x="24" y="232"/>
                  </a:lnTo>
                  <a:lnTo>
                    <a:pt x="16" y="242"/>
                  </a:lnTo>
                  <a:lnTo>
                    <a:pt x="10" y="252"/>
                  </a:lnTo>
                  <a:lnTo>
                    <a:pt x="4" y="262"/>
                  </a:lnTo>
                  <a:lnTo>
                    <a:pt x="0" y="274"/>
                  </a:lnTo>
                  <a:lnTo>
                    <a:pt x="0" y="274"/>
                  </a:lnTo>
                  <a:lnTo>
                    <a:pt x="6" y="292"/>
                  </a:lnTo>
                  <a:lnTo>
                    <a:pt x="16" y="310"/>
                  </a:lnTo>
                  <a:lnTo>
                    <a:pt x="16" y="310"/>
                  </a:lnTo>
                  <a:close/>
                  <a:moveTo>
                    <a:pt x="98" y="194"/>
                  </a:moveTo>
                  <a:lnTo>
                    <a:pt x="98" y="194"/>
                  </a:lnTo>
                  <a:lnTo>
                    <a:pt x="104" y="196"/>
                  </a:lnTo>
                  <a:lnTo>
                    <a:pt x="110" y="198"/>
                  </a:lnTo>
                  <a:lnTo>
                    <a:pt x="112" y="204"/>
                  </a:lnTo>
                  <a:lnTo>
                    <a:pt x="114" y="210"/>
                  </a:lnTo>
                  <a:lnTo>
                    <a:pt x="114" y="210"/>
                  </a:lnTo>
                  <a:lnTo>
                    <a:pt x="112" y="216"/>
                  </a:lnTo>
                  <a:lnTo>
                    <a:pt x="110" y="220"/>
                  </a:lnTo>
                  <a:lnTo>
                    <a:pt x="104" y="224"/>
                  </a:lnTo>
                  <a:lnTo>
                    <a:pt x="98" y="226"/>
                  </a:lnTo>
                  <a:lnTo>
                    <a:pt x="98" y="226"/>
                  </a:lnTo>
                  <a:lnTo>
                    <a:pt x="92" y="224"/>
                  </a:lnTo>
                  <a:lnTo>
                    <a:pt x="88" y="220"/>
                  </a:lnTo>
                  <a:lnTo>
                    <a:pt x="84" y="216"/>
                  </a:lnTo>
                  <a:lnTo>
                    <a:pt x="82" y="210"/>
                  </a:lnTo>
                  <a:lnTo>
                    <a:pt x="82" y="210"/>
                  </a:lnTo>
                  <a:lnTo>
                    <a:pt x="84" y="204"/>
                  </a:lnTo>
                  <a:lnTo>
                    <a:pt x="88" y="198"/>
                  </a:lnTo>
                  <a:lnTo>
                    <a:pt x="92" y="196"/>
                  </a:lnTo>
                  <a:lnTo>
                    <a:pt x="98" y="194"/>
                  </a:lnTo>
                  <a:lnTo>
                    <a:pt x="98" y="194"/>
                  </a:lnTo>
                  <a:close/>
                  <a:moveTo>
                    <a:pt x="108" y="306"/>
                  </a:moveTo>
                  <a:lnTo>
                    <a:pt x="36" y="306"/>
                  </a:lnTo>
                  <a:lnTo>
                    <a:pt x="36" y="286"/>
                  </a:lnTo>
                  <a:lnTo>
                    <a:pt x="108" y="286"/>
                  </a:lnTo>
                  <a:lnTo>
                    <a:pt x="108" y="286"/>
                  </a:lnTo>
                  <a:lnTo>
                    <a:pt x="124" y="284"/>
                  </a:lnTo>
                  <a:lnTo>
                    <a:pt x="140" y="280"/>
                  </a:lnTo>
                  <a:lnTo>
                    <a:pt x="154" y="272"/>
                  </a:lnTo>
                  <a:lnTo>
                    <a:pt x="166" y="262"/>
                  </a:lnTo>
                  <a:lnTo>
                    <a:pt x="178" y="250"/>
                  </a:lnTo>
                  <a:lnTo>
                    <a:pt x="184" y="234"/>
                  </a:lnTo>
                  <a:lnTo>
                    <a:pt x="190" y="220"/>
                  </a:lnTo>
                  <a:lnTo>
                    <a:pt x="192" y="202"/>
                  </a:lnTo>
                  <a:lnTo>
                    <a:pt x="192" y="158"/>
                  </a:lnTo>
                  <a:lnTo>
                    <a:pt x="212" y="158"/>
                  </a:lnTo>
                  <a:lnTo>
                    <a:pt x="212" y="202"/>
                  </a:lnTo>
                  <a:lnTo>
                    <a:pt x="212" y="202"/>
                  </a:lnTo>
                  <a:lnTo>
                    <a:pt x="210" y="224"/>
                  </a:lnTo>
                  <a:lnTo>
                    <a:pt x="204" y="242"/>
                  </a:lnTo>
                  <a:lnTo>
                    <a:pt x="194" y="260"/>
                  </a:lnTo>
                  <a:lnTo>
                    <a:pt x="180" y="276"/>
                  </a:lnTo>
                  <a:lnTo>
                    <a:pt x="166" y="288"/>
                  </a:lnTo>
                  <a:lnTo>
                    <a:pt x="148" y="298"/>
                  </a:lnTo>
                  <a:lnTo>
                    <a:pt x="128" y="304"/>
                  </a:lnTo>
                  <a:lnTo>
                    <a:pt x="108" y="306"/>
                  </a:lnTo>
                  <a:lnTo>
                    <a:pt x="108" y="306"/>
                  </a:lnTo>
                  <a:close/>
                  <a:moveTo>
                    <a:pt x="192" y="68"/>
                  </a:moveTo>
                  <a:lnTo>
                    <a:pt x="192" y="98"/>
                  </a:lnTo>
                  <a:lnTo>
                    <a:pt x="212" y="98"/>
                  </a:lnTo>
                  <a:lnTo>
                    <a:pt x="212" y="68"/>
                  </a:lnTo>
                  <a:lnTo>
                    <a:pt x="212" y="68"/>
                  </a:lnTo>
                  <a:lnTo>
                    <a:pt x="222" y="64"/>
                  </a:lnTo>
                  <a:lnTo>
                    <a:pt x="230" y="56"/>
                  </a:lnTo>
                  <a:lnTo>
                    <a:pt x="236" y="46"/>
                  </a:lnTo>
                  <a:lnTo>
                    <a:pt x="236" y="34"/>
                  </a:lnTo>
                  <a:lnTo>
                    <a:pt x="236" y="34"/>
                  </a:lnTo>
                  <a:lnTo>
                    <a:pt x="236" y="28"/>
                  </a:lnTo>
                  <a:lnTo>
                    <a:pt x="234" y="22"/>
                  </a:lnTo>
                  <a:lnTo>
                    <a:pt x="230" y="16"/>
                  </a:lnTo>
                  <a:lnTo>
                    <a:pt x="226" y="10"/>
                  </a:lnTo>
                  <a:lnTo>
                    <a:pt x="222" y="6"/>
                  </a:lnTo>
                  <a:lnTo>
                    <a:pt x="216" y="2"/>
                  </a:lnTo>
                  <a:lnTo>
                    <a:pt x="208" y="0"/>
                  </a:lnTo>
                  <a:lnTo>
                    <a:pt x="202" y="0"/>
                  </a:lnTo>
                  <a:lnTo>
                    <a:pt x="202" y="0"/>
                  </a:lnTo>
                  <a:lnTo>
                    <a:pt x="194" y="0"/>
                  </a:lnTo>
                  <a:lnTo>
                    <a:pt x="188" y="2"/>
                  </a:lnTo>
                  <a:lnTo>
                    <a:pt x="182" y="6"/>
                  </a:lnTo>
                  <a:lnTo>
                    <a:pt x="176" y="10"/>
                  </a:lnTo>
                  <a:lnTo>
                    <a:pt x="172" y="16"/>
                  </a:lnTo>
                  <a:lnTo>
                    <a:pt x="168" y="22"/>
                  </a:lnTo>
                  <a:lnTo>
                    <a:pt x="166" y="28"/>
                  </a:lnTo>
                  <a:lnTo>
                    <a:pt x="166" y="34"/>
                  </a:lnTo>
                  <a:lnTo>
                    <a:pt x="166" y="34"/>
                  </a:lnTo>
                  <a:lnTo>
                    <a:pt x="168" y="46"/>
                  </a:lnTo>
                  <a:lnTo>
                    <a:pt x="174" y="56"/>
                  </a:lnTo>
                  <a:lnTo>
                    <a:pt x="182" y="64"/>
                  </a:lnTo>
                  <a:lnTo>
                    <a:pt x="192" y="68"/>
                  </a:lnTo>
                  <a:lnTo>
                    <a:pt x="192" y="68"/>
                  </a:lnTo>
                  <a:close/>
                  <a:moveTo>
                    <a:pt x="202" y="20"/>
                  </a:moveTo>
                  <a:lnTo>
                    <a:pt x="202" y="20"/>
                  </a:lnTo>
                  <a:lnTo>
                    <a:pt x="208" y="20"/>
                  </a:lnTo>
                  <a:lnTo>
                    <a:pt x="212" y="24"/>
                  </a:lnTo>
                  <a:lnTo>
                    <a:pt x="216" y="28"/>
                  </a:lnTo>
                  <a:lnTo>
                    <a:pt x="216" y="34"/>
                  </a:lnTo>
                  <a:lnTo>
                    <a:pt x="216" y="34"/>
                  </a:lnTo>
                  <a:lnTo>
                    <a:pt x="216" y="40"/>
                  </a:lnTo>
                  <a:lnTo>
                    <a:pt x="212" y="46"/>
                  </a:lnTo>
                  <a:lnTo>
                    <a:pt x="208" y="50"/>
                  </a:lnTo>
                  <a:lnTo>
                    <a:pt x="202" y="50"/>
                  </a:lnTo>
                  <a:lnTo>
                    <a:pt x="202" y="50"/>
                  </a:lnTo>
                  <a:lnTo>
                    <a:pt x="196" y="50"/>
                  </a:lnTo>
                  <a:lnTo>
                    <a:pt x="190" y="46"/>
                  </a:lnTo>
                  <a:lnTo>
                    <a:pt x="188" y="40"/>
                  </a:lnTo>
                  <a:lnTo>
                    <a:pt x="186" y="34"/>
                  </a:lnTo>
                  <a:lnTo>
                    <a:pt x="186" y="34"/>
                  </a:lnTo>
                  <a:lnTo>
                    <a:pt x="188" y="28"/>
                  </a:lnTo>
                  <a:lnTo>
                    <a:pt x="190" y="24"/>
                  </a:lnTo>
                  <a:lnTo>
                    <a:pt x="196" y="20"/>
                  </a:lnTo>
                  <a:lnTo>
                    <a:pt x="202" y="20"/>
                  </a:lnTo>
                  <a:lnTo>
                    <a:pt x="202" y="20"/>
                  </a:lnTo>
                  <a:close/>
                  <a:moveTo>
                    <a:pt x="10" y="118"/>
                  </a:moveTo>
                  <a:lnTo>
                    <a:pt x="274" y="118"/>
                  </a:lnTo>
                  <a:lnTo>
                    <a:pt x="274" y="138"/>
                  </a:lnTo>
                  <a:lnTo>
                    <a:pt x="2" y="138"/>
                  </a:lnTo>
                  <a:lnTo>
                    <a:pt x="2" y="138"/>
                  </a:lnTo>
                  <a:lnTo>
                    <a:pt x="10" y="118"/>
                  </a:lnTo>
                  <a:lnTo>
                    <a:pt x="10" y="118"/>
                  </a:lnTo>
                  <a:close/>
                </a:path>
              </a:pathLst>
            </a:custGeom>
            <a:solidFill>
              <a:schemeClr val="bg1"/>
            </a:solidFill>
            <a:ln w="317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Georgia" pitchFamily="18" charset="0"/>
              </a:endParaRPr>
            </a:p>
          </p:txBody>
        </p:sp>
      </p:grpSp>
    </p:spTree>
    <p:extLst>
      <p:ext uri="{BB962C8B-B14F-4D97-AF65-F5344CB8AC3E}">
        <p14:creationId xmlns:p14="http://schemas.microsoft.com/office/powerpoint/2010/main" val="401921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498" imgH="499" progId="TCLayout.ActiveDocument.1">
                  <p:embed/>
                </p:oleObj>
              </mc:Choice>
              <mc:Fallback>
                <p:oleObj name="think-cell Slide" r:id="rId4" imgW="498" imgH="499"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Why is it Important to Aetna?</a:t>
            </a:r>
          </a:p>
        </p:txBody>
      </p:sp>
      <p:sp>
        <p:nvSpPr>
          <p:cNvPr id="3" name="Text Placeholder 2"/>
          <p:cNvSpPr>
            <a:spLocks noGrp="1"/>
          </p:cNvSpPr>
          <p:nvPr>
            <p:ph type="body" sz="quarter" idx="11"/>
          </p:nvPr>
        </p:nvSpPr>
        <p:spPr/>
        <p:txBody>
          <a:bodyPr/>
          <a:lstStyle/>
          <a:p>
            <a:r>
              <a:rPr lang="en-US" dirty="0"/>
              <a:t>If Aetna takes advantage of this business opportunity, it can increase operational efficiencies and provide a better member experience.</a:t>
            </a:r>
          </a:p>
        </p:txBody>
      </p:sp>
      <p:cxnSp>
        <p:nvCxnSpPr>
          <p:cNvPr id="6" name="Straight Connector 5"/>
          <p:cNvCxnSpPr/>
          <p:nvPr/>
        </p:nvCxnSpPr>
        <p:spPr>
          <a:xfrm>
            <a:off x="687182" y="2284587"/>
            <a:ext cx="10677194" cy="0"/>
          </a:xfrm>
          <a:prstGeom prst="line">
            <a:avLst/>
          </a:prstGeom>
          <a:ln w="15875"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7" name="Text Placeholder 18"/>
          <p:cNvSpPr txBox="1">
            <a:spLocks/>
          </p:cNvSpPr>
          <p:nvPr/>
        </p:nvSpPr>
        <p:spPr>
          <a:xfrm>
            <a:off x="3877354" y="2070819"/>
            <a:ext cx="4296851" cy="427535"/>
          </a:xfrm>
          <a:prstGeom prst="rect">
            <a:avLst/>
          </a:prstGeom>
          <a:solidFill>
            <a:schemeClr val="bg1"/>
          </a:solidFill>
          <a:ln w="9525">
            <a:noFill/>
          </a:ln>
        </p:spPr>
        <p:txBody>
          <a:bodyPr vert="horz" wrap="square" lIns="72000" tIns="72000" rIns="72000" bIns="72000" rtlCol="0">
            <a:noAutofit/>
          </a:bodyPr>
          <a:lstStyle>
            <a:lvl1pPr marL="0" indent="0" algn="l" defTabSz="914400" rtl="0" eaLnBrk="1" latinLnBrk="0" hangingPunct="1">
              <a:lnSpc>
                <a:spcPts val="2160"/>
              </a:lnSpc>
              <a:spcBef>
                <a:spcPts val="0"/>
              </a:spcBef>
              <a:spcAft>
                <a:spcPts val="0"/>
              </a:spcAft>
              <a:buFont typeface="Arial" panose="020B0604020202020204" pitchFamily="34" charset="0"/>
              <a:buNone/>
              <a:defRPr sz="1600" b="1" kern="1200">
                <a:solidFill>
                  <a:schemeClr val="bg1"/>
                </a:solidFill>
                <a:latin typeface="+mn-lt"/>
                <a:ea typeface="+mn-ea"/>
                <a:cs typeface="+mn-cs"/>
              </a:defRPr>
            </a:lvl1pPr>
            <a:lvl2pPr marL="378000" indent="-180000" algn="l" defTabSz="914400" rtl="0" eaLnBrk="1" latinLnBrk="0" hangingPunct="1">
              <a:lnSpc>
                <a:spcPct val="90000"/>
              </a:lnSpc>
              <a:spcBef>
                <a:spcPts val="600"/>
              </a:spcBef>
              <a:buFont typeface="Arial" panose="020B0604020202020204" pitchFamily="34" charset="0"/>
              <a:buChar char="–"/>
              <a:defRPr sz="1400" b="0" kern="1200">
                <a:solidFill>
                  <a:schemeClr val="tx1"/>
                </a:solidFill>
                <a:latin typeface="+mn-lt"/>
                <a:ea typeface="+mn-ea"/>
                <a:cs typeface="+mn-cs"/>
              </a:defRPr>
            </a:lvl2pPr>
            <a:lvl3pPr marL="55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3pPr>
            <a:lvl4pPr marL="73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4pPr>
            <a:lvl5pPr marL="738000" indent="-179388" algn="l" defTabSz="914400" rtl="0" eaLnBrk="1" latinLnBrk="0" hangingPunct="1">
              <a:lnSpc>
                <a:spcPct val="100000"/>
              </a:lnSpc>
              <a:spcBef>
                <a:spcPts val="0"/>
              </a:spcBef>
              <a:buFont typeface="Arial" panose="020B0604020202020204" pitchFamily="34" charset="0"/>
              <a:buChar char="–"/>
              <a:tabLst/>
              <a:defRPr sz="1400" b="0" kern="1200">
                <a:solidFill>
                  <a:schemeClr val="tx1"/>
                </a:solidFill>
                <a:latin typeface="+mn-lt"/>
                <a:ea typeface="+mn-ea"/>
                <a:cs typeface="+mn-cs"/>
              </a:defRPr>
            </a:lvl5pPr>
            <a:lvl6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400" dirty="0">
                <a:solidFill>
                  <a:schemeClr val="tx2"/>
                </a:solidFill>
                <a:latin typeface="Domaine Display Bold" panose="020A0803080505060203" pitchFamily="18" charset="0"/>
                <a:ea typeface="Domaine Display" charset="0"/>
                <a:cs typeface="Domaine Display" charset="0"/>
              </a:rPr>
              <a:t>What Aetna could gain…</a:t>
            </a:r>
          </a:p>
        </p:txBody>
      </p:sp>
      <p:sp>
        <p:nvSpPr>
          <p:cNvPr id="11" name="Rectangle 10"/>
          <p:cNvSpPr/>
          <p:nvPr/>
        </p:nvSpPr>
        <p:spPr>
          <a:xfrm>
            <a:off x="1301618" y="3668220"/>
            <a:ext cx="2571137" cy="646331"/>
          </a:xfrm>
          <a:prstGeom prst="rect">
            <a:avLst/>
          </a:prstGeom>
        </p:spPr>
        <p:txBody>
          <a:bodyPr wrap="square" anchor="ctr">
            <a:spAutoFit/>
          </a:bodyPr>
          <a:lstStyle/>
          <a:p>
            <a:pPr lvl="0">
              <a:spcAft>
                <a:spcPts val="600"/>
              </a:spcAft>
              <a:defRPr/>
            </a:pPr>
            <a:r>
              <a:rPr lang="en-US" b="1" dirty="0">
                <a:solidFill>
                  <a:schemeClr val="tx2"/>
                </a:solidFill>
                <a:latin typeface="Domaine Display Bold" panose="020A0803080505060203" pitchFamily="18" charset="0"/>
              </a:rPr>
              <a:t>Operational efficiency</a:t>
            </a:r>
          </a:p>
        </p:txBody>
      </p:sp>
      <p:sp>
        <p:nvSpPr>
          <p:cNvPr id="14" name="Oval 13"/>
          <p:cNvSpPr/>
          <p:nvPr/>
        </p:nvSpPr>
        <p:spPr>
          <a:xfrm>
            <a:off x="662158" y="3695017"/>
            <a:ext cx="550524" cy="569334"/>
          </a:xfrm>
          <a:prstGeom prst="ellipse">
            <a:avLst/>
          </a:prstGeom>
          <a:solidFill>
            <a:schemeClr val="accent4">
              <a:lumMod val="75000"/>
            </a:schemeClr>
          </a:solidFill>
          <a:ln w="317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17" name="Oval 16"/>
          <p:cNvSpPr/>
          <p:nvPr/>
        </p:nvSpPr>
        <p:spPr>
          <a:xfrm>
            <a:off x="662158" y="4940209"/>
            <a:ext cx="550524" cy="569334"/>
          </a:xfrm>
          <a:prstGeom prst="ellipse">
            <a:avLst/>
          </a:prstGeom>
          <a:solidFill>
            <a:schemeClr val="accent4">
              <a:lumMod val="75000"/>
            </a:schemeClr>
          </a:solidFill>
          <a:ln w="317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19" name="Rectangle 18"/>
          <p:cNvSpPr/>
          <p:nvPr/>
        </p:nvSpPr>
        <p:spPr>
          <a:xfrm>
            <a:off x="1301618" y="4907362"/>
            <a:ext cx="2571137" cy="646331"/>
          </a:xfrm>
          <a:prstGeom prst="rect">
            <a:avLst/>
          </a:prstGeom>
        </p:spPr>
        <p:txBody>
          <a:bodyPr wrap="square" anchor="ctr">
            <a:spAutoFit/>
          </a:bodyPr>
          <a:lstStyle/>
          <a:p>
            <a:pPr lvl="0">
              <a:spcAft>
                <a:spcPts val="600"/>
              </a:spcAft>
              <a:defRPr/>
            </a:pPr>
            <a:r>
              <a:rPr lang="en-US" b="1" dirty="0">
                <a:solidFill>
                  <a:schemeClr val="tx2"/>
                </a:solidFill>
                <a:latin typeface="Domaine Display Bold" panose="020A0803080505060203" pitchFamily="18" charset="0"/>
              </a:rPr>
              <a:t>Delightful Experience</a:t>
            </a:r>
          </a:p>
        </p:txBody>
      </p:sp>
      <p:sp>
        <p:nvSpPr>
          <p:cNvPr id="20" name="Rectangle 19"/>
          <p:cNvSpPr/>
          <p:nvPr/>
        </p:nvSpPr>
        <p:spPr>
          <a:xfrm>
            <a:off x="4176811" y="3698998"/>
            <a:ext cx="4769814" cy="584775"/>
          </a:xfrm>
          <a:prstGeom prst="rect">
            <a:avLst/>
          </a:prstGeom>
        </p:spPr>
        <p:txBody>
          <a:bodyPr wrap="square" anchor="ctr">
            <a:spAutoFit/>
          </a:bodyPr>
          <a:lstStyle/>
          <a:p>
            <a:pPr marL="285750" lvl="0" indent="-285750">
              <a:spcAft>
                <a:spcPts val="600"/>
              </a:spcAft>
              <a:buFont typeface="Arial" panose="020B0604020202020204" pitchFamily="34" charset="0"/>
              <a:buChar char="•"/>
              <a:defRPr/>
            </a:pPr>
            <a:r>
              <a:rPr lang="en-US" sz="1600" dirty="0">
                <a:solidFill>
                  <a:schemeClr val="tx2"/>
                </a:solidFill>
              </a:rPr>
              <a:t>Improve closure rates through IVR without the need of a live CSR.</a:t>
            </a:r>
          </a:p>
        </p:txBody>
      </p:sp>
      <p:sp>
        <p:nvSpPr>
          <p:cNvPr id="21" name="Rectangle 20"/>
          <p:cNvSpPr/>
          <p:nvPr/>
        </p:nvSpPr>
        <p:spPr>
          <a:xfrm>
            <a:off x="4176811" y="4691919"/>
            <a:ext cx="4769814" cy="1077218"/>
          </a:xfrm>
          <a:prstGeom prst="rect">
            <a:avLst/>
          </a:prstGeom>
        </p:spPr>
        <p:txBody>
          <a:bodyPr wrap="square" anchor="ctr">
            <a:spAutoFit/>
          </a:bodyPr>
          <a:lstStyle/>
          <a:p>
            <a:pPr marL="285750" lvl="0" indent="-285750">
              <a:spcAft>
                <a:spcPts val="600"/>
              </a:spcAft>
              <a:buFont typeface="Arial" panose="020B0604020202020204" pitchFamily="34" charset="0"/>
              <a:buChar char="•"/>
              <a:defRPr/>
            </a:pPr>
            <a:r>
              <a:rPr lang="en-US" sz="1600" dirty="0">
                <a:solidFill>
                  <a:schemeClr val="tx2"/>
                </a:solidFill>
              </a:rPr>
              <a:t>Provide members with a seamless individual focused member experience by integrating with our eco system capabilities, and a more secure transaction.</a:t>
            </a:r>
          </a:p>
        </p:txBody>
      </p:sp>
      <p:sp>
        <p:nvSpPr>
          <p:cNvPr id="22" name="Rectangle 21"/>
          <p:cNvSpPr/>
          <p:nvPr/>
        </p:nvSpPr>
        <p:spPr>
          <a:xfrm>
            <a:off x="9104546" y="3578649"/>
            <a:ext cx="2422021" cy="830997"/>
          </a:xfrm>
          <a:prstGeom prst="rect">
            <a:avLst/>
          </a:prstGeom>
        </p:spPr>
        <p:txBody>
          <a:bodyPr wrap="square" anchor="ctr">
            <a:spAutoFit/>
          </a:bodyPr>
          <a:lstStyle/>
          <a:p>
            <a:pPr marL="285750" lvl="0" indent="-285750">
              <a:spcAft>
                <a:spcPts val="600"/>
              </a:spcAft>
              <a:buFont typeface="Arial" panose="020B0604020202020204" pitchFamily="34" charset="0"/>
              <a:buChar char="•"/>
              <a:defRPr/>
            </a:pPr>
            <a:r>
              <a:rPr lang="en-US" sz="1600" dirty="0">
                <a:solidFill>
                  <a:schemeClr val="tx2"/>
                </a:solidFill>
              </a:rPr>
              <a:t>Improve our closure rates of less than 6% for member calls.</a:t>
            </a:r>
          </a:p>
        </p:txBody>
      </p:sp>
      <p:sp>
        <p:nvSpPr>
          <p:cNvPr id="23" name="Rectangle 22"/>
          <p:cNvSpPr/>
          <p:nvPr/>
        </p:nvSpPr>
        <p:spPr>
          <a:xfrm>
            <a:off x="9104546" y="4571571"/>
            <a:ext cx="2422021" cy="1323439"/>
          </a:xfrm>
          <a:prstGeom prst="rect">
            <a:avLst/>
          </a:prstGeom>
        </p:spPr>
        <p:txBody>
          <a:bodyPr wrap="square" anchor="ctr">
            <a:spAutoFit/>
          </a:bodyPr>
          <a:lstStyle/>
          <a:p>
            <a:pPr marL="285750" lvl="0" indent="-285750">
              <a:spcAft>
                <a:spcPts val="600"/>
              </a:spcAft>
              <a:buFont typeface="Arial" panose="020B0604020202020204" pitchFamily="34" charset="0"/>
              <a:buChar char="•"/>
              <a:defRPr/>
            </a:pPr>
            <a:r>
              <a:rPr lang="en-US" sz="1600" dirty="0">
                <a:solidFill>
                  <a:schemeClr val="tx2"/>
                </a:solidFill>
              </a:rPr>
              <a:t>NPS improvement with members and providers and improve overall security posture.</a:t>
            </a:r>
          </a:p>
        </p:txBody>
      </p:sp>
      <p:sp>
        <p:nvSpPr>
          <p:cNvPr id="25" name="TextBox 24"/>
          <p:cNvSpPr txBox="1"/>
          <p:nvPr/>
        </p:nvSpPr>
        <p:spPr>
          <a:xfrm>
            <a:off x="1301618" y="2885440"/>
            <a:ext cx="2000019" cy="294640"/>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Potential Benefit</a:t>
            </a:r>
          </a:p>
        </p:txBody>
      </p:sp>
      <p:sp>
        <p:nvSpPr>
          <p:cNvPr id="26" name="TextBox 25"/>
          <p:cNvSpPr txBox="1"/>
          <p:nvPr/>
        </p:nvSpPr>
        <p:spPr>
          <a:xfrm>
            <a:off x="4890096" y="2885440"/>
            <a:ext cx="2000019" cy="294640"/>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Description</a:t>
            </a:r>
          </a:p>
        </p:txBody>
      </p:sp>
      <p:sp>
        <p:nvSpPr>
          <p:cNvPr id="27" name="TextBox 26"/>
          <p:cNvSpPr txBox="1"/>
          <p:nvPr/>
        </p:nvSpPr>
        <p:spPr>
          <a:xfrm>
            <a:off x="9215545" y="2885440"/>
            <a:ext cx="2200021" cy="294640"/>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Positive Outcomes</a:t>
            </a:r>
          </a:p>
        </p:txBody>
      </p:sp>
      <p:sp>
        <p:nvSpPr>
          <p:cNvPr id="24" name="Freeform 4886"/>
          <p:cNvSpPr>
            <a:spLocks/>
          </p:cNvSpPr>
          <p:nvPr/>
        </p:nvSpPr>
        <p:spPr bwMode="auto">
          <a:xfrm>
            <a:off x="787924" y="3834048"/>
            <a:ext cx="291273" cy="291273"/>
          </a:xfrm>
          <a:custGeom>
            <a:avLst/>
            <a:gdLst>
              <a:gd name="T0" fmla="*/ 320 w 320"/>
              <a:gd name="T1" fmla="*/ 124 h 320"/>
              <a:gd name="T2" fmla="*/ 320 w 320"/>
              <a:gd name="T3" fmla="*/ 196 h 320"/>
              <a:gd name="T4" fmla="*/ 320 w 320"/>
              <a:gd name="T5" fmla="*/ 196 h 320"/>
              <a:gd name="T6" fmla="*/ 318 w 320"/>
              <a:gd name="T7" fmla="*/ 202 h 320"/>
              <a:gd name="T8" fmla="*/ 316 w 320"/>
              <a:gd name="T9" fmla="*/ 208 h 320"/>
              <a:gd name="T10" fmla="*/ 310 w 320"/>
              <a:gd name="T11" fmla="*/ 210 h 320"/>
              <a:gd name="T12" fmla="*/ 304 w 320"/>
              <a:gd name="T13" fmla="*/ 212 h 320"/>
              <a:gd name="T14" fmla="*/ 212 w 320"/>
              <a:gd name="T15" fmla="*/ 212 h 320"/>
              <a:gd name="T16" fmla="*/ 212 w 320"/>
              <a:gd name="T17" fmla="*/ 304 h 320"/>
              <a:gd name="T18" fmla="*/ 212 w 320"/>
              <a:gd name="T19" fmla="*/ 304 h 320"/>
              <a:gd name="T20" fmla="*/ 210 w 320"/>
              <a:gd name="T21" fmla="*/ 310 h 320"/>
              <a:gd name="T22" fmla="*/ 208 w 320"/>
              <a:gd name="T23" fmla="*/ 316 h 320"/>
              <a:gd name="T24" fmla="*/ 202 w 320"/>
              <a:gd name="T25" fmla="*/ 318 h 320"/>
              <a:gd name="T26" fmla="*/ 196 w 320"/>
              <a:gd name="T27" fmla="*/ 320 h 320"/>
              <a:gd name="T28" fmla="*/ 124 w 320"/>
              <a:gd name="T29" fmla="*/ 320 h 320"/>
              <a:gd name="T30" fmla="*/ 124 w 320"/>
              <a:gd name="T31" fmla="*/ 320 h 320"/>
              <a:gd name="T32" fmla="*/ 118 w 320"/>
              <a:gd name="T33" fmla="*/ 318 h 320"/>
              <a:gd name="T34" fmla="*/ 112 w 320"/>
              <a:gd name="T35" fmla="*/ 316 h 320"/>
              <a:gd name="T36" fmla="*/ 110 w 320"/>
              <a:gd name="T37" fmla="*/ 310 h 320"/>
              <a:gd name="T38" fmla="*/ 108 w 320"/>
              <a:gd name="T39" fmla="*/ 304 h 320"/>
              <a:gd name="T40" fmla="*/ 108 w 320"/>
              <a:gd name="T41" fmla="*/ 212 h 320"/>
              <a:gd name="T42" fmla="*/ 16 w 320"/>
              <a:gd name="T43" fmla="*/ 212 h 320"/>
              <a:gd name="T44" fmla="*/ 16 w 320"/>
              <a:gd name="T45" fmla="*/ 212 h 320"/>
              <a:gd name="T46" fmla="*/ 10 w 320"/>
              <a:gd name="T47" fmla="*/ 210 h 320"/>
              <a:gd name="T48" fmla="*/ 4 w 320"/>
              <a:gd name="T49" fmla="*/ 208 h 320"/>
              <a:gd name="T50" fmla="*/ 2 w 320"/>
              <a:gd name="T51" fmla="*/ 202 h 320"/>
              <a:gd name="T52" fmla="*/ 0 w 320"/>
              <a:gd name="T53" fmla="*/ 196 h 320"/>
              <a:gd name="T54" fmla="*/ 0 w 320"/>
              <a:gd name="T55" fmla="*/ 124 h 320"/>
              <a:gd name="T56" fmla="*/ 0 w 320"/>
              <a:gd name="T57" fmla="*/ 124 h 320"/>
              <a:gd name="T58" fmla="*/ 2 w 320"/>
              <a:gd name="T59" fmla="*/ 118 h 320"/>
              <a:gd name="T60" fmla="*/ 4 w 320"/>
              <a:gd name="T61" fmla="*/ 112 h 320"/>
              <a:gd name="T62" fmla="*/ 10 w 320"/>
              <a:gd name="T63" fmla="*/ 110 h 320"/>
              <a:gd name="T64" fmla="*/ 16 w 320"/>
              <a:gd name="T65" fmla="*/ 108 h 320"/>
              <a:gd name="T66" fmla="*/ 108 w 320"/>
              <a:gd name="T67" fmla="*/ 108 h 320"/>
              <a:gd name="T68" fmla="*/ 108 w 320"/>
              <a:gd name="T69" fmla="*/ 16 h 320"/>
              <a:gd name="T70" fmla="*/ 108 w 320"/>
              <a:gd name="T71" fmla="*/ 16 h 320"/>
              <a:gd name="T72" fmla="*/ 110 w 320"/>
              <a:gd name="T73" fmla="*/ 10 h 320"/>
              <a:gd name="T74" fmla="*/ 112 w 320"/>
              <a:gd name="T75" fmla="*/ 4 h 320"/>
              <a:gd name="T76" fmla="*/ 118 w 320"/>
              <a:gd name="T77" fmla="*/ 2 h 320"/>
              <a:gd name="T78" fmla="*/ 124 w 320"/>
              <a:gd name="T79" fmla="*/ 0 h 320"/>
              <a:gd name="T80" fmla="*/ 196 w 320"/>
              <a:gd name="T81" fmla="*/ 0 h 320"/>
              <a:gd name="T82" fmla="*/ 196 w 320"/>
              <a:gd name="T83" fmla="*/ 0 h 320"/>
              <a:gd name="T84" fmla="*/ 202 w 320"/>
              <a:gd name="T85" fmla="*/ 2 h 320"/>
              <a:gd name="T86" fmla="*/ 208 w 320"/>
              <a:gd name="T87" fmla="*/ 4 h 320"/>
              <a:gd name="T88" fmla="*/ 210 w 320"/>
              <a:gd name="T89" fmla="*/ 10 h 320"/>
              <a:gd name="T90" fmla="*/ 212 w 320"/>
              <a:gd name="T91" fmla="*/ 16 h 320"/>
              <a:gd name="T92" fmla="*/ 212 w 320"/>
              <a:gd name="T93" fmla="*/ 108 h 320"/>
              <a:gd name="T94" fmla="*/ 304 w 320"/>
              <a:gd name="T95" fmla="*/ 108 h 320"/>
              <a:gd name="T96" fmla="*/ 304 w 320"/>
              <a:gd name="T97" fmla="*/ 108 h 320"/>
              <a:gd name="T98" fmla="*/ 310 w 320"/>
              <a:gd name="T99" fmla="*/ 110 h 320"/>
              <a:gd name="T100" fmla="*/ 316 w 320"/>
              <a:gd name="T101" fmla="*/ 112 h 320"/>
              <a:gd name="T102" fmla="*/ 318 w 320"/>
              <a:gd name="T103" fmla="*/ 118 h 320"/>
              <a:gd name="T104" fmla="*/ 320 w 320"/>
              <a:gd name="T105" fmla="*/ 124 h 320"/>
              <a:gd name="T106" fmla="*/ 320 w 320"/>
              <a:gd name="T107" fmla="*/ 12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20">
                <a:moveTo>
                  <a:pt x="320" y="124"/>
                </a:moveTo>
                <a:lnTo>
                  <a:pt x="320" y="196"/>
                </a:lnTo>
                <a:lnTo>
                  <a:pt x="320" y="196"/>
                </a:lnTo>
                <a:lnTo>
                  <a:pt x="318" y="202"/>
                </a:lnTo>
                <a:lnTo>
                  <a:pt x="316" y="208"/>
                </a:lnTo>
                <a:lnTo>
                  <a:pt x="310" y="210"/>
                </a:lnTo>
                <a:lnTo>
                  <a:pt x="304" y="212"/>
                </a:lnTo>
                <a:lnTo>
                  <a:pt x="212" y="212"/>
                </a:lnTo>
                <a:lnTo>
                  <a:pt x="212" y="304"/>
                </a:lnTo>
                <a:lnTo>
                  <a:pt x="212" y="304"/>
                </a:lnTo>
                <a:lnTo>
                  <a:pt x="210" y="310"/>
                </a:lnTo>
                <a:lnTo>
                  <a:pt x="208" y="316"/>
                </a:lnTo>
                <a:lnTo>
                  <a:pt x="202" y="318"/>
                </a:lnTo>
                <a:lnTo>
                  <a:pt x="196" y="320"/>
                </a:lnTo>
                <a:lnTo>
                  <a:pt x="124" y="320"/>
                </a:lnTo>
                <a:lnTo>
                  <a:pt x="124" y="320"/>
                </a:lnTo>
                <a:lnTo>
                  <a:pt x="118" y="318"/>
                </a:lnTo>
                <a:lnTo>
                  <a:pt x="112" y="316"/>
                </a:lnTo>
                <a:lnTo>
                  <a:pt x="110" y="310"/>
                </a:lnTo>
                <a:lnTo>
                  <a:pt x="108" y="304"/>
                </a:lnTo>
                <a:lnTo>
                  <a:pt x="108" y="212"/>
                </a:lnTo>
                <a:lnTo>
                  <a:pt x="16" y="212"/>
                </a:lnTo>
                <a:lnTo>
                  <a:pt x="16" y="212"/>
                </a:lnTo>
                <a:lnTo>
                  <a:pt x="10" y="210"/>
                </a:lnTo>
                <a:lnTo>
                  <a:pt x="4" y="208"/>
                </a:lnTo>
                <a:lnTo>
                  <a:pt x="2" y="202"/>
                </a:lnTo>
                <a:lnTo>
                  <a:pt x="0" y="196"/>
                </a:lnTo>
                <a:lnTo>
                  <a:pt x="0" y="124"/>
                </a:lnTo>
                <a:lnTo>
                  <a:pt x="0" y="124"/>
                </a:lnTo>
                <a:lnTo>
                  <a:pt x="2" y="118"/>
                </a:lnTo>
                <a:lnTo>
                  <a:pt x="4" y="112"/>
                </a:lnTo>
                <a:lnTo>
                  <a:pt x="10" y="110"/>
                </a:lnTo>
                <a:lnTo>
                  <a:pt x="16" y="108"/>
                </a:lnTo>
                <a:lnTo>
                  <a:pt x="108" y="108"/>
                </a:lnTo>
                <a:lnTo>
                  <a:pt x="108" y="16"/>
                </a:lnTo>
                <a:lnTo>
                  <a:pt x="108" y="16"/>
                </a:lnTo>
                <a:lnTo>
                  <a:pt x="110" y="10"/>
                </a:lnTo>
                <a:lnTo>
                  <a:pt x="112" y="4"/>
                </a:lnTo>
                <a:lnTo>
                  <a:pt x="118" y="2"/>
                </a:lnTo>
                <a:lnTo>
                  <a:pt x="124" y="0"/>
                </a:lnTo>
                <a:lnTo>
                  <a:pt x="196" y="0"/>
                </a:lnTo>
                <a:lnTo>
                  <a:pt x="196" y="0"/>
                </a:lnTo>
                <a:lnTo>
                  <a:pt x="202" y="2"/>
                </a:lnTo>
                <a:lnTo>
                  <a:pt x="208" y="4"/>
                </a:lnTo>
                <a:lnTo>
                  <a:pt x="210" y="10"/>
                </a:lnTo>
                <a:lnTo>
                  <a:pt x="212" y="16"/>
                </a:lnTo>
                <a:lnTo>
                  <a:pt x="212" y="108"/>
                </a:lnTo>
                <a:lnTo>
                  <a:pt x="304" y="108"/>
                </a:lnTo>
                <a:lnTo>
                  <a:pt x="304" y="108"/>
                </a:lnTo>
                <a:lnTo>
                  <a:pt x="310" y="110"/>
                </a:lnTo>
                <a:lnTo>
                  <a:pt x="316" y="112"/>
                </a:lnTo>
                <a:lnTo>
                  <a:pt x="318" y="118"/>
                </a:lnTo>
                <a:lnTo>
                  <a:pt x="320" y="124"/>
                </a:lnTo>
                <a:lnTo>
                  <a:pt x="320" y="12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30" name="Freeform 4886"/>
          <p:cNvSpPr>
            <a:spLocks/>
          </p:cNvSpPr>
          <p:nvPr/>
        </p:nvSpPr>
        <p:spPr bwMode="auto">
          <a:xfrm>
            <a:off x="787924" y="5079734"/>
            <a:ext cx="291273" cy="291273"/>
          </a:xfrm>
          <a:custGeom>
            <a:avLst/>
            <a:gdLst>
              <a:gd name="T0" fmla="*/ 320 w 320"/>
              <a:gd name="T1" fmla="*/ 124 h 320"/>
              <a:gd name="T2" fmla="*/ 320 w 320"/>
              <a:gd name="T3" fmla="*/ 196 h 320"/>
              <a:gd name="T4" fmla="*/ 320 w 320"/>
              <a:gd name="T5" fmla="*/ 196 h 320"/>
              <a:gd name="T6" fmla="*/ 318 w 320"/>
              <a:gd name="T7" fmla="*/ 202 h 320"/>
              <a:gd name="T8" fmla="*/ 316 w 320"/>
              <a:gd name="T9" fmla="*/ 208 h 320"/>
              <a:gd name="T10" fmla="*/ 310 w 320"/>
              <a:gd name="T11" fmla="*/ 210 h 320"/>
              <a:gd name="T12" fmla="*/ 304 w 320"/>
              <a:gd name="T13" fmla="*/ 212 h 320"/>
              <a:gd name="T14" fmla="*/ 212 w 320"/>
              <a:gd name="T15" fmla="*/ 212 h 320"/>
              <a:gd name="T16" fmla="*/ 212 w 320"/>
              <a:gd name="T17" fmla="*/ 304 h 320"/>
              <a:gd name="T18" fmla="*/ 212 w 320"/>
              <a:gd name="T19" fmla="*/ 304 h 320"/>
              <a:gd name="T20" fmla="*/ 210 w 320"/>
              <a:gd name="T21" fmla="*/ 310 h 320"/>
              <a:gd name="T22" fmla="*/ 208 w 320"/>
              <a:gd name="T23" fmla="*/ 316 h 320"/>
              <a:gd name="T24" fmla="*/ 202 w 320"/>
              <a:gd name="T25" fmla="*/ 318 h 320"/>
              <a:gd name="T26" fmla="*/ 196 w 320"/>
              <a:gd name="T27" fmla="*/ 320 h 320"/>
              <a:gd name="T28" fmla="*/ 124 w 320"/>
              <a:gd name="T29" fmla="*/ 320 h 320"/>
              <a:gd name="T30" fmla="*/ 124 w 320"/>
              <a:gd name="T31" fmla="*/ 320 h 320"/>
              <a:gd name="T32" fmla="*/ 118 w 320"/>
              <a:gd name="T33" fmla="*/ 318 h 320"/>
              <a:gd name="T34" fmla="*/ 112 w 320"/>
              <a:gd name="T35" fmla="*/ 316 h 320"/>
              <a:gd name="T36" fmla="*/ 110 w 320"/>
              <a:gd name="T37" fmla="*/ 310 h 320"/>
              <a:gd name="T38" fmla="*/ 108 w 320"/>
              <a:gd name="T39" fmla="*/ 304 h 320"/>
              <a:gd name="T40" fmla="*/ 108 w 320"/>
              <a:gd name="T41" fmla="*/ 212 h 320"/>
              <a:gd name="T42" fmla="*/ 16 w 320"/>
              <a:gd name="T43" fmla="*/ 212 h 320"/>
              <a:gd name="T44" fmla="*/ 16 w 320"/>
              <a:gd name="T45" fmla="*/ 212 h 320"/>
              <a:gd name="T46" fmla="*/ 10 w 320"/>
              <a:gd name="T47" fmla="*/ 210 h 320"/>
              <a:gd name="T48" fmla="*/ 4 w 320"/>
              <a:gd name="T49" fmla="*/ 208 h 320"/>
              <a:gd name="T50" fmla="*/ 2 w 320"/>
              <a:gd name="T51" fmla="*/ 202 h 320"/>
              <a:gd name="T52" fmla="*/ 0 w 320"/>
              <a:gd name="T53" fmla="*/ 196 h 320"/>
              <a:gd name="T54" fmla="*/ 0 w 320"/>
              <a:gd name="T55" fmla="*/ 124 h 320"/>
              <a:gd name="T56" fmla="*/ 0 w 320"/>
              <a:gd name="T57" fmla="*/ 124 h 320"/>
              <a:gd name="T58" fmla="*/ 2 w 320"/>
              <a:gd name="T59" fmla="*/ 118 h 320"/>
              <a:gd name="T60" fmla="*/ 4 w 320"/>
              <a:gd name="T61" fmla="*/ 112 h 320"/>
              <a:gd name="T62" fmla="*/ 10 w 320"/>
              <a:gd name="T63" fmla="*/ 110 h 320"/>
              <a:gd name="T64" fmla="*/ 16 w 320"/>
              <a:gd name="T65" fmla="*/ 108 h 320"/>
              <a:gd name="T66" fmla="*/ 108 w 320"/>
              <a:gd name="T67" fmla="*/ 108 h 320"/>
              <a:gd name="T68" fmla="*/ 108 w 320"/>
              <a:gd name="T69" fmla="*/ 16 h 320"/>
              <a:gd name="T70" fmla="*/ 108 w 320"/>
              <a:gd name="T71" fmla="*/ 16 h 320"/>
              <a:gd name="T72" fmla="*/ 110 w 320"/>
              <a:gd name="T73" fmla="*/ 10 h 320"/>
              <a:gd name="T74" fmla="*/ 112 w 320"/>
              <a:gd name="T75" fmla="*/ 4 h 320"/>
              <a:gd name="T76" fmla="*/ 118 w 320"/>
              <a:gd name="T77" fmla="*/ 2 h 320"/>
              <a:gd name="T78" fmla="*/ 124 w 320"/>
              <a:gd name="T79" fmla="*/ 0 h 320"/>
              <a:gd name="T80" fmla="*/ 196 w 320"/>
              <a:gd name="T81" fmla="*/ 0 h 320"/>
              <a:gd name="T82" fmla="*/ 196 w 320"/>
              <a:gd name="T83" fmla="*/ 0 h 320"/>
              <a:gd name="T84" fmla="*/ 202 w 320"/>
              <a:gd name="T85" fmla="*/ 2 h 320"/>
              <a:gd name="T86" fmla="*/ 208 w 320"/>
              <a:gd name="T87" fmla="*/ 4 h 320"/>
              <a:gd name="T88" fmla="*/ 210 w 320"/>
              <a:gd name="T89" fmla="*/ 10 h 320"/>
              <a:gd name="T90" fmla="*/ 212 w 320"/>
              <a:gd name="T91" fmla="*/ 16 h 320"/>
              <a:gd name="T92" fmla="*/ 212 w 320"/>
              <a:gd name="T93" fmla="*/ 108 h 320"/>
              <a:gd name="T94" fmla="*/ 304 w 320"/>
              <a:gd name="T95" fmla="*/ 108 h 320"/>
              <a:gd name="T96" fmla="*/ 304 w 320"/>
              <a:gd name="T97" fmla="*/ 108 h 320"/>
              <a:gd name="T98" fmla="*/ 310 w 320"/>
              <a:gd name="T99" fmla="*/ 110 h 320"/>
              <a:gd name="T100" fmla="*/ 316 w 320"/>
              <a:gd name="T101" fmla="*/ 112 h 320"/>
              <a:gd name="T102" fmla="*/ 318 w 320"/>
              <a:gd name="T103" fmla="*/ 118 h 320"/>
              <a:gd name="T104" fmla="*/ 320 w 320"/>
              <a:gd name="T105" fmla="*/ 124 h 320"/>
              <a:gd name="T106" fmla="*/ 320 w 320"/>
              <a:gd name="T107" fmla="*/ 12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20">
                <a:moveTo>
                  <a:pt x="320" y="124"/>
                </a:moveTo>
                <a:lnTo>
                  <a:pt x="320" y="196"/>
                </a:lnTo>
                <a:lnTo>
                  <a:pt x="320" y="196"/>
                </a:lnTo>
                <a:lnTo>
                  <a:pt x="318" y="202"/>
                </a:lnTo>
                <a:lnTo>
                  <a:pt x="316" y="208"/>
                </a:lnTo>
                <a:lnTo>
                  <a:pt x="310" y="210"/>
                </a:lnTo>
                <a:lnTo>
                  <a:pt x="304" y="212"/>
                </a:lnTo>
                <a:lnTo>
                  <a:pt x="212" y="212"/>
                </a:lnTo>
                <a:lnTo>
                  <a:pt x="212" y="304"/>
                </a:lnTo>
                <a:lnTo>
                  <a:pt x="212" y="304"/>
                </a:lnTo>
                <a:lnTo>
                  <a:pt x="210" y="310"/>
                </a:lnTo>
                <a:lnTo>
                  <a:pt x="208" y="316"/>
                </a:lnTo>
                <a:lnTo>
                  <a:pt x="202" y="318"/>
                </a:lnTo>
                <a:lnTo>
                  <a:pt x="196" y="320"/>
                </a:lnTo>
                <a:lnTo>
                  <a:pt x="124" y="320"/>
                </a:lnTo>
                <a:lnTo>
                  <a:pt x="124" y="320"/>
                </a:lnTo>
                <a:lnTo>
                  <a:pt x="118" y="318"/>
                </a:lnTo>
                <a:lnTo>
                  <a:pt x="112" y="316"/>
                </a:lnTo>
                <a:lnTo>
                  <a:pt x="110" y="310"/>
                </a:lnTo>
                <a:lnTo>
                  <a:pt x="108" y="304"/>
                </a:lnTo>
                <a:lnTo>
                  <a:pt x="108" y="212"/>
                </a:lnTo>
                <a:lnTo>
                  <a:pt x="16" y="212"/>
                </a:lnTo>
                <a:lnTo>
                  <a:pt x="16" y="212"/>
                </a:lnTo>
                <a:lnTo>
                  <a:pt x="10" y="210"/>
                </a:lnTo>
                <a:lnTo>
                  <a:pt x="4" y="208"/>
                </a:lnTo>
                <a:lnTo>
                  <a:pt x="2" y="202"/>
                </a:lnTo>
                <a:lnTo>
                  <a:pt x="0" y="196"/>
                </a:lnTo>
                <a:lnTo>
                  <a:pt x="0" y="124"/>
                </a:lnTo>
                <a:lnTo>
                  <a:pt x="0" y="124"/>
                </a:lnTo>
                <a:lnTo>
                  <a:pt x="2" y="118"/>
                </a:lnTo>
                <a:lnTo>
                  <a:pt x="4" y="112"/>
                </a:lnTo>
                <a:lnTo>
                  <a:pt x="10" y="110"/>
                </a:lnTo>
                <a:lnTo>
                  <a:pt x="16" y="108"/>
                </a:lnTo>
                <a:lnTo>
                  <a:pt x="108" y="108"/>
                </a:lnTo>
                <a:lnTo>
                  <a:pt x="108" y="16"/>
                </a:lnTo>
                <a:lnTo>
                  <a:pt x="108" y="16"/>
                </a:lnTo>
                <a:lnTo>
                  <a:pt x="110" y="10"/>
                </a:lnTo>
                <a:lnTo>
                  <a:pt x="112" y="4"/>
                </a:lnTo>
                <a:lnTo>
                  <a:pt x="118" y="2"/>
                </a:lnTo>
                <a:lnTo>
                  <a:pt x="124" y="0"/>
                </a:lnTo>
                <a:lnTo>
                  <a:pt x="196" y="0"/>
                </a:lnTo>
                <a:lnTo>
                  <a:pt x="196" y="0"/>
                </a:lnTo>
                <a:lnTo>
                  <a:pt x="202" y="2"/>
                </a:lnTo>
                <a:lnTo>
                  <a:pt x="208" y="4"/>
                </a:lnTo>
                <a:lnTo>
                  <a:pt x="210" y="10"/>
                </a:lnTo>
                <a:lnTo>
                  <a:pt x="212" y="16"/>
                </a:lnTo>
                <a:lnTo>
                  <a:pt x="212" y="108"/>
                </a:lnTo>
                <a:lnTo>
                  <a:pt x="304" y="108"/>
                </a:lnTo>
                <a:lnTo>
                  <a:pt x="304" y="108"/>
                </a:lnTo>
                <a:lnTo>
                  <a:pt x="310" y="110"/>
                </a:lnTo>
                <a:lnTo>
                  <a:pt x="316" y="112"/>
                </a:lnTo>
                <a:lnTo>
                  <a:pt x="318" y="118"/>
                </a:lnTo>
                <a:lnTo>
                  <a:pt x="320" y="124"/>
                </a:lnTo>
                <a:lnTo>
                  <a:pt x="320" y="12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803904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we today?</a:t>
            </a:r>
          </a:p>
        </p:txBody>
      </p:sp>
      <p:sp>
        <p:nvSpPr>
          <p:cNvPr id="3" name="Text Placeholder 2"/>
          <p:cNvSpPr>
            <a:spLocks noGrp="1"/>
          </p:cNvSpPr>
          <p:nvPr>
            <p:ph type="body" sz="quarter" idx="11"/>
          </p:nvPr>
        </p:nvSpPr>
        <p:spPr/>
        <p:txBody>
          <a:bodyPr/>
          <a:lstStyle/>
          <a:p>
            <a:r>
              <a:rPr lang="en-US" dirty="0"/>
              <a:t>Operationally stable, legacy platform with room for improvement.</a:t>
            </a:r>
          </a:p>
        </p:txBody>
      </p:sp>
      <p:sp>
        <p:nvSpPr>
          <p:cNvPr id="4" name="Oval 3"/>
          <p:cNvSpPr/>
          <p:nvPr/>
        </p:nvSpPr>
        <p:spPr>
          <a:xfrm>
            <a:off x="2966848" y="2170657"/>
            <a:ext cx="1365680" cy="137036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85000"/>
                    <a:lumOff val="15000"/>
                  </a:schemeClr>
                </a:solidFill>
                <a:latin typeface="Open Sans Bold"/>
                <a:cs typeface="Open Sans Bold"/>
              </a:rPr>
              <a:t>Member Centric</a:t>
            </a:r>
          </a:p>
        </p:txBody>
      </p:sp>
      <p:sp>
        <p:nvSpPr>
          <p:cNvPr id="5" name="Oval 4"/>
          <p:cNvSpPr/>
          <p:nvPr/>
        </p:nvSpPr>
        <p:spPr>
          <a:xfrm>
            <a:off x="9634198" y="2170656"/>
            <a:ext cx="1365680" cy="137036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85000"/>
                    <a:lumOff val="15000"/>
                  </a:schemeClr>
                </a:solidFill>
                <a:latin typeface="Open Sans Bold"/>
                <a:cs typeface="Open Sans Bold"/>
              </a:rPr>
              <a:t>Negligible</a:t>
            </a:r>
          </a:p>
        </p:txBody>
      </p:sp>
      <p:sp>
        <p:nvSpPr>
          <p:cNvPr id="6" name="Oval 5"/>
          <p:cNvSpPr/>
          <p:nvPr/>
        </p:nvSpPr>
        <p:spPr>
          <a:xfrm>
            <a:off x="6287461" y="2170656"/>
            <a:ext cx="1365680" cy="137036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85000"/>
                    <a:lumOff val="15000"/>
                  </a:schemeClr>
                </a:solidFill>
                <a:latin typeface="Open Sans Bold"/>
                <a:cs typeface="Open Sans Bold"/>
              </a:rPr>
              <a:t>Operational inefficiencies</a:t>
            </a:r>
          </a:p>
        </p:txBody>
      </p:sp>
      <p:sp>
        <p:nvSpPr>
          <p:cNvPr id="7" name="TextBox 6"/>
          <p:cNvSpPr txBox="1"/>
          <p:nvPr/>
        </p:nvSpPr>
        <p:spPr>
          <a:xfrm>
            <a:off x="423364" y="2647739"/>
            <a:ext cx="1432822" cy="360330"/>
          </a:xfrm>
          <a:prstGeom prst="rect">
            <a:avLst/>
          </a:prstGeom>
          <a:noFill/>
        </p:spPr>
        <p:txBody>
          <a:bodyPr wrap="none" lIns="0" tIns="0" rIns="0" bIns="0" rtlCol="0" anchor="ctr">
            <a:noAutofit/>
          </a:bodyPr>
          <a:lstStyle/>
          <a:p>
            <a:pPr algn="ctr" defTabSz="456758" fontAlgn="base">
              <a:spcBef>
                <a:spcPts val="1200"/>
              </a:spcBef>
            </a:pPr>
            <a:r>
              <a:rPr lang="en-US" b="1" dirty="0">
                <a:solidFill>
                  <a:schemeClr val="accent2"/>
                </a:solidFill>
                <a:cs typeface="Open Sans Light"/>
              </a:rPr>
              <a:t>Our IVR </a:t>
            </a:r>
            <a:br>
              <a:rPr lang="en-US" b="1" dirty="0">
                <a:solidFill>
                  <a:schemeClr val="accent2"/>
                </a:solidFill>
                <a:cs typeface="Open Sans Light"/>
              </a:rPr>
            </a:br>
            <a:r>
              <a:rPr lang="en-US" b="1" dirty="0">
                <a:solidFill>
                  <a:schemeClr val="accent2"/>
                </a:solidFill>
                <a:cs typeface="Open Sans Light"/>
              </a:rPr>
              <a:t>Pain-Points</a:t>
            </a:r>
          </a:p>
        </p:txBody>
      </p:sp>
      <p:sp>
        <p:nvSpPr>
          <p:cNvPr id="8" name="Rectangle 7"/>
          <p:cNvSpPr/>
          <p:nvPr/>
        </p:nvSpPr>
        <p:spPr>
          <a:xfrm>
            <a:off x="2854611" y="1686975"/>
            <a:ext cx="1547218" cy="307777"/>
          </a:xfrm>
          <a:prstGeom prst="rect">
            <a:avLst/>
          </a:prstGeom>
        </p:spPr>
        <p:txBody>
          <a:bodyPr wrap="none">
            <a:spAutoFit/>
          </a:bodyPr>
          <a:lstStyle/>
          <a:p>
            <a:pPr lvl="0" algn="ctr" defTabSz="456758" fontAlgn="base">
              <a:spcBef>
                <a:spcPts val="1200"/>
              </a:spcBef>
              <a:defRPr/>
            </a:pPr>
            <a:r>
              <a:rPr lang="en-US" sz="1400" dirty="0">
                <a:solidFill>
                  <a:srgbClr val="414141"/>
                </a:solidFill>
                <a:cs typeface="Open Sans Light"/>
              </a:rPr>
              <a:t>IVR Engagement</a:t>
            </a:r>
          </a:p>
        </p:txBody>
      </p:sp>
      <p:sp>
        <p:nvSpPr>
          <p:cNvPr id="9" name="Rectangle 8"/>
          <p:cNvSpPr/>
          <p:nvPr/>
        </p:nvSpPr>
        <p:spPr>
          <a:xfrm>
            <a:off x="9718590" y="1686975"/>
            <a:ext cx="1146469" cy="307777"/>
          </a:xfrm>
          <a:prstGeom prst="rect">
            <a:avLst/>
          </a:prstGeom>
        </p:spPr>
        <p:txBody>
          <a:bodyPr wrap="none">
            <a:spAutoFit/>
          </a:bodyPr>
          <a:lstStyle/>
          <a:p>
            <a:pPr lvl="0" algn="ctr" defTabSz="456758" fontAlgn="base">
              <a:spcBef>
                <a:spcPts val="1200"/>
              </a:spcBef>
              <a:defRPr/>
            </a:pPr>
            <a:r>
              <a:rPr lang="en-US" sz="1400" dirty="0">
                <a:solidFill>
                  <a:srgbClr val="414141"/>
                </a:solidFill>
                <a:cs typeface="Open Sans Light"/>
              </a:rPr>
              <a:t>IVR Insights</a:t>
            </a:r>
          </a:p>
        </p:txBody>
      </p:sp>
      <p:sp>
        <p:nvSpPr>
          <p:cNvPr id="10" name="Rectangle 9"/>
          <p:cNvSpPr/>
          <p:nvPr/>
        </p:nvSpPr>
        <p:spPr>
          <a:xfrm>
            <a:off x="5845648" y="1686975"/>
            <a:ext cx="2218492" cy="307777"/>
          </a:xfrm>
          <a:prstGeom prst="rect">
            <a:avLst/>
          </a:prstGeom>
        </p:spPr>
        <p:txBody>
          <a:bodyPr wrap="none">
            <a:spAutoFit/>
          </a:bodyPr>
          <a:lstStyle/>
          <a:p>
            <a:pPr lvl="0" algn="ctr" defTabSz="456758" fontAlgn="base">
              <a:spcBef>
                <a:spcPts val="1200"/>
              </a:spcBef>
              <a:defRPr/>
            </a:pPr>
            <a:r>
              <a:rPr lang="en-US" sz="1400" dirty="0">
                <a:solidFill>
                  <a:srgbClr val="414141"/>
                </a:solidFill>
                <a:cs typeface="Open Sans Light"/>
              </a:rPr>
              <a:t>IVR Business Operations</a:t>
            </a:r>
          </a:p>
        </p:txBody>
      </p:sp>
      <p:sp>
        <p:nvSpPr>
          <p:cNvPr id="11" name="TextBox 10">
            <a:extLst>
              <a:ext uri="{FF2B5EF4-FFF2-40B4-BE49-F238E27FC236}">
                <a16:creationId xmlns:a16="http://schemas.microsoft.com/office/drawing/2014/main" id="{CB5D12FB-FF24-4F81-84A8-B6855780FA57}"/>
              </a:ext>
            </a:extLst>
          </p:cNvPr>
          <p:cNvSpPr txBox="1"/>
          <p:nvPr/>
        </p:nvSpPr>
        <p:spPr>
          <a:xfrm>
            <a:off x="2227987" y="3736546"/>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latin typeface="+mj-lt"/>
                <a:cs typeface="Open Sans Light"/>
              </a:rPr>
              <a:t>Authentication </a:t>
            </a:r>
            <a:endParaRPr lang="en-US" sz="1100" dirty="0">
              <a:solidFill>
                <a:schemeClr val="accent2"/>
              </a:solidFill>
              <a:latin typeface="+mj-lt"/>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latin typeface="+mj-lt"/>
                <a:cs typeface="Open Sans Light"/>
              </a:rPr>
              <a:t>Our Security model for IVR’s  is outdated, the APIs called by the IVR layer do not include user tokens.</a:t>
            </a: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latin typeface="+mj-lt"/>
                <a:cs typeface="Open Sans Light"/>
              </a:rPr>
              <a:t>No differentiation between caller and member.</a:t>
            </a:r>
          </a:p>
          <a:p>
            <a:pPr marL="171450" indent="-171450" defTabSz="456758" fontAlgn="base">
              <a:spcBef>
                <a:spcPts val="300"/>
              </a:spcBef>
              <a:buFont typeface="Arial" panose="020B0604020202020204" pitchFamily="34" charset="0"/>
              <a:buChar char="•"/>
            </a:pPr>
            <a:endParaRPr lang="en-US" sz="1100" dirty="0">
              <a:solidFill>
                <a:schemeClr val="tx1">
                  <a:lumMod val="75000"/>
                  <a:lumOff val="25000"/>
                </a:schemeClr>
              </a:solidFill>
              <a:latin typeface="+mj-lt"/>
              <a:cs typeface="Open Sans Light"/>
            </a:endParaRPr>
          </a:p>
          <a:p>
            <a:pPr marL="171450" indent="-171450" defTabSz="456758" fontAlgn="base">
              <a:spcBef>
                <a:spcPts val="300"/>
              </a:spcBef>
              <a:buFont typeface="Arial" panose="020B0604020202020204" pitchFamily="34" charset="0"/>
              <a:buChar char="•"/>
            </a:pPr>
            <a:endParaRPr lang="en-US" sz="1100" dirty="0">
              <a:solidFill>
                <a:schemeClr val="tx1">
                  <a:lumMod val="75000"/>
                  <a:lumOff val="25000"/>
                </a:schemeClr>
              </a:solidFill>
              <a:latin typeface="+mj-lt"/>
              <a:cs typeface="Open Sans Light"/>
            </a:endParaRPr>
          </a:p>
        </p:txBody>
      </p:sp>
      <p:cxnSp>
        <p:nvCxnSpPr>
          <p:cNvPr id="12" name="Straight Connector 11"/>
          <p:cNvCxnSpPr/>
          <p:nvPr/>
        </p:nvCxnSpPr>
        <p:spPr>
          <a:xfrm>
            <a:off x="5315932" y="1941626"/>
            <a:ext cx="0" cy="4422318"/>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18388" y="1941626"/>
            <a:ext cx="0" cy="4422318"/>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14" name="Freeform 4969"/>
          <p:cNvSpPr>
            <a:spLocks noEditPoints="1"/>
          </p:cNvSpPr>
          <p:nvPr/>
        </p:nvSpPr>
        <p:spPr bwMode="auto">
          <a:xfrm rot="10800000">
            <a:off x="2516401" y="3736546"/>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5" name="TextBox 14">
            <a:extLst>
              <a:ext uri="{FF2B5EF4-FFF2-40B4-BE49-F238E27FC236}">
                <a16:creationId xmlns:a16="http://schemas.microsoft.com/office/drawing/2014/main" id="{05745967-7367-4DAD-B714-7E64C7F7BAA4}"/>
              </a:ext>
            </a:extLst>
          </p:cNvPr>
          <p:cNvSpPr txBox="1"/>
          <p:nvPr/>
        </p:nvSpPr>
        <p:spPr>
          <a:xfrm>
            <a:off x="2227987" y="4841613"/>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cs typeface="Open Sans Light"/>
              </a:rPr>
              <a:t>Member centric</a:t>
            </a:r>
            <a:endParaRPr lang="en-US" sz="1100" dirty="0">
              <a:solidFill>
                <a:schemeClr val="accent2"/>
              </a:solidFill>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cs typeface="Open Sans Light"/>
              </a:rPr>
              <a:t>Member centric and does not provide a seamless interaction with member by identifying member’s relationships with Aetna.</a:t>
            </a:r>
            <a:endParaRPr lang="en-US" sz="1100" dirty="0">
              <a:solidFill>
                <a:schemeClr val="tx1">
                  <a:lumMod val="75000"/>
                  <a:lumOff val="25000"/>
                </a:schemeClr>
              </a:solidFill>
              <a:cs typeface="Open Sans Light"/>
            </a:endParaRPr>
          </a:p>
        </p:txBody>
      </p:sp>
      <p:sp>
        <p:nvSpPr>
          <p:cNvPr id="16" name="Freeform 4969"/>
          <p:cNvSpPr>
            <a:spLocks noEditPoints="1"/>
          </p:cNvSpPr>
          <p:nvPr/>
        </p:nvSpPr>
        <p:spPr bwMode="auto">
          <a:xfrm rot="10800000">
            <a:off x="2525945" y="4832337"/>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CB5D12FB-FF24-4F81-84A8-B6855780FA57}"/>
              </a:ext>
            </a:extLst>
          </p:cNvPr>
          <p:cNvSpPr txBox="1"/>
          <p:nvPr/>
        </p:nvSpPr>
        <p:spPr>
          <a:xfrm>
            <a:off x="5517903" y="3736546"/>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latin typeface="+mj-lt"/>
                <a:cs typeface="Open Sans Light"/>
              </a:rPr>
              <a:t>Closure Rate</a:t>
            </a:r>
            <a:endParaRPr lang="en-US" sz="1100" dirty="0">
              <a:solidFill>
                <a:schemeClr val="accent2"/>
              </a:solidFill>
              <a:latin typeface="+mj-lt"/>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latin typeface="+mj-lt"/>
                <a:cs typeface="Open Sans Light"/>
              </a:rPr>
              <a:t>Our current IVR application has a closure rate of less than 6 % for members</a:t>
            </a:r>
            <a:endParaRPr lang="en-US" sz="1100" dirty="0">
              <a:solidFill>
                <a:schemeClr val="tx1">
                  <a:lumMod val="75000"/>
                  <a:lumOff val="25000"/>
                </a:schemeClr>
              </a:solidFill>
              <a:cs typeface="Open Sans Light"/>
            </a:endParaRPr>
          </a:p>
          <a:p>
            <a:pPr marL="171450" indent="-171450" defTabSz="456758" fontAlgn="base">
              <a:spcBef>
                <a:spcPts val="300"/>
              </a:spcBef>
              <a:buFont typeface="Arial" panose="020B0604020202020204" pitchFamily="34" charset="0"/>
              <a:buChar char="•"/>
            </a:pPr>
            <a:endParaRPr lang="en-US" sz="1100" dirty="0">
              <a:solidFill>
                <a:schemeClr val="tx1">
                  <a:lumMod val="75000"/>
                  <a:lumOff val="25000"/>
                </a:schemeClr>
              </a:solidFill>
              <a:latin typeface="+mj-lt"/>
              <a:cs typeface="Open Sans Light"/>
            </a:endParaRPr>
          </a:p>
          <a:p>
            <a:pPr marL="171450" indent="-171450" defTabSz="456758" fontAlgn="base">
              <a:spcBef>
                <a:spcPts val="300"/>
              </a:spcBef>
              <a:buFont typeface="Arial" panose="020B0604020202020204" pitchFamily="34" charset="0"/>
              <a:buChar char="•"/>
            </a:pPr>
            <a:endParaRPr lang="en-US" sz="1100" dirty="0">
              <a:solidFill>
                <a:schemeClr val="tx1">
                  <a:lumMod val="75000"/>
                  <a:lumOff val="25000"/>
                </a:schemeClr>
              </a:solidFill>
              <a:latin typeface="+mj-lt"/>
              <a:cs typeface="Open Sans Light"/>
            </a:endParaRPr>
          </a:p>
          <a:p>
            <a:pPr marL="171450" indent="-171450" defTabSz="456758" fontAlgn="base">
              <a:spcBef>
                <a:spcPts val="300"/>
              </a:spcBef>
              <a:buFont typeface="Arial" panose="020B0604020202020204" pitchFamily="34" charset="0"/>
              <a:buChar char="•"/>
            </a:pPr>
            <a:endParaRPr lang="en-US" sz="1100" dirty="0">
              <a:solidFill>
                <a:schemeClr val="tx1">
                  <a:lumMod val="75000"/>
                  <a:lumOff val="25000"/>
                </a:schemeClr>
              </a:solidFill>
              <a:latin typeface="+mj-lt"/>
              <a:cs typeface="Open Sans Light"/>
            </a:endParaRPr>
          </a:p>
        </p:txBody>
      </p:sp>
      <p:sp>
        <p:nvSpPr>
          <p:cNvPr id="18" name="Freeform 4969"/>
          <p:cNvSpPr>
            <a:spLocks noEditPoints="1"/>
          </p:cNvSpPr>
          <p:nvPr/>
        </p:nvSpPr>
        <p:spPr bwMode="auto">
          <a:xfrm rot="10800000">
            <a:off x="5853180" y="3717000"/>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9" name="TextBox 18">
            <a:extLst>
              <a:ext uri="{FF2B5EF4-FFF2-40B4-BE49-F238E27FC236}">
                <a16:creationId xmlns:a16="http://schemas.microsoft.com/office/drawing/2014/main" id="{05745967-7367-4DAD-B714-7E64C7F7BAA4}"/>
              </a:ext>
            </a:extLst>
          </p:cNvPr>
          <p:cNvSpPr txBox="1"/>
          <p:nvPr/>
        </p:nvSpPr>
        <p:spPr>
          <a:xfrm>
            <a:off x="5517903" y="4841613"/>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cs typeface="Open Sans Light"/>
              </a:rPr>
              <a:t>Sub optimal transition</a:t>
            </a:r>
            <a:endParaRPr lang="en-US" sz="1100" dirty="0">
              <a:solidFill>
                <a:schemeClr val="accent2"/>
              </a:solidFill>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cs typeface="Open Sans Light"/>
              </a:rPr>
              <a:t>Transition from IVR to agent is sub optimal leading to longer call times.</a:t>
            </a:r>
            <a:endParaRPr lang="en-US" sz="1100" dirty="0">
              <a:solidFill>
                <a:schemeClr val="tx1">
                  <a:lumMod val="75000"/>
                  <a:lumOff val="25000"/>
                </a:schemeClr>
              </a:solidFill>
              <a:cs typeface="Open Sans Light"/>
            </a:endParaRPr>
          </a:p>
        </p:txBody>
      </p:sp>
      <p:sp>
        <p:nvSpPr>
          <p:cNvPr id="20" name="Freeform 4969"/>
          <p:cNvSpPr>
            <a:spLocks noEditPoints="1"/>
          </p:cNvSpPr>
          <p:nvPr/>
        </p:nvSpPr>
        <p:spPr bwMode="auto">
          <a:xfrm rot="10800000">
            <a:off x="5815861" y="4832337"/>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21" name="TextBox 20">
            <a:extLst>
              <a:ext uri="{FF2B5EF4-FFF2-40B4-BE49-F238E27FC236}">
                <a16:creationId xmlns:a16="http://schemas.microsoft.com/office/drawing/2014/main" id="{05C967D8-D096-48C6-9F6B-CD97C160E4FD}"/>
              </a:ext>
            </a:extLst>
          </p:cNvPr>
          <p:cNvSpPr txBox="1"/>
          <p:nvPr/>
        </p:nvSpPr>
        <p:spPr>
          <a:xfrm>
            <a:off x="8862310" y="3695585"/>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latin typeface="+mj-lt"/>
                <a:cs typeface="Open Sans Light"/>
              </a:rPr>
              <a:t>Analytics</a:t>
            </a:r>
            <a:endParaRPr lang="en-US" sz="1100" dirty="0">
              <a:solidFill>
                <a:schemeClr val="accent2"/>
              </a:solidFill>
              <a:latin typeface="+mj-lt"/>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latin typeface="+mj-lt"/>
                <a:cs typeface="Open Sans Light"/>
              </a:rPr>
              <a:t>IVR analytics could be better captured and create a feed back loop to member to ease members experience.</a:t>
            </a:r>
            <a:endParaRPr lang="en-US" sz="1100" dirty="0">
              <a:solidFill>
                <a:schemeClr val="tx1">
                  <a:lumMod val="75000"/>
                  <a:lumOff val="25000"/>
                </a:schemeClr>
              </a:solidFill>
              <a:latin typeface="+mj-lt"/>
              <a:cs typeface="Open Sans Light"/>
            </a:endParaRPr>
          </a:p>
          <a:p>
            <a:pPr marL="171450" indent="-171450" defTabSz="456758" fontAlgn="base">
              <a:spcBef>
                <a:spcPts val="300"/>
              </a:spcBef>
              <a:buFont typeface="Arial" panose="020B0604020202020204" pitchFamily="34" charset="0"/>
              <a:buChar char="•"/>
            </a:pPr>
            <a:endParaRPr lang="en-US" sz="1100" dirty="0">
              <a:solidFill>
                <a:schemeClr val="tx1">
                  <a:lumMod val="75000"/>
                  <a:lumOff val="25000"/>
                </a:schemeClr>
              </a:solidFill>
              <a:latin typeface="+mj-lt"/>
              <a:cs typeface="Open Sans Light"/>
            </a:endParaRPr>
          </a:p>
          <a:p>
            <a:pPr marL="171450" indent="-171450" defTabSz="456758" fontAlgn="base">
              <a:spcBef>
                <a:spcPts val="300"/>
              </a:spcBef>
              <a:buFont typeface="Arial" panose="020B0604020202020204" pitchFamily="34" charset="0"/>
              <a:buChar char="•"/>
            </a:pPr>
            <a:endParaRPr lang="en-US" sz="1100" dirty="0">
              <a:solidFill>
                <a:schemeClr val="tx1">
                  <a:lumMod val="75000"/>
                  <a:lumOff val="25000"/>
                </a:schemeClr>
              </a:solidFill>
              <a:latin typeface="+mj-lt"/>
              <a:cs typeface="Open Sans Light"/>
            </a:endParaRPr>
          </a:p>
        </p:txBody>
      </p:sp>
      <p:sp>
        <p:nvSpPr>
          <p:cNvPr id="22" name="Freeform 4969">
            <a:extLst>
              <a:ext uri="{FF2B5EF4-FFF2-40B4-BE49-F238E27FC236}">
                <a16:creationId xmlns:a16="http://schemas.microsoft.com/office/drawing/2014/main" id="{6B87F5E2-3D6A-4F78-9FD7-9A122C6E1B6E}"/>
              </a:ext>
            </a:extLst>
          </p:cNvPr>
          <p:cNvSpPr>
            <a:spLocks noEditPoints="1"/>
          </p:cNvSpPr>
          <p:nvPr/>
        </p:nvSpPr>
        <p:spPr bwMode="auto">
          <a:xfrm rot="10800000">
            <a:off x="9193373" y="3672931"/>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23" name="TextBox 22">
            <a:extLst>
              <a:ext uri="{FF2B5EF4-FFF2-40B4-BE49-F238E27FC236}">
                <a16:creationId xmlns:a16="http://schemas.microsoft.com/office/drawing/2014/main" id="{C5550D9B-13E5-44F5-B14B-C14AAACAE332}"/>
              </a:ext>
            </a:extLst>
          </p:cNvPr>
          <p:cNvSpPr txBox="1"/>
          <p:nvPr/>
        </p:nvSpPr>
        <p:spPr>
          <a:xfrm>
            <a:off x="8862310" y="4764546"/>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latin typeface="+mj-lt"/>
                <a:cs typeface="Open Sans Light"/>
              </a:rPr>
              <a:t>Member 360</a:t>
            </a:r>
            <a:endParaRPr lang="en-US" sz="1100" dirty="0">
              <a:solidFill>
                <a:schemeClr val="accent2"/>
              </a:solidFill>
              <a:latin typeface="+mj-lt"/>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latin typeface="+mj-lt"/>
                <a:cs typeface="Open Sans Light"/>
              </a:rPr>
              <a:t>IVR analytics don’t enhance member 360</a:t>
            </a:r>
            <a:endParaRPr lang="en-US" sz="1100" dirty="0">
              <a:solidFill>
                <a:schemeClr val="tx1">
                  <a:lumMod val="75000"/>
                  <a:lumOff val="25000"/>
                </a:schemeClr>
              </a:solidFill>
              <a:latin typeface="+mj-lt"/>
              <a:cs typeface="Open Sans Light"/>
            </a:endParaRPr>
          </a:p>
          <a:p>
            <a:pPr marL="171450" indent="-171450" defTabSz="456758" fontAlgn="base">
              <a:spcBef>
                <a:spcPts val="300"/>
              </a:spcBef>
              <a:buFont typeface="Arial" panose="020B0604020202020204" pitchFamily="34" charset="0"/>
              <a:buChar char="•"/>
            </a:pPr>
            <a:endParaRPr lang="en-US" sz="1100" dirty="0">
              <a:solidFill>
                <a:schemeClr val="tx1">
                  <a:lumMod val="75000"/>
                  <a:lumOff val="25000"/>
                </a:schemeClr>
              </a:solidFill>
              <a:latin typeface="+mj-lt"/>
              <a:cs typeface="Open Sans Light"/>
            </a:endParaRPr>
          </a:p>
          <a:p>
            <a:pPr marL="171450" indent="-171450" defTabSz="456758" fontAlgn="base">
              <a:spcBef>
                <a:spcPts val="300"/>
              </a:spcBef>
              <a:buFont typeface="Arial" panose="020B0604020202020204" pitchFamily="34" charset="0"/>
              <a:buChar char="•"/>
            </a:pPr>
            <a:endParaRPr lang="en-US" sz="1100" dirty="0">
              <a:solidFill>
                <a:schemeClr val="tx1">
                  <a:lumMod val="75000"/>
                  <a:lumOff val="25000"/>
                </a:schemeClr>
              </a:solidFill>
              <a:latin typeface="+mj-lt"/>
              <a:cs typeface="Open Sans Light"/>
            </a:endParaRPr>
          </a:p>
        </p:txBody>
      </p:sp>
      <p:sp>
        <p:nvSpPr>
          <p:cNvPr id="24" name="Freeform 4969">
            <a:extLst>
              <a:ext uri="{FF2B5EF4-FFF2-40B4-BE49-F238E27FC236}">
                <a16:creationId xmlns:a16="http://schemas.microsoft.com/office/drawing/2014/main" id="{6D9F93C4-1424-47F0-B436-7317B37BC0EB}"/>
              </a:ext>
            </a:extLst>
          </p:cNvPr>
          <p:cNvSpPr>
            <a:spLocks noEditPoints="1"/>
          </p:cNvSpPr>
          <p:nvPr/>
        </p:nvSpPr>
        <p:spPr bwMode="auto">
          <a:xfrm rot="10800000">
            <a:off x="9193373" y="4764546"/>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284745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23872809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5" imgW="498" imgH="499" progId="TCLayout.ActiveDocument.1">
                  <p:embed/>
                </p:oleObj>
              </mc:Choice>
              <mc:Fallback>
                <p:oleObj name="think-cell Slide" r:id="rId5" imgW="498" imgH="499" progId="TCLayout.ActiveDocument.1">
                  <p:embed/>
                  <p:pic>
                    <p:nvPicPr>
                      <p:cNvPr id="10" name="Object 9"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sz="quarter" idx="11"/>
          </p:nvPr>
        </p:nvSpPr>
        <p:spPr/>
        <p:txBody>
          <a:bodyPr/>
          <a:lstStyle/>
          <a:p>
            <a:r>
              <a:rPr lang="en-US" dirty="0"/>
              <a:t>Customer obsessed, context rich, personal …</a:t>
            </a:r>
          </a:p>
        </p:txBody>
      </p:sp>
      <p:sp>
        <p:nvSpPr>
          <p:cNvPr id="36" name="Right Arrow 35"/>
          <p:cNvSpPr/>
          <p:nvPr/>
        </p:nvSpPr>
        <p:spPr>
          <a:xfrm>
            <a:off x="3215217" y="2585301"/>
            <a:ext cx="256705" cy="53263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7" name="Oval 36"/>
          <p:cNvSpPr/>
          <p:nvPr/>
        </p:nvSpPr>
        <p:spPr>
          <a:xfrm>
            <a:off x="2318324" y="2387852"/>
            <a:ext cx="932777" cy="93597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tx1">
                    <a:lumMod val="85000"/>
                    <a:lumOff val="15000"/>
                  </a:schemeClr>
                </a:solidFill>
                <a:latin typeface="Open Sans Bold"/>
                <a:cs typeface="Open Sans Bold"/>
              </a:rPr>
              <a:t>Member Centric</a:t>
            </a:r>
          </a:p>
        </p:txBody>
      </p:sp>
      <p:sp>
        <p:nvSpPr>
          <p:cNvPr id="38" name="Oval 37"/>
          <p:cNvSpPr/>
          <p:nvPr/>
        </p:nvSpPr>
        <p:spPr>
          <a:xfrm>
            <a:off x="3486569" y="2107203"/>
            <a:ext cx="1495308" cy="149727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300" b="1" dirty="0">
                <a:solidFill>
                  <a:schemeClr val="bg1"/>
                </a:solidFill>
                <a:latin typeface="Open Sans Bold"/>
                <a:cs typeface="Open Sans Bold"/>
              </a:rPr>
              <a:t>Individual Centric</a:t>
            </a:r>
          </a:p>
        </p:txBody>
      </p:sp>
      <p:sp>
        <p:nvSpPr>
          <p:cNvPr id="42" name="Oval 41"/>
          <p:cNvSpPr/>
          <p:nvPr/>
        </p:nvSpPr>
        <p:spPr>
          <a:xfrm>
            <a:off x="8985674" y="2387851"/>
            <a:ext cx="932777" cy="93597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tx1">
                    <a:lumMod val="85000"/>
                    <a:lumOff val="15000"/>
                  </a:schemeClr>
                </a:solidFill>
                <a:latin typeface="Open Sans Bold"/>
                <a:cs typeface="Open Sans Bold"/>
              </a:rPr>
              <a:t>Negligible</a:t>
            </a:r>
          </a:p>
        </p:txBody>
      </p:sp>
      <p:sp>
        <p:nvSpPr>
          <p:cNvPr id="43" name="Oval 42"/>
          <p:cNvSpPr/>
          <p:nvPr/>
        </p:nvSpPr>
        <p:spPr>
          <a:xfrm>
            <a:off x="10154760" y="2107203"/>
            <a:ext cx="1495308" cy="149727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300" b="1" dirty="0">
                <a:solidFill>
                  <a:schemeClr val="bg1"/>
                </a:solidFill>
                <a:latin typeface="Open Sans Bold"/>
                <a:cs typeface="Open Sans Bold"/>
              </a:rPr>
              <a:t>Comprehensive</a:t>
            </a:r>
          </a:p>
        </p:txBody>
      </p:sp>
      <p:sp>
        <p:nvSpPr>
          <p:cNvPr id="47" name="Oval 46"/>
          <p:cNvSpPr/>
          <p:nvPr/>
        </p:nvSpPr>
        <p:spPr>
          <a:xfrm>
            <a:off x="5638937" y="2387851"/>
            <a:ext cx="932777" cy="93597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tx1">
                    <a:lumMod val="85000"/>
                    <a:lumOff val="15000"/>
                  </a:schemeClr>
                </a:solidFill>
                <a:latin typeface="Open Sans Bold"/>
                <a:cs typeface="Open Sans Bold"/>
              </a:rPr>
              <a:t>Operational Inefficiencies</a:t>
            </a:r>
          </a:p>
        </p:txBody>
      </p:sp>
      <p:sp>
        <p:nvSpPr>
          <p:cNvPr id="48" name="Oval 47"/>
          <p:cNvSpPr/>
          <p:nvPr/>
        </p:nvSpPr>
        <p:spPr>
          <a:xfrm>
            <a:off x="6806660" y="2107203"/>
            <a:ext cx="1495308" cy="149727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137160" rIns="0" rtlCol="0" anchor="ctr"/>
          <a:lstStyle/>
          <a:p>
            <a:pPr algn="ctr"/>
            <a:r>
              <a:rPr lang="en-US" sz="1300" b="1" dirty="0">
                <a:solidFill>
                  <a:schemeClr val="bg1"/>
                </a:solidFill>
                <a:latin typeface="Open Sans Bold"/>
                <a:cs typeface="Open Sans Bold"/>
              </a:rPr>
              <a:t>Efficient and seamless</a:t>
            </a:r>
          </a:p>
        </p:txBody>
      </p:sp>
      <p:sp>
        <p:nvSpPr>
          <p:cNvPr id="51" name="TextBox 50"/>
          <p:cNvSpPr txBox="1"/>
          <p:nvPr/>
        </p:nvSpPr>
        <p:spPr>
          <a:xfrm>
            <a:off x="423364" y="2647739"/>
            <a:ext cx="1432822" cy="360330"/>
          </a:xfrm>
          <a:prstGeom prst="rect">
            <a:avLst/>
          </a:prstGeom>
          <a:noFill/>
        </p:spPr>
        <p:txBody>
          <a:bodyPr wrap="none" lIns="0" tIns="0" rIns="0" bIns="0" rtlCol="0" anchor="ctr">
            <a:noAutofit/>
          </a:bodyPr>
          <a:lstStyle/>
          <a:p>
            <a:pPr algn="ctr" defTabSz="456758" fontAlgn="base">
              <a:spcBef>
                <a:spcPts val="1200"/>
              </a:spcBef>
            </a:pPr>
            <a:r>
              <a:rPr lang="en-US" b="1" dirty="0">
                <a:solidFill>
                  <a:schemeClr val="accent2"/>
                </a:solidFill>
                <a:cs typeface="Open Sans Light"/>
              </a:rPr>
              <a:t>Where we </a:t>
            </a:r>
            <a:br>
              <a:rPr lang="en-US" b="1" dirty="0">
                <a:solidFill>
                  <a:schemeClr val="accent2"/>
                </a:solidFill>
                <a:cs typeface="Open Sans Light"/>
              </a:rPr>
            </a:br>
            <a:r>
              <a:rPr lang="en-US" b="1" dirty="0">
                <a:solidFill>
                  <a:schemeClr val="accent2"/>
                </a:solidFill>
                <a:cs typeface="Open Sans Light"/>
              </a:rPr>
              <a:t>want to go</a:t>
            </a:r>
          </a:p>
        </p:txBody>
      </p:sp>
      <p:sp>
        <p:nvSpPr>
          <p:cNvPr id="6" name="Title 5"/>
          <p:cNvSpPr>
            <a:spLocks noGrp="1"/>
          </p:cNvSpPr>
          <p:nvPr>
            <p:ph type="title"/>
          </p:nvPr>
        </p:nvSpPr>
        <p:spPr/>
        <p:txBody>
          <a:bodyPr/>
          <a:lstStyle/>
          <a:p>
            <a:r>
              <a:rPr lang="en-US" dirty="0">
                <a:latin typeface="Domaine Display Bold" panose="020A0803080505060203" pitchFamily="18" charset="0"/>
              </a:rPr>
              <a:t>What does Success look </a:t>
            </a:r>
            <a:r>
              <a:rPr lang="en-US" dirty="0"/>
              <a:t>l</a:t>
            </a:r>
            <a:r>
              <a:rPr lang="en-US" dirty="0">
                <a:latin typeface="Domaine Display Bold" panose="020A0803080505060203" pitchFamily="18" charset="0"/>
              </a:rPr>
              <a:t>ike?</a:t>
            </a:r>
          </a:p>
        </p:txBody>
      </p:sp>
      <p:sp>
        <p:nvSpPr>
          <p:cNvPr id="30" name="Right Arrow 29"/>
          <p:cNvSpPr/>
          <p:nvPr/>
        </p:nvSpPr>
        <p:spPr>
          <a:xfrm>
            <a:off x="6542335" y="2561586"/>
            <a:ext cx="256705" cy="53263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1" name="Right Arrow 30"/>
          <p:cNvSpPr/>
          <p:nvPr/>
        </p:nvSpPr>
        <p:spPr>
          <a:xfrm>
            <a:off x="9889536" y="2584790"/>
            <a:ext cx="256705" cy="53263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2" name="Rectangle 31"/>
          <p:cNvSpPr/>
          <p:nvPr/>
        </p:nvSpPr>
        <p:spPr>
          <a:xfrm rot="20010059">
            <a:off x="2237499" y="2345707"/>
            <a:ext cx="1057006" cy="1013158"/>
          </a:xfrm>
          <a:prstGeom prst="rect">
            <a:avLst/>
          </a:prstGeom>
        </p:spPr>
        <p:txBody>
          <a:bodyPr wrap="none">
            <a:prstTxWarp prst="textArchUp">
              <a:avLst/>
            </a:prstTxWarp>
            <a:spAutoFit/>
          </a:bodyPr>
          <a:lstStyle/>
          <a:p>
            <a:pPr algn="ctr" defTabSz="798513" eaLnBrk="0" hangingPunct="0">
              <a:spcAft>
                <a:spcPts val="200"/>
              </a:spcAft>
              <a:defRPr/>
            </a:pPr>
            <a:r>
              <a:rPr lang="en-GB" sz="1100" kern="0" dirty="0">
                <a:solidFill>
                  <a:schemeClr val="tx1">
                    <a:lumMod val="75000"/>
                    <a:lumOff val="25000"/>
                  </a:schemeClr>
                </a:solidFill>
                <a:latin typeface="+mj-lt"/>
                <a:cs typeface="Arial" charset="0"/>
              </a:rPr>
              <a:t>From…</a:t>
            </a:r>
          </a:p>
        </p:txBody>
      </p:sp>
      <p:sp>
        <p:nvSpPr>
          <p:cNvPr id="33" name="Rectangle 32"/>
          <p:cNvSpPr/>
          <p:nvPr/>
        </p:nvSpPr>
        <p:spPr>
          <a:xfrm rot="19270328">
            <a:off x="3694913" y="2040691"/>
            <a:ext cx="960916" cy="1348513"/>
          </a:xfrm>
          <a:prstGeom prst="rect">
            <a:avLst/>
          </a:prstGeom>
        </p:spPr>
        <p:txBody>
          <a:bodyPr wrap="none">
            <a:prstTxWarp prst="textArchUp">
              <a:avLst/>
            </a:prstTxWarp>
            <a:spAutoFit/>
          </a:bodyPr>
          <a:lstStyle/>
          <a:p>
            <a:pPr algn="ctr" defTabSz="798513" eaLnBrk="0" hangingPunct="0">
              <a:spcAft>
                <a:spcPts val="200"/>
              </a:spcAft>
              <a:defRPr/>
            </a:pPr>
            <a:r>
              <a:rPr lang="en-GB" sz="1100" kern="0" dirty="0">
                <a:solidFill>
                  <a:schemeClr val="accent2"/>
                </a:solidFill>
                <a:latin typeface="+mj-lt"/>
                <a:cs typeface="Arial" charset="0"/>
              </a:rPr>
              <a:t>To…</a:t>
            </a:r>
          </a:p>
        </p:txBody>
      </p:sp>
      <p:sp>
        <p:nvSpPr>
          <p:cNvPr id="34" name="Rectangle 33"/>
          <p:cNvSpPr/>
          <p:nvPr/>
        </p:nvSpPr>
        <p:spPr>
          <a:xfrm rot="20010059">
            <a:off x="5567055" y="2345706"/>
            <a:ext cx="1057006" cy="1013158"/>
          </a:xfrm>
          <a:prstGeom prst="rect">
            <a:avLst/>
          </a:prstGeom>
        </p:spPr>
        <p:txBody>
          <a:bodyPr wrap="none">
            <a:prstTxWarp prst="textArchUp">
              <a:avLst/>
            </a:prstTxWarp>
            <a:spAutoFit/>
          </a:bodyPr>
          <a:lstStyle/>
          <a:p>
            <a:pPr algn="ctr" defTabSz="798513" eaLnBrk="0" hangingPunct="0">
              <a:spcAft>
                <a:spcPts val="200"/>
              </a:spcAft>
              <a:defRPr/>
            </a:pPr>
            <a:r>
              <a:rPr lang="en-GB" sz="1100" kern="0" dirty="0">
                <a:solidFill>
                  <a:schemeClr val="tx1">
                    <a:lumMod val="75000"/>
                    <a:lumOff val="25000"/>
                  </a:schemeClr>
                </a:solidFill>
                <a:latin typeface="+mj-lt"/>
                <a:cs typeface="Arial" charset="0"/>
              </a:rPr>
              <a:t>From…</a:t>
            </a:r>
          </a:p>
        </p:txBody>
      </p:sp>
      <p:sp>
        <p:nvSpPr>
          <p:cNvPr id="35" name="Rectangle 34"/>
          <p:cNvSpPr/>
          <p:nvPr/>
        </p:nvSpPr>
        <p:spPr>
          <a:xfrm rot="19270328">
            <a:off x="7024469" y="2040690"/>
            <a:ext cx="960916" cy="1348513"/>
          </a:xfrm>
          <a:prstGeom prst="rect">
            <a:avLst/>
          </a:prstGeom>
        </p:spPr>
        <p:txBody>
          <a:bodyPr wrap="none">
            <a:prstTxWarp prst="textArchUp">
              <a:avLst/>
            </a:prstTxWarp>
            <a:spAutoFit/>
          </a:bodyPr>
          <a:lstStyle/>
          <a:p>
            <a:pPr algn="ctr" defTabSz="798513" eaLnBrk="0" hangingPunct="0">
              <a:spcAft>
                <a:spcPts val="200"/>
              </a:spcAft>
              <a:defRPr/>
            </a:pPr>
            <a:r>
              <a:rPr lang="en-GB" sz="1100" kern="0" dirty="0">
                <a:solidFill>
                  <a:schemeClr val="accent2"/>
                </a:solidFill>
                <a:latin typeface="+mj-lt"/>
                <a:cs typeface="Arial" charset="0"/>
              </a:rPr>
              <a:t>To…</a:t>
            </a:r>
          </a:p>
        </p:txBody>
      </p:sp>
      <p:sp>
        <p:nvSpPr>
          <p:cNvPr id="39" name="Rectangle 38"/>
          <p:cNvSpPr/>
          <p:nvPr/>
        </p:nvSpPr>
        <p:spPr>
          <a:xfrm rot="20010059">
            <a:off x="8920318" y="2345706"/>
            <a:ext cx="1057006" cy="1013158"/>
          </a:xfrm>
          <a:prstGeom prst="rect">
            <a:avLst/>
          </a:prstGeom>
        </p:spPr>
        <p:txBody>
          <a:bodyPr wrap="none">
            <a:prstTxWarp prst="textArchUp">
              <a:avLst/>
            </a:prstTxWarp>
            <a:spAutoFit/>
          </a:bodyPr>
          <a:lstStyle/>
          <a:p>
            <a:pPr algn="ctr" defTabSz="798513" eaLnBrk="0" hangingPunct="0">
              <a:spcAft>
                <a:spcPts val="200"/>
              </a:spcAft>
              <a:defRPr/>
            </a:pPr>
            <a:r>
              <a:rPr lang="en-GB" sz="1100" kern="0" dirty="0">
                <a:solidFill>
                  <a:schemeClr val="tx1">
                    <a:lumMod val="75000"/>
                    <a:lumOff val="25000"/>
                  </a:schemeClr>
                </a:solidFill>
                <a:latin typeface="+mj-lt"/>
                <a:cs typeface="Arial" charset="0"/>
              </a:rPr>
              <a:t>From…</a:t>
            </a:r>
          </a:p>
        </p:txBody>
      </p:sp>
      <p:sp>
        <p:nvSpPr>
          <p:cNvPr id="40" name="Rectangle 39"/>
          <p:cNvSpPr/>
          <p:nvPr/>
        </p:nvSpPr>
        <p:spPr>
          <a:xfrm rot="19270328">
            <a:off x="10377732" y="2040690"/>
            <a:ext cx="960916" cy="1348513"/>
          </a:xfrm>
          <a:prstGeom prst="rect">
            <a:avLst/>
          </a:prstGeom>
        </p:spPr>
        <p:txBody>
          <a:bodyPr wrap="none">
            <a:prstTxWarp prst="textArchUp">
              <a:avLst/>
            </a:prstTxWarp>
            <a:spAutoFit/>
          </a:bodyPr>
          <a:lstStyle/>
          <a:p>
            <a:pPr algn="ctr" defTabSz="798513" eaLnBrk="0" hangingPunct="0">
              <a:spcAft>
                <a:spcPts val="200"/>
              </a:spcAft>
              <a:defRPr/>
            </a:pPr>
            <a:r>
              <a:rPr lang="en-GB" sz="1100" kern="0" dirty="0">
                <a:solidFill>
                  <a:schemeClr val="accent2"/>
                </a:solidFill>
                <a:latin typeface="+mj-lt"/>
                <a:cs typeface="Arial" charset="0"/>
              </a:rPr>
              <a:t>To…</a:t>
            </a:r>
          </a:p>
        </p:txBody>
      </p:sp>
      <p:sp>
        <p:nvSpPr>
          <p:cNvPr id="44" name="TextBox 43">
            <a:extLst>
              <a:ext uri="{FF2B5EF4-FFF2-40B4-BE49-F238E27FC236}">
                <a16:creationId xmlns:a16="http://schemas.microsoft.com/office/drawing/2014/main" id="{CB5D12FB-FF24-4F81-84A8-B6855780FA57}"/>
              </a:ext>
            </a:extLst>
          </p:cNvPr>
          <p:cNvSpPr txBox="1"/>
          <p:nvPr/>
        </p:nvSpPr>
        <p:spPr>
          <a:xfrm>
            <a:off x="2227987" y="3736546"/>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latin typeface="+mj-lt"/>
                <a:cs typeface="Open Sans Light"/>
              </a:rPr>
              <a:t>Identification</a:t>
            </a:r>
            <a:endParaRPr lang="en-US" sz="1100" dirty="0">
              <a:solidFill>
                <a:schemeClr val="accent2"/>
              </a:solidFill>
              <a:latin typeface="+mj-lt"/>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cs typeface="Open Sans Light"/>
              </a:rPr>
              <a:t>Inclusive of NGA with voice bio metrics and meta data</a:t>
            </a: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cs typeface="Open Sans Light"/>
              </a:rPr>
              <a:t>Differentiate between caller and member, utilize user tokens.</a:t>
            </a:r>
          </a:p>
        </p:txBody>
      </p:sp>
      <p:sp>
        <p:nvSpPr>
          <p:cNvPr id="45" name="TextBox 44">
            <a:extLst>
              <a:ext uri="{FF2B5EF4-FFF2-40B4-BE49-F238E27FC236}">
                <a16:creationId xmlns:a16="http://schemas.microsoft.com/office/drawing/2014/main" id="{05745967-7367-4DAD-B714-7E64C7F7BAA4}"/>
              </a:ext>
            </a:extLst>
          </p:cNvPr>
          <p:cNvSpPr txBox="1"/>
          <p:nvPr/>
        </p:nvSpPr>
        <p:spPr>
          <a:xfrm>
            <a:off x="2227987" y="4817881"/>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cs typeface="Open Sans Light"/>
              </a:rPr>
              <a:t>Individual Centric</a:t>
            </a:r>
            <a:endParaRPr lang="en-US" sz="1100" dirty="0">
              <a:solidFill>
                <a:schemeClr val="accent2"/>
              </a:solidFill>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cs typeface="Open Sans Light"/>
              </a:rPr>
              <a:t>Aligns with all SOEs and provides a meaningful journey driven interaction.</a:t>
            </a: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cs typeface="Open Sans Light"/>
              </a:rPr>
              <a:t>Individualized, provides the member information that is pertinent to the member by utilizing the full gamut of the Aetna Ecosystem.</a:t>
            </a:r>
          </a:p>
        </p:txBody>
      </p:sp>
      <p:cxnSp>
        <p:nvCxnSpPr>
          <p:cNvPr id="66" name="Straight Connector 65"/>
          <p:cNvCxnSpPr/>
          <p:nvPr/>
        </p:nvCxnSpPr>
        <p:spPr>
          <a:xfrm>
            <a:off x="5315932" y="1941626"/>
            <a:ext cx="0" cy="4422318"/>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618388" y="1941626"/>
            <a:ext cx="0" cy="4422318"/>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69" name="Freeform 4969"/>
          <p:cNvSpPr>
            <a:spLocks noEditPoints="1"/>
          </p:cNvSpPr>
          <p:nvPr/>
        </p:nvSpPr>
        <p:spPr bwMode="auto">
          <a:xfrm>
            <a:off x="2824521" y="3717000"/>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00859B"/>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70" name="Freeform 4969"/>
          <p:cNvSpPr>
            <a:spLocks noEditPoints="1"/>
          </p:cNvSpPr>
          <p:nvPr/>
        </p:nvSpPr>
        <p:spPr bwMode="auto">
          <a:xfrm>
            <a:off x="2821412" y="4796451"/>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00859B"/>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46" name="Rectangle 45"/>
          <p:cNvSpPr/>
          <p:nvPr/>
        </p:nvSpPr>
        <p:spPr>
          <a:xfrm>
            <a:off x="2854611" y="1686975"/>
            <a:ext cx="1547218" cy="307777"/>
          </a:xfrm>
          <a:prstGeom prst="rect">
            <a:avLst/>
          </a:prstGeom>
        </p:spPr>
        <p:txBody>
          <a:bodyPr wrap="none">
            <a:spAutoFit/>
          </a:bodyPr>
          <a:lstStyle/>
          <a:p>
            <a:pPr lvl="0" algn="ctr" defTabSz="456758" fontAlgn="base">
              <a:spcBef>
                <a:spcPts val="1200"/>
              </a:spcBef>
              <a:defRPr/>
            </a:pPr>
            <a:r>
              <a:rPr lang="en-US" sz="1400" dirty="0">
                <a:solidFill>
                  <a:srgbClr val="414141"/>
                </a:solidFill>
                <a:cs typeface="Open Sans Light"/>
              </a:rPr>
              <a:t>IVR Engagement</a:t>
            </a:r>
          </a:p>
        </p:txBody>
      </p:sp>
      <p:sp>
        <p:nvSpPr>
          <p:cNvPr id="50" name="Rectangle 49"/>
          <p:cNvSpPr/>
          <p:nvPr/>
        </p:nvSpPr>
        <p:spPr>
          <a:xfrm>
            <a:off x="9718590" y="1686975"/>
            <a:ext cx="1146469" cy="307777"/>
          </a:xfrm>
          <a:prstGeom prst="rect">
            <a:avLst/>
          </a:prstGeom>
        </p:spPr>
        <p:txBody>
          <a:bodyPr wrap="none">
            <a:spAutoFit/>
          </a:bodyPr>
          <a:lstStyle/>
          <a:p>
            <a:pPr lvl="0" algn="ctr" defTabSz="456758" fontAlgn="base">
              <a:spcBef>
                <a:spcPts val="1200"/>
              </a:spcBef>
              <a:defRPr/>
            </a:pPr>
            <a:r>
              <a:rPr lang="en-US" sz="1400" dirty="0">
                <a:solidFill>
                  <a:srgbClr val="414141"/>
                </a:solidFill>
                <a:cs typeface="Open Sans Light"/>
              </a:rPr>
              <a:t>IVR Insights</a:t>
            </a:r>
          </a:p>
        </p:txBody>
      </p:sp>
      <p:sp>
        <p:nvSpPr>
          <p:cNvPr id="52" name="Rectangle 51"/>
          <p:cNvSpPr/>
          <p:nvPr/>
        </p:nvSpPr>
        <p:spPr>
          <a:xfrm>
            <a:off x="5845647" y="1686975"/>
            <a:ext cx="2218492" cy="307777"/>
          </a:xfrm>
          <a:prstGeom prst="rect">
            <a:avLst/>
          </a:prstGeom>
        </p:spPr>
        <p:txBody>
          <a:bodyPr wrap="none">
            <a:spAutoFit/>
          </a:bodyPr>
          <a:lstStyle/>
          <a:p>
            <a:pPr lvl="0" algn="ctr" defTabSz="456758" fontAlgn="base">
              <a:spcBef>
                <a:spcPts val="1200"/>
              </a:spcBef>
              <a:defRPr/>
            </a:pPr>
            <a:r>
              <a:rPr lang="en-US" sz="1400" dirty="0">
                <a:solidFill>
                  <a:srgbClr val="414141"/>
                </a:solidFill>
                <a:cs typeface="Open Sans Light"/>
              </a:rPr>
              <a:t>IVR Business Operations</a:t>
            </a:r>
          </a:p>
        </p:txBody>
      </p:sp>
      <p:sp>
        <p:nvSpPr>
          <p:cNvPr id="54" name="TextBox 53">
            <a:extLst>
              <a:ext uri="{FF2B5EF4-FFF2-40B4-BE49-F238E27FC236}">
                <a16:creationId xmlns:a16="http://schemas.microsoft.com/office/drawing/2014/main" id="{CB5D12FB-FF24-4F81-84A8-B6855780FA57}"/>
              </a:ext>
            </a:extLst>
          </p:cNvPr>
          <p:cNvSpPr txBox="1"/>
          <p:nvPr/>
        </p:nvSpPr>
        <p:spPr>
          <a:xfrm>
            <a:off x="5532602" y="3746567"/>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cs typeface="Open Sans Light"/>
              </a:rPr>
              <a:t>Closure Rate</a:t>
            </a:r>
            <a:endParaRPr lang="en-US" sz="1100" dirty="0">
              <a:solidFill>
                <a:schemeClr val="accent2"/>
              </a:solidFill>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cs typeface="Open Sans Light"/>
              </a:rPr>
              <a:t>Improve closure rate and decrease CSR utilization.</a:t>
            </a:r>
            <a:endParaRPr lang="en-US" sz="1100" dirty="0">
              <a:solidFill>
                <a:schemeClr val="tx1">
                  <a:lumMod val="75000"/>
                  <a:lumOff val="25000"/>
                </a:schemeClr>
              </a:solidFill>
              <a:cs typeface="Open Sans Light"/>
            </a:endParaRPr>
          </a:p>
        </p:txBody>
      </p:sp>
      <p:sp>
        <p:nvSpPr>
          <p:cNvPr id="55" name="TextBox 54">
            <a:extLst>
              <a:ext uri="{FF2B5EF4-FFF2-40B4-BE49-F238E27FC236}">
                <a16:creationId xmlns:a16="http://schemas.microsoft.com/office/drawing/2014/main" id="{05745967-7367-4DAD-B714-7E64C7F7BAA4}"/>
              </a:ext>
            </a:extLst>
          </p:cNvPr>
          <p:cNvSpPr txBox="1"/>
          <p:nvPr/>
        </p:nvSpPr>
        <p:spPr>
          <a:xfrm>
            <a:off x="5532602" y="4827902"/>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cs typeface="Open Sans Light"/>
              </a:rPr>
              <a:t>Better transition</a:t>
            </a:r>
            <a:endParaRPr lang="en-US" sz="1100" dirty="0">
              <a:solidFill>
                <a:schemeClr val="accent2"/>
              </a:solidFill>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cs typeface="Open Sans Light"/>
              </a:rPr>
              <a:t>Transition better from IVR to agent with meaningful information transferred to the agent that will help the call times to be shorter.</a:t>
            </a:r>
          </a:p>
        </p:txBody>
      </p:sp>
      <p:sp>
        <p:nvSpPr>
          <p:cNvPr id="56" name="Freeform 4969"/>
          <p:cNvSpPr>
            <a:spLocks noEditPoints="1"/>
          </p:cNvSpPr>
          <p:nvPr/>
        </p:nvSpPr>
        <p:spPr bwMode="auto">
          <a:xfrm>
            <a:off x="6129136" y="3727021"/>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00859B"/>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68" name="Freeform 4969"/>
          <p:cNvSpPr>
            <a:spLocks noEditPoints="1"/>
          </p:cNvSpPr>
          <p:nvPr/>
        </p:nvSpPr>
        <p:spPr bwMode="auto">
          <a:xfrm>
            <a:off x="6042901" y="4806472"/>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00859B"/>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53" name="TextBox 52">
            <a:extLst>
              <a:ext uri="{FF2B5EF4-FFF2-40B4-BE49-F238E27FC236}">
                <a16:creationId xmlns:a16="http://schemas.microsoft.com/office/drawing/2014/main" id="{AF392C5E-664A-4FE8-B1A7-82739ACD0BC0}"/>
              </a:ext>
            </a:extLst>
          </p:cNvPr>
          <p:cNvSpPr txBox="1"/>
          <p:nvPr/>
        </p:nvSpPr>
        <p:spPr>
          <a:xfrm>
            <a:off x="8837096" y="3695585"/>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latin typeface="+mj-lt"/>
                <a:cs typeface="Open Sans Light"/>
              </a:rPr>
              <a:t>Analytics</a:t>
            </a:r>
            <a:endParaRPr lang="en-US" sz="1100" dirty="0">
              <a:solidFill>
                <a:schemeClr val="accent2"/>
              </a:solidFill>
              <a:latin typeface="+mj-lt"/>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latin typeface="+mj-lt"/>
                <a:cs typeface="Open Sans Light"/>
              </a:rPr>
              <a:t>Tightly integrated with analytics to create a feedback loop to the IVR system for better customer experience</a:t>
            </a:r>
            <a:endParaRPr lang="en-US" sz="1100" dirty="0">
              <a:solidFill>
                <a:schemeClr val="tx1">
                  <a:lumMod val="75000"/>
                  <a:lumOff val="25000"/>
                </a:schemeClr>
              </a:solidFill>
              <a:latin typeface="+mj-lt"/>
              <a:cs typeface="Open Sans Light"/>
            </a:endParaRPr>
          </a:p>
          <a:p>
            <a:pPr marL="171450" indent="-171450" defTabSz="456758" fontAlgn="base">
              <a:spcBef>
                <a:spcPts val="300"/>
              </a:spcBef>
              <a:buFont typeface="Arial" panose="020B0604020202020204" pitchFamily="34" charset="0"/>
              <a:buChar char="•"/>
            </a:pPr>
            <a:endParaRPr lang="en-US" sz="1100" dirty="0">
              <a:solidFill>
                <a:schemeClr val="tx1">
                  <a:lumMod val="75000"/>
                  <a:lumOff val="25000"/>
                </a:schemeClr>
              </a:solidFill>
              <a:latin typeface="+mj-lt"/>
              <a:cs typeface="Open Sans Light"/>
            </a:endParaRPr>
          </a:p>
          <a:p>
            <a:pPr marL="171450" indent="-171450" defTabSz="456758" fontAlgn="base">
              <a:spcBef>
                <a:spcPts val="300"/>
              </a:spcBef>
              <a:buFont typeface="Arial" panose="020B0604020202020204" pitchFamily="34" charset="0"/>
              <a:buChar char="•"/>
            </a:pPr>
            <a:endParaRPr lang="en-US" sz="1100" dirty="0">
              <a:solidFill>
                <a:schemeClr val="tx1">
                  <a:lumMod val="75000"/>
                  <a:lumOff val="25000"/>
                </a:schemeClr>
              </a:solidFill>
              <a:latin typeface="+mj-lt"/>
              <a:cs typeface="Open Sans Light"/>
            </a:endParaRPr>
          </a:p>
        </p:txBody>
      </p:sp>
      <p:sp>
        <p:nvSpPr>
          <p:cNvPr id="57" name="Freeform 4969">
            <a:extLst>
              <a:ext uri="{FF2B5EF4-FFF2-40B4-BE49-F238E27FC236}">
                <a16:creationId xmlns:a16="http://schemas.microsoft.com/office/drawing/2014/main" id="{99EB58E4-D128-4FAF-890F-94936A4E147A}"/>
              </a:ext>
            </a:extLst>
          </p:cNvPr>
          <p:cNvSpPr>
            <a:spLocks noEditPoints="1"/>
          </p:cNvSpPr>
          <p:nvPr/>
        </p:nvSpPr>
        <p:spPr bwMode="auto">
          <a:xfrm>
            <a:off x="9431591" y="3717000"/>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00859B"/>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58" name="TextBox 57">
            <a:extLst>
              <a:ext uri="{FF2B5EF4-FFF2-40B4-BE49-F238E27FC236}">
                <a16:creationId xmlns:a16="http://schemas.microsoft.com/office/drawing/2014/main" id="{6FA44451-6840-4DA8-B3F1-7D75B085AF91}"/>
              </a:ext>
            </a:extLst>
          </p:cNvPr>
          <p:cNvSpPr txBox="1"/>
          <p:nvPr/>
        </p:nvSpPr>
        <p:spPr>
          <a:xfrm>
            <a:off x="8917600" y="4817702"/>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latin typeface="+mj-lt"/>
                <a:cs typeface="Open Sans Light"/>
              </a:rPr>
              <a:t>Member 360</a:t>
            </a:r>
            <a:endParaRPr lang="en-US" sz="1100" dirty="0">
              <a:solidFill>
                <a:schemeClr val="accent2"/>
              </a:solidFill>
              <a:latin typeface="+mj-lt"/>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latin typeface="+mj-lt"/>
                <a:cs typeface="Open Sans Light"/>
              </a:rPr>
              <a:t>Integrate IVR analytics with member 360 to enhance member 360.</a:t>
            </a:r>
            <a:endParaRPr lang="en-US" sz="1100" dirty="0">
              <a:solidFill>
                <a:schemeClr val="tx1">
                  <a:lumMod val="75000"/>
                  <a:lumOff val="25000"/>
                </a:schemeClr>
              </a:solidFill>
              <a:latin typeface="+mj-lt"/>
              <a:cs typeface="Open Sans Light"/>
            </a:endParaRPr>
          </a:p>
          <a:p>
            <a:pPr marL="171450" indent="-171450" defTabSz="456758" fontAlgn="base">
              <a:spcBef>
                <a:spcPts val="300"/>
              </a:spcBef>
              <a:buFont typeface="Arial" panose="020B0604020202020204" pitchFamily="34" charset="0"/>
              <a:buChar char="•"/>
            </a:pPr>
            <a:endParaRPr lang="en-US" sz="1100" dirty="0">
              <a:solidFill>
                <a:schemeClr val="tx1">
                  <a:lumMod val="75000"/>
                  <a:lumOff val="25000"/>
                </a:schemeClr>
              </a:solidFill>
              <a:latin typeface="+mj-lt"/>
              <a:cs typeface="Open Sans Light"/>
            </a:endParaRPr>
          </a:p>
          <a:p>
            <a:pPr marL="171450" indent="-171450" defTabSz="456758" fontAlgn="base">
              <a:spcBef>
                <a:spcPts val="300"/>
              </a:spcBef>
              <a:buFont typeface="Arial" panose="020B0604020202020204" pitchFamily="34" charset="0"/>
              <a:buChar char="•"/>
            </a:pPr>
            <a:endParaRPr lang="en-US" sz="1100" dirty="0">
              <a:solidFill>
                <a:schemeClr val="tx1">
                  <a:lumMod val="75000"/>
                  <a:lumOff val="25000"/>
                </a:schemeClr>
              </a:solidFill>
              <a:latin typeface="+mj-lt"/>
              <a:cs typeface="Open Sans Light"/>
            </a:endParaRPr>
          </a:p>
        </p:txBody>
      </p:sp>
      <p:sp>
        <p:nvSpPr>
          <p:cNvPr id="59" name="Freeform 4969">
            <a:extLst>
              <a:ext uri="{FF2B5EF4-FFF2-40B4-BE49-F238E27FC236}">
                <a16:creationId xmlns:a16="http://schemas.microsoft.com/office/drawing/2014/main" id="{0C74ADE6-E400-4B78-9E8B-709D100D8575}"/>
              </a:ext>
            </a:extLst>
          </p:cNvPr>
          <p:cNvSpPr>
            <a:spLocks noEditPoints="1"/>
          </p:cNvSpPr>
          <p:nvPr/>
        </p:nvSpPr>
        <p:spPr bwMode="auto">
          <a:xfrm>
            <a:off x="9448821" y="4806472"/>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00859B"/>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5453946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Domaine Display Bold" panose="020A0803080505060203" pitchFamily="18" charset="0"/>
              </a:rPr>
              <a:t>Necessary Actions</a:t>
            </a:r>
          </a:p>
        </p:txBody>
      </p:sp>
      <p:sp>
        <p:nvSpPr>
          <p:cNvPr id="3" name="Text Placeholder 2"/>
          <p:cNvSpPr>
            <a:spLocks noGrp="1"/>
          </p:cNvSpPr>
          <p:nvPr>
            <p:ph type="body" sz="quarter" idx="11"/>
          </p:nvPr>
        </p:nvSpPr>
        <p:spPr/>
        <p:txBody>
          <a:bodyPr/>
          <a:lstStyle/>
          <a:p>
            <a:r>
              <a:rPr lang="en-US" dirty="0"/>
              <a:t>Build CISCO IVR and sunset AVA.</a:t>
            </a:r>
          </a:p>
        </p:txBody>
      </p:sp>
      <p:cxnSp>
        <p:nvCxnSpPr>
          <p:cNvPr id="28" name="Straight Connector 27"/>
          <p:cNvCxnSpPr/>
          <p:nvPr/>
        </p:nvCxnSpPr>
        <p:spPr>
          <a:xfrm>
            <a:off x="446876" y="5176996"/>
            <a:ext cx="10654709" cy="0"/>
          </a:xfrm>
          <a:prstGeom prst="line">
            <a:avLst/>
          </a:prstGeom>
          <a:ln w="12700" cmpd="sng">
            <a:solidFill>
              <a:schemeClr val="bg2">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85565" y="2423730"/>
            <a:ext cx="1913915" cy="1285866"/>
            <a:chOff x="220267" y="1812011"/>
            <a:chExt cx="1394605" cy="696064"/>
          </a:xfrm>
        </p:grpSpPr>
        <p:sp>
          <p:nvSpPr>
            <p:cNvPr id="30" name="Rectangle 29"/>
            <p:cNvSpPr/>
            <p:nvPr/>
          </p:nvSpPr>
          <p:spPr>
            <a:xfrm>
              <a:off x="220267" y="1812011"/>
              <a:ext cx="1252341" cy="620306"/>
            </a:xfrm>
            <a:prstGeom prst="rect">
              <a:avLst/>
            </a:prstGeom>
            <a:solidFill>
              <a:srgbClr val="00859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Georgia" charset="0"/>
                <a:ea typeface="Georgia" charset="0"/>
                <a:cs typeface="Georgia" charset="0"/>
              </a:endParaRPr>
            </a:p>
          </p:txBody>
        </p:sp>
        <p:sp>
          <p:nvSpPr>
            <p:cNvPr id="31" name="Rectangle 30"/>
            <p:cNvSpPr/>
            <p:nvPr/>
          </p:nvSpPr>
          <p:spPr>
            <a:xfrm>
              <a:off x="282415" y="1887769"/>
              <a:ext cx="1332457" cy="620306"/>
            </a:xfrm>
            <a:prstGeom prst="rect">
              <a:avLst/>
            </a:prstGeom>
            <a:solidFill>
              <a:srgbClr val="064E69"/>
            </a:solidFill>
            <a:ln w="25400" cap="flat" cmpd="sng" algn="ctr">
              <a:noFill/>
              <a:prstDash val="solid"/>
            </a:ln>
            <a:effectLst/>
          </p:spPr>
          <p:txBody>
            <a:bodyPr lIns="45720" r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mj-lt"/>
                  <a:ea typeface="Georgia" charset="0"/>
                  <a:cs typeface="Georgia" charset="0"/>
                </a:rPr>
                <a:t>Avaya IVR to Cisco IVR</a:t>
              </a:r>
            </a:p>
          </p:txBody>
        </p:sp>
      </p:grpSp>
      <p:sp>
        <p:nvSpPr>
          <p:cNvPr id="29" name="Rectangle 28"/>
          <p:cNvSpPr/>
          <p:nvPr/>
        </p:nvSpPr>
        <p:spPr>
          <a:xfrm>
            <a:off x="5070392" y="2563681"/>
            <a:ext cx="6904539" cy="1107996"/>
          </a:xfrm>
          <a:prstGeom prst="rect">
            <a:avLst/>
          </a:prstGeom>
        </p:spPr>
        <p:txBody>
          <a:bodyPr wrap="square">
            <a:spAutoFit/>
          </a:bodyPr>
          <a:lstStyle/>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Transition to Cisco technology stack, as part of migration to GPS during the same time frame.</a:t>
            </a:r>
          </a:p>
          <a:p>
            <a:pPr>
              <a:spcBef>
                <a:spcPts val="1200"/>
              </a:spcBef>
              <a:defRPr/>
            </a:pPr>
            <a:r>
              <a:rPr lang="en-US" sz="1400" dirty="0">
                <a:solidFill>
                  <a:schemeClr val="tx2"/>
                </a:solidFill>
                <a:ea typeface="Georgia" charset="0"/>
                <a:cs typeface="Georgia" charset="0"/>
              </a:rPr>
              <a:t>    Migrate to the Cisco IVR platform and rebuild Voice application with similar vision as SOEs.</a:t>
            </a:r>
          </a:p>
        </p:txBody>
      </p:sp>
      <p:sp>
        <p:nvSpPr>
          <p:cNvPr id="37" name="TextBox 36"/>
          <p:cNvSpPr txBox="1"/>
          <p:nvPr/>
        </p:nvSpPr>
        <p:spPr>
          <a:xfrm>
            <a:off x="56098" y="1744726"/>
            <a:ext cx="2458137"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Technology Area</a:t>
            </a:r>
          </a:p>
        </p:txBody>
      </p:sp>
      <p:sp>
        <p:nvSpPr>
          <p:cNvPr id="38" name="TextBox 37"/>
          <p:cNvSpPr txBox="1"/>
          <p:nvPr/>
        </p:nvSpPr>
        <p:spPr>
          <a:xfrm>
            <a:off x="2500647" y="1744726"/>
            <a:ext cx="2458137"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Related Capabilities</a:t>
            </a:r>
            <a:endParaRPr lang="en-US" sz="1600" b="1" baseline="30000" dirty="0">
              <a:solidFill>
                <a:schemeClr val="accent2"/>
              </a:solidFill>
              <a:cs typeface="Open Sans Light"/>
            </a:endParaRPr>
          </a:p>
        </p:txBody>
      </p:sp>
      <p:sp>
        <p:nvSpPr>
          <p:cNvPr id="39" name="TextBox 38"/>
          <p:cNvSpPr txBox="1"/>
          <p:nvPr/>
        </p:nvSpPr>
        <p:spPr>
          <a:xfrm>
            <a:off x="7225047" y="1744726"/>
            <a:ext cx="2458137"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Recommendation</a:t>
            </a:r>
          </a:p>
        </p:txBody>
      </p:sp>
      <p:sp>
        <p:nvSpPr>
          <p:cNvPr id="4" name="Oval 3"/>
          <p:cNvSpPr/>
          <p:nvPr/>
        </p:nvSpPr>
        <p:spPr>
          <a:xfrm rot="5400000">
            <a:off x="6537865" y="6406065"/>
            <a:ext cx="182880" cy="1821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8" name="Oval 47"/>
          <p:cNvSpPr/>
          <p:nvPr/>
        </p:nvSpPr>
        <p:spPr>
          <a:xfrm rot="5400000">
            <a:off x="6537865" y="6130338"/>
            <a:ext cx="182880" cy="182160"/>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 name="Rectangle 5"/>
          <p:cNvSpPr/>
          <p:nvPr/>
        </p:nvSpPr>
        <p:spPr>
          <a:xfrm>
            <a:off x="6739536" y="6374034"/>
            <a:ext cx="5163722" cy="261610"/>
          </a:xfrm>
          <a:prstGeom prst="rect">
            <a:avLst/>
          </a:prstGeom>
        </p:spPr>
        <p:txBody>
          <a:bodyPr wrap="square">
            <a:spAutoFit/>
          </a:bodyPr>
          <a:lstStyle/>
          <a:p>
            <a:r>
              <a:rPr lang="en-US" sz="1100" dirty="0">
                <a:solidFill>
                  <a:schemeClr val="tx2"/>
                </a:solidFill>
                <a:ea typeface="Georgia" charset="0"/>
                <a:cs typeface="Georgia" charset="0"/>
              </a:rPr>
              <a:t>= Recommendation for brand new initiative / investment</a:t>
            </a:r>
            <a:endParaRPr lang="en-US" sz="1100" dirty="0"/>
          </a:p>
        </p:txBody>
      </p:sp>
      <p:sp>
        <p:nvSpPr>
          <p:cNvPr id="58" name="Rectangle 57"/>
          <p:cNvSpPr/>
          <p:nvPr/>
        </p:nvSpPr>
        <p:spPr>
          <a:xfrm>
            <a:off x="6739536" y="6098307"/>
            <a:ext cx="5059685" cy="261610"/>
          </a:xfrm>
          <a:prstGeom prst="rect">
            <a:avLst/>
          </a:prstGeom>
        </p:spPr>
        <p:txBody>
          <a:bodyPr wrap="square">
            <a:spAutoFit/>
          </a:bodyPr>
          <a:lstStyle/>
          <a:p>
            <a:r>
              <a:rPr lang="en-US" sz="1100" dirty="0">
                <a:solidFill>
                  <a:schemeClr val="tx2"/>
                </a:solidFill>
              </a:rPr>
              <a:t>= Guidance on previously determined investment decision</a:t>
            </a:r>
            <a:endParaRPr lang="en-US" sz="1100" dirty="0"/>
          </a:p>
        </p:txBody>
      </p:sp>
      <p:sp>
        <p:nvSpPr>
          <p:cNvPr id="61" name="Oval 60"/>
          <p:cNvSpPr/>
          <p:nvPr/>
        </p:nvSpPr>
        <p:spPr>
          <a:xfrm rot="5400000" flipH="1">
            <a:off x="5129147" y="3189812"/>
            <a:ext cx="151140" cy="150544"/>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6" name="Rectangle: Rounded Corners 88">
            <a:extLst>
              <a:ext uri="{FF2B5EF4-FFF2-40B4-BE49-F238E27FC236}">
                <a16:creationId xmlns:a16="http://schemas.microsoft.com/office/drawing/2014/main" id="{4929B503-D3D0-49C4-8FD3-0ECC3FF850F9}"/>
              </a:ext>
            </a:extLst>
          </p:cNvPr>
          <p:cNvSpPr/>
          <p:nvPr/>
        </p:nvSpPr>
        <p:spPr>
          <a:xfrm>
            <a:off x="2689343" y="2638981"/>
            <a:ext cx="1950240" cy="835844"/>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cs typeface="Open Sans Bold"/>
              </a:rPr>
              <a:t>IVR</a:t>
            </a:r>
          </a:p>
        </p:txBody>
      </p:sp>
      <p:sp>
        <p:nvSpPr>
          <p:cNvPr id="53" name="Rectangle 52"/>
          <p:cNvSpPr/>
          <p:nvPr/>
        </p:nvSpPr>
        <p:spPr>
          <a:xfrm>
            <a:off x="285565" y="6347866"/>
            <a:ext cx="1741337" cy="26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mj-lt"/>
              <a:cs typeface="Open Sans Bold"/>
            </a:endParaRPr>
          </a:p>
        </p:txBody>
      </p:sp>
      <p:sp>
        <p:nvSpPr>
          <p:cNvPr id="32" name="Oval 31">
            <a:extLst>
              <a:ext uri="{FF2B5EF4-FFF2-40B4-BE49-F238E27FC236}">
                <a16:creationId xmlns:a16="http://schemas.microsoft.com/office/drawing/2014/main" id="{866999C2-FE76-4B70-A7CB-AA9ADD3AB51C}"/>
              </a:ext>
            </a:extLst>
          </p:cNvPr>
          <p:cNvSpPr/>
          <p:nvPr/>
        </p:nvSpPr>
        <p:spPr>
          <a:xfrm rot="5400000">
            <a:off x="5129148" y="2634528"/>
            <a:ext cx="151141" cy="150545"/>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Tree>
    <p:extLst>
      <p:ext uri="{BB962C8B-B14F-4D97-AF65-F5344CB8AC3E}">
        <p14:creationId xmlns:p14="http://schemas.microsoft.com/office/powerpoint/2010/main" val="25078869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5" imgW="498" imgH="499" progId="TCLayout.ActiveDocument.1">
                  <p:embed/>
                </p:oleObj>
              </mc:Choice>
              <mc:Fallback>
                <p:oleObj name="think-cell Slide" r:id="rId5" imgW="498" imgH="499" progId="TCLayout.ActiveDocument.1">
                  <p:embed/>
                  <p:pic>
                    <p:nvPicPr>
                      <p:cNvPr id="21" name="Object 20" hidden="1"/>
                      <p:cNvPicPr/>
                      <p:nvPr/>
                    </p:nvPicPr>
                    <p:blipFill>
                      <a:blip r:embed="rId6"/>
                      <a:stretch>
                        <a:fillRect/>
                      </a:stretch>
                    </p:blipFill>
                    <p:spPr>
                      <a:xfrm>
                        <a:off x="1588" y="1588"/>
                        <a:ext cx="1587" cy="1587"/>
                      </a:xfrm>
                      <a:prstGeom prst="rect">
                        <a:avLst/>
                      </a:prstGeom>
                    </p:spPr>
                  </p:pic>
                </p:oleObj>
              </mc:Fallback>
            </mc:AlternateContent>
          </a:graphicData>
        </a:graphic>
      </p:graphicFrame>
      <p:cxnSp>
        <p:nvCxnSpPr>
          <p:cNvPr id="19" name="Straight Connector 18"/>
          <p:cNvCxnSpPr/>
          <p:nvPr/>
        </p:nvCxnSpPr>
        <p:spPr>
          <a:xfrm flipH="1">
            <a:off x="693751" y="2208779"/>
            <a:ext cx="10815297"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Domaine Display Bold" panose="020A0803080505060203" pitchFamily="18" charset="0"/>
              </a:rPr>
              <a:t>Recommendations</a:t>
            </a:r>
          </a:p>
        </p:txBody>
      </p:sp>
      <p:sp>
        <p:nvSpPr>
          <p:cNvPr id="3" name="Text Placeholder 2"/>
          <p:cNvSpPr>
            <a:spLocks noGrp="1"/>
          </p:cNvSpPr>
          <p:nvPr>
            <p:ph type="body" sz="quarter" idx="11"/>
          </p:nvPr>
        </p:nvSpPr>
        <p:spPr/>
        <p:txBody>
          <a:bodyPr/>
          <a:lstStyle/>
          <a:p>
            <a:r>
              <a:rPr lang="en-US" dirty="0"/>
              <a:t>Aetna should focus on transitioning from AVA to Cisco before looking to enhance other self service options</a:t>
            </a:r>
          </a:p>
        </p:txBody>
      </p:sp>
      <p:sp>
        <p:nvSpPr>
          <p:cNvPr id="5" name="TextBox 4"/>
          <p:cNvSpPr txBox="1"/>
          <p:nvPr/>
        </p:nvSpPr>
        <p:spPr>
          <a:xfrm>
            <a:off x="4930197" y="2001030"/>
            <a:ext cx="3500644" cy="415498"/>
          </a:xfrm>
          <a:prstGeom prst="rect">
            <a:avLst/>
          </a:prstGeom>
          <a:solidFill>
            <a:schemeClr val="bg1"/>
          </a:solidFill>
        </p:spPr>
        <p:txBody>
          <a:bodyPr wrap="none" lIns="91440" tIns="0" rIns="91440" bIns="0" rtlCol="0">
            <a:spAutoFit/>
          </a:bodyPr>
          <a:lstStyle/>
          <a:p>
            <a:pPr algn="ctr">
              <a:lnSpc>
                <a:spcPct val="90000"/>
              </a:lnSpc>
            </a:pPr>
            <a:r>
              <a:rPr lang="en-US" sz="3000" b="1" dirty="0">
                <a:solidFill>
                  <a:schemeClr val="tx2"/>
                </a:solidFill>
                <a:latin typeface="Domaine Display Bold" panose="020A0803080505060203" pitchFamily="18" charset="0"/>
                <a:ea typeface="Domaine Display" charset="0"/>
                <a:cs typeface="Domaine Display" charset="0"/>
              </a:rPr>
              <a:t>Recommendations</a:t>
            </a:r>
          </a:p>
        </p:txBody>
      </p:sp>
      <p:sp>
        <p:nvSpPr>
          <p:cNvPr id="6" name="Oval 5"/>
          <p:cNvSpPr/>
          <p:nvPr/>
        </p:nvSpPr>
        <p:spPr>
          <a:xfrm>
            <a:off x="3719303" y="1730287"/>
            <a:ext cx="994575" cy="960974"/>
          </a:xfrm>
          <a:prstGeom prst="ellipse">
            <a:avLst/>
          </a:prstGeom>
          <a:solidFill>
            <a:schemeClr val="accent4">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7" name="Freeform 9"/>
          <p:cNvSpPr>
            <a:spLocks noEditPoints="1"/>
          </p:cNvSpPr>
          <p:nvPr/>
        </p:nvSpPr>
        <p:spPr bwMode="auto">
          <a:xfrm>
            <a:off x="3917543" y="1888353"/>
            <a:ext cx="618413" cy="620532"/>
          </a:xfrm>
          <a:custGeom>
            <a:avLst/>
            <a:gdLst/>
            <a:ahLst/>
            <a:cxnLst>
              <a:cxn ang="0">
                <a:pos x="130" y="220"/>
              </a:cxn>
              <a:cxn ang="0">
                <a:pos x="130" y="209"/>
              </a:cxn>
              <a:cxn ang="0">
                <a:pos x="122" y="201"/>
              </a:cxn>
              <a:cxn ang="0">
                <a:pos x="115" y="209"/>
              </a:cxn>
              <a:cxn ang="0">
                <a:pos x="115" y="220"/>
              </a:cxn>
              <a:cxn ang="0">
                <a:pos x="26" y="131"/>
              </a:cxn>
              <a:cxn ang="0">
                <a:pos x="36" y="131"/>
              </a:cxn>
              <a:cxn ang="0">
                <a:pos x="44" y="123"/>
              </a:cxn>
              <a:cxn ang="0">
                <a:pos x="36" y="116"/>
              </a:cxn>
              <a:cxn ang="0">
                <a:pos x="26" y="116"/>
              </a:cxn>
              <a:cxn ang="0">
                <a:pos x="115" y="26"/>
              </a:cxn>
              <a:cxn ang="0">
                <a:pos x="115" y="36"/>
              </a:cxn>
              <a:cxn ang="0">
                <a:pos x="122" y="44"/>
              </a:cxn>
              <a:cxn ang="0">
                <a:pos x="130" y="36"/>
              </a:cxn>
              <a:cxn ang="0">
                <a:pos x="130" y="26"/>
              </a:cxn>
              <a:cxn ang="0">
                <a:pos x="220" y="116"/>
              </a:cxn>
              <a:cxn ang="0">
                <a:pos x="209" y="116"/>
              </a:cxn>
              <a:cxn ang="0">
                <a:pos x="201" y="123"/>
              </a:cxn>
              <a:cxn ang="0">
                <a:pos x="209" y="131"/>
              </a:cxn>
              <a:cxn ang="0">
                <a:pos x="220" y="131"/>
              </a:cxn>
              <a:cxn ang="0">
                <a:pos x="130" y="220"/>
              </a:cxn>
              <a:cxn ang="0">
                <a:pos x="122" y="0"/>
              </a:cxn>
              <a:cxn ang="0">
                <a:pos x="0" y="123"/>
              </a:cxn>
              <a:cxn ang="0">
                <a:pos x="122" y="246"/>
              </a:cxn>
              <a:cxn ang="0">
                <a:pos x="246" y="123"/>
              </a:cxn>
              <a:cxn ang="0">
                <a:pos x="122" y="0"/>
              </a:cxn>
              <a:cxn ang="0">
                <a:pos x="92" y="163"/>
              </a:cxn>
              <a:cxn ang="0">
                <a:pos x="108" y="112"/>
              </a:cxn>
              <a:cxn ang="0">
                <a:pos x="137" y="135"/>
              </a:cxn>
              <a:cxn ang="0">
                <a:pos x="137" y="135"/>
              </a:cxn>
              <a:cxn ang="0">
                <a:pos x="92" y="163"/>
              </a:cxn>
              <a:cxn ang="0">
                <a:pos x="69" y="193"/>
              </a:cxn>
              <a:cxn ang="0">
                <a:pos x="148" y="143"/>
              </a:cxn>
              <a:cxn ang="0">
                <a:pos x="176" y="52"/>
              </a:cxn>
              <a:cxn ang="0">
                <a:pos x="97" y="103"/>
              </a:cxn>
              <a:cxn ang="0">
                <a:pos x="69" y="193"/>
              </a:cxn>
            </a:cxnLst>
            <a:rect l="0" t="0" r="r" b="b"/>
            <a:pathLst>
              <a:path w="246" h="246">
                <a:moveTo>
                  <a:pt x="130" y="220"/>
                </a:moveTo>
                <a:cubicBezTo>
                  <a:pt x="130" y="209"/>
                  <a:pt x="130" y="209"/>
                  <a:pt x="130" y="209"/>
                </a:cubicBezTo>
                <a:cubicBezTo>
                  <a:pt x="130" y="205"/>
                  <a:pt x="126" y="201"/>
                  <a:pt x="122" y="201"/>
                </a:cubicBezTo>
                <a:cubicBezTo>
                  <a:pt x="118" y="201"/>
                  <a:pt x="115" y="205"/>
                  <a:pt x="115" y="209"/>
                </a:cubicBezTo>
                <a:cubicBezTo>
                  <a:pt x="115" y="220"/>
                  <a:pt x="115" y="220"/>
                  <a:pt x="115" y="220"/>
                </a:cubicBezTo>
                <a:cubicBezTo>
                  <a:pt x="68" y="216"/>
                  <a:pt x="29" y="178"/>
                  <a:pt x="26" y="131"/>
                </a:cubicBezTo>
                <a:cubicBezTo>
                  <a:pt x="36" y="131"/>
                  <a:pt x="36" y="131"/>
                  <a:pt x="36" y="131"/>
                </a:cubicBezTo>
                <a:cubicBezTo>
                  <a:pt x="41" y="131"/>
                  <a:pt x="44" y="127"/>
                  <a:pt x="44" y="123"/>
                </a:cubicBezTo>
                <a:cubicBezTo>
                  <a:pt x="44" y="119"/>
                  <a:pt x="41" y="116"/>
                  <a:pt x="36" y="116"/>
                </a:cubicBezTo>
                <a:cubicBezTo>
                  <a:pt x="26" y="116"/>
                  <a:pt x="26" y="116"/>
                  <a:pt x="26" y="116"/>
                </a:cubicBezTo>
                <a:cubicBezTo>
                  <a:pt x="29" y="67"/>
                  <a:pt x="68" y="29"/>
                  <a:pt x="115" y="26"/>
                </a:cubicBezTo>
                <a:cubicBezTo>
                  <a:pt x="115" y="36"/>
                  <a:pt x="115" y="36"/>
                  <a:pt x="115" y="36"/>
                </a:cubicBezTo>
                <a:cubicBezTo>
                  <a:pt x="115" y="41"/>
                  <a:pt x="118" y="44"/>
                  <a:pt x="122" y="44"/>
                </a:cubicBezTo>
                <a:cubicBezTo>
                  <a:pt x="126" y="44"/>
                  <a:pt x="130" y="41"/>
                  <a:pt x="130" y="36"/>
                </a:cubicBezTo>
                <a:cubicBezTo>
                  <a:pt x="130" y="26"/>
                  <a:pt x="130" y="26"/>
                  <a:pt x="130" y="26"/>
                </a:cubicBezTo>
                <a:cubicBezTo>
                  <a:pt x="178" y="29"/>
                  <a:pt x="216" y="67"/>
                  <a:pt x="220" y="116"/>
                </a:cubicBezTo>
                <a:cubicBezTo>
                  <a:pt x="209" y="116"/>
                  <a:pt x="209" y="116"/>
                  <a:pt x="209" y="116"/>
                </a:cubicBezTo>
                <a:cubicBezTo>
                  <a:pt x="205" y="116"/>
                  <a:pt x="201" y="119"/>
                  <a:pt x="201" y="123"/>
                </a:cubicBezTo>
                <a:cubicBezTo>
                  <a:pt x="201" y="127"/>
                  <a:pt x="205" y="131"/>
                  <a:pt x="209" y="131"/>
                </a:cubicBezTo>
                <a:cubicBezTo>
                  <a:pt x="220" y="131"/>
                  <a:pt x="220" y="131"/>
                  <a:pt x="220" y="131"/>
                </a:cubicBezTo>
                <a:cubicBezTo>
                  <a:pt x="216" y="178"/>
                  <a:pt x="178" y="216"/>
                  <a:pt x="130" y="220"/>
                </a:cubicBezTo>
                <a:close/>
                <a:moveTo>
                  <a:pt x="122" y="0"/>
                </a:moveTo>
                <a:cubicBezTo>
                  <a:pt x="55" y="0"/>
                  <a:pt x="0" y="55"/>
                  <a:pt x="0" y="123"/>
                </a:cubicBezTo>
                <a:cubicBezTo>
                  <a:pt x="0" y="190"/>
                  <a:pt x="55" y="246"/>
                  <a:pt x="122" y="246"/>
                </a:cubicBezTo>
                <a:cubicBezTo>
                  <a:pt x="190" y="246"/>
                  <a:pt x="246" y="190"/>
                  <a:pt x="246" y="123"/>
                </a:cubicBezTo>
                <a:cubicBezTo>
                  <a:pt x="246" y="55"/>
                  <a:pt x="190" y="0"/>
                  <a:pt x="122" y="0"/>
                </a:cubicBezTo>
                <a:close/>
                <a:moveTo>
                  <a:pt x="92" y="163"/>
                </a:moveTo>
                <a:cubicBezTo>
                  <a:pt x="108" y="112"/>
                  <a:pt x="108" y="112"/>
                  <a:pt x="108" y="112"/>
                </a:cubicBezTo>
                <a:cubicBezTo>
                  <a:pt x="137" y="135"/>
                  <a:pt x="137" y="135"/>
                  <a:pt x="137" y="135"/>
                </a:cubicBezTo>
                <a:cubicBezTo>
                  <a:pt x="137" y="135"/>
                  <a:pt x="137" y="135"/>
                  <a:pt x="137" y="135"/>
                </a:cubicBezTo>
                <a:lnTo>
                  <a:pt x="92" y="163"/>
                </a:lnTo>
                <a:close/>
                <a:moveTo>
                  <a:pt x="69" y="193"/>
                </a:moveTo>
                <a:cubicBezTo>
                  <a:pt x="148" y="143"/>
                  <a:pt x="148" y="143"/>
                  <a:pt x="148" y="143"/>
                </a:cubicBezTo>
                <a:cubicBezTo>
                  <a:pt x="176" y="52"/>
                  <a:pt x="176" y="52"/>
                  <a:pt x="176" y="52"/>
                </a:cubicBezTo>
                <a:cubicBezTo>
                  <a:pt x="97" y="103"/>
                  <a:pt x="97" y="103"/>
                  <a:pt x="97" y="103"/>
                </a:cubicBezTo>
                <a:lnTo>
                  <a:pt x="69" y="193"/>
                </a:lnTo>
                <a:close/>
              </a:path>
            </a:pathLst>
          </a:custGeom>
          <a:solidFill>
            <a:schemeClr val="bg1"/>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p>
        </p:txBody>
      </p:sp>
      <p:sp>
        <p:nvSpPr>
          <p:cNvPr id="4" name="TextBox 3"/>
          <p:cNvSpPr txBox="1"/>
          <p:nvPr/>
        </p:nvSpPr>
        <p:spPr>
          <a:xfrm>
            <a:off x="590309" y="2781128"/>
            <a:ext cx="3139154" cy="341049"/>
          </a:xfrm>
          <a:prstGeom prst="rect">
            <a:avLst/>
          </a:prstGeom>
          <a:noFill/>
        </p:spPr>
        <p:txBody>
          <a:bodyPr wrap="square" lIns="0" tIns="0" rIns="0" bIns="0" rtlCol="0">
            <a:noAutofit/>
          </a:bodyPr>
          <a:lstStyle/>
          <a:p>
            <a:pPr algn="ctr" defTabSz="456758" fontAlgn="base">
              <a:spcBef>
                <a:spcPts val="1200"/>
              </a:spcBef>
            </a:pPr>
            <a:r>
              <a:rPr lang="en-US" b="1" dirty="0">
                <a:solidFill>
                  <a:schemeClr val="accent2"/>
                </a:solidFill>
                <a:cs typeface="Open Sans Light"/>
              </a:rPr>
              <a:t>High-Priority</a:t>
            </a:r>
          </a:p>
        </p:txBody>
      </p:sp>
      <p:sp>
        <p:nvSpPr>
          <p:cNvPr id="9" name="TextBox 8"/>
          <p:cNvSpPr txBox="1"/>
          <p:nvPr/>
        </p:nvSpPr>
        <p:spPr>
          <a:xfrm>
            <a:off x="3943970" y="2781127"/>
            <a:ext cx="3139154" cy="341049"/>
          </a:xfrm>
          <a:prstGeom prst="rect">
            <a:avLst/>
          </a:prstGeom>
          <a:noFill/>
        </p:spPr>
        <p:txBody>
          <a:bodyPr wrap="square" lIns="0" tIns="0" rIns="0" bIns="0" rtlCol="0">
            <a:noAutofit/>
          </a:bodyPr>
          <a:lstStyle/>
          <a:p>
            <a:pPr algn="ctr" defTabSz="456758" fontAlgn="base">
              <a:spcBef>
                <a:spcPts val="1200"/>
              </a:spcBef>
            </a:pPr>
            <a:r>
              <a:rPr lang="en-US" b="1" dirty="0">
                <a:solidFill>
                  <a:schemeClr val="accent2"/>
                </a:solidFill>
                <a:cs typeface="Open Sans Light"/>
              </a:rPr>
              <a:t>Mid-Priority</a:t>
            </a:r>
          </a:p>
        </p:txBody>
      </p:sp>
      <p:sp>
        <p:nvSpPr>
          <p:cNvPr id="10" name="TextBox 9"/>
          <p:cNvSpPr txBox="1"/>
          <p:nvPr/>
        </p:nvSpPr>
        <p:spPr>
          <a:xfrm>
            <a:off x="7297630" y="2781126"/>
            <a:ext cx="4552247" cy="341049"/>
          </a:xfrm>
          <a:prstGeom prst="rect">
            <a:avLst/>
          </a:prstGeom>
          <a:noFill/>
        </p:spPr>
        <p:txBody>
          <a:bodyPr wrap="square" lIns="0" tIns="0" rIns="0" bIns="0" rtlCol="0">
            <a:noAutofit/>
          </a:bodyPr>
          <a:lstStyle/>
          <a:p>
            <a:pPr algn="ctr" defTabSz="456758" fontAlgn="base">
              <a:spcBef>
                <a:spcPts val="1200"/>
              </a:spcBef>
            </a:pPr>
            <a:r>
              <a:rPr lang="en-US" b="1" dirty="0">
                <a:solidFill>
                  <a:schemeClr val="accent2"/>
                </a:solidFill>
                <a:cs typeface="Open Sans Light"/>
              </a:rPr>
              <a:t>Low-Priority</a:t>
            </a:r>
          </a:p>
        </p:txBody>
      </p:sp>
      <p:sp>
        <p:nvSpPr>
          <p:cNvPr id="11" name="TextBox 10"/>
          <p:cNvSpPr txBox="1"/>
          <p:nvPr/>
        </p:nvSpPr>
        <p:spPr>
          <a:xfrm>
            <a:off x="590309" y="3405082"/>
            <a:ext cx="2974990" cy="341049"/>
          </a:xfrm>
          <a:prstGeom prst="rect">
            <a:avLst/>
          </a:prstGeom>
          <a:noFill/>
        </p:spPr>
        <p:txBody>
          <a:bodyPr wrap="square" lIns="0" tIns="0" rIns="0" bIns="0" rtlCol="0">
            <a:noAutofit/>
          </a:bodyPr>
          <a:lstStyle/>
          <a:p>
            <a:pPr marL="285750" indent="-285750" defTabSz="456758" fontAlgn="base">
              <a:spcBef>
                <a:spcPts val="1200"/>
              </a:spcBef>
              <a:buFont typeface="Arial" panose="020B0604020202020204" pitchFamily="34" charset="0"/>
              <a:buChar char="•"/>
            </a:pPr>
            <a:r>
              <a:rPr lang="en-US" sz="1600" dirty="0">
                <a:solidFill>
                  <a:schemeClr val="tx1">
                    <a:lumMod val="75000"/>
                    <a:lumOff val="25000"/>
                  </a:schemeClr>
                </a:solidFill>
                <a:cs typeface="Open Sans Light"/>
              </a:rPr>
              <a:t>Migrate to Cisco Stack as part of migration to GPS from ASD.</a:t>
            </a:r>
          </a:p>
          <a:p>
            <a:pPr marL="285750" indent="-285750" defTabSz="456758" fontAlgn="base">
              <a:spcBef>
                <a:spcPts val="1200"/>
              </a:spcBef>
              <a:buFont typeface="Arial" panose="020B0604020202020204" pitchFamily="34" charset="0"/>
              <a:buChar char="•"/>
            </a:pPr>
            <a:r>
              <a:rPr lang="en-US" sz="1600" dirty="0">
                <a:solidFill>
                  <a:schemeClr val="tx1">
                    <a:lumMod val="75000"/>
                    <a:lumOff val="25000"/>
                  </a:schemeClr>
                </a:solidFill>
                <a:cs typeface="Open Sans Light"/>
              </a:rPr>
              <a:t>Build the IVR application in Cisco by integrating with eco system capabilities.</a:t>
            </a:r>
          </a:p>
          <a:p>
            <a:pPr defTabSz="456758" fontAlgn="base">
              <a:spcBef>
                <a:spcPts val="1200"/>
              </a:spcBef>
            </a:pPr>
            <a:endParaRPr lang="en-US" sz="1600" dirty="0">
              <a:solidFill>
                <a:schemeClr val="tx1">
                  <a:lumMod val="75000"/>
                  <a:lumOff val="25000"/>
                </a:schemeClr>
              </a:solidFill>
              <a:cs typeface="Open Sans Light"/>
            </a:endParaRPr>
          </a:p>
        </p:txBody>
      </p:sp>
      <p:sp>
        <p:nvSpPr>
          <p:cNvPr id="12" name="TextBox 11"/>
          <p:cNvSpPr txBox="1"/>
          <p:nvPr/>
        </p:nvSpPr>
        <p:spPr>
          <a:xfrm>
            <a:off x="3943970" y="3405081"/>
            <a:ext cx="2974990" cy="341049"/>
          </a:xfrm>
          <a:prstGeom prst="rect">
            <a:avLst/>
          </a:prstGeom>
          <a:noFill/>
        </p:spPr>
        <p:txBody>
          <a:bodyPr wrap="square" lIns="0" tIns="0" rIns="0" bIns="0" rtlCol="0">
            <a:noAutofit/>
          </a:bodyPr>
          <a:lstStyle/>
          <a:p>
            <a:pPr marL="285750" indent="-285750" defTabSz="456758" fontAlgn="base">
              <a:spcBef>
                <a:spcPts val="1200"/>
              </a:spcBef>
              <a:buFont typeface="Arial" panose="020B0604020202020204" pitchFamily="34" charset="0"/>
              <a:buChar char="•"/>
            </a:pPr>
            <a:r>
              <a:rPr lang="en-US" sz="1600" dirty="0">
                <a:solidFill>
                  <a:schemeClr val="tx1">
                    <a:lumMod val="75000"/>
                    <a:lumOff val="25000"/>
                  </a:schemeClr>
                </a:solidFill>
                <a:cs typeface="Open Sans Light"/>
              </a:rPr>
              <a:t>Enhance IVR analytics</a:t>
            </a:r>
          </a:p>
        </p:txBody>
      </p:sp>
      <p:sp>
        <p:nvSpPr>
          <p:cNvPr id="13" name="TextBox 12"/>
          <p:cNvSpPr txBox="1"/>
          <p:nvPr/>
        </p:nvSpPr>
        <p:spPr>
          <a:xfrm>
            <a:off x="7297630" y="3405080"/>
            <a:ext cx="4552247" cy="341049"/>
          </a:xfrm>
          <a:prstGeom prst="rect">
            <a:avLst/>
          </a:prstGeom>
          <a:noFill/>
        </p:spPr>
        <p:txBody>
          <a:bodyPr wrap="square" lIns="0" tIns="0" rIns="0" bIns="0" rtlCol="0">
            <a:noAutofit/>
          </a:bodyPr>
          <a:lstStyle/>
          <a:p>
            <a:pPr marL="285750" indent="-285750" defTabSz="456758" fontAlgn="base">
              <a:spcBef>
                <a:spcPts val="1200"/>
              </a:spcBef>
              <a:buFont typeface="Arial" panose="020B0604020202020204" pitchFamily="34" charset="0"/>
              <a:buChar char="•"/>
            </a:pPr>
            <a:r>
              <a:rPr lang="en-US" sz="1600" dirty="0">
                <a:solidFill>
                  <a:schemeClr val="tx1">
                    <a:lumMod val="75000"/>
                    <a:lumOff val="25000"/>
                  </a:schemeClr>
                </a:solidFill>
                <a:cs typeface="Open Sans Light"/>
              </a:rPr>
              <a:t>Invest in other self service options such as chat bots.</a:t>
            </a:r>
          </a:p>
          <a:p>
            <a:pPr marL="285750" indent="-285750" defTabSz="456758" fontAlgn="base">
              <a:spcBef>
                <a:spcPts val="1200"/>
              </a:spcBef>
              <a:buFont typeface="Arial" panose="020B0604020202020204" pitchFamily="34" charset="0"/>
              <a:buChar char="•"/>
            </a:pPr>
            <a:endParaRPr lang="en-US" sz="1600" dirty="0">
              <a:solidFill>
                <a:schemeClr val="tx1">
                  <a:lumMod val="75000"/>
                  <a:lumOff val="25000"/>
                </a:schemeClr>
              </a:solidFill>
              <a:cs typeface="Open Sans Light"/>
            </a:endParaRPr>
          </a:p>
        </p:txBody>
      </p:sp>
      <p:cxnSp>
        <p:nvCxnSpPr>
          <p:cNvPr id="17" name="Straight Connector 16"/>
          <p:cNvCxnSpPr/>
          <p:nvPr/>
        </p:nvCxnSpPr>
        <p:spPr>
          <a:xfrm>
            <a:off x="3678292" y="3006447"/>
            <a:ext cx="0" cy="2679309"/>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42856" y="3006447"/>
            <a:ext cx="0" cy="2679309"/>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602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etna_OfficeCTO_071818_2">
  <a:themeElements>
    <a:clrScheme name="Aetna - CTO v3">
      <a:dk1>
        <a:srgbClr val="000000"/>
      </a:dk1>
      <a:lt1>
        <a:srgbClr val="FFFFFF"/>
      </a:lt1>
      <a:dk2>
        <a:srgbClr val="414141"/>
      </a:dk2>
      <a:lt2>
        <a:srgbClr val="C2C0C0"/>
      </a:lt2>
      <a:accent1>
        <a:srgbClr val="00859B"/>
      </a:accent1>
      <a:accent2>
        <a:srgbClr val="054D69"/>
      </a:accent2>
      <a:accent3>
        <a:srgbClr val="66CABB"/>
      </a:accent3>
      <a:accent4>
        <a:srgbClr val="B2DAE1"/>
      </a:accent4>
      <a:accent5>
        <a:srgbClr val="00A78E"/>
      </a:accent5>
      <a:accent6>
        <a:srgbClr val="7C3E98"/>
      </a:accent6>
      <a:hlink>
        <a:srgbClr val="563D82"/>
      </a:hlink>
      <a:folHlink>
        <a:srgbClr val="C1C0C0"/>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b="1" dirty="0" smtClean="0">
            <a:latin typeface="Open Sans Bold"/>
            <a:cs typeface="Open Sans Bold"/>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defTabSz="456758" fontAlgn="base">
          <a:spcBef>
            <a:spcPts val="1200"/>
          </a:spcBef>
          <a:defRPr dirty="0" err="1" smtClean="0">
            <a:solidFill>
              <a:schemeClr val="tx2"/>
            </a:solidFill>
            <a:cs typeface="Open Sans Light"/>
          </a:defRPr>
        </a:defPPr>
      </a:lstStyle>
    </a:txDef>
  </a:objectDefaults>
  <a:extraClrSchemeLst/>
  <a:extLst>
    <a:ext uri="{05A4C25C-085E-4340-85A3-A5531E510DB2}">
      <thm15:themeFamily xmlns:thm15="http://schemas.microsoft.com/office/thememl/2012/main" name="Aetna_OfficeCTO_071818_2" id="{C46F64A1-5890-AE40-8FDD-BAF3FF129991}" vid="{80C111F3-AC81-CB4A-9F96-F154826B7133}"/>
    </a:ext>
  </a:extLst>
</a:theme>
</file>

<file path=ppt/theme/theme2.xml><?xml version="1.0" encoding="utf-8"?>
<a:theme xmlns:a="http://schemas.openxmlformats.org/drawingml/2006/main" name="1_Aetna_OfficeCTO_071818_2">
  <a:themeElements>
    <a:clrScheme name="Aetna - CTO v3">
      <a:dk1>
        <a:srgbClr val="000000"/>
      </a:dk1>
      <a:lt1>
        <a:srgbClr val="FFFFFF"/>
      </a:lt1>
      <a:dk2>
        <a:srgbClr val="414141"/>
      </a:dk2>
      <a:lt2>
        <a:srgbClr val="C2C0C0"/>
      </a:lt2>
      <a:accent1>
        <a:srgbClr val="00859B"/>
      </a:accent1>
      <a:accent2>
        <a:srgbClr val="054D69"/>
      </a:accent2>
      <a:accent3>
        <a:srgbClr val="66CABB"/>
      </a:accent3>
      <a:accent4>
        <a:srgbClr val="B2DAE1"/>
      </a:accent4>
      <a:accent5>
        <a:srgbClr val="00A78E"/>
      </a:accent5>
      <a:accent6>
        <a:srgbClr val="7C3E98"/>
      </a:accent6>
      <a:hlink>
        <a:srgbClr val="563D82"/>
      </a:hlink>
      <a:folHlink>
        <a:srgbClr val="C1C0C0"/>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b="1" dirty="0" smtClean="0">
            <a:latin typeface="Open Sans Bold"/>
            <a:cs typeface="Open Sans Bold"/>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defTabSz="456758" fontAlgn="base">
          <a:spcBef>
            <a:spcPts val="1200"/>
          </a:spcBef>
          <a:defRPr dirty="0" err="1" smtClean="0">
            <a:solidFill>
              <a:schemeClr val="tx2"/>
            </a:solidFill>
            <a:cs typeface="Open Sans Light"/>
          </a:defRPr>
        </a:defPPr>
      </a:lstStyle>
    </a:txDef>
  </a:objectDefaults>
  <a:extraClrSchemeLst/>
  <a:extLst>
    <a:ext uri="{05A4C25C-085E-4340-85A3-A5531E510DB2}">
      <thm15:themeFamily xmlns:thm15="http://schemas.microsoft.com/office/thememl/2012/main" name="Aetna_OfficeCTO_071818_2" id="{C46F64A1-5890-AE40-8FDD-BAF3FF129991}" vid="{80C111F3-AC81-CB4A-9F96-F154826B713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Props1.xml><?xml version="1.0" encoding="utf-8"?>
<ds:datastoreItem xmlns:ds="http://schemas.openxmlformats.org/officeDocument/2006/customXml" ds:itemID="{24937F47-D067-411E-83F2-88FD423E8203}"/>
</file>

<file path=customXml/itemProps2.xml><?xml version="1.0" encoding="utf-8"?>
<ds:datastoreItem xmlns:ds="http://schemas.openxmlformats.org/officeDocument/2006/customXml" ds:itemID="{D4E44BEB-8AF0-4594-BC35-55FCDF161130}"/>
</file>

<file path=customXml/itemProps3.xml><?xml version="1.0" encoding="utf-8"?>
<ds:datastoreItem xmlns:ds="http://schemas.openxmlformats.org/officeDocument/2006/customXml" ds:itemID="{9FAEFC45-A24C-4A5D-A915-715D4694D729}"/>
</file>

<file path=docProps/app.xml><?xml version="1.0" encoding="utf-8"?>
<Properties xmlns="http://schemas.openxmlformats.org/officeDocument/2006/extended-properties" xmlns:vt="http://schemas.openxmlformats.org/officeDocument/2006/docPropsVTypes">
  <Template>Aetna Teal PPT template-widescreen</Template>
  <TotalTime>28388</TotalTime>
  <Words>1063</Words>
  <Application>Microsoft Office PowerPoint</Application>
  <PresentationFormat>Custom</PresentationFormat>
  <Paragraphs>152</Paragraphs>
  <Slides>12</Slides>
  <Notes>8</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4" baseType="lpstr">
      <vt:lpstr>Arial</vt:lpstr>
      <vt:lpstr>Calibri</vt:lpstr>
      <vt:lpstr>Domaine Display</vt:lpstr>
      <vt:lpstr>Domaine Display Bold</vt:lpstr>
      <vt:lpstr>Georgia</vt:lpstr>
      <vt:lpstr>Lucida Grande</vt:lpstr>
      <vt:lpstr>Open Sans</vt:lpstr>
      <vt:lpstr>Open Sans Bold</vt:lpstr>
      <vt:lpstr>Open Sans Light</vt:lpstr>
      <vt:lpstr>Aetna_OfficeCTO_071818_2</vt:lpstr>
      <vt:lpstr>1_Aetna_OfficeCTO_071818_2</vt:lpstr>
      <vt:lpstr>think-cell Slide</vt:lpstr>
      <vt:lpstr>IVR North Star</vt:lpstr>
      <vt:lpstr>PowerPoint Presentation</vt:lpstr>
      <vt:lpstr>Executive Summary</vt:lpstr>
      <vt:lpstr>Aetna’s Opportunity</vt:lpstr>
      <vt:lpstr>Why is it Important to Aetna?</vt:lpstr>
      <vt:lpstr>Where are we today?</vt:lpstr>
      <vt:lpstr>What does Success look like?</vt:lpstr>
      <vt:lpstr>Necessary Actions</vt:lpstr>
      <vt:lpstr>Recommendations</vt:lpstr>
      <vt:lpstr>Next Steps</vt:lpstr>
      <vt:lpstr>PowerPoint Presentation</vt:lpstr>
      <vt:lpstr>Why is it Important to Aetna?</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Oddo</dc:creator>
  <cp:lastModifiedBy>Avadhanam, Harikrishna</cp:lastModifiedBy>
  <cp:revision>729</cp:revision>
  <cp:lastPrinted>2018-07-20T14:34:16Z</cp:lastPrinted>
  <dcterms:created xsi:type="dcterms:W3CDTF">2017-11-30T21:15:50Z</dcterms:created>
  <dcterms:modified xsi:type="dcterms:W3CDTF">2018-11-13T20:32:16Z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MSIP_Label_67599526-06ca-49cc-9fa9-5307800a949a_Enabled">
    <vt:lpwstr>True</vt:lpwstr>
  </property>
  <property fmtid="{D5CDD505-2E9C-101B-9397-08002B2CF9AE}" pid="4" name="MSIP_Label_67599526-06ca-49cc-9fa9-5307800a949a_SiteId">
    <vt:lpwstr>fabb61b8-3afe-4e75-b934-a47f782b8cd7</vt:lpwstr>
  </property>
  <property fmtid="{D5CDD505-2E9C-101B-9397-08002B2CF9AE}" pid="5" name="MSIP_Label_67599526-06ca-49cc-9fa9-5307800a949a_Owner">
    <vt:lpwstr>A754434@aeth.aetna.com</vt:lpwstr>
  </property>
  <property fmtid="{D5CDD505-2E9C-101B-9397-08002B2CF9AE}" pid="6" name="MSIP_Label_67599526-06ca-49cc-9fa9-5307800a949a_SetDate">
    <vt:lpwstr>2018-07-15T22:03:29.9738523Z</vt:lpwstr>
  </property>
  <property fmtid="{D5CDD505-2E9C-101B-9397-08002B2CF9AE}" pid="7" name="MSIP_Label_67599526-06ca-49cc-9fa9-5307800a949a_Name">
    <vt:lpwstr>Proprietary</vt:lpwstr>
  </property>
  <property fmtid="{D5CDD505-2E9C-101B-9397-08002B2CF9AE}" pid="8" name="MSIP_Label_67599526-06ca-49cc-9fa9-5307800a949a_Application">
    <vt:lpwstr>Microsoft Azure Information Protection</vt:lpwstr>
  </property>
  <property fmtid="{D5CDD505-2E9C-101B-9397-08002B2CF9AE}" pid="9" name="MSIP_Label_67599526-06ca-49cc-9fa9-5307800a949a_Extended_MSFT_Method">
    <vt:lpwstr>Automatic</vt:lpwstr>
  </property>
  <property fmtid="{D5CDD505-2E9C-101B-9397-08002B2CF9AE}" pid="10" name="Sensitivity">
    <vt:lpwstr>Proprietary</vt:lpwstr>
  </property>
  <property fmtid="{D5CDD505-2E9C-101B-9397-08002B2CF9AE}" pid="11" name="Order">
    <vt:r8>1152200</vt:r8>
  </property>
</Properties>
</file>